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3"/>
  </p:notesMasterIdLst>
  <p:sldIdLst>
    <p:sldId id="308" r:id="rId3"/>
    <p:sldId id="309" r:id="rId4"/>
    <p:sldId id="312" r:id="rId5"/>
    <p:sldId id="311" r:id="rId6"/>
    <p:sldId id="310" r:id="rId7"/>
    <p:sldId id="391" r:id="rId8"/>
    <p:sldId id="377" r:id="rId9"/>
    <p:sldId id="383" r:id="rId10"/>
    <p:sldId id="392" r:id="rId11"/>
    <p:sldId id="384" r:id="rId12"/>
    <p:sldId id="393" r:id="rId13"/>
    <p:sldId id="314" r:id="rId14"/>
    <p:sldId id="388" r:id="rId15"/>
    <p:sldId id="399" r:id="rId16"/>
    <p:sldId id="385" r:id="rId17"/>
    <p:sldId id="400" r:id="rId18"/>
    <p:sldId id="389" r:id="rId19"/>
    <p:sldId id="386" r:id="rId20"/>
    <p:sldId id="387" r:id="rId21"/>
    <p:sldId id="317" r:id="rId22"/>
    <p:sldId id="318" r:id="rId23"/>
    <p:sldId id="394" r:id="rId24"/>
    <p:sldId id="396" r:id="rId25"/>
    <p:sldId id="397" r:id="rId26"/>
    <p:sldId id="323" r:id="rId27"/>
    <p:sldId id="395" r:id="rId28"/>
    <p:sldId id="324" r:id="rId29"/>
    <p:sldId id="401" r:id="rId30"/>
    <p:sldId id="402" r:id="rId31"/>
    <p:sldId id="404" r:id="rId32"/>
    <p:sldId id="405" r:id="rId33"/>
    <p:sldId id="406" r:id="rId34"/>
    <p:sldId id="407" r:id="rId35"/>
    <p:sldId id="408" r:id="rId36"/>
    <p:sldId id="332" r:id="rId37"/>
    <p:sldId id="409" r:id="rId38"/>
    <p:sldId id="412" r:id="rId39"/>
    <p:sldId id="413" r:id="rId40"/>
    <p:sldId id="410" r:id="rId41"/>
    <p:sldId id="411" r:id="rId42"/>
    <p:sldId id="425" r:id="rId43"/>
    <p:sldId id="426" r:id="rId44"/>
    <p:sldId id="427" r:id="rId45"/>
    <p:sldId id="428" r:id="rId46"/>
    <p:sldId id="429" r:id="rId47"/>
    <p:sldId id="343" r:id="rId48"/>
    <p:sldId id="417" r:id="rId49"/>
    <p:sldId id="430" r:id="rId50"/>
    <p:sldId id="463" r:id="rId51"/>
    <p:sldId id="418" r:id="rId52"/>
    <p:sldId id="431" r:id="rId53"/>
    <p:sldId id="419" r:id="rId54"/>
    <p:sldId id="432" r:id="rId55"/>
    <p:sldId id="421" r:id="rId56"/>
    <p:sldId id="422" r:id="rId57"/>
    <p:sldId id="423" r:id="rId58"/>
    <p:sldId id="424" r:id="rId59"/>
    <p:sldId id="349" r:id="rId60"/>
    <p:sldId id="350" r:id="rId61"/>
    <p:sldId id="351" r:id="rId62"/>
    <p:sldId id="353" r:id="rId63"/>
    <p:sldId id="354" r:id="rId64"/>
    <p:sldId id="433" r:id="rId65"/>
    <p:sldId id="434" r:id="rId66"/>
    <p:sldId id="435" r:id="rId67"/>
    <p:sldId id="357" r:id="rId68"/>
    <p:sldId id="436" r:id="rId69"/>
    <p:sldId id="437" r:id="rId70"/>
    <p:sldId id="438" r:id="rId71"/>
    <p:sldId id="439" r:id="rId72"/>
    <p:sldId id="440" r:id="rId73"/>
    <p:sldId id="441" r:id="rId74"/>
    <p:sldId id="442" r:id="rId75"/>
    <p:sldId id="443" r:id="rId76"/>
    <p:sldId id="444" r:id="rId77"/>
    <p:sldId id="445" r:id="rId78"/>
    <p:sldId id="366" r:id="rId79"/>
    <p:sldId id="446" r:id="rId80"/>
    <p:sldId id="367" r:id="rId81"/>
    <p:sldId id="447" r:id="rId82"/>
    <p:sldId id="448" r:id="rId83"/>
    <p:sldId id="369" r:id="rId84"/>
    <p:sldId id="449" r:id="rId85"/>
    <p:sldId id="464" r:id="rId86"/>
    <p:sldId id="453" r:id="rId87"/>
    <p:sldId id="454" r:id="rId88"/>
    <p:sldId id="450" r:id="rId89"/>
    <p:sldId id="451" r:id="rId90"/>
    <p:sldId id="373" r:id="rId91"/>
    <p:sldId id="374" r:id="rId92"/>
    <p:sldId id="375" r:id="rId93"/>
    <p:sldId id="455" r:id="rId94"/>
    <p:sldId id="456" r:id="rId95"/>
    <p:sldId id="457" r:id="rId96"/>
    <p:sldId id="458" r:id="rId97"/>
    <p:sldId id="376" r:id="rId98"/>
    <p:sldId id="459" r:id="rId99"/>
    <p:sldId id="460" r:id="rId100"/>
    <p:sldId id="461" r:id="rId101"/>
    <p:sldId id="306" r:id="rId102"/>
  </p:sldIdLst>
  <p:sldSz cx="12192000" cy="6858000"/>
  <p:notesSz cx="6858000" cy="9144000"/>
  <p:custDataLst>
    <p:tags r:id="rId107"/>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18"/>
    <p:restoredTop sz="93359"/>
  </p:normalViewPr>
  <p:slideViewPr>
    <p:cSldViewPr showGuides="1">
      <p:cViewPr varScale="1">
        <p:scale>
          <a:sx n="68" d="100"/>
          <a:sy n="68" d="100"/>
        </p:scale>
        <p:origin x="1240" y="52"/>
      </p:cViewPr>
      <p:guideLst>
        <p:guide orient="horz" pos="2187"/>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7" Type="http://schemas.openxmlformats.org/officeDocument/2006/relationships/tags" Target="tags/tag4.xml"/><Relationship Id="rId106" Type="http://schemas.openxmlformats.org/officeDocument/2006/relationships/tableStyles" Target="tableStyles.xml"/><Relationship Id="rId105" Type="http://schemas.openxmlformats.org/officeDocument/2006/relationships/viewProps" Target="viewProps.xml"/><Relationship Id="rId104" Type="http://schemas.openxmlformats.org/officeDocument/2006/relationships/presProps" Target="presProps.xml"/><Relationship Id="rId103" Type="http://schemas.openxmlformats.org/officeDocument/2006/relationships/notesMaster" Target="notesMasters/notesMaster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smtClean="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3827BB7-1E2A-4EDF-A130-A84318CE9124}"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57" y="-38"/>
                </a:cxn>
                <a:cxn ang="0">
                  <a:pos x="83" y="0"/>
                </a:cxn>
                <a:cxn ang="0">
                  <a:pos x="57" y="38"/>
                </a:cxn>
                <a:cxn ang="0">
                  <a:pos x="57" y="38"/>
                </a:cxn>
                <a:cxn ang="0">
                  <a:pos x="57" y="38"/>
                </a:cxn>
                <a:cxn ang="0">
                  <a:pos x="57" y="38"/>
                </a:cxn>
                <a:cxn ang="0">
                  <a:pos x="57" y="-38"/>
                </a:cxn>
                <a:cxn ang="0">
                  <a:pos x="57" y="-38"/>
                </a:cxn>
                <a:cxn ang="0">
                  <a:pos x="57" y="-38"/>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81" y="-41"/>
                </a:cxn>
                <a:cxn ang="0">
                  <a:pos x="101" y="0"/>
                </a:cxn>
                <a:cxn ang="0">
                  <a:pos x="81" y="41"/>
                </a:cxn>
                <a:cxn ang="0">
                  <a:pos x="81" y="41"/>
                </a:cxn>
                <a:cxn ang="0">
                  <a:pos x="81" y="41"/>
                </a:cxn>
                <a:cxn ang="0">
                  <a:pos x="81" y="41"/>
                </a:cxn>
                <a:cxn ang="0">
                  <a:pos x="81" y="-41"/>
                </a:cxn>
                <a:cxn ang="0">
                  <a:pos x="81" y="-41"/>
                </a:cxn>
                <a:cxn ang="0">
                  <a:pos x="81" y="-41"/>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pPr lvl="0"/>
            <a:r>
              <a:rPr lang="zh-CN" altLang="en-US" noProof="0"/>
              <a:t>单击此处编辑母版标题样式</a:t>
            </a:r>
            <a:endParaRPr lang="zh-CN" altLang="en-US" noProof="0"/>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pPr lvl="0"/>
            <a:r>
              <a:rPr lang="zh-CN" altLang="en-US" noProof="0"/>
              <a:t>单击此处编辑母版副标题样式</a:t>
            </a:r>
            <a:endParaRPr lang="zh-CN" altLang="en-US" noProof="0"/>
          </a:p>
        </p:txBody>
      </p:sp>
      <p:sp>
        <p:nvSpPr>
          <p:cNvPr id="17" name="Rectangle 8"/>
          <p:cNvSpPr>
            <a:spLocks noGrp="1" noChangeArrowheads="1"/>
          </p:cNvSpPr>
          <p:nvPr>
            <p:ph type="dt" sz="half" idx="2"/>
          </p:nvPr>
        </p:nvSpPr>
        <p:spPr bwMode="auto">
          <a:xfrm>
            <a:off x="609600" y="6248400"/>
            <a:ext cx="2844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8C6E37C5-D727-4149-BD7B-EBE3B4AB6C6D}"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1826684" y="301625"/>
            <a:ext cx="7112000" cy="564038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a:t>单击此处编辑母版标题样式</a:t>
            </a:r>
            <a:endParaRPr lang="zh-CN" altLang="en-US"/>
          </a:p>
        </p:txBody>
      </p:sp>
      <p:sp>
        <p:nvSpPr>
          <p:cNvPr id="3" name="文本占位符 2"/>
          <p:cNvSpPr>
            <a:spLocks noGrp="1"/>
          </p:cNvSpPr>
          <p:nvPr>
            <p:ph type="body" sz="half" idx="1" hasCustomPrompt="1"/>
          </p:nvPr>
        </p:nvSpPr>
        <p:spPr>
          <a:xfrm>
            <a:off x="1826684" y="1827213"/>
            <a:ext cx="4773083" cy="411480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802967" y="1827213"/>
            <a:ext cx="4775200" cy="411480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a:t>单击此处编辑母版标题样式</a:t>
            </a:r>
            <a:endParaRPr lang="zh-CN" altLang="en-US"/>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1826684" y="1827213"/>
            <a:ext cx="4773083" cy="411480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802967" y="1827213"/>
            <a:ext cx="4775200" cy="4114800"/>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40317" y="2505075"/>
            <a:ext cx="5158316"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71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hasCustomPrompt="1"/>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82" y="-25"/>
                </a:cxn>
                <a:cxn ang="0">
                  <a:pos x="105" y="0"/>
                </a:cxn>
                <a:cxn ang="0">
                  <a:pos x="82" y="25"/>
                </a:cxn>
                <a:cxn ang="0">
                  <a:pos x="82" y="25"/>
                </a:cxn>
                <a:cxn ang="0">
                  <a:pos x="82" y="25"/>
                </a:cxn>
                <a:cxn ang="0">
                  <a:pos x="82" y="25"/>
                </a:cxn>
                <a:cxn ang="0">
                  <a:pos x="82" y="-25"/>
                </a:cxn>
                <a:cxn ang="0">
                  <a:pos x="82" y="-25"/>
                </a:cxn>
                <a:cxn ang="0">
                  <a:pos x="82" y="-25"/>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46" y="-25"/>
                </a:cxn>
                <a:cxn ang="0">
                  <a:pos x="59" y="0"/>
                </a:cxn>
                <a:cxn ang="0">
                  <a:pos x="46" y="25"/>
                </a:cxn>
                <a:cxn ang="0">
                  <a:pos x="46" y="25"/>
                </a:cxn>
                <a:cxn ang="0">
                  <a:pos x="46" y="25"/>
                </a:cxn>
                <a:cxn ang="0">
                  <a:pos x="46" y="25"/>
                </a:cxn>
                <a:cxn ang="0">
                  <a:pos x="46" y="-25"/>
                </a:cxn>
                <a:cxn ang="0">
                  <a:pos x="46" y="-25"/>
                </a:cxn>
                <a:cxn ang="0">
                  <a:pos x="46" y="-25"/>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28"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ED449408-E538-4E76-986D-176513D764A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randomBar dir="vert"/>
  </p:transition>
  <p:timing>
    <p:tnLst>
      <p:par>
        <p:cTn id="1" dur="indefinite" restart="never" nodeType="tmRoot"/>
      </p:par>
    </p:tnLst>
  </p:timing>
  <p:hf sldNum="0" hdr="0" ftr="0" dt="0"/>
  <p:txStyles>
    <p:titleStyle>
      <a:lvl1pPr algn="l" rtl="0" eaLnBrk="0" fontAlgn="base" hangingPunct="0">
        <a:spcBef>
          <a:spcPct val="0"/>
        </a:spcBef>
        <a:spcAft>
          <a:spcPct val="0"/>
        </a:spcAft>
        <a:defRPr sz="3600" kern="12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8.jpeg"/><Relationship Id="rId1" Type="http://schemas.openxmlformats.org/officeDocument/2006/relationships/tags" Target="../tags/tag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NULL" TargetMode="External"/><Relationship Id="rId1" Type="http://schemas.openxmlformats.org/officeDocument/2006/relationships/image" Target="../media/image27.jpe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jpeg"/></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jpe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jpeg"/></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1200" cap="none" spc="0" normalizeH="0" baseline="0" noProof="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1200" cap="none" spc="0" normalizeH="0" baseline="0" noProof="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4872038" y="2997200"/>
            <a:ext cx="3455988" cy="829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1524000" y="0"/>
            <a:ext cx="446405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000">
                <a:solidFill>
                  <a:schemeClr val="tx2"/>
                </a:solidFill>
                <a:latin typeface="Arial" panose="020B0604020202020204" pitchFamily="34" charset="0"/>
                <a:ea typeface="宋体" panose="02010600030101010101" pitchFamily="2" charset="-122"/>
              </a:defRPr>
            </a:lvl1pPr>
            <a:lvl2pPr>
              <a:defRPr sz="4000">
                <a:solidFill>
                  <a:schemeClr val="tx2"/>
                </a:solidFill>
                <a:latin typeface="Arial" panose="020B0604020202020204" pitchFamily="34" charset="0"/>
                <a:ea typeface="宋体" panose="02010600030101010101" pitchFamily="2" charset="-122"/>
              </a:defRPr>
            </a:lvl2pPr>
            <a:lvl3pPr>
              <a:defRPr sz="4000">
                <a:solidFill>
                  <a:schemeClr val="tx2"/>
                </a:solidFill>
                <a:latin typeface="Arial" panose="020B0604020202020204" pitchFamily="34" charset="0"/>
                <a:ea typeface="宋体" panose="02010600030101010101" pitchFamily="2" charset="-122"/>
              </a:defRPr>
            </a:lvl3pPr>
            <a:lvl4pPr>
              <a:defRPr sz="4000">
                <a:solidFill>
                  <a:schemeClr val="tx2"/>
                </a:solidFill>
                <a:latin typeface="Arial" panose="020B0604020202020204" pitchFamily="34" charset="0"/>
                <a:ea typeface="宋体" panose="02010600030101010101" pitchFamily="2" charset="-122"/>
              </a:defRPr>
            </a:lvl4pPr>
            <a:lvl5pPr>
              <a:defRPr sz="40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40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p:cNvSpPr>
          <p:nvPr>
            <p:ph type="title"/>
          </p:nvPr>
        </p:nvSpPr>
        <p:spPr/>
        <p:txBody>
          <a:bodyPr vert="horz" wrap="square" lIns="91440" tIns="45720" rIns="91440" bIns="45720" anchor="b" anchorCtr="0"/>
          <a:p>
            <a:pPr eaLnBrk="1" hangingPunct="1"/>
            <a:r>
              <a:rPr lang="en-US" altLang="zh-CN" dirty="0"/>
              <a:t>2</a:t>
            </a:r>
            <a:endParaRPr lang="en-US" altLang="zh-CN" dirty="0"/>
          </a:p>
        </p:txBody>
      </p:sp>
      <p:sp>
        <p:nvSpPr>
          <p:cNvPr id="227331" name="Rectangle 3"/>
          <p:cNvSpPr>
            <a:spLocks noGrp="1" noChangeArrowheads="1"/>
          </p:cNvSpPr>
          <p:nvPr>
            <p:ph idx="1" hasCustomPrompt="1"/>
          </p:nvPr>
        </p:nvSpPr>
        <p:spPr>
          <a:xfrm>
            <a:off x="2240280" y="1519555"/>
            <a:ext cx="8967470" cy="4036060"/>
          </a:xfrm>
          <a:ln w="25400">
            <a:solidFill>
              <a:schemeClr val="tx1"/>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Notice</a:t>
            </a:r>
            <a:endParaRPr kumimoji="0" lang="en-US" altLang="zh-CN" sz="28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zh-CN"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 staff meeting about flexible working hours is to be held at 2 p.m., Wednesday, October 18, in the 2nd Conference Hall.</a:t>
            </a:r>
            <a:endPar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All staff memebers are requested to be present on time. </a:t>
            </a:r>
            <a:endPar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October 16, 2023</a:t>
            </a:r>
            <a:endPar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Rectangle 3"/>
          <p:cNvSpPr>
            <a:spLocks noGrp="1"/>
          </p:cNvSpPr>
          <p:nvPr>
            <p:ph type="body" sz="half" idx="1" hasCustomPrompt="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655820" y="1988503"/>
            <a:ext cx="2736850" cy="1106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p:cNvSpPr>
          <p:nvPr>
            <p:ph type="title"/>
          </p:nvPr>
        </p:nvSpPr>
        <p:spPr/>
        <p:txBody>
          <a:bodyPr vert="horz" wrap="square" lIns="91440" tIns="45720" rIns="91440" bIns="45720" anchor="b" anchorCtr="0"/>
          <a:p>
            <a:pPr eaLnBrk="1" hangingPunct="1"/>
            <a:r>
              <a:rPr lang="zh-CN" altLang="en-US" dirty="0"/>
              <a:t>参考译文</a:t>
            </a:r>
            <a:endParaRPr lang="zh-CN" altLang="en-US" dirty="0"/>
          </a:p>
        </p:txBody>
      </p:sp>
      <p:sp>
        <p:nvSpPr>
          <p:cNvPr id="239619" name="Rectangle 3"/>
          <p:cNvSpPr>
            <a:spLocks noGrp="1" noChangeArrowheads="1"/>
          </p:cNvSpPr>
          <p:nvPr>
            <p:ph idx="1" hasCustomPrompt="1"/>
          </p:nvPr>
        </p:nvSpPr>
        <p:spPr>
          <a:xfrm>
            <a:off x="1922780" y="1557655"/>
            <a:ext cx="9253855" cy="3834130"/>
          </a:xfrm>
          <a:ln w="22225">
            <a:solidFill>
              <a:schemeClr val="tx1"/>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zh-CN" altLang="zh-CN" sz="4000" b="1" i="0" u="none" strike="noStrike" kern="1200" cap="none" spc="0" normalizeH="0" baseline="0" noProof="0" dirty="0">
                <a:ln>
                  <a:noFill/>
                </a:ln>
                <a:solidFill>
                  <a:schemeClr val="tx1"/>
                </a:solidFill>
                <a:effectLst/>
                <a:uLnTx/>
                <a:uFillTx/>
                <a:latin typeface="+mn-ea"/>
                <a:ea typeface="+mn-ea"/>
                <a:cs typeface="+mn-cs"/>
              </a:rPr>
              <a:t>通</a:t>
            </a:r>
            <a:r>
              <a:rPr kumimoji="0" lang="en-US" altLang="zh-CN" sz="4000" b="1" i="0" u="none" strike="noStrike" kern="1200" cap="none" spc="0" normalizeH="0" baseline="0" noProof="0" dirty="0">
                <a:ln>
                  <a:noFill/>
                </a:ln>
                <a:solidFill>
                  <a:schemeClr val="tx1"/>
                </a:solidFill>
                <a:effectLst/>
                <a:uLnTx/>
                <a:uFillTx/>
                <a:latin typeface="+mn-ea"/>
                <a:ea typeface="+mn-ea"/>
                <a:cs typeface="+mn-cs"/>
              </a:rPr>
              <a:t>    </a:t>
            </a:r>
            <a:r>
              <a:rPr kumimoji="0" lang="zh-CN" altLang="zh-CN" sz="4000" b="1" i="0" u="none" strike="noStrike" kern="1200" cap="none" spc="0" normalizeH="0" baseline="0" noProof="0" dirty="0">
                <a:ln>
                  <a:noFill/>
                </a:ln>
                <a:solidFill>
                  <a:schemeClr val="tx1"/>
                </a:solidFill>
                <a:effectLst/>
                <a:uLnTx/>
                <a:uFillTx/>
                <a:latin typeface="+mn-ea"/>
                <a:ea typeface="+mn-ea"/>
                <a:cs typeface="+mn-cs"/>
              </a:rPr>
              <a:t>知</a:t>
            </a:r>
            <a:endParaRPr kumimoji="0" lang="zh-CN" altLang="zh-CN" sz="4000" b="1"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zh-CN"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     </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兹定于本周</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三（</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10</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月</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18</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日）下午两点（</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14:00</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）在第二会议厅召开关于弹性工作时间的会议，请所有员工按时到会。</a:t>
            </a:r>
            <a:endParaRPr kumimoji="0" lang="zh-CN"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 </a:t>
            </a:r>
            <a:endParaRPr kumimoji="0" lang="zh-CN" altLang="zh-CN" sz="2800" b="0" i="0" u="none" strike="noStrike" kern="1200" cap="none" spc="0" normalizeH="0" baseline="0" noProof="0" dirty="0">
              <a:ln>
                <a:noFill/>
              </a:ln>
              <a:solidFill>
                <a:schemeClr val="tx1"/>
              </a:solidFill>
              <a:effectLst/>
              <a:uLnTx/>
              <a:uFillTx/>
              <a:latin typeface="+mn-ea"/>
              <a:ea typeface="+mn-ea"/>
              <a:cs typeface="+mn-cs"/>
            </a:endParaRPr>
          </a:p>
          <a:p>
            <a:pPr marL="0" marR="0" lvl="0" indent="0" algn="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2023</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年</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10</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月</a:t>
            </a:r>
            <a:r>
              <a:rPr kumimoji="0" lang="en-US" altLang="zh-CN" sz="2800" b="0" i="0" u="none" strike="noStrike" kern="1200" cap="none" spc="0" normalizeH="0" baseline="0" noProof="0" dirty="0">
                <a:ln>
                  <a:noFill/>
                </a:ln>
                <a:solidFill>
                  <a:schemeClr val="tx1"/>
                </a:solidFill>
                <a:effectLst/>
                <a:uLnTx/>
                <a:uFillTx/>
                <a:latin typeface="+mn-ea"/>
                <a:ea typeface="+mn-ea"/>
                <a:cs typeface="+mn-cs"/>
              </a:rPr>
              <a:t>16</a:t>
            </a:r>
            <a:r>
              <a:rPr kumimoji="0" lang="zh-CN" altLang="zh-CN" sz="2800" b="0" i="0" u="none" strike="noStrike" kern="1200" cap="none" spc="0" normalizeH="0" baseline="0" noProof="0" dirty="0">
                <a:ln>
                  <a:noFill/>
                </a:ln>
                <a:solidFill>
                  <a:schemeClr val="tx1"/>
                </a:solidFill>
                <a:effectLst/>
                <a:uLnTx/>
                <a:uFillTx/>
                <a:latin typeface="+mn-ea"/>
                <a:ea typeface="+mn-ea"/>
                <a:cs typeface="+mn-cs"/>
              </a:rPr>
              <a:t>日</a:t>
            </a:r>
            <a:endParaRPr kumimoji="0" lang="zh-CN" altLang="zh-CN" sz="2800" b="0" i="0" u="none" strike="noStrike" kern="1200" cap="none" spc="0" normalizeH="0" baseline="0" noProof="0" dirty="0">
              <a:ln>
                <a:noFill/>
              </a:ln>
              <a:solidFill>
                <a:schemeClr val="tx1"/>
              </a:solidFill>
              <a:effectLst/>
              <a:uLnTx/>
              <a:uFillTx/>
              <a:latin typeface="+mn-ea"/>
              <a:ea typeface="+mn-ea"/>
              <a:cs typeface="+mn-cs"/>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p:txBody>
          <a:bodyPr vert="horz" wrap="square" lIns="91440" tIns="45720" rIns="91440" bIns="45720" anchor="b" anchorCtr="0"/>
          <a:p>
            <a:pPr eaLnBrk="1" hangingPunct="1"/>
            <a:r>
              <a:rPr lang="zh-CN" altLang="en-US" sz="4000" dirty="0"/>
              <a:t>公关文稿</a:t>
            </a:r>
            <a:endParaRPr lang="zh-CN" altLang="en-US" sz="4000" dirty="0"/>
          </a:p>
        </p:txBody>
      </p:sp>
      <p:sp>
        <p:nvSpPr>
          <p:cNvPr id="151555" name="Rectangle 3"/>
          <p:cNvSpPr>
            <a:spLocks noGrp="1"/>
          </p:cNvSpPr>
          <p:nvPr>
            <p:ph idx="1" hasCustomPrompt="1"/>
          </p:nvPr>
        </p:nvSpPr>
        <p:spPr>
          <a:xfrm>
            <a:off x="1694180" y="1700530"/>
            <a:ext cx="9991090" cy="4176395"/>
          </a:xfrm>
        </p:spPr>
        <p:txBody>
          <a:bodyPr vert="horz" wrap="square" lIns="91440" tIns="45720" rIns="91440" bIns="45720" anchor="t" anchorCtr="0"/>
          <a:p>
            <a:pPr eaLnBrk="1" hangingPunct="1">
              <a:lnSpc>
                <a:spcPct val="120000"/>
              </a:lnSpc>
            </a:pPr>
            <a:r>
              <a:rPr lang="zh-CN" altLang="en-US" sz="2400" dirty="0"/>
              <a:t>公关文稿广泛应用于商业企业的经营活动各个过程之中，也是做商务英语翻译最频繁接触到的涉外材料类型。</a:t>
            </a:r>
            <a:endParaRPr lang="zh-CN" altLang="en-US" sz="2400" dirty="0"/>
          </a:p>
          <a:p>
            <a:pPr eaLnBrk="1" hangingPunct="1">
              <a:lnSpc>
                <a:spcPct val="120000"/>
              </a:lnSpc>
            </a:pPr>
            <a:r>
              <a:rPr lang="zh-CN" altLang="en-US" sz="2400" dirty="0"/>
              <a:t>广义的公关文稿是指在公关活动中通过可能涉及的传播手段所发布的各类文稿，包括公关广告、供销广告、请柬、贺卡、名片、书信、电报、传真、聘书、题赠、对联、演讲稿、公关案例及分析、新闻消息与通讯、计划书、总结、会议记录和纪要、备忘录、各种商务报告以及各种合同、意向书等公文文体。总体上，按照用途可以分为内部文稿和对外文稿两大类：</a:t>
            </a:r>
            <a:endParaRPr lang="zh-CN" altLang="en-US" sz="24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1555">
                                            <p:txEl>
                                              <p:charRg st="0" end="49"/>
                                            </p:txEl>
                                          </p:spTgt>
                                        </p:tgtEl>
                                        <p:attrNameLst>
                                          <p:attrName>style.visibility</p:attrName>
                                        </p:attrNameLst>
                                      </p:cBhvr>
                                      <p:to>
                                        <p:strVal val="visible"/>
                                      </p:to>
                                    </p:set>
                                    <p:animEffect transition="in" filter="wipe(left)">
                                      <p:cBhvr>
                                        <p:cTn id="7" dur="500"/>
                                        <p:tgtEl>
                                          <p:spTgt spid="151555">
                                            <p:txEl>
                                              <p:charRg st="0" end="49"/>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1555">
                                            <p:txEl>
                                              <p:charRg st="49" end="210"/>
                                            </p:txEl>
                                          </p:spTgt>
                                        </p:tgtEl>
                                        <p:attrNameLst>
                                          <p:attrName>style.visibility</p:attrName>
                                        </p:attrNameLst>
                                      </p:cBhvr>
                                      <p:to>
                                        <p:strVal val="visible"/>
                                      </p:to>
                                    </p:set>
                                    <p:animEffect transition="in" filter="wipe(left)">
                                      <p:cBhvr>
                                        <p:cTn id="12" dur="500"/>
                                        <p:tgtEl>
                                          <p:spTgt spid="151555">
                                            <p:txEl>
                                              <p:charRg st="49" end="2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p:txBody>
          <a:bodyPr vert="horz" wrap="square" lIns="91440" tIns="45720" rIns="91440" bIns="45720" anchor="b" anchorCtr="0"/>
          <a:p>
            <a:pPr eaLnBrk="1" hangingPunct="1"/>
            <a:r>
              <a:rPr lang="zh-CN" altLang="en-US" sz="4600" dirty="0"/>
              <a:t>内部文稿</a:t>
            </a:r>
            <a:endParaRPr lang="zh-CN" altLang="en-US" sz="4600" dirty="0"/>
          </a:p>
        </p:txBody>
      </p:sp>
      <p:sp>
        <p:nvSpPr>
          <p:cNvPr id="16387" name="Rectangle 3"/>
          <p:cNvSpPr>
            <a:spLocks noGrp="1"/>
          </p:cNvSpPr>
          <p:nvPr>
            <p:ph idx="1" hasCustomPrompt="1"/>
          </p:nvPr>
        </p:nvSpPr>
        <p:spPr>
          <a:xfrm>
            <a:off x="5159375" y="1700530"/>
            <a:ext cx="6468745" cy="4176395"/>
          </a:xfrm>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内部文稿指的是企业或组织内部交流常用的各种文函，如议事日程（</a:t>
            </a:r>
            <a:r>
              <a:rPr lang="en-US" altLang="zh-CN" sz="2400" dirty="0">
                <a:latin typeface="Times New Roman" panose="02020603050405020304" pitchFamily="18" charset="0"/>
                <a:cs typeface="Times New Roman" panose="02020603050405020304" pitchFamily="18" charset="0"/>
              </a:rPr>
              <a:t>Agenda</a:t>
            </a:r>
            <a:r>
              <a:rPr lang="zh-CN" altLang="en-US" sz="2400" dirty="0">
                <a:latin typeface="Times New Roman" panose="02020603050405020304" pitchFamily="18" charset="0"/>
                <a:cs typeface="Times New Roman" panose="02020603050405020304" pitchFamily="18" charset="0"/>
              </a:rPr>
              <a:t>）、备忘录（</a:t>
            </a:r>
            <a:r>
              <a:rPr lang="en-US" altLang="zh-CN" sz="2400" dirty="0">
                <a:latin typeface="Times New Roman" panose="02020603050405020304" pitchFamily="18" charset="0"/>
                <a:cs typeface="Times New Roman" panose="02020603050405020304" pitchFamily="18" charset="0"/>
              </a:rPr>
              <a:t>Memorandum</a:t>
            </a:r>
            <a:r>
              <a:rPr lang="zh-CN" altLang="en-US" sz="2400" dirty="0">
                <a:latin typeface="Times New Roman" panose="02020603050405020304" pitchFamily="18" charset="0"/>
                <a:cs typeface="Times New Roman" panose="02020603050405020304" pitchFamily="18" charset="0"/>
              </a:rPr>
              <a:t>）、日程计划（</a:t>
            </a:r>
            <a:r>
              <a:rPr lang="en-US" altLang="zh-CN" sz="2400" dirty="0">
                <a:latin typeface="Times New Roman" panose="02020603050405020304" pitchFamily="18" charset="0"/>
                <a:cs typeface="Times New Roman" panose="02020603050405020304" pitchFamily="18" charset="0"/>
              </a:rPr>
              <a:t>Schedule</a:t>
            </a:r>
            <a:r>
              <a:rPr lang="zh-CN" altLang="en-US" sz="2400" dirty="0">
                <a:latin typeface="Times New Roman" panose="02020603050405020304" pitchFamily="18" charset="0"/>
                <a:cs typeface="Times New Roman" panose="02020603050405020304" pitchFamily="18" charset="0"/>
              </a:rPr>
              <a:t>）、会议记录（</a:t>
            </a:r>
            <a:r>
              <a:rPr lang="en-US" altLang="zh-CN" sz="2400" dirty="0">
                <a:latin typeface="Times New Roman" panose="02020603050405020304" pitchFamily="18" charset="0"/>
                <a:cs typeface="Times New Roman" panose="02020603050405020304" pitchFamily="18" charset="0"/>
              </a:rPr>
              <a:t>Minutes</a:t>
            </a:r>
            <a:r>
              <a:rPr lang="zh-CN" altLang="en-US" sz="2400" dirty="0">
                <a:latin typeface="Times New Roman" panose="02020603050405020304" pitchFamily="18" charset="0"/>
                <a:cs typeface="Times New Roman" panose="02020603050405020304" pitchFamily="18" charset="0"/>
              </a:rPr>
              <a:t>）、通知（</a:t>
            </a:r>
            <a:r>
              <a:rPr lang="en-US" altLang="zh-CN" sz="2400" dirty="0">
                <a:latin typeface="Times New Roman" panose="02020603050405020304" pitchFamily="18" charset="0"/>
                <a:cs typeface="Times New Roman" panose="02020603050405020304" pitchFamily="18" charset="0"/>
              </a:rPr>
              <a:t>Notice</a:t>
            </a:r>
            <a:r>
              <a:rPr lang="zh-CN" altLang="en-US" sz="2400" dirty="0">
                <a:latin typeface="Times New Roman" panose="02020603050405020304" pitchFamily="18" charset="0"/>
                <a:cs typeface="Times New Roman" panose="02020603050405020304" pitchFamily="18" charset="0"/>
              </a:rPr>
              <a:t>）以及各种功能的便条和记录（</a:t>
            </a:r>
            <a:r>
              <a:rPr lang="en-US" altLang="zh-CN" sz="2400" dirty="0">
                <a:latin typeface="Times New Roman" panose="02020603050405020304" pitchFamily="18" charset="0"/>
                <a:cs typeface="Times New Roman" panose="02020603050405020304" pitchFamily="18" charset="0"/>
              </a:rPr>
              <a:t>Note</a:t>
            </a:r>
            <a:r>
              <a:rPr lang="zh-CN" altLang="en-US" sz="2400" dirty="0">
                <a:latin typeface="Times New Roman" panose="02020603050405020304" pitchFamily="18" charset="0"/>
                <a:cs typeface="Times New Roman" panose="02020603050405020304" pitchFamily="18" charset="0"/>
              </a:rPr>
              <a:t>）等。随着国际化进程的加速，内部文稿使用的频率也越来越高。为了提高企业效率，各个企业都会对其内部各种文稿做相应统一的格式或使用规定。</a:t>
            </a:r>
            <a:endParaRPr lang="zh-CN" altLang="en-US" sz="2400" dirty="0">
              <a:latin typeface="Times New Roman" panose="02020603050405020304" pitchFamily="18" charset="0"/>
              <a:cs typeface="Times New Roman" panose="02020603050405020304" pitchFamily="18" charset="0"/>
            </a:endParaRPr>
          </a:p>
          <a:p>
            <a:pPr eaLnBrk="1" hangingPunct="1">
              <a:lnSpc>
                <a:spcPct val="80000"/>
              </a:lnSpc>
            </a:pPr>
            <a:endParaRPr lang="zh-CN" altLang="en-US" sz="2400" dirty="0">
              <a:latin typeface="Times New Roman" panose="02020603050405020304" pitchFamily="18" charset="0"/>
              <a:cs typeface="Times New Roman" panose="02020603050405020304" pitchFamily="18" charset="0"/>
            </a:endParaRPr>
          </a:p>
        </p:txBody>
      </p:sp>
      <p:pic>
        <p:nvPicPr>
          <p:cNvPr id="16388" name="Picture 5" descr="resized_piles_of_paperwork"/>
          <p:cNvPicPr>
            <a:picLocks noChangeAspect="1"/>
          </p:cNvPicPr>
          <p:nvPr/>
        </p:nvPicPr>
        <p:blipFill>
          <a:blip r:embed="rId1"/>
          <a:stretch>
            <a:fillRect/>
          </a:stretch>
        </p:blipFill>
        <p:spPr>
          <a:xfrm>
            <a:off x="2495550" y="2205038"/>
            <a:ext cx="2393950" cy="2952750"/>
          </a:xfrm>
          <a:prstGeom prst="rect">
            <a:avLst/>
          </a:prstGeom>
          <a:noFill/>
          <a:ln w="9525">
            <a:noFill/>
          </a:ln>
        </p:spPr>
      </p:pic>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17411" name="Rectangle 3"/>
          <p:cNvSpPr>
            <a:spLocks noGrp="1"/>
          </p:cNvSpPr>
          <p:nvPr>
            <p:ph idx="1" hasCustomPrompt="1"/>
          </p:nvPr>
        </p:nvSpPr>
        <p:spPr>
          <a:xfrm>
            <a:off x="3719195" y="1701165"/>
            <a:ext cx="7859395" cy="4114800"/>
          </a:xfrm>
        </p:spPr>
        <p:txBody>
          <a:bodyPr vert="horz" wrap="square" lIns="91440" tIns="45720" rIns="91440" bIns="45720" anchor="t" anchorCtr="0"/>
          <a:p>
            <a:pPr eaLnBrk="1" hangingPunct="1">
              <a:lnSpc>
                <a:spcPct val="140000"/>
              </a:lnSpc>
            </a:pPr>
            <a:r>
              <a:rPr lang="zh-CN" altLang="en-US" sz="2400" dirty="0">
                <a:latin typeface="Times New Roman" panose="02020603050405020304" pitchFamily="18" charset="0"/>
                <a:cs typeface="Times New Roman" panose="02020603050405020304" pitchFamily="18" charset="0"/>
              </a:rPr>
              <a:t>对外文稿：对外文稿一般指的是企业或组织对外新闻发布使用的新闻通稿（</a:t>
            </a:r>
            <a:r>
              <a:rPr lang="en-US" altLang="zh-CN" sz="2400" dirty="0">
                <a:latin typeface="Times New Roman" panose="02020603050405020304" pitchFamily="18" charset="0"/>
                <a:cs typeface="Times New Roman" panose="02020603050405020304" pitchFamily="18" charset="0"/>
              </a:rPr>
              <a:t>Press/News Release</a:t>
            </a:r>
            <a:r>
              <a:rPr lang="zh-CN" altLang="en-US" sz="2400" dirty="0">
                <a:latin typeface="Times New Roman" panose="02020603050405020304" pitchFamily="18" charset="0"/>
                <a:cs typeface="Times New Roman" panose="02020603050405020304" pitchFamily="18" charset="0"/>
              </a:rPr>
              <a:t>）、新闻发布会（</a:t>
            </a:r>
            <a:r>
              <a:rPr lang="en-US" altLang="zh-CN" sz="2400" dirty="0">
                <a:latin typeface="Times New Roman" panose="02020603050405020304" pitchFamily="18" charset="0"/>
                <a:cs typeface="Times New Roman" panose="02020603050405020304" pitchFamily="18" charset="0"/>
              </a:rPr>
              <a:t>Press Conference</a:t>
            </a:r>
            <a:r>
              <a:rPr lang="zh-CN" altLang="en-US" sz="2400" dirty="0">
                <a:latin typeface="Times New Roman" panose="02020603050405020304" pitchFamily="18" charset="0"/>
                <a:cs typeface="Times New Roman" panose="02020603050405020304" pitchFamily="18" charset="0"/>
              </a:rPr>
              <a:t>）文稿、展览展示会用的公司宣传材料（</a:t>
            </a:r>
            <a:r>
              <a:rPr lang="en-US" altLang="zh-CN" sz="2400" dirty="0">
                <a:latin typeface="Times New Roman" panose="02020603050405020304" pitchFamily="18" charset="0"/>
                <a:cs typeface="Times New Roman" panose="02020603050405020304" pitchFamily="18" charset="0"/>
              </a:rPr>
              <a:t>Commercial Presentation</a:t>
            </a:r>
            <a:r>
              <a:rPr lang="zh-CN" altLang="en-US" sz="2400" dirty="0">
                <a:latin typeface="Times New Roman" panose="02020603050405020304" pitchFamily="18" charset="0"/>
                <a:cs typeface="Times New Roman" panose="02020603050405020304" pitchFamily="18" charset="0"/>
              </a:rPr>
              <a:t>）、商务陈述（</a:t>
            </a:r>
            <a:r>
              <a:rPr lang="en-US" altLang="zh-CN" sz="2400" dirty="0">
                <a:latin typeface="Times New Roman" panose="02020603050405020304" pitchFamily="18" charset="0"/>
                <a:cs typeface="Times New Roman" panose="02020603050405020304" pitchFamily="18" charset="0"/>
              </a:rPr>
              <a:t>Business Presentation</a:t>
            </a:r>
            <a:r>
              <a:rPr lang="zh-CN" altLang="en-US" sz="2400" dirty="0">
                <a:latin typeface="Times New Roman" panose="02020603050405020304" pitchFamily="18" charset="0"/>
                <a:cs typeface="Times New Roman" panose="02020603050405020304" pitchFamily="18" charset="0"/>
              </a:rPr>
              <a:t>）、公益活动用的宣传稿件（</a:t>
            </a:r>
            <a:r>
              <a:rPr lang="en-US" altLang="zh-CN" sz="2400" dirty="0">
                <a:latin typeface="Times New Roman" panose="02020603050405020304" pitchFamily="18" charset="0"/>
                <a:cs typeface="Times New Roman" panose="02020603050405020304" pitchFamily="18" charset="0"/>
              </a:rPr>
              <a:t>Publicity Material</a:t>
            </a:r>
            <a:r>
              <a:rPr lang="zh-CN" altLang="en-US" sz="2400" dirty="0">
                <a:latin typeface="Times New Roman" panose="02020603050405020304" pitchFamily="18" charset="0"/>
                <a:cs typeface="Times New Roman" panose="02020603050405020304" pitchFamily="18" charset="0"/>
              </a:rPr>
              <a:t>）、庆典礼仪活动或会议宴会等场合的各种致辞（</a:t>
            </a:r>
            <a:r>
              <a:rPr lang="en-US" altLang="zh-CN" sz="2400" dirty="0">
                <a:latin typeface="Times New Roman" panose="02020603050405020304" pitchFamily="18" charset="0"/>
                <a:cs typeface="Times New Roman" panose="02020603050405020304" pitchFamily="18" charset="0"/>
              </a:rPr>
              <a:t>Speech</a:t>
            </a:r>
            <a:r>
              <a:rPr lang="zh-CN" altLang="en-US" sz="2400" dirty="0">
                <a:latin typeface="Times New Roman" panose="02020603050405020304" pitchFamily="18" charset="0"/>
                <a:cs typeface="Times New Roman" panose="02020603050405020304" pitchFamily="18" charset="0"/>
              </a:rPr>
              <a:t>）和商务演讲（</a:t>
            </a:r>
            <a:r>
              <a:rPr lang="en-US" altLang="zh-CN" sz="2400" dirty="0">
                <a:latin typeface="Times New Roman" panose="02020603050405020304" pitchFamily="18" charset="0"/>
                <a:cs typeface="Times New Roman" panose="02020603050405020304" pitchFamily="18" charset="0"/>
              </a:rPr>
              <a:t>Business Speech</a:t>
            </a:r>
            <a:r>
              <a:rPr lang="zh-CN" altLang="en-US" sz="2400" dirty="0">
                <a:latin typeface="Times New Roman" panose="02020603050405020304" pitchFamily="18" charset="0"/>
                <a:cs typeface="Times New Roman" panose="02020603050405020304" pitchFamily="18" charset="0"/>
              </a:rPr>
              <a:t>）等。</a:t>
            </a:r>
            <a:endParaRPr lang="zh-CN" altLang="en-US" sz="2400" dirty="0">
              <a:latin typeface="Times New Roman" panose="02020603050405020304" pitchFamily="18" charset="0"/>
              <a:cs typeface="Times New Roman" panose="02020603050405020304" pitchFamily="18" charset="0"/>
            </a:endParaRPr>
          </a:p>
        </p:txBody>
      </p:sp>
      <p:pic>
        <p:nvPicPr>
          <p:cNvPr id="17412" name="Picture 4" descr="Speaker_and_podium"/>
          <p:cNvPicPr>
            <a:picLocks noChangeAspect="1"/>
          </p:cNvPicPr>
          <p:nvPr/>
        </p:nvPicPr>
        <p:blipFill>
          <a:blip r:embed="rId1"/>
          <a:stretch>
            <a:fillRect/>
          </a:stretch>
        </p:blipFill>
        <p:spPr>
          <a:xfrm>
            <a:off x="1559560" y="2061210"/>
            <a:ext cx="1922145" cy="3088005"/>
          </a:xfrm>
          <a:prstGeom prst="rect">
            <a:avLst/>
          </a:prstGeom>
          <a:noFill/>
          <a:ln w="9525">
            <a:noFill/>
          </a:ln>
        </p:spPr>
      </p:pic>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title"/>
          </p:nvPr>
        </p:nvSpPr>
        <p:spPr/>
        <p:txBody>
          <a:bodyPr vert="horz" wrap="square" lIns="91440" tIns="45720" rIns="91440" bIns="45720" anchor="b" anchorCtr="0"/>
          <a:p>
            <a:pPr eaLnBrk="1" hangingPunct="1"/>
            <a:r>
              <a:rPr lang="zh-CN" altLang="en-US" sz="4000" dirty="0"/>
              <a:t>公关文稿的语言特点</a:t>
            </a:r>
            <a:endParaRPr lang="zh-CN" altLang="en-US" sz="4000" dirty="0"/>
          </a:p>
        </p:txBody>
      </p:sp>
      <p:sp>
        <p:nvSpPr>
          <p:cNvPr id="18435" name="Rectangle 3"/>
          <p:cNvSpPr>
            <a:spLocks noGrp="1"/>
          </p:cNvSpPr>
          <p:nvPr>
            <p:ph idx="1" hasCustomPrompt="1"/>
          </p:nvPr>
        </p:nvSpPr>
        <p:spPr>
          <a:xfrm>
            <a:off x="1701800" y="1827530"/>
            <a:ext cx="9767570" cy="4410075"/>
          </a:xfrm>
        </p:spPr>
        <p:txBody>
          <a:bodyPr vert="horz" wrap="square" lIns="91440" tIns="45720" rIns="91440" bIns="45720" anchor="t" anchorCtr="0"/>
          <a:p>
            <a:pPr eaLnBrk="1" hangingPunct="1">
              <a:lnSpc>
                <a:spcPct val="110000"/>
              </a:lnSpc>
            </a:pPr>
            <a:r>
              <a:rPr lang="zh-CN" altLang="en-US" sz="2400" dirty="0"/>
              <a:t>（</a:t>
            </a:r>
            <a:r>
              <a:rPr lang="en-US" altLang="zh-CN" sz="2400" dirty="0"/>
              <a:t>1</a:t>
            </a:r>
            <a:r>
              <a:rPr lang="zh-CN" altLang="en-US" sz="2400" dirty="0"/>
              <a:t>）体现强烈的公关意识：</a:t>
            </a:r>
            <a:endParaRPr lang="zh-CN" altLang="en-US" sz="2400" dirty="0"/>
          </a:p>
          <a:p>
            <a:pPr eaLnBrk="1" hangingPunct="1">
              <a:lnSpc>
                <a:spcPct val="110000"/>
              </a:lnSpc>
            </a:pPr>
            <a:r>
              <a:rPr lang="zh-CN" altLang="en-US" sz="2400" dirty="0"/>
              <a:t>所谓公关意识，实质上是一种以人为根本、以公众利益为出发点的公众导向的观念或意识。公共意识是形象意识、公众意识、沟通意识、信誉意识、服务意识、责任意识、合作意识、创新意识、时效意识、战略意识、审美意识和信息意识的总和。</a:t>
            </a:r>
            <a:endParaRPr lang="zh-CN" altLang="en-US" sz="2400" dirty="0"/>
          </a:p>
          <a:p>
            <a:pPr eaLnBrk="1" hangingPunct="1">
              <a:lnSpc>
                <a:spcPct val="80000"/>
              </a:lnSpc>
            </a:pPr>
            <a:endParaRPr lang="en-US" altLang="zh-CN" sz="2400" dirty="0"/>
          </a:p>
        </p:txBody>
      </p:sp>
      <p:pic>
        <p:nvPicPr>
          <p:cNvPr id="18436" name="Picture 4" descr="center_pr"/>
          <p:cNvPicPr>
            <a:picLocks noChangeAspect="1"/>
          </p:cNvPicPr>
          <p:nvPr/>
        </p:nvPicPr>
        <p:blipFill>
          <a:blip r:embed="rId1"/>
          <a:stretch>
            <a:fillRect/>
          </a:stretch>
        </p:blipFill>
        <p:spPr>
          <a:xfrm>
            <a:off x="3000375" y="3933825"/>
            <a:ext cx="3455988" cy="2212975"/>
          </a:xfrm>
          <a:prstGeom prst="rect">
            <a:avLst/>
          </a:prstGeom>
          <a:noFill/>
          <a:ln w="9525">
            <a:noFill/>
          </a:ln>
        </p:spPr>
      </p:pic>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19459" name="Rectangle 3"/>
          <p:cNvSpPr>
            <a:spLocks noGrp="1"/>
          </p:cNvSpPr>
          <p:nvPr>
            <p:ph idx="1" hasCustomPrompt="1"/>
          </p:nvPr>
        </p:nvSpPr>
        <p:spPr>
          <a:xfrm>
            <a:off x="1826260" y="1827530"/>
            <a:ext cx="9820275" cy="4114800"/>
          </a:xfrm>
        </p:spPr>
        <p:txBody>
          <a:bodyPr vert="horz" wrap="square" lIns="91440" tIns="45720" rIns="91440" bIns="45720" anchor="t" anchorCtr="0"/>
          <a:p>
            <a:pPr eaLnBrk="1" hangingPunct="1">
              <a:lnSpc>
                <a:spcPct val="120000"/>
              </a:lnSpc>
            </a:pPr>
            <a:r>
              <a:rPr lang="zh-CN" altLang="en-US" sz="2400" dirty="0"/>
              <a:t>公关文稿，尤其是外部公关文稿，需要体现强烈的公关意识，如：形象意识</a:t>
            </a:r>
            <a:r>
              <a:rPr lang="en-US" altLang="zh-CN" sz="2400" dirty="0">
                <a:latin typeface="Arial" panose="020B0604020202020204" pitchFamily="34" charset="0"/>
              </a:rPr>
              <a:t>——</a:t>
            </a:r>
            <a:r>
              <a:rPr lang="zh-CN" altLang="en-US" sz="2400" dirty="0"/>
              <a:t>公关文稿须体现对在公众中树立企业良好形象，提高企业知名度、名誉度的追求和愿望；沟通意识</a:t>
            </a:r>
            <a:r>
              <a:rPr lang="en-US" altLang="zh-CN" sz="2400" dirty="0">
                <a:latin typeface="Arial" panose="020B0604020202020204" pitchFamily="34" charset="0"/>
              </a:rPr>
              <a:t>——</a:t>
            </a:r>
            <a:r>
              <a:rPr lang="zh-CN" altLang="en-US" sz="2400" dirty="0"/>
              <a:t>对舆论的重要性有充分认识，乐于将企业向公众全方位开放，使企业的信息借助公共媒介广泛传播，与公众沟通；服务意识</a:t>
            </a:r>
            <a:r>
              <a:rPr lang="en-US" altLang="zh-CN" sz="2400" dirty="0">
                <a:latin typeface="Arial" panose="020B0604020202020204" pitchFamily="34" charset="0"/>
              </a:rPr>
              <a:t>——</a:t>
            </a:r>
            <a:r>
              <a:rPr lang="zh-CN" altLang="en-US" sz="2400" dirty="0"/>
              <a:t>乐于为社会服务，为公众服务，为顾客服务；合作意识</a:t>
            </a:r>
            <a:r>
              <a:rPr lang="en-US" altLang="zh-CN" sz="2400" dirty="0">
                <a:latin typeface="Arial" panose="020B0604020202020204" pitchFamily="34" charset="0"/>
              </a:rPr>
              <a:t>——</a:t>
            </a:r>
            <a:r>
              <a:rPr lang="zh-CN" altLang="en-US" sz="2400" dirty="0"/>
              <a:t>谋求互惠合作，共同发展，创造和谐的、有利于企业生存的环境；战略意识</a:t>
            </a:r>
            <a:r>
              <a:rPr lang="en-US" altLang="zh-CN" sz="2400" dirty="0">
                <a:latin typeface="Arial" panose="020B0604020202020204" pitchFamily="34" charset="0"/>
              </a:rPr>
              <a:t>——</a:t>
            </a:r>
            <a:r>
              <a:rPr lang="zh-CN" altLang="en-US" sz="2400" dirty="0"/>
              <a:t>充分认识企业间激烈竞争的必然性，积极参与竞争而不是消极回避，谋求公开、平等的竞争。可以说，每一篇优秀的公关文稿，字里行间都渗透着这种意识。</a:t>
            </a:r>
            <a:endParaRPr lang="zh-CN" altLang="en-US" sz="2400" dirty="0"/>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4" name="Rectangle 3"/>
          <p:cNvSpPr>
            <a:spLocks noGrp="1"/>
          </p:cNvSpPr>
          <p:nvPr>
            <p:ph idx="1" hasCustomPrompt="1"/>
          </p:nvPr>
        </p:nvSpPr>
        <p:spPr>
          <a:xfrm>
            <a:off x="1775460" y="836930"/>
            <a:ext cx="9836785" cy="5162550"/>
          </a:xfrm>
        </p:spPr>
        <p:txBody>
          <a:bodyPr vert="horz" wrap="square" lIns="91440" tIns="45720" rIns="91440" bIns="45720" anchor="t" anchorCtr="0"/>
          <a:p>
            <a:pPr eaLnBrk="1" hangingPunct="1">
              <a:lnSpc>
                <a:spcPct val="120000"/>
              </a:lnSpc>
            </a:pPr>
            <a:r>
              <a:rPr lang="zh-CN" altLang="en-US" sz="2800" dirty="0">
                <a:latin typeface="Arial" panose="020B0604020202020204" pitchFamily="34" charset="0"/>
              </a:rPr>
              <a:t>（</a:t>
            </a:r>
            <a:r>
              <a:rPr lang="en-US" altLang="zh-CN" sz="2800" dirty="0">
                <a:latin typeface="Arial" panose="020B0604020202020204" pitchFamily="34" charset="0"/>
              </a:rPr>
              <a:t>2</a:t>
            </a:r>
            <a:r>
              <a:rPr lang="zh-CN" altLang="en-US" sz="2800" dirty="0">
                <a:latin typeface="Arial" panose="020B0604020202020204" pitchFamily="34" charset="0"/>
              </a:rPr>
              <a:t>）真实性、准确性：</a:t>
            </a:r>
            <a:endParaRPr lang="zh-CN" altLang="en-US" sz="2800" dirty="0">
              <a:latin typeface="Arial" panose="020B0604020202020204" pitchFamily="34" charset="0"/>
            </a:endParaRPr>
          </a:p>
          <a:p>
            <a:pPr eaLnBrk="1" hangingPunct="1">
              <a:lnSpc>
                <a:spcPct val="120000"/>
              </a:lnSpc>
            </a:pPr>
            <a:r>
              <a:rPr sz="2200" dirty="0">
                <a:latin typeface="Arial" panose="020B0604020202020204" pitchFamily="34" charset="0"/>
              </a:rPr>
              <a:t>公共关系的主旨在于陈述事实，以便公众根据事实进行公正、准确的评估，引起公众的兴趣，从而对公众产生影响。此外，商业公关文稿经常涉及专业领域或具体的商业信息，因此，公关文稿要求坚持内容真实，信息准确的原则。比如，2014年，中国百胜餐饮集团在其肉类供应商上海福喜食品公司的“福喜事件”发生之后，发表了一封致全国广大消费者的公开信。为了还原事件真相，避免百胜旗下快餐品牌肯德基、必胜客等遭受更大范围的负面影响，文稿一开始就准确陈述事实，厘清责任方、澄清事实、重塑公司形象：“我们原本以为这样强强联手的合作，上游食品安全的保障会更加令人放心。但事与愿违，在上海福喜先进现代化和合规外表的背后，竟然发生由管理人员带头、有组织实施涉嫌违法违规和不诚信的行为。这对我们是一次刻骨铭心的伤害和教训。”</a:t>
            </a:r>
            <a:endParaRPr sz="2200" dirty="0">
              <a:latin typeface="Arial" panose="020B0604020202020204" pitchFamily="34" charset="0"/>
            </a:endParaRPr>
          </a:p>
        </p:txBody>
      </p:sp>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21507" name="Rectangle 3"/>
          <p:cNvSpPr>
            <a:spLocks noGrp="1"/>
          </p:cNvSpPr>
          <p:nvPr>
            <p:ph idx="1" hasCustomPrompt="1"/>
          </p:nvPr>
        </p:nvSpPr>
        <p:spPr>
          <a:xfrm>
            <a:off x="4096385" y="1827530"/>
            <a:ext cx="7534910" cy="4114800"/>
          </a:xfrm>
        </p:spPr>
        <p:txBody>
          <a:bodyPr vert="horz" wrap="square" lIns="91440" tIns="45720" rIns="91440" bIns="45720" anchor="t" anchorCtr="0"/>
          <a:p>
            <a:pPr eaLnBrk="1" hangingPunct="1">
              <a:lnSpc>
                <a:spcPct val="140000"/>
              </a:lnSpc>
            </a:pPr>
            <a:r>
              <a:rPr lang="zh-CN" altLang="en-US" sz="2000" dirty="0"/>
              <a:t>（</a:t>
            </a:r>
            <a:r>
              <a:rPr lang="en-US" altLang="zh-CN" sz="2000" dirty="0"/>
              <a:t>3</a:t>
            </a:r>
            <a:r>
              <a:rPr lang="zh-CN" altLang="en-US" sz="2000" dirty="0"/>
              <a:t>）创造性：</a:t>
            </a:r>
            <a:endParaRPr lang="zh-CN" altLang="en-US" sz="2000" dirty="0"/>
          </a:p>
          <a:p>
            <a:pPr eaLnBrk="1" hangingPunct="1">
              <a:lnSpc>
                <a:spcPct val="140000"/>
              </a:lnSpc>
            </a:pPr>
            <a:r>
              <a:rPr lang="zh-CN" altLang="en-US" sz="2000" dirty="0"/>
              <a:t>作为实施公关方案的一种手段，公关文稿的总体风格是平实的，但好的公关文稿要求平而不淡，实而不死，在准确传达信息的同时需要独具创意，体现策划意识的独创性，使文稿具有引人入胜的可读性、趣味性和感染力。尤其是在社交媒体发达的信息时代，企业可以利用网络和多媒体工具，如在社交网络平台上开展话题标签活动等吸引网民参与，展现正面形象。</a:t>
            </a:r>
            <a:endParaRPr lang="zh-CN" altLang="en-US" sz="2000" dirty="0"/>
          </a:p>
        </p:txBody>
      </p:sp>
      <p:pic>
        <p:nvPicPr>
          <p:cNvPr id="21508" name="Picture 4" descr="icon-software-development"/>
          <p:cNvPicPr>
            <a:picLocks noChangeAspect="1"/>
          </p:cNvPicPr>
          <p:nvPr/>
        </p:nvPicPr>
        <p:blipFill>
          <a:blip r:embed="rId1"/>
          <a:stretch>
            <a:fillRect/>
          </a:stretch>
        </p:blipFill>
        <p:spPr>
          <a:xfrm>
            <a:off x="2423795" y="2061210"/>
            <a:ext cx="1672590" cy="1856740"/>
          </a:xfrm>
          <a:prstGeom prst="rect">
            <a:avLst/>
          </a:prstGeom>
          <a:noFill/>
          <a:ln w="9525">
            <a:noFill/>
          </a:ln>
        </p:spPr>
      </p:pic>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1" name="Rectangle 3"/>
          <p:cNvSpPr>
            <a:spLocks noGrp="1"/>
          </p:cNvSpPr>
          <p:nvPr>
            <p:ph idx="1" hasCustomPrompt="1"/>
          </p:nvPr>
        </p:nvSpPr>
        <p:spPr>
          <a:xfrm>
            <a:off x="1764665" y="908685"/>
            <a:ext cx="9870440" cy="4752975"/>
          </a:xfrm>
        </p:spPr>
        <p:txBody>
          <a:bodyPr vert="horz" wrap="square" lIns="91440" tIns="45720" rIns="91440" bIns="45720" anchor="t" anchorCtr="0"/>
          <a:p>
            <a:pPr eaLnBrk="1" hangingPunct="1">
              <a:lnSpc>
                <a:spcPct val="130000"/>
              </a:lnSpc>
            </a:pPr>
            <a:r>
              <a:rPr lang="zh-CN" altLang="en-US" sz="2400" dirty="0"/>
              <a:t>（</a:t>
            </a:r>
            <a:r>
              <a:rPr lang="en-US" altLang="zh-CN" sz="2400" dirty="0"/>
              <a:t>4</a:t>
            </a:r>
            <a:r>
              <a:rPr lang="zh-CN" altLang="en-US" sz="2400" dirty="0"/>
              <a:t>）语言正式庄重，谦恭得体：</a:t>
            </a:r>
            <a:endParaRPr lang="zh-CN" altLang="en-US" sz="2400" dirty="0"/>
          </a:p>
          <a:p>
            <a:pPr eaLnBrk="1" hangingPunct="1">
              <a:lnSpc>
                <a:spcPct val="130000"/>
              </a:lnSpc>
            </a:pPr>
            <a:r>
              <a:rPr lang="zh-CN" altLang="en-US" sz="2000" dirty="0"/>
              <a:t>公关文稿的语言要求庄重得体、谦恭有礼。这种庄重和礼貌必须出自内心，真挚、诚恳，而不是矫揉造作，表达方式应委婉、积极、措辞得当。</a:t>
            </a:r>
            <a:r>
              <a:rPr sz="2000" dirty="0"/>
              <a:t>以中国百胜为例，在其供应商上海福喜涉嫌将回收食品、超保质期的食品作为原料再生产曝光后，百胜给消费者发出公开信。信件不仅重申了公司的经营理念，还从消费者的角度出发，与广大消费者共情，进行诚恳的道歉和深刻的自我检讨，语气亲切诚恳、谦恭有礼——“近期发生的上海福喜事件震惊了广大消费者和社会大众，引发大家的忧虑和不安。在此，中国百胜致以最深切的歉意。中国百胜从一线员工到集团主席以各种方式公开承诺‘每一口都安心’。但上海福喜事件让这样一个庄严承诺瞬间变得苍白无力。我们完全理解广大消费者对我们的失望和愤怒，实际上中国百胜的每一名员工更加痛心。我们深知社会大众对跨国企业、对我们品牌寄予的厚望和信任，因此我们没有任何借口和托辞。”</a:t>
            </a:r>
            <a:endParaRPr sz="2000" dirty="0"/>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0" normalizeH="0" baseline="0" noProof="0">
                <a:ln>
                  <a:noFill/>
                </a:ln>
                <a:solidFill>
                  <a:srgbClr val="006699"/>
                </a:solidFill>
                <a:effectLst>
                  <a:outerShdw blurRad="38100" dist="38100" dir="2700000" algn="tl">
                    <a:srgbClr val="C0C0C0"/>
                  </a:outerShdw>
                </a:effectLst>
                <a:uLnTx/>
                <a:uFillTx/>
                <a:latin typeface="+mj-lt"/>
                <a:ea typeface="+mj-ea"/>
                <a:cs typeface="+mj-cs"/>
              </a:rPr>
              <a:t>第十单元 公关文稿翻译</a:t>
            </a:r>
            <a:endParaRPr kumimoji="0" lang="zh-CN" altLang="en-US" sz="4800" b="1" i="0" u="none" strike="noStrike" kern="1200" cap="none" spc="0" normalizeH="0" baseline="0" noProof="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3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5124" name="Picture 12" descr="W020091222467221206197"/>
          <p:cNvPicPr>
            <a:picLocks noChangeAspect="1"/>
          </p:cNvPicPr>
          <p:nvPr/>
        </p:nvPicPr>
        <p:blipFill>
          <a:blip r:embed="rId1"/>
          <a:stretch>
            <a:fillRect/>
          </a:stretch>
        </p:blipFill>
        <p:spPr>
          <a:xfrm>
            <a:off x="4656138" y="2781300"/>
            <a:ext cx="3048000" cy="2857500"/>
          </a:xfrm>
          <a:prstGeom prst="rect">
            <a:avLst/>
          </a:prstGeom>
          <a:noFill/>
          <a:ln w="9525">
            <a:noFill/>
          </a:ln>
        </p:spPr>
      </p:pic>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23555" name="Rectangle 5"/>
          <p:cNvSpPr>
            <a:spLocks noGrp="1"/>
          </p:cNvSpPr>
          <p:nvPr>
            <p:ph sz="half" idx="1" hasCustomPrompt="1"/>
          </p:nvPr>
        </p:nvSpPr>
        <p:spPr>
          <a:xfrm>
            <a:off x="1847850" y="2337435"/>
            <a:ext cx="3455988" cy="4103688"/>
          </a:xfrm>
        </p:spPr>
        <p:txBody>
          <a:bodyPr vert="horz" wrap="square" lIns="91440" tIns="45720" rIns="91440" bIns="45720" anchor="t" anchorCtr="0"/>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1. call to order </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2. adjournment </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3. press conference	 </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4.  propose a toast </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5. distinguished guest </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年会 	 </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新闻稿 	 </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8. </a:t>
            </a:r>
            <a:r>
              <a:rPr lang="zh-CN" altLang="en-US" sz="2000" dirty="0">
                <a:latin typeface="Times New Roman" panose="02020603050405020304" pitchFamily="18" charset="0"/>
                <a:cs typeface="Times New Roman" panose="02020603050405020304" pitchFamily="18" charset="0"/>
              </a:rPr>
              <a:t>就职辞 </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9. </a:t>
            </a:r>
            <a:r>
              <a:rPr lang="zh-CN" altLang="en-US" sz="2000" dirty="0">
                <a:latin typeface="Times New Roman" panose="02020603050405020304" pitchFamily="18" charset="0"/>
                <a:cs typeface="Times New Roman" panose="02020603050405020304" pitchFamily="18" charset="0"/>
              </a:rPr>
              <a:t>开幕式 </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10. </a:t>
            </a:r>
            <a:r>
              <a:rPr lang="zh-CN" altLang="en-US" sz="2000" dirty="0">
                <a:latin typeface="Times New Roman" panose="02020603050405020304" pitchFamily="18" charset="0"/>
                <a:cs typeface="Times New Roman" panose="02020603050405020304" pitchFamily="18" charset="0"/>
              </a:rPr>
              <a:t>道别	 </a:t>
            </a:r>
            <a:endParaRPr lang="zh-CN" altLang="en-US" sz="2000" dirty="0">
              <a:latin typeface="Times New Roman" panose="02020603050405020304" pitchFamily="18" charset="0"/>
              <a:cs typeface="Times New Roman" panose="02020603050405020304" pitchFamily="18" charset="0"/>
            </a:endParaRPr>
          </a:p>
        </p:txBody>
      </p:sp>
      <p:sp>
        <p:nvSpPr>
          <p:cNvPr id="154630" name="Rectangle 6"/>
          <p:cNvSpPr>
            <a:spLocks noGrp="1"/>
          </p:cNvSpPr>
          <p:nvPr>
            <p:ph sz="half" idx="2" hasCustomPrompt="1"/>
          </p:nvPr>
        </p:nvSpPr>
        <p:spPr>
          <a:xfrm>
            <a:off x="4584065" y="2421255"/>
            <a:ext cx="6086475" cy="3887470"/>
          </a:xfrm>
        </p:spPr>
        <p:txBody>
          <a:bodyPr vert="horz" wrap="square" lIns="91440" tIns="45720" rIns="91440" bIns="45720" anchor="t" anchorCtr="0"/>
          <a:p>
            <a:pPr marL="361950" indent="-361950" eaLnBrk="1" hangingPunct="1">
              <a:lnSpc>
                <a:spcPct val="100000"/>
              </a:lnSpc>
              <a:buClr>
                <a:schemeClr val="tx2"/>
              </a:buClr>
              <a:buSzPct val="70000"/>
              <a:buFont typeface="Wingdings" panose="05000000000000000000" pitchFamily="2" charset="2"/>
              <a:buNone/>
            </a:pPr>
            <a:r>
              <a:rPr lang="zh-CN" altLang="en-US" sz="2000" dirty="0">
                <a:latin typeface="Times New Roman" panose="02020603050405020304" pitchFamily="18" charset="0"/>
                <a:cs typeface="Times New Roman" panose="02020603050405020304" pitchFamily="18" charset="0"/>
              </a:rPr>
              <a:t>宣布会议正式开始 </a:t>
            </a:r>
            <a:endParaRPr lang="zh-CN" altLang="en-US"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zh-CN" altLang="en-US" sz="2000" dirty="0">
                <a:latin typeface="Times New Roman" panose="02020603050405020304" pitchFamily="18" charset="0"/>
                <a:cs typeface="Times New Roman" panose="02020603050405020304" pitchFamily="18" charset="0"/>
              </a:rPr>
              <a:t>散会、休会 	 </a:t>
            </a:r>
            <a:endParaRPr lang="zh-CN" altLang="en-US"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zh-CN" altLang="en-US" sz="2000" dirty="0">
                <a:latin typeface="Times New Roman" panose="02020603050405020304" pitchFamily="18" charset="0"/>
                <a:cs typeface="Times New Roman" panose="02020603050405020304" pitchFamily="18" charset="0"/>
              </a:rPr>
              <a:t>记者招待会、新闻发布会	 </a:t>
            </a:r>
            <a:endParaRPr lang="zh-CN" altLang="en-US"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zh-CN" altLang="en-US" sz="2000" dirty="0">
                <a:latin typeface="Times New Roman" panose="02020603050405020304" pitchFamily="18" charset="0"/>
                <a:cs typeface="Times New Roman" panose="02020603050405020304" pitchFamily="18" charset="0"/>
              </a:rPr>
              <a:t>提议（向</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）敬酒 	 </a:t>
            </a:r>
            <a:endParaRPr lang="zh-CN" altLang="en-US"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zh-CN" altLang="en-US" sz="2000" dirty="0">
                <a:latin typeface="Times New Roman" panose="02020603050405020304" pitchFamily="18" charset="0"/>
                <a:cs typeface="Times New Roman" panose="02020603050405020304" pitchFamily="18" charset="0"/>
              </a:rPr>
              <a:t>（尊敬的）来宾</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贵宾</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嘉宾 </a:t>
            </a:r>
            <a:endParaRPr lang="zh-CN" altLang="en-US"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annual conference</a:t>
            </a:r>
            <a:endParaRPr lang="en-US" altLang="zh-CN"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press release / news release </a:t>
            </a:r>
            <a:endParaRPr lang="en-US" altLang="zh-CN"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inaugural speech</a:t>
            </a:r>
            <a:endParaRPr lang="en-US" altLang="zh-CN"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opening ceremony </a:t>
            </a:r>
            <a:endParaRPr lang="en-US" altLang="zh-CN" sz="2000" dirty="0">
              <a:latin typeface="Times New Roman" panose="02020603050405020304" pitchFamily="18" charset="0"/>
              <a:cs typeface="Times New Roman" panose="02020603050405020304" pitchFamily="18" charset="0"/>
            </a:endParaRPr>
          </a:p>
          <a:p>
            <a:pPr marL="361950" indent="-361950" eaLnBrk="1" hangingPunct="1">
              <a:lnSpc>
                <a:spcPct val="100000"/>
              </a:lnSpc>
              <a:buClr>
                <a:schemeClr val="tx2"/>
              </a:buClr>
              <a:buSzPct val="70000"/>
              <a:buFont typeface="Wingdings" panose="05000000000000000000" pitchFamily="2" charset="2"/>
              <a:buNone/>
            </a:pPr>
            <a:r>
              <a:rPr lang="en-US" altLang="zh-CN" sz="2000" dirty="0">
                <a:latin typeface="Times New Roman" panose="02020603050405020304" pitchFamily="18" charset="0"/>
                <a:cs typeface="Times New Roman" panose="02020603050405020304" pitchFamily="18" charset="0"/>
              </a:rPr>
              <a:t>to bid farewell to…/to say goodbye to… </a:t>
            </a:r>
            <a:endParaRPr lang="en-US" altLang="zh-CN" sz="2000" dirty="0">
              <a:latin typeface="Times New Roman" panose="02020603050405020304" pitchFamily="18" charset="0"/>
              <a:cs typeface="Times New Roman" panose="02020603050405020304" pitchFamily="18" charset="0"/>
            </a:endParaRPr>
          </a:p>
        </p:txBody>
      </p:sp>
      <p:sp>
        <p:nvSpPr>
          <p:cNvPr id="23557" name="Text Box 4"/>
          <p:cNvSpPr txBox="1"/>
          <p:nvPr/>
        </p:nvSpPr>
        <p:spPr>
          <a:xfrm>
            <a:off x="2063750" y="1700848"/>
            <a:ext cx="7056438" cy="47561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buNone/>
            </a:pPr>
            <a:r>
              <a:rPr lang="en-US" altLang="zh-CN" sz="2500" b="1" dirty="0">
                <a:latin typeface="Arial" panose="020B0604020202020204" pitchFamily="34" charset="0"/>
              </a:rPr>
              <a:t>Task I</a:t>
            </a:r>
            <a:r>
              <a:rPr lang="en-US" altLang="zh-CN" sz="2500" dirty="0">
                <a:latin typeface="Arial" panose="020B0604020202020204" pitchFamily="34" charset="0"/>
              </a:rPr>
              <a:t>  </a:t>
            </a:r>
            <a:r>
              <a:rPr lang="zh-CN" altLang="en-US" sz="2500" dirty="0">
                <a:latin typeface="Arial" panose="020B0604020202020204" pitchFamily="34" charset="0"/>
              </a:rPr>
              <a:t>试翻译下列公关文稿中常见词语。</a:t>
            </a:r>
            <a:endParaRPr lang="zh-CN" altLang="en-US" sz="2500" dirty="0">
              <a:latin typeface="Arial" panose="020B0604020202020204" pitchFamily="34" charset="0"/>
            </a:endParaRPr>
          </a:p>
        </p:txBody>
      </p:sp>
      <p:pic>
        <p:nvPicPr>
          <p:cNvPr id="23558" name="Picture 7" descr="问号1"/>
          <p:cNvPicPr>
            <a:picLocks noChangeAspect="1"/>
          </p:cNvPicPr>
          <p:nvPr/>
        </p:nvPicPr>
        <p:blipFill>
          <a:blip r:embed="rId1"/>
          <a:stretch>
            <a:fillRect/>
          </a:stretch>
        </p:blipFill>
        <p:spPr>
          <a:xfrm>
            <a:off x="9120188" y="692150"/>
            <a:ext cx="1162050" cy="158432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4630">
                                            <p:txEl>
                                              <p:charRg st="0" end="10"/>
                                            </p:txEl>
                                          </p:spTgt>
                                        </p:tgtEl>
                                        <p:attrNameLst>
                                          <p:attrName>style.visibility</p:attrName>
                                        </p:attrNameLst>
                                      </p:cBhvr>
                                      <p:to>
                                        <p:strVal val="visible"/>
                                      </p:to>
                                    </p:set>
                                    <p:animEffect transition="in" filter="wipe(down)">
                                      <p:cBhvr>
                                        <p:cTn id="7" dur="500"/>
                                        <p:tgtEl>
                                          <p:spTgt spid="154630">
                                            <p:txEl>
                                              <p:charRg st="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4630">
                                            <p:txEl>
                                              <p:charRg st="10" end="19"/>
                                            </p:txEl>
                                          </p:spTgt>
                                        </p:tgtEl>
                                        <p:attrNameLst>
                                          <p:attrName>style.visibility</p:attrName>
                                        </p:attrNameLst>
                                      </p:cBhvr>
                                      <p:to>
                                        <p:strVal val="visible"/>
                                      </p:to>
                                    </p:set>
                                    <p:animEffect transition="in" filter="wipe(down)">
                                      <p:cBhvr>
                                        <p:cTn id="12" dur="500"/>
                                        <p:tgtEl>
                                          <p:spTgt spid="154630">
                                            <p:txEl>
                                              <p:charRg st="10" end="1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4630">
                                            <p:txEl>
                                              <p:charRg st="19" end="33"/>
                                            </p:txEl>
                                          </p:spTgt>
                                        </p:tgtEl>
                                        <p:attrNameLst>
                                          <p:attrName>style.visibility</p:attrName>
                                        </p:attrNameLst>
                                      </p:cBhvr>
                                      <p:to>
                                        <p:strVal val="visible"/>
                                      </p:to>
                                    </p:set>
                                    <p:animEffect transition="in" filter="wipe(down)">
                                      <p:cBhvr>
                                        <p:cTn id="17" dur="500"/>
                                        <p:tgtEl>
                                          <p:spTgt spid="154630">
                                            <p:txEl>
                                              <p:charRg st="19" end="3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4630">
                                            <p:txEl>
                                              <p:charRg st="33" end="46"/>
                                            </p:txEl>
                                          </p:spTgt>
                                        </p:tgtEl>
                                        <p:attrNameLst>
                                          <p:attrName>style.visibility</p:attrName>
                                        </p:attrNameLst>
                                      </p:cBhvr>
                                      <p:to>
                                        <p:strVal val="visible"/>
                                      </p:to>
                                    </p:set>
                                    <p:animEffect transition="in" filter="wipe(down)">
                                      <p:cBhvr>
                                        <p:cTn id="22" dur="500"/>
                                        <p:tgtEl>
                                          <p:spTgt spid="154630">
                                            <p:txEl>
                                              <p:charRg st="33" end="4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54630">
                                            <p:txEl>
                                              <p:charRg st="46" end="61"/>
                                            </p:txEl>
                                          </p:spTgt>
                                        </p:tgtEl>
                                        <p:attrNameLst>
                                          <p:attrName>style.visibility</p:attrName>
                                        </p:attrNameLst>
                                      </p:cBhvr>
                                      <p:to>
                                        <p:strVal val="visible"/>
                                      </p:to>
                                    </p:set>
                                    <p:animEffect transition="in" filter="wipe(down)">
                                      <p:cBhvr>
                                        <p:cTn id="27" dur="500"/>
                                        <p:tgtEl>
                                          <p:spTgt spid="154630">
                                            <p:txEl>
                                              <p:charRg st="46" end="6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4630">
                                            <p:txEl>
                                              <p:charRg st="61" end="79"/>
                                            </p:txEl>
                                          </p:spTgt>
                                        </p:tgtEl>
                                        <p:attrNameLst>
                                          <p:attrName>style.visibility</p:attrName>
                                        </p:attrNameLst>
                                      </p:cBhvr>
                                      <p:to>
                                        <p:strVal val="visible"/>
                                      </p:to>
                                    </p:set>
                                    <p:animEffect transition="in" filter="wipe(down)">
                                      <p:cBhvr>
                                        <p:cTn id="32" dur="500"/>
                                        <p:tgtEl>
                                          <p:spTgt spid="154630">
                                            <p:txEl>
                                              <p:charRg st="61" end="7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54630">
                                            <p:txEl>
                                              <p:charRg st="79" end="109"/>
                                            </p:txEl>
                                          </p:spTgt>
                                        </p:tgtEl>
                                        <p:attrNameLst>
                                          <p:attrName>style.visibility</p:attrName>
                                        </p:attrNameLst>
                                      </p:cBhvr>
                                      <p:to>
                                        <p:strVal val="visible"/>
                                      </p:to>
                                    </p:set>
                                    <p:animEffect transition="in" filter="wipe(down)">
                                      <p:cBhvr>
                                        <p:cTn id="37" dur="500"/>
                                        <p:tgtEl>
                                          <p:spTgt spid="154630">
                                            <p:txEl>
                                              <p:charRg st="79" end="10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54630">
                                            <p:txEl>
                                              <p:charRg st="109" end="126"/>
                                            </p:txEl>
                                          </p:spTgt>
                                        </p:tgtEl>
                                        <p:attrNameLst>
                                          <p:attrName>style.visibility</p:attrName>
                                        </p:attrNameLst>
                                      </p:cBhvr>
                                      <p:to>
                                        <p:strVal val="visible"/>
                                      </p:to>
                                    </p:set>
                                    <p:animEffect transition="in" filter="wipe(down)">
                                      <p:cBhvr>
                                        <p:cTn id="42" dur="500"/>
                                        <p:tgtEl>
                                          <p:spTgt spid="154630">
                                            <p:txEl>
                                              <p:charRg st="109" end="12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54630">
                                            <p:txEl>
                                              <p:charRg st="126" end="144"/>
                                            </p:txEl>
                                          </p:spTgt>
                                        </p:tgtEl>
                                        <p:attrNameLst>
                                          <p:attrName>style.visibility</p:attrName>
                                        </p:attrNameLst>
                                      </p:cBhvr>
                                      <p:to>
                                        <p:strVal val="visible"/>
                                      </p:to>
                                    </p:set>
                                    <p:animEffect transition="in" filter="wipe(down)">
                                      <p:cBhvr>
                                        <p:cTn id="47" dur="500"/>
                                        <p:tgtEl>
                                          <p:spTgt spid="154630">
                                            <p:txEl>
                                              <p:charRg st="126" end="14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54630">
                                            <p:txEl>
                                              <p:charRg st="144" end="184"/>
                                            </p:txEl>
                                          </p:spTgt>
                                        </p:tgtEl>
                                        <p:attrNameLst>
                                          <p:attrName>style.visibility</p:attrName>
                                        </p:attrNameLst>
                                      </p:cBhvr>
                                      <p:to>
                                        <p:strVal val="visible"/>
                                      </p:to>
                                    </p:set>
                                    <p:animEffect transition="in" filter="wipe(down)">
                                      <p:cBhvr>
                                        <p:cTn id="52" dur="500"/>
                                        <p:tgtEl>
                                          <p:spTgt spid="154630">
                                            <p:txEl>
                                              <p:charRg st="144" end="18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p:cNvSpPr>
          <p:nvPr>
            <p:ph type="title"/>
          </p:nvPr>
        </p:nvSpPr>
        <p:spPr/>
        <p:txBody>
          <a:bodyPr vert="horz" wrap="square" lIns="91440" tIns="45720" rIns="91440" bIns="45720" anchor="b" anchorCtr="0"/>
          <a:p>
            <a:pPr eaLnBrk="1" hangingPunct="1"/>
            <a:r>
              <a:rPr lang="en-US" altLang="zh-CN" sz="2800" b="1" dirty="0"/>
              <a:t>Task II</a:t>
            </a:r>
            <a:r>
              <a:rPr lang="en-US" altLang="zh-CN" sz="2800" dirty="0"/>
              <a:t>  </a:t>
            </a:r>
            <a:r>
              <a:rPr lang="en-US" altLang="zh-CN" dirty="0"/>
              <a:t> </a:t>
            </a:r>
            <a:r>
              <a:rPr lang="zh-CN" altLang="en-US" dirty="0"/>
              <a:t>试翻译下面一则备忘录，体会内部公关文稿的语言特点。 </a:t>
            </a:r>
            <a:endParaRPr lang="zh-CN" altLang="en-US" dirty="0"/>
          </a:p>
        </p:txBody>
      </p:sp>
      <p:sp>
        <p:nvSpPr>
          <p:cNvPr id="155651" name="Rectangle 3"/>
          <p:cNvSpPr>
            <a:spLocks noGrp="1" noChangeArrowheads="1"/>
          </p:cNvSpPr>
          <p:nvPr>
            <p:ph idx="1" hasCustomPrompt="1"/>
          </p:nvPr>
        </p:nvSpPr>
        <p:spPr>
          <a:xfrm>
            <a:off x="1736725" y="1628775"/>
            <a:ext cx="9021445" cy="4824730"/>
          </a:xfrm>
        </p:spPr>
        <p:txBody>
          <a:bodyPr vert="horz" wrap="square" lIns="91440" tIns="45720" rIns="91440" bIns="45720" numCol="1" anchor="t" anchorCtr="0" compatLnSpc="1"/>
          <a:lstStyle/>
          <a:p>
            <a:pPr marL="342900" marR="0" lvl="0" indent="-342900" algn="ctr"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32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MEMORANDUM</a:t>
            </a:r>
            <a:endParaRPr kumimoji="0" lang="en-US" altLang="zh-CN"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To: Mr. Jones, Manager of Operations</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From: Grace Kelly, Supervisor</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Subject: Comments on the “punch in” system</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Date: October 19</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This is further to your memo dated back to September 29, in which you proposed that the employees adopt the “punch in” system.</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24580" name="Picture 5" descr="memo"/>
          <p:cNvPicPr>
            <a:picLocks noChangeAspect="1"/>
          </p:cNvPicPr>
          <p:nvPr/>
        </p:nvPicPr>
        <p:blipFill>
          <a:blip r:embed="rId1"/>
          <a:stretch>
            <a:fillRect/>
          </a:stretch>
        </p:blipFill>
        <p:spPr>
          <a:xfrm>
            <a:off x="8256270" y="1844675"/>
            <a:ext cx="2463165" cy="2438400"/>
          </a:xfrm>
          <a:prstGeom prst="rect">
            <a:avLst/>
          </a:prstGeom>
          <a:noFill/>
          <a:ln w="9525">
            <a:noFill/>
          </a:ln>
        </p:spPr>
      </p:pic>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Picture 6" descr="CoffeeLogo"/>
          <p:cNvPicPr>
            <a:picLocks noChangeAspect="1"/>
          </p:cNvPicPr>
          <p:nvPr/>
        </p:nvPicPr>
        <p:blipFill>
          <a:blip r:embed="rId1"/>
          <a:stretch>
            <a:fillRect/>
          </a:stretch>
        </p:blipFill>
        <p:spPr>
          <a:xfrm>
            <a:off x="1524000" y="5084763"/>
            <a:ext cx="1290638" cy="1773237"/>
          </a:xfrm>
          <a:prstGeom prst="rect">
            <a:avLst/>
          </a:prstGeom>
          <a:noFill/>
          <a:ln w="9525">
            <a:noFill/>
          </a:ln>
        </p:spPr>
      </p:pic>
      <p:sp>
        <p:nvSpPr>
          <p:cNvPr id="240643" name="Rectangle 3"/>
          <p:cNvSpPr>
            <a:spLocks noGrp="1" noChangeArrowheads="1"/>
          </p:cNvSpPr>
          <p:nvPr>
            <p:ph idx="1" hasCustomPrompt="1"/>
          </p:nvPr>
        </p:nvSpPr>
        <p:spPr>
          <a:xfrm>
            <a:off x="1595120" y="1680210"/>
            <a:ext cx="10117455" cy="3909695"/>
          </a:xfrm>
          <a:solidFill>
            <a:schemeClr val="bg1"/>
          </a:solidFill>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 fully agree with you that we should take measures to increase the productivity and that we would have a tighter control over the employees if the “punch in” system is adopted. However, honestly speaking, I don’t think that adopting a tighter system will increase productivity. The most effective way to increase productivity, in my opinion, is to give the employees more incentives to work. I think we could further discuss other possibilities of achieving this goal. </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Your consideration of this suggestion would be highly appreciated.</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r"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Yours sincerely,</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r" defTabSz="914400" rtl="0" eaLnBrk="1" fontAlgn="base" latinLnBrk="0" hangingPunct="1">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Grace Kelly</a:t>
            </a: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p:cNvSpPr>
          <p:nvPr>
            <p:ph type="title"/>
          </p:nvPr>
        </p:nvSpPr>
        <p:spPr>
          <a:xfrm>
            <a:off x="2208213" y="0"/>
            <a:ext cx="2193925" cy="1143000"/>
          </a:xfrm>
        </p:spPr>
        <p:txBody>
          <a:bodyPr vert="horz" wrap="square" lIns="91440" tIns="45720" rIns="91440" bIns="45720" anchor="b" anchorCtr="0"/>
          <a:p>
            <a:pPr eaLnBrk="1" hangingPunct="1"/>
            <a:r>
              <a:rPr lang="zh-CN" altLang="en-US" dirty="0"/>
              <a:t>参考译文</a:t>
            </a:r>
            <a:endParaRPr lang="zh-CN" altLang="en-US" dirty="0"/>
          </a:p>
        </p:txBody>
      </p:sp>
      <p:sp>
        <p:nvSpPr>
          <p:cNvPr id="242691" name="Rectangle 3"/>
          <p:cNvSpPr>
            <a:spLocks noGrp="1" noChangeArrowheads="1"/>
          </p:cNvSpPr>
          <p:nvPr>
            <p:ph idx="1" hasCustomPrompt="1"/>
          </p:nvPr>
        </p:nvSpPr>
        <p:spPr>
          <a:xfrm>
            <a:off x="1839595" y="1557655"/>
            <a:ext cx="9636125" cy="4393565"/>
          </a:xfrm>
          <a:ln w="25400">
            <a:solidFill>
              <a:schemeClr val="tx1"/>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收件人：运营部经理 琼斯先生</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发件人：主管 格蕾丝·凯莉</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事由</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主题：关于打卡考勤制度的意见</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发件日期：</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10</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月</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19</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日</a:t>
            </a:r>
            <a:endPar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34290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兹回复你</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9</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月</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29</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日建议全体员工采用打卡考勤制度的备忘录。</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34290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你提到公司应采取措施提高工作效率，采用打卡考勤制度则可以更严格地控管员工，对此我毫无异议。然而，我实则不认为实行打卡制度就能提高工作效率。我认为，提高工作效率最好的方法就是给予员工更多的激励措施。当然，我们可以继续探讨其他可行的方法。</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342900" marR="0" lvl="0" indent="0" algn="just" defTabSz="914400" rtl="0" eaLnBrk="1" fontAlgn="base" latinLnBrk="0" hangingPunct="1">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        </a:t>
            </a:r>
            <a:r>
              <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rPr>
              <a:t>请认真考虑我的建议。谢谢！</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mn-cs"/>
            </a:endParaRPr>
          </a:p>
          <a:p>
            <a:pPr marL="0" marR="0" lvl="0" indent="0" algn="l" defTabSz="914400" rtl="0" eaLnBrk="1" fontAlgn="base" latinLnBrk="0" hangingPunct="1">
              <a:lnSpc>
                <a:spcPct val="80000"/>
              </a:lnSpc>
              <a:spcBef>
                <a:spcPct val="20000"/>
              </a:spcBef>
              <a:spcAft>
                <a:spcPct val="0"/>
              </a:spcAft>
              <a:buClr>
                <a:schemeClr val="tx2"/>
              </a:buClr>
              <a:buSzPct val="70000"/>
              <a:buFont typeface="Wingdings" panose="05000000000000000000" pitchFamily="2" charset="2"/>
              <a:buNone/>
              <a:defRPr/>
            </a:pPr>
            <a:endParaRPr kumimoji="0" lang="en-US" altLang="zh-CN" sz="2400" b="0" i="0" u="none" strike="noStrike" kern="1200" cap="none" spc="0" normalizeH="0" baseline="0" noProof="0" dirty="0">
              <a:ln>
                <a:noFill/>
              </a:ln>
              <a:solidFill>
                <a:schemeClr val="tx1"/>
              </a:solidFill>
              <a:effectLst/>
              <a:uLnTx/>
              <a:uFillTx/>
              <a:latin typeface="Arial" panose="020B0604020202020204" pitchFamily="34" charset="0"/>
              <a:ea typeface="+mn-ea"/>
              <a:cs typeface="+mn-cs"/>
            </a:endParaRPr>
          </a:p>
        </p:txBody>
      </p:sp>
      <p:sp>
        <p:nvSpPr>
          <p:cNvPr id="26628" name="Rectangle 4"/>
          <p:cNvSpPr/>
          <p:nvPr/>
        </p:nvSpPr>
        <p:spPr>
          <a:xfrm>
            <a:off x="5448300" y="765175"/>
            <a:ext cx="1657350" cy="64516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sz="3600" b="1" dirty="0"/>
              <a:t>备忘录</a:t>
            </a:r>
            <a:endParaRPr lang="zh-CN" altLang="en-US" sz="3600" b="1" dirty="0"/>
          </a:p>
        </p:txBody>
      </p:sp>
      <p:pic>
        <p:nvPicPr>
          <p:cNvPr id="26629" name="Picture 7" descr="coffee"/>
          <p:cNvPicPr>
            <a:picLocks noChangeAspect="1"/>
          </p:cNvPicPr>
          <p:nvPr/>
        </p:nvPicPr>
        <p:blipFill>
          <a:blip r:embed="rId1"/>
          <a:stretch>
            <a:fillRect/>
          </a:stretch>
        </p:blipFill>
        <p:spPr>
          <a:xfrm>
            <a:off x="8759825" y="0"/>
            <a:ext cx="1908175" cy="2212975"/>
          </a:xfrm>
          <a:prstGeom prst="rect">
            <a:avLst/>
          </a:prstGeom>
          <a:noFill/>
          <a:ln w="9525">
            <a:noFill/>
          </a:ln>
        </p:spPr>
      </p:pic>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27651" name="Rectangle 3"/>
          <p:cNvSpPr>
            <a:spLocks noGrp="1"/>
          </p:cNvSpPr>
          <p:nvPr>
            <p:ph idx="1" hasCustomPrompt="1"/>
          </p:nvPr>
        </p:nvSpPr>
        <p:spPr>
          <a:xfrm>
            <a:off x="1936115" y="1628775"/>
            <a:ext cx="6176010" cy="4679950"/>
          </a:xfrm>
        </p:spPr>
        <p:txBody>
          <a:bodyPr vert="horz" wrap="square" lIns="91440" tIns="45720" rIns="91440" bIns="45720" anchor="t" anchorCtr="0"/>
          <a:p>
            <a:pPr eaLnBrk="1" hangingPunct="1">
              <a:lnSpc>
                <a:spcPct val="120000"/>
              </a:lnSpc>
            </a:pPr>
            <a:r>
              <a:rPr lang="en-US" altLang="zh-CN" sz="2400" dirty="0">
                <a:latin typeface="Arial" panose="020B0604020202020204" pitchFamily="34" charset="0"/>
              </a:rPr>
              <a:t>【</a:t>
            </a:r>
            <a:r>
              <a:rPr lang="zh-CN" altLang="en-US" sz="2400" dirty="0">
                <a:latin typeface="Arial" panose="020B0604020202020204" pitchFamily="34" charset="0"/>
              </a:rPr>
              <a:t>解析</a:t>
            </a:r>
            <a:r>
              <a:rPr lang="en-US" altLang="zh-CN" sz="2400" dirty="0">
                <a:latin typeface="Arial" panose="020B0604020202020204" pitchFamily="34" charset="0"/>
              </a:rPr>
              <a:t>】</a:t>
            </a:r>
            <a:r>
              <a:rPr lang="zh-CN" altLang="en-US" sz="2400" dirty="0">
                <a:latin typeface="Arial" panose="020B0604020202020204" pitchFamily="34" charset="0"/>
              </a:rPr>
              <a:t>由于内部文稿多是企业内部交流使用的文函形式，其格式一般比较固定，但在不同的公司，对于格式的规定也不同。在翻译时应该注意目的与的结构及行文习惯，文字尽浅显确切，提供实质性信息，强调简洁、紧凑、客观。</a:t>
            </a:r>
            <a:endParaRPr lang="zh-CN" altLang="en-US" sz="2400" dirty="0">
              <a:latin typeface="Arial" panose="020B0604020202020204" pitchFamily="34" charset="0"/>
            </a:endParaRPr>
          </a:p>
        </p:txBody>
      </p:sp>
      <p:pic>
        <p:nvPicPr>
          <p:cNvPr id="27652" name="Picture 5" descr="ANd9GcSVEcdAB_La_g52Koc8kpSNq6gNoFl6Fgsf0Q9_1TkA6we_ItQdMw"/>
          <p:cNvPicPr>
            <a:picLocks noChangeAspect="1"/>
          </p:cNvPicPr>
          <p:nvPr/>
        </p:nvPicPr>
        <p:blipFill>
          <a:blip r:embed="rId1"/>
          <a:stretch>
            <a:fillRect/>
          </a:stretch>
        </p:blipFill>
        <p:spPr>
          <a:xfrm>
            <a:off x="8112125" y="2276475"/>
            <a:ext cx="1895475" cy="2419350"/>
          </a:xfrm>
          <a:prstGeom prst="rect">
            <a:avLst/>
          </a:prstGeom>
          <a:noFill/>
          <a:ln w="9525">
            <a:noFill/>
          </a:ln>
        </p:spPr>
      </p:pic>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Grp="1"/>
          </p:cNvSpPr>
          <p:nvPr>
            <p:ph type="title"/>
          </p:nvPr>
        </p:nvSpPr>
        <p:spPr/>
        <p:txBody>
          <a:bodyPr vert="horz" wrap="square" lIns="91440" tIns="45720" rIns="91440" bIns="45720" anchor="b" anchorCtr="0"/>
          <a:p>
            <a:pPr eaLnBrk="1" hangingPunct="1"/>
            <a:r>
              <a:rPr lang="en-US" altLang="zh-CN" sz="3200" b="1" dirty="0"/>
              <a:t>Task III </a:t>
            </a:r>
            <a:r>
              <a:rPr lang="zh-CN" altLang="en-US" sz="3200" b="1" dirty="0"/>
              <a:t>请将下列公关文稿分类，把合适选项的代码填入括号中。</a:t>
            </a:r>
            <a:r>
              <a:rPr lang="zh-CN" altLang="en-US" sz="3200" dirty="0"/>
              <a:t> </a:t>
            </a:r>
            <a:endParaRPr lang="zh-CN" altLang="en-US" sz="3200" dirty="0"/>
          </a:p>
        </p:txBody>
      </p:sp>
      <p:sp>
        <p:nvSpPr>
          <p:cNvPr id="28675" name="Rectangle 3"/>
          <p:cNvSpPr>
            <a:spLocks noGrp="1"/>
          </p:cNvSpPr>
          <p:nvPr>
            <p:ph idx="1" hasCustomPrompt="1"/>
          </p:nvPr>
        </p:nvSpPr>
        <p:spPr>
          <a:xfrm>
            <a:off x="1870075" y="1700530"/>
            <a:ext cx="9536430" cy="4537075"/>
          </a:xfrm>
        </p:spPr>
        <p:txBody>
          <a:bodyPr vert="horz" wrap="square" lIns="91440" tIns="45720" rIns="91440" bIns="45720" anchor="t" anchorCtr="0"/>
          <a:p>
            <a:pPr eaLnBrk="1" hangingPunct="1">
              <a:buNone/>
            </a:pPr>
            <a:r>
              <a:rPr lang="en-US" altLang="zh-CN" sz="2400" dirty="0">
                <a:latin typeface="Times New Roman" panose="02020603050405020304" pitchFamily="18" charset="0"/>
                <a:cs typeface="Times New Roman" panose="02020603050405020304" pitchFamily="18" charset="0"/>
              </a:rPr>
              <a:t>    A. </a:t>
            </a:r>
            <a:r>
              <a:rPr lang="zh-CN" altLang="en-US" sz="2400" dirty="0">
                <a:latin typeface="Times New Roman" panose="02020603050405020304" pitchFamily="18" charset="0"/>
                <a:cs typeface="Times New Roman" panose="02020603050405020304" pitchFamily="18" charset="0"/>
              </a:rPr>
              <a:t>欢迎  </a:t>
            </a:r>
            <a:r>
              <a:rPr lang="en-US" altLang="zh-CN" sz="2400" dirty="0">
                <a:latin typeface="Times New Roman" panose="02020603050405020304" pitchFamily="18" charset="0"/>
                <a:cs typeface="Times New Roman" panose="02020603050405020304" pitchFamily="18" charset="0"/>
              </a:rPr>
              <a:t>B. </a:t>
            </a:r>
            <a:r>
              <a:rPr lang="zh-CN" altLang="en-US" sz="2400" dirty="0">
                <a:latin typeface="Times New Roman" panose="02020603050405020304" pitchFamily="18" charset="0"/>
                <a:cs typeface="Times New Roman" panose="02020603050405020304" pitchFamily="18" charset="0"/>
              </a:rPr>
              <a:t>开幕  </a:t>
            </a:r>
            <a:r>
              <a:rPr lang="en-US" altLang="zh-CN" sz="2400" dirty="0">
                <a:latin typeface="Times New Roman" panose="02020603050405020304" pitchFamily="18" charset="0"/>
                <a:cs typeface="Times New Roman" panose="02020603050405020304" pitchFamily="18" charset="0"/>
              </a:rPr>
              <a:t>C. </a:t>
            </a:r>
            <a:r>
              <a:rPr lang="zh-CN" altLang="en-US" sz="2400" dirty="0">
                <a:latin typeface="Times New Roman" panose="02020603050405020304" pitchFamily="18" charset="0"/>
                <a:cs typeface="Times New Roman" panose="02020603050405020304" pitchFamily="18" charset="0"/>
              </a:rPr>
              <a:t>祝酒  </a:t>
            </a:r>
            <a:r>
              <a:rPr lang="en-US" altLang="zh-CN" sz="2400" dirty="0">
                <a:latin typeface="Times New Roman" panose="02020603050405020304" pitchFamily="18" charset="0"/>
                <a:cs typeface="Times New Roman" panose="02020603050405020304" pitchFamily="18" charset="0"/>
              </a:rPr>
              <a:t>D. </a:t>
            </a:r>
            <a:r>
              <a:rPr lang="zh-CN" altLang="en-US" sz="2400" dirty="0">
                <a:latin typeface="Times New Roman" panose="02020603050405020304" pitchFamily="18" charset="0"/>
                <a:cs typeface="Times New Roman" panose="02020603050405020304" pitchFamily="18" charset="0"/>
              </a:rPr>
              <a:t>欢送  </a:t>
            </a:r>
            <a:endParaRPr lang="zh-CN" altLang="en-US" sz="2400" dirty="0">
              <a:latin typeface="Times New Roman" panose="02020603050405020304" pitchFamily="18" charset="0"/>
              <a:cs typeface="Times New Roman" panose="02020603050405020304" pitchFamily="18" charset="0"/>
            </a:endParaRPr>
          </a:p>
          <a:p>
            <a:pPr eaLnBrk="1" hangingPunct="1">
              <a:buNone/>
            </a:pP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E. </a:t>
            </a:r>
            <a:r>
              <a:rPr lang="zh-CN" altLang="en-US" sz="2400" dirty="0">
                <a:latin typeface="Times New Roman" panose="02020603050405020304" pitchFamily="18" charset="0"/>
                <a:cs typeface="Times New Roman" panose="02020603050405020304" pitchFamily="18" charset="0"/>
              </a:rPr>
              <a:t>祝贺  </a:t>
            </a:r>
            <a:r>
              <a:rPr lang="en-US" altLang="zh-CN" sz="2400" dirty="0">
                <a:latin typeface="Times New Roman" panose="02020603050405020304" pitchFamily="18" charset="0"/>
                <a:cs typeface="Times New Roman" panose="02020603050405020304" pitchFamily="18" charset="0"/>
              </a:rPr>
              <a:t>F. </a:t>
            </a:r>
            <a:r>
              <a:rPr lang="zh-CN" altLang="en-US" sz="2400" dirty="0">
                <a:latin typeface="Times New Roman" panose="02020603050405020304" pitchFamily="18" charset="0"/>
                <a:cs typeface="Times New Roman" panose="02020603050405020304" pitchFamily="18" charset="0"/>
              </a:rPr>
              <a:t>祝福  </a:t>
            </a:r>
            <a:r>
              <a:rPr lang="en-US" altLang="zh-CN" sz="2400" dirty="0">
                <a:latin typeface="Times New Roman" panose="02020603050405020304" pitchFamily="18" charset="0"/>
                <a:cs typeface="Times New Roman" panose="02020603050405020304" pitchFamily="18" charset="0"/>
              </a:rPr>
              <a:t>G. </a:t>
            </a:r>
            <a:r>
              <a:rPr lang="zh-CN" altLang="en-US" sz="2400" dirty="0">
                <a:latin typeface="Times New Roman" panose="02020603050405020304" pitchFamily="18" charset="0"/>
                <a:cs typeface="Times New Roman" panose="02020603050405020304" pitchFamily="18" charset="0"/>
              </a:rPr>
              <a:t>道谢 </a:t>
            </a:r>
            <a:endParaRPr lang="zh-CN" altLang="en-US" sz="2400" dirty="0">
              <a:latin typeface="Times New Roman" panose="02020603050405020304" pitchFamily="18" charset="0"/>
              <a:cs typeface="Times New Roman" panose="02020603050405020304" pitchFamily="18" charset="0"/>
            </a:endParaRPr>
          </a:p>
          <a:p>
            <a:pPr eaLnBrk="1" hangingPunct="1">
              <a:buNone/>
            </a:pPr>
            <a:endParaRPr lang="zh-CN" altLang="en-US"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1.	We are all thrilled that you won in such a famous contest. (    )</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2.	It is my special pleasure to welcome our new staff member, Mr. John Water, who has come here from the United States to assist us in the installation of the new equipment. (    )</a:t>
            </a:r>
            <a:endParaRPr lang="en-US" altLang="zh-CN" sz="2400" dirty="0">
              <a:latin typeface="Times New Roman" panose="02020603050405020304" pitchFamily="18" charset="0"/>
              <a:cs typeface="Times New Roman" panose="02020603050405020304" pitchFamily="18" charset="0"/>
            </a:endParaRPr>
          </a:p>
          <a:p>
            <a:pPr eaLnBrk="1" hangingPunct="1">
              <a:buNone/>
            </a:pPr>
            <a:r>
              <a:rPr lang="en-US" altLang="zh-CN" sz="2400" dirty="0">
                <a:latin typeface="Times New Roman" panose="02020603050405020304" pitchFamily="18" charset="0"/>
                <a:cs typeface="Times New Roman" panose="02020603050405020304" pitchFamily="18" charset="0"/>
              </a:rPr>
              <a:t>3.	May the joy and happiness around you today and always. (    )</a:t>
            </a:r>
            <a:endParaRPr lang="en-US" altLang="zh-CN" sz="2400" dirty="0">
              <a:latin typeface="Times New Roman" panose="02020603050405020304" pitchFamily="18" charset="0"/>
              <a:cs typeface="Times New Roman" panose="02020603050405020304" pitchFamily="18" charset="0"/>
            </a:endParaRPr>
          </a:p>
        </p:txBody>
      </p:sp>
      <p:sp>
        <p:nvSpPr>
          <p:cNvPr id="161797" name="Text Box 5"/>
          <p:cNvSpPr txBox="1"/>
          <p:nvPr/>
        </p:nvSpPr>
        <p:spPr>
          <a:xfrm>
            <a:off x="6600190" y="4221163"/>
            <a:ext cx="576263"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A</a:t>
            </a:r>
            <a:endParaRPr lang="en-US" altLang="zh-CN" sz="2400" b="1" dirty="0">
              <a:solidFill>
                <a:srgbClr val="FF0000"/>
              </a:solidFill>
              <a:latin typeface="Arial" panose="020B0604020202020204" pitchFamily="34" charset="0"/>
            </a:endParaRPr>
          </a:p>
        </p:txBody>
      </p:sp>
      <p:sp>
        <p:nvSpPr>
          <p:cNvPr id="161798" name="Text Box 6"/>
          <p:cNvSpPr txBox="1"/>
          <p:nvPr/>
        </p:nvSpPr>
        <p:spPr>
          <a:xfrm>
            <a:off x="9480550" y="3068638"/>
            <a:ext cx="576263"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E</a:t>
            </a:r>
            <a:endParaRPr lang="en-US" altLang="zh-CN" sz="2400" b="1" dirty="0">
              <a:solidFill>
                <a:srgbClr val="FF0000"/>
              </a:solidFill>
              <a:latin typeface="Arial" panose="020B0604020202020204" pitchFamily="34" charset="0"/>
            </a:endParaRPr>
          </a:p>
        </p:txBody>
      </p:sp>
      <p:sp>
        <p:nvSpPr>
          <p:cNvPr id="161799" name="Text Box 7"/>
          <p:cNvSpPr txBox="1"/>
          <p:nvPr/>
        </p:nvSpPr>
        <p:spPr>
          <a:xfrm>
            <a:off x="9408478" y="4653280"/>
            <a:ext cx="576262"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F</a:t>
            </a:r>
            <a:endParaRPr lang="en-US" altLang="zh-CN" sz="2400" b="1" dirty="0">
              <a:solidFill>
                <a:srgbClr val="FF0000"/>
              </a:solidFill>
              <a:latin typeface="Arial" panose="020B0604020202020204" pitchFamily="34"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61798"/>
                                        </p:tgtEl>
                                        <p:attrNameLst>
                                          <p:attrName>style.visibility</p:attrName>
                                        </p:attrNameLst>
                                      </p:cBhvr>
                                      <p:to>
                                        <p:strVal val="visible"/>
                                      </p:to>
                                    </p:set>
                                    <p:animEffect transition="in" filter="plus(in)">
                                      <p:cBhvr>
                                        <p:cTn id="7" dur="500"/>
                                        <p:tgtEl>
                                          <p:spTgt spid="16179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161797"/>
                                        </p:tgtEl>
                                        <p:attrNameLst>
                                          <p:attrName>style.visibility</p:attrName>
                                        </p:attrNameLst>
                                      </p:cBhvr>
                                      <p:to>
                                        <p:strVal val="visible"/>
                                      </p:to>
                                    </p:set>
                                    <p:animEffect transition="in" filter="plus(in)">
                                      <p:cBhvr>
                                        <p:cTn id="12" dur="500"/>
                                        <p:tgtEl>
                                          <p:spTgt spid="161797"/>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161799"/>
                                        </p:tgtEl>
                                        <p:attrNameLst>
                                          <p:attrName>style.visibility</p:attrName>
                                        </p:attrNameLst>
                                      </p:cBhvr>
                                      <p:to>
                                        <p:strVal val="visible"/>
                                      </p:to>
                                    </p:set>
                                    <p:animEffect transition="in" filter="plus(in)">
                                      <p:cBhvr>
                                        <p:cTn id="17" dur="500"/>
                                        <p:tgtEl>
                                          <p:spTgt spid="161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7" grpId="0"/>
      <p:bldP spid="161798" grpId="0"/>
      <p:bldP spid="16179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29699" name="Rectangle 3"/>
          <p:cNvSpPr>
            <a:spLocks noGrp="1"/>
          </p:cNvSpPr>
          <p:nvPr>
            <p:ph idx="1" hasCustomPrompt="1"/>
          </p:nvPr>
        </p:nvSpPr>
        <p:spPr>
          <a:xfrm>
            <a:off x="1618615" y="1484630"/>
            <a:ext cx="10108565" cy="4119880"/>
          </a:xfrm>
        </p:spPr>
        <p:txBody>
          <a:bodyPr vert="horz" wrap="square" lIns="91440" tIns="45720" rIns="91440" bIns="45720" anchor="t" anchorCtr="0"/>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4.	First, it is my great honor to be here with all of you and declare open the Conference of International Trade Cooperation. (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5.	We are very happy to be here tonight when we can have the opportunity to bid farewell to our Canadian friends. (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6.	On behalf of the graduating students of the University, I would like to thank all the parents, families, and friends who encouraged and supported us as we worked towards our graduate degrees. (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7.	Now, I’d like to propose a toast to the friendship between our two peoples, to the success of our further cooperation and to the health of all friends here tonight. (    )</a:t>
            </a:r>
            <a:endParaRPr lang="en-US" altLang="zh-CN" sz="2400" dirty="0">
              <a:latin typeface="Times New Roman" panose="02020603050405020304" pitchFamily="18" charset="0"/>
              <a:cs typeface="Times New Roman" panose="02020603050405020304" pitchFamily="18" charset="0"/>
            </a:endParaRPr>
          </a:p>
        </p:txBody>
      </p:sp>
      <p:sp>
        <p:nvSpPr>
          <p:cNvPr id="241668" name="Text Box 4"/>
          <p:cNvSpPr txBox="1"/>
          <p:nvPr/>
        </p:nvSpPr>
        <p:spPr>
          <a:xfrm>
            <a:off x="7968298" y="1844675"/>
            <a:ext cx="576262"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B</a:t>
            </a:r>
            <a:endParaRPr lang="en-US" altLang="zh-CN" sz="2400" b="1" dirty="0">
              <a:solidFill>
                <a:srgbClr val="FF0000"/>
              </a:solidFill>
              <a:latin typeface="Arial" panose="020B0604020202020204" pitchFamily="34" charset="0"/>
            </a:endParaRPr>
          </a:p>
        </p:txBody>
      </p:sp>
      <p:sp>
        <p:nvSpPr>
          <p:cNvPr id="241669" name="Text Box 5"/>
          <p:cNvSpPr txBox="1"/>
          <p:nvPr/>
        </p:nvSpPr>
        <p:spPr>
          <a:xfrm>
            <a:off x="6168073" y="2493010"/>
            <a:ext cx="576262"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D</a:t>
            </a:r>
            <a:endParaRPr lang="en-US" altLang="zh-CN" sz="2400" b="1" dirty="0">
              <a:solidFill>
                <a:srgbClr val="FF0000"/>
              </a:solidFill>
              <a:latin typeface="Arial" panose="020B0604020202020204" pitchFamily="34" charset="0"/>
            </a:endParaRPr>
          </a:p>
        </p:txBody>
      </p:sp>
      <p:sp>
        <p:nvSpPr>
          <p:cNvPr id="241670" name="Text Box 6"/>
          <p:cNvSpPr txBox="1"/>
          <p:nvPr/>
        </p:nvSpPr>
        <p:spPr>
          <a:xfrm>
            <a:off x="6816090" y="3573145"/>
            <a:ext cx="576263"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G</a:t>
            </a:r>
            <a:endParaRPr lang="en-US" altLang="zh-CN" sz="2400" b="1" dirty="0">
              <a:solidFill>
                <a:srgbClr val="FF0000"/>
              </a:solidFill>
              <a:latin typeface="Arial" panose="020B0604020202020204" pitchFamily="34" charset="0"/>
            </a:endParaRPr>
          </a:p>
        </p:txBody>
      </p:sp>
      <p:sp>
        <p:nvSpPr>
          <p:cNvPr id="241671" name="Text Box 7"/>
          <p:cNvSpPr txBox="1"/>
          <p:nvPr/>
        </p:nvSpPr>
        <p:spPr>
          <a:xfrm>
            <a:off x="3072130" y="4653280"/>
            <a:ext cx="576263"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solidFill>
                  <a:srgbClr val="FF0000"/>
                </a:solidFill>
                <a:latin typeface="Arial" panose="020B0604020202020204" pitchFamily="34" charset="0"/>
              </a:rPr>
              <a:t>C</a:t>
            </a:r>
            <a:endParaRPr lang="en-US" altLang="zh-CN" sz="2400" b="1" dirty="0">
              <a:solidFill>
                <a:srgbClr val="FF0000"/>
              </a:solidFill>
              <a:latin typeface="Arial" panose="020B0604020202020204" pitchFamily="34"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41668"/>
                                        </p:tgtEl>
                                        <p:attrNameLst>
                                          <p:attrName>style.visibility</p:attrName>
                                        </p:attrNameLst>
                                      </p:cBhvr>
                                      <p:to>
                                        <p:strVal val="visible"/>
                                      </p:to>
                                    </p:set>
                                    <p:animEffect transition="in" filter="plus(in)">
                                      <p:cBhvr>
                                        <p:cTn id="7" dur="500"/>
                                        <p:tgtEl>
                                          <p:spTgt spid="241668"/>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241669"/>
                                        </p:tgtEl>
                                        <p:attrNameLst>
                                          <p:attrName>style.visibility</p:attrName>
                                        </p:attrNameLst>
                                      </p:cBhvr>
                                      <p:to>
                                        <p:strVal val="visible"/>
                                      </p:to>
                                    </p:set>
                                    <p:animEffect transition="in" filter="plus(in)">
                                      <p:cBhvr>
                                        <p:cTn id="12" dur="500"/>
                                        <p:tgtEl>
                                          <p:spTgt spid="241669"/>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241670"/>
                                        </p:tgtEl>
                                        <p:attrNameLst>
                                          <p:attrName>style.visibility</p:attrName>
                                        </p:attrNameLst>
                                      </p:cBhvr>
                                      <p:to>
                                        <p:strVal val="visible"/>
                                      </p:to>
                                    </p:set>
                                    <p:animEffect transition="in" filter="plus(in)">
                                      <p:cBhvr>
                                        <p:cTn id="17" dur="500"/>
                                        <p:tgtEl>
                                          <p:spTgt spid="241670"/>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241671"/>
                                        </p:tgtEl>
                                        <p:attrNameLst>
                                          <p:attrName>style.visibility</p:attrName>
                                        </p:attrNameLst>
                                      </p:cBhvr>
                                      <p:to>
                                        <p:strVal val="visible"/>
                                      </p:to>
                                    </p:set>
                                    <p:animEffect transition="in" filter="plus(in)">
                                      <p:cBhvr>
                                        <p:cTn id="22" dur="500"/>
                                        <p:tgtEl>
                                          <p:spTgt spid="2416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8" grpId="0"/>
      <p:bldP spid="241669" grpId="0"/>
      <p:bldP spid="241670" grpId="0"/>
      <p:bldP spid="24167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p:cNvSpPr>
          <p:nvPr>
            <p:ph type="title"/>
          </p:nvPr>
        </p:nvSpPr>
        <p:spPr>
          <a:xfrm>
            <a:off x="1826895" y="301625"/>
            <a:ext cx="9751695" cy="543560"/>
          </a:xfrm>
        </p:spPr>
        <p:txBody>
          <a:bodyPr vert="horz" wrap="square" lIns="91440" tIns="45720" rIns="91440" bIns="45720" anchor="b" anchorCtr="0"/>
          <a:p>
            <a:pPr eaLnBrk="1" hangingPunct="1"/>
            <a:r>
              <a:rPr lang="en-US" altLang="zh-CN" sz="3200" b="1" dirty="0"/>
              <a:t>§ PART THREE </a:t>
            </a:r>
            <a:r>
              <a:rPr lang="zh-CN" altLang="en-US" sz="3200" dirty="0"/>
              <a:t>公关文稿翻译技巧</a:t>
            </a:r>
            <a:endParaRPr lang="zh-CN" altLang="en-US" sz="3200" dirty="0"/>
          </a:p>
        </p:txBody>
      </p:sp>
      <p:sp>
        <p:nvSpPr>
          <p:cNvPr id="30723" name="Rectangle 3"/>
          <p:cNvSpPr>
            <a:spLocks noGrp="1"/>
          </p:cNvSpPr>
          <p:nvPr>
            <p:ph idx="1" hasCustomPrompt="1"/>
          </p:nvPr>
        </p:nvSpPr>
        <p:spPr>
          <a:xfrm>
            <a:off x="1402080" y="1628775"/>
            <a:ext cx="10180955" cy="4032250"/>
          </a:xfrm>
        </p:spPr>
        <p:txBody>
          <a:bodyPr vert="horz" wrap="square" lIns="91440" tIns="45720" rIns="91440" bIns="45720" anchor="t" anchorCtr="0"/>
          <a:p>
            <a:pPr eaLnBrk="1" hangingPunct="1">
              <a:lnSpc>
                <a:spcPct val="80000"/>
              </a:lnSpc>
              <a:buNone/>
            </a:pPr>
            <a:r>
              <a:rPr lang="en-US" altLang="zh-CN" sz="20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Your Honor Mr. Mayor, </a:t>
            </a:r>
            <a:endParaRPr lang="en-US" altLang="zh-CN" sz="22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2200" dirty="0">
                <a:latin typeface="Times New Roman" panose="02020603050405020304" pitchFamily="18" charset="0"/>
                <a:cs typeface="Times New Roman" panose="02020603050405020304" pitchFamily="18" charset="0"/>
              </a:rPr>
              <a:t>	My Chinese friends, </a:t>
            </a:r>
            <a:endParaRPr lang="en-US" altLang="zh-CN" sz="2200" dirty="0">
              <a:latin typeface="Times New Roman" panose="02020603050405020304" pitchFamily="18" charset="0"/>
              <a:cs typeface="Times New Roman" panose="02020603050405020304" pitchFamily="18" charset="0"/>
            </a:endParaRPr>
          </a:p>
          <a:p>
            <a:pPr eaLnBrk="1" hangingPunct="1">
              <a:lnSpc>
                <a:spcPct val="80000"/>
              </a:lnSpc>
              <a:buNone/>
            </a:pPr>
            <a:r>
              <a:rPr lang="en-US" altLang="zh-CN" sz="2200" dirty="0">
                <a:latin typeface="Times New Roman" panose="02020603050405020304" pitchFamily="18" charset="0"/>
                <a:cs typeface="Times New Roman" panose="02020603050405020304" pitchFamily="18" charset="0"/>
              </a:rPr>
              <a:t>	Ladies and Gentlemen:</a:t>
            </a:r>
            <a:endParaRPr lang="en-US" altLang="zh-CN" sz="22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200" dirty="0">
                <a:latin typeface="Times New Roman" panose="02020603050405020304" pitchFamily="18" charset="0"/>
                <a:cs typeface="Times New Roman" panose="02020603050405020304" pitchFamily="18" charset="0"/>
              </a:rPr>
              <a:t>	     I feel honored to come here on my first visit to your beautiful city. On behalf of all the members of my mission, I would like to take this opportunity to extend our sincere thanks to our host for their earnest invitation and the gracious hospitality we have received since we set foot on this charming land. I am also very happy that this visit has given me an excellent opportunity to convey to you and to the people of Guangzhou warm greetings and the sincere good wishes of the government and the people of my country. Although there is a distance of tens of thousands of miles between us, “Long distances separate no bosom friends”, as one of your Tang poets said.</a:t>
            </a:r>
            <a:endParaRPr lang="en-US" altLang="zh-CN" sz="2200" dirty="0">
              <a:latin typeface="Times New Roman" panose="02020603050405020304" pitchFamily="18" charset="0"/>
              <a:cs typeface="Times New Roman" panose="02020603050405020304" pitchFamily="18" charset="0"/>
            </a:endParaRPr>
          </a:p>
        </p:txBody>
      </p:sp>
      <p:sp>
        <p:nvSpPr>
          <p:cNvPr id="30724" name="Text Box 4"/>
          <p:cNvSpPr txBox="1"/>
          <p:nvPr/>
        </p:nvSpPr>
        <p:spPr>
          <a:xfrm>
            <a:off x="1919605" y="764540"/>
            <a:ext cx="9738995" cy="7683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lnSpc>
                <a:spcPct val="110000"/>
              </a:lnSpc>
              <a:spcBef>
                <a:spcPct val="0"/>
              </a:spcBef>
              <a:buClrTx/>
              <a:buSzTx/>
              <a:buFontTx/>
              <a:buNone/>
            </a:pPr>
            <a:r>
              <a:rPr lang="en-US" altLang="zh-CN" sz="2000" b="1" dirty="0">
                <a:latin typeface="Arial" panose="020B0604020202020204" pitchFamily="34" charset="0"/>
              </a:rPr>
              <a:t>Task I </a:t>
            </a:r>
            <a:r>
              <a:rPr lang="zh-CN" altLang="en-US" sz="2000" dirty="0"/>
              <a:t>公关文稿的语言特征：大声朗读以下英文演讲稿，体会演讲稿作为一种正式口头表达方式的语言特征。</a:t>
            </a:r>
            <a:endParaRPr lang="zh-CN" altLang="en-US" sz="2000" dirty="0"/>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31747" name="Rectangle 3"/>
          <p:cNvSpPr>
            <a:spLocks noGrp="1"/>
          </p:cNvSpPr>
          <p:nvPr>
            <p:ph idx="1" hasCustomPrompt="1"/>
          </p:nvPr>
        </p:nvSpPr>
        <p:spPr>
          <a:xfrm>
            <a:off x="983615" y="1444625"/>
            <a:ext cx="11003280" cy="4881880"/>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The whole world is watching with great interest the remarkable changes that are taking place in China, particularly in Guangzhou. This is a country with the fastest growing economy in the world. China’s rise as one of the strongest economic powers in the Asian-Pacific region has attracted a growing number of the business and financial giants in our country to invest in China, particularly in a number of the long-term projects in the Pearl River Delta. Over the last few years, there has never been a place, other than Huangpu Development Zone, that holds so much attraction for our people in the business community. It is with this awareness that we have come here to seek better ways of promoting our economic and financial cooperation. One of the objectives of my mission is to sign our Investment Protection Agreement. I am also seeking possibilities of establishing, through partnership with our Chinese colleagues, consultancy services for transnational corporations in Guangzhou.</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1" name="Rectangle 3"/>
          <p:cNvSpPr>
            <a:spLocks noGrp="1"/>
          </p:cNvSpPr>
          <p:nvPr>
            <p:ph idx="1" hasCustomPrompt="1"/>
          </p:nvPr>
        </p:nvSpPr>
        <p:spPr>
          <a:xfrm>
            <a:off x="909955" y="1484630"/>
            <a:ext cx="10913745" cy="5135245"/>
          </a:xfrm>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Last but not the least, I would like to extend in person our official invitation to the mayor of Guangzhou. We would like His Honor to visit the city of Frankfurt at his earliest convenience, so as to give us an opportunity to return the warm reception and hospitality we’ve enjoyed here.</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I greatly cherish the close relationship between our two cities. I also greatly value the position we enjoy as one of your most important trading partners. In spite of the worldwide economic recession in recent years, there has been a steady growth in our economic cooperation and trade volume. It is our sincere wish that we continue to work closely together to enhance our friendly relationship and to ensure sustained growth in our economic, financial and trade cooperation.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sym typeface="+mn-ea"/>
              </a:rPr>
              <a:t>          On the occasion of this reception, I wish Mr. Mayor and all our Chinese friends present here tonight good health.</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sym typeface="+mn-ea"/>
              </a:rPr>
              <a:t>          Thank you all.</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buNone/>
            </a:pP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7"/>
          <p:cNvSpPr>
            <a:spLocks noGrp="1"/>
          </p:cNvSpPr>
          <p:nvPr>
            <p:ph type="title"/>
          </p:nvPr>
        </p:nvSpPr>
        <p:spPr/>
        <p:txBody>
          <a:bodyPr vert="horz" wrap="square" lIns="91440" tIns="45720" rIns="91440" bIns="45720" anchor="b" anchorCtr="0"/>
          <a:p>
            <a:pPr eaLnBrk="1" hangingPunct="1"/>
            <a:r>
              <a:rPr lang="zh-CN" altLang="en-US" sz="4400" dirty="0"/>
              <a:t>公关文稿翻译</a:t>
            </a:r>
            <a:endParaRPr lang="zh-CN" altLang="en-US" sz="4400" dirty="0"/>
          </a:p>
        </p:txBody>
      </p:sp>
      <p:sp>
        <p:nvSpPr>
          <p:cNvPr id="144393" name="Rectangle 9"/>
          <p:cNvSpPr>
            <a:spLocks noChangeArrowheads="1"/>
          </p:cNvSpPr>
          <p:nvPr/>
        </p:nvSpPr>
        <p:spPr bwMode="auto">
          <a:xfrm>
            <a:off x="2424113" y="1773238"/>
            <a:ext cx="248602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8" name="Text Box 12"/>
          <p:cNvSpPr txBox="1"/>
          <p:nvPr/>
        </p:nvSpPr>
        <p:spPr>
          <a:xfrm>
            <a:off x="1991995" y="2421255"/>
            <a:ext cx="9402445" cy="341503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lnSpc>
                <a:spcPct val="120000"/>
              </a:lnSpc>
              <a:spcBef>
                <a:spcPct val="50000"/>
              </a:spcBef>
              <a:buClrTx/>
              <a:buSzTx/>
              <a:buFontTx/>
              <a:buNone/>
            </a:pPr>
            <a:r>
              <a:rPr lang="en-US" altLang="zh-CN" sz="1600" b="1" dirty="0">
                <a:latin typeface="Times New Roman" panose="02020603050405020304" pitchFamily="18" charset="0"/>
                <a:cs typeface="Times New Roman" panose="02020603050405020304" pitchFamily="18" charset="0"/>
              </a:rPr>
              <a:t>    </a:t>
            </a:r>
            <a:r>
              <a:rPr lang="zh-CN" altLang="en-US" sz="2000" b="1" dirty="0">
                <a:latin typeface="Times New Roman" panose="02020603050405020304" pitchFamily="18" charset="0"/>
                <a:cs typeface="Times New Roman" panose="02020603050405020304" pitchFamily="18" charset="0"/>
              </a:rPr>
              <a:t>公共关系（</a:t>
            </a:r>
            <a:r>
              <a:rPr lang="en-US" altLang="zh-CN" sz="2000" b="1" dirty="0">
                <a:latin typeface="Times New Roman" panose="02020603050405020304" pitchFamily="18" charset="0"/>
                <a:cs typeface="Times New Roman" panose="02020603050405020304" pitchFamily="18" charset="0"/>
              </a:rPr>
              <a:t>Public Relations</a:t>
            </a:r>
            <a:r>
              <a:rPr lang="zh-CN" altLang="en-US" sz="2000" b="1" dirty="0">
                <a:latin typeface="Times New Roman" panose="02020603050405020304" pitchFamily="18" charset="0"/>
                <a:cs typeface="Times New Roman" panose="02020603050405020304" pitchFamily="18" charset="0"/>
              </a:rPr>
              <a:t>）是一个组织与其相关公众之间的传播管理，或沟通管理，其目的是为了对公众舆论产生影响，为某一组织树立良好的形象和声誉。建立良好、有效的公共关系有助于企业和它的公众之间形成良好的关系，从而尽可能地建立一种与周围环境相适应的发展氛围，并与公众共享利益。而作为信息载体，公关文稿（</a:t>
            </a:r>
            <a:r>
              <a:rPr lang="en-US" altLang="zh-CN" sz="2000" b="1" dirty="0">
                <a:latin typeface="Times New Roman" panose="02020603050405020304" pitchFamily="18" charset="0"/>
                <a:cs typeface="Times New Roman" panose="02020603050405020304" pitchFamily="18" charset="0"/>
              </a:rPr>
              <a:t>Public Materials</a:t>
            </a:r>
            <a:r>
              <a:rPr lang="zh-CN" altLang="en-US" sz="2000" b="1" dirty="0">
                <a:latin typeface="Times New Roman" panose="02020603050405020304" pitchFamily="18" charset="0"/>
                <a:cs typeface="Times New Roman" panose="02020603050405020304" pitchFamily="18" charset="0"/>
              </a:rPr>
              <a:t>）正是这其中的具体实践之一，是为公共关系的目的而服务的。随着国际贸易规模的扩大，公关领域日趋活跃，公关文稿的翻译也彰显其重要性。通过公关文稿的翻译，可以帮助企业内部或企业与客户、同行等社会各界相互沟通、相互适应，以良好的企业形象赢得广泛的关注和信赖，从而为企业带来显著的经济效益和社会效益。</a:t>
            </a:r>
            <a:endParaRPr lang="zh-CN" altLang="en-US" sz="2000" b="1"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2"/>
          <p:cNvSpPr>
            <a:spLocks noGrp="1"/>
          </p:cNvSpPr>
          <p:nvPr>
            <p:ph type="title"/>
          </p:nvPr>
        </p:nvSpPr>
        <p:spPr/>
        <p:txBody>
          <a:bodyPr vert="horz" wrap="square" lIns="91440" tIns="45720" rIns="91440" bIns="45720" anchor="b" anchorCtr="0"/>
          <a:p>
            <a:pPr eaLnBrk="1" hangingPunct="1"/>
            <a:r>
              <a:rPr lang="en-US" altLang="zh-CN" dirty="0"/>
              <a:t>【</a:t>
            </a:r>
            <a:r>
              <a:rPr lang="zh-CN" altLang="en-US" dirty="0"/>
              <a:t>解析</a:t>
            </a:r>
            <a:r>
              <a:rPr lang="en-US" altLang="zh-CN" dirty="0"/>
              <a:t>】</a:t>
            </a:r>
            <a:endParaRPr lang="en-US" altLang="zh-CN" dirty="0"/>
          </a:p>
        </p:txBody>
      </p:sp>
      <p:sp>
        <p:nvSpPr>
          <p:cNvPr id="34819" name="Rectangle 3"/>
          <p:cNvSpPr>
            <a:spLocks noGrp="1"/>
          </p:cNvSpPr>
          <p:nvPr>
            <p:ph idx="1" hasCustomPrompt="1"/>
          </p:nvPr>
        </p:nvSpPr>
        <p:spPr>
          <a:xfrm>
            <a:off x="1586865" y="1827530"/>
            <a:ext cx="10177780" cy="4114800"/>
          </a:xfrm>
        </p:spPr>
        <p:txBody>
          <a:bodyPr vert="horz" wrap="square" lIns="91440" tIns="45720" rIns="91440" bIns="45720" anchor="t" anchorCtr="0"/>
          <a:p>
            <a:pPr eaLnBrk="1" hangingPunct="1">
              <a:lnSpc>
                <a:spcPct val="110000"/>
              </a:lnSpc>
            </a:pPr>
            <a:r>
              <a:rPr lang="zh-CN" altLang="en-US" sz="2400" dirty="0"/>
              <a:t>翻译致辞、演讲等公关文稿时要注意其语言特点。根据场合的不同，致辞、演讲也可以分为正式讲稿和非正式讲稿。若是用于政府、公司会谈，一般都比较正式，语言上除了颂扬彼此的交往友谊，还会就重大的问题发表自己的看法，形式严谨，语言规范。除了语言上特别注重礼仪之外，还会出现各个领域的专业词汇，如经济、政治等领域内的专业词汇；而一般性的相互来访或交流活动，则多属于非正式的范畴，语言比较随和，基调也较轻松。译者在翻译时不仅要注意根据场合和致辞内容进行语气上的准确传达，还要多了解常用的外交辞令、客套语等，从中英文对应的角度去寻找两者之间的契合点。</a:t>
            </a:r>
            <a:endParaRPr lang="zh-CN" altLang="en-US" sz="2400" dirty="0"/>
          </a:p>
        </p:txBody>
      </p:sp>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35843" name="Rectangle 3"/>
          <p:cNvSpPr>
            <a:spLocks noGrp="1"/>
          </p:cNvSpPr>
          <p:nvPr>
            <p:ph idx="1" hasCustomPrompt="1"/>
          </p:nvPr>
        </p:nvSpPr>
        <p:spPr>
          <a:xfrm>
            <a:off x="1306830" y="1557655"/>
            <a:ext cx="10358755" cy="496697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此外，因为致辞和演讲归根结底都是口头表达，它们还具有以下特征：</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语言清楚易懂，句子简短明了，稿件口语化；</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语言生动贴切，亲切热诚；</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稿件中常会出现引用典故、成语、格言或新词新语，要在理解的基础上进行意译，不能死译。一些常用成语一般都已有现成的译法，比如演讲中常用到的“海内存知己，天涯若比邻”译为“</a:t>
            </a:r>
            <a:r>
              <a:rPr lang="en-US" altLang="zh-CN" sz="2000" dirty="0">
                <a:latin typeface="Times New Roman" panose="02020603050405020304" pitchFamily="18" charset="0"/>
                <a:cs typeface="Times New Roman" panose="02020603050405020304" pitchFamily="18" charset="0"/>
              </a:rPr>
              <a:t>A bosom friend afar brings a distant land near”</a:t>
            </a:r>
            <a:r>
              <a:rPr lang="zh-CN" altLang="en-US" sz="2000" dirty="0">
                <a:latin typeface="Times New Roman" panose="02020603050405020304" pitchFamily="18" charset="0"/>
                <a:cs typeface="Times New Roman" panose="02020603050405020304" pitchFamily="18" charset="0"/>
              </a:rPr>
              <a:t>或“</a:t>
            </a:r>
            <a:r>
              <a:rPr lang="en-US" altLang="zh-CN" sz="2000" dirty="0">
                <a:latin typeface="Times New Roman" panose="02020603050405020304" pitchFamily="18" charset="0"/>
                <a:cs typeface="Times New Roman" panose="02020603050405020304" pitchFamily="18" charset="0"/>
              </a:rPr>
              <a:t>Long distances separates no bosom friends”</a:t>
            </a:r>
            <a:r>
              <a:rPr lang="zh-CN" altLang="en-US" sz="2000" dirty="0">
                <a:latin typeface="Times New Roman" panose="02020603050405020304" pitchFamily="18" charset="0"/>
                <a:cs typeface="Times New Roman" panose="02020603050405020304" pitchFamily="18" charset="0"/>
              </a:rPr>
              <a:t>；如果翻译时在另外一种语言中找不到相应的表达方式，不要被原文捆住手脚，根据上下文理解意义和色彩，把意思翻译出来，如有的人喜欢用“王小二过年，一年不如一年”来形容经济不景气，翻译时按照意思就可以译成“</a:t>
            </a:r>
            <a:r>
              <a:rPr lang="en-US" altLang="zh-CN" sz="2000" dirty="0">
                <a:latin typeface="Times New Roman" panose="02020603050405020304" pitchFamily="18" charset="0"/>
                <a:cs typeface="Times New Roman" panose="02020603050405020304" pitchFamily="18" charset="0"/>
              </a:rPr>
              <a:t>Things are said to be going from bad to worse for the company with each passing year”</a:t>
            </a:r>
            <a:r>
              <a:rPr lang="zh-CN" altLang="en-US" sz="2000" dirty="0">
                <a:latin typeface="Times New Roman" panose="02020603050405020304" pitchFamily="18" charset="0"/>
                <a:cs typeface="Times New Roman" panose="02020603050405020304" pitchFamily="18" charset="0"/>
              </a:rPr>
              <a:t>等。</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p:cNvSpPr>
          <p:nvPr>
            <p:ph type="title"/>
          </p:nvPr>
        </p:nvSpPr>
        <p:spPr/>
        <p:txBody>
          <a:bodyPr vert="horz" wrap="square" lIns="91440" tIns="45720" rIns="91440" bIns="45720" anchor="b" anchorCtr="0"/>
          <a:p>
            <a:pPr eaLnBrk="1" hangingPunct="1"/>
            <a:r>
              <a:rPr lang="zh-CN" altLang="en-US" dirty="0"/>
              <a:t>参考译文 </a:t>
            </a:r>
            <a:endParaRPr lang="zh-CN" altLang="en-US" dirty="0"/>
          </a:p>
        </p:txBody>
      </p:sp>
      <p:sp>
        <p:nvSpPr>
          <p:cNvPr id="36867" name="Rectangle 3"/>
          <p:cNvSpPr>
            <a:spLocks noGrp="1"/>
          </p:cNvSpPr>
          <p:nvPr>
            <p:ph idx="1" hasCustomPrompt="1"/>
          </p:nvPr>
        </p:nvSpPr>
        <p:spPr>
          <a:xfrm>
            <a:off x="1529715" y="1844675"/>
            <a:ext cx="10292715" cy="4410075"/>
          </a:xfrm>
        </p:spPr>
        <p:txBody>
          <a:bodyPr vert="horz" wrap="square" lIns="91440" tIns="45720" rIns="91440" bIns="45720" anchor="t" anchorCtr="0"/>
          <a:p>
            <a:pPr eaLnBrk="1" hangingPunct="1">
              <a:lnSpc>
                <a:spcPct val="110000"/>
              </a:lnSpc>
              <a:buNone/>
            </a:pPr>
            <a:r>
              <a:rPr lang="en-US" altLang="zh-CN" sz="2400" dirty="0"/>
              <a:t>	</a:t>
            </a:r>
            <a:r>
              <a:rPr lang="zh-CN" altLang="en-US" sz="2400" dirty="0"/>
              <a:t>市长先生阁下，</a:t>
            </a:r>
            <a:endParaRPr lang="zh-CN" altLang="en-US" sz="2400" dirty="0"/>
          </a:p>
          <a:p>
            <a:pPr eaLnBrk="1" hangingPunct="1">
              <a:lnSpc>
                <a:spcPct val="110000"/>
              </a:lnSpc>
              <a:buNone/>
            </a:pPr>
            <a:r>
              <a:rPr lang="zh-CN" altLang="en-US" sz="2400" dirty="0"/>
              <a:t>	中国朋友们，</a:t>
            </a:r>
            <a:endParaRPr lang="zh-CN" altLang="en-US" sz="2400" dirty="0"/>
          </a:p>
          <a:p>
            <a:pPr eaLnBrk="1" hangingPunct="1">
              <a:lnSpc>
                <a:spcPct val="110000"/>
              </a:lnSpc>
              <a:buNone/>
            </a:pPr>
            <a:r>
              <a:rPr lang="zh-CN" altLang="en-US" sz="2400" dirty="0"/>
              <a:t>	女士们，先生们：</a:t>
            </a:r>
            <a:endParaRPr lang="zh-CN" altLang="en-US" sz="2400" dirty="0"/>
          </a:p>
          <a:p>
            <a:pPr eaLnBrk="1" hangingPunct="1">
              <a:lnSpc>
                <a:spcPct val="110000"/>
              </a:lnSpc>
              <a:buNone/>
            </a:pPr>
            <a:r>
              <a:rPr lang="zh-CN" altLang="en-US" sz="2400" dirty="0"/>
              <a:t>	     这是我首次访问你们这座美丽的城市，我为此深感荣幸。我愿借此机会，代表我们代表团的全体成员，对我们东道主的盛情邀请，对我们一踏上这块充满美丽的土地便受到的友好款待，向东道主表示真诚的感谢。与此同时，我很高兴这次访问给予我一次极好的机会，向市长先生和广州人民传达我国政府和人民的诚挚问候和良好祝愿。虽然我们远隔万里，但贵国唐朝的一位诗人说得好，</a:t>
            </a:r>
            <a:r>
              <a:rPr lang="zh-CN" altLang="en-US" sz="2400" dirty="0">
                <a:latin typeface="Arial" panose="020B0604020202020204" pitchFamily="34" charset="0"/>
              </a:rPr>
              <a:t>“</a:t>
            </a:r>
            <a:r>
              <a:rPr lang="zh-CN" altLang="en-US" sz="2400" dirty="0"/>
              <a:t>海内存知己，天涯若比邻</a:t>
            </a:r>
            <a:r>
              <a:rPr lang="zh-CN" altLang="en-US" sz="2400" dirty="0">
                <a:latin typeface="Arial" panose="020B0604020202020204" pitchFamily="34" charset="0"/>
              </a:rPr>
              <a:t>”</a:t>
            </a:r>
            <a:r>
              <a:rPr lang="zh-CN" altLang="en-US" sz="2400" dirty="0"/>
              <a:t>。</a:t>
            </a:r>
            <a:endParaRPr lang="zh-CN" altLang="en-US" sz="2400" dirty="0"/>
          </a:p>
        </p:txBody>
      </p:sp>
      <p:pic>
        <p:nvPicPr>
          <p:cNvPr id="36868" name="Picture 4" descr="imagesCA27J0DA"/>
          <p:cNvPicPr>
            <a:picLocks noChangeAspect="1"/>
          </p:cNvPicPr>
          <p:nvPr/>
        </p:nvPicPr>
        <p:blipFill>
          <a:blip r:embed="rId1"/>
          <a:stretch>
            <a:fillRect/>
          </a:stretch>
        </p:blipFill>
        <p:spPr>
          <a:xfrm>
            <a:off x="6167438" y="692150"/>
            <a:ext cx="3457575" cy="2074863"/>
          </a:xfrm>
          <a:prstGeom prst="rect">
            <a:avLst/>
          </a:prstGeom>
          <a:noFill/>
          <a:ln w="9525">
            <a:noFill/>
          </a:ln>
        </p:spPr>
      </p:pic>
    </p:spTree>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37891" name="Rectangle 3"/>
          <p:cNvSpPr>
            <a:spLocks noGrp="1"/>
          </p:cNvSpPr>
          <p:nvPr>
            <p:ph idx="1" hasCustomPrompt="1"/>
          </p:nvPr>
        </p:nvSpPr>
        <p:spPr>
          <a:xfrm>
            <a:off x="1575435" y="1700530"/>
            <a:ext cx="10224135" cy="4537075"/>
          </a:xfrm>
        </p:spPr>
        <p:txBody>
          <a:bodyPr vert="horz" wrap="square" lIns="91440" tIns="45720" rIns="91440" bIns="45720" anchor="t" anchorCtr="0"/>
          <a:p>
            <a:pPr eaLnBrk="1" hangingPunct="1">
              <a:lnSpc>
                <a:spcPct val="150000"/>
              </a:lnSpc>
              <a:buNone/>
            </a:pPr>
            <a:r>
              <a:rPr lang="en-US" altLang="zh-CN" sz="2000" dirty="0"/>
              <a:t>	     </a:t>
            </a:r>
            <a:r>
              <a:rPr lang="zh-CN" altLang="en-US" sz="2000" dirty="0"/>
              <a:t>整个世界都在以极大兴趣注视着中国，尤其是注视着广州正在发生的巨变。中国是当今世界上经济发展最快的国家。中国迅速崛起为亚太地区最具实力的经济强国之一，吸引了我国越来越多的商业和金融巨头来华投资，尤其是在广州及珠江三角洲的许多长期项目的投资。在过去的几年里，没有任何一个地方像黄埔开发区那样对我国商业界产生如此之大的吸引力。正是基于对这一状况的认识，我们来到广州寻求进一步发展我们在经济和金融方面进行合作的更好途径。我此行的目的之一就是缔结我们的一项投资保护协定。我们还希望与中国同行携手建立以在广州的跨国公司为对象的咨询服务机构，所以我此行的另一目的就是想了解一下这一计划的可行性。</a:t>
            </a:r>
            <a:endParaRPr lang="zh-CN" altLang="en-US" sz="2000" dirty="0"/>
          </a:p>
        </p:txBody>
      </p:sp>
    </p:spTree>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38915" name="Rectangle 3"/>
          <p:cNvSpPr>
            <a:spLocks noGrp="1"/>
          </p:cNvSpPr>
          <p:nvPr>
            <p:ph idx="1" hasCustomPrompt="1"/>
          </p:nvPr>
        </p:nvSpPr>
        <p:spPr>
          <a:xfrm>
            <a:off x="1232535" y="1628775"/>
            <a:ext cx="10467340" cy="4895850"/>
          </a:xfrm>
        </p:spPr>
        <p:txBody>
          <a:bodyPr vert="horz" wrap="square" lIns="91440" tIns="45720" rIns="91440" bIns="45720" anchor="t" anchorCtr="0"/>
          <a:p>
            <a:pPr eaLnBrk="1" hangingPunct="1">
              <a:lnSpc>
                <a:spcPct val="150000"/>
              </a:lnSpc>
              <a:buNone/>
            </a:pPr>
            <a:r>
              <a:rPr lang="en-US" altLang="zh-CN" sz="2000" dirty="0"/>
              <a:t>	     </a:t>
            </a:r>
            <a:r>
              <a:rPr lang="zh-CN" altLang="en-US" sz="2000" dirty="0"/>
              <a:t>最后，我此行的又一项重要任务是向广州市长面呈访问我市的正式邀请，希望市长先生在其方便的时候访问法兰克福市，以便使我们能有机会来回报我们在这里受到的热情款待。</a:t>
            </a:r>
            <a:endParaRPr lang="zh-CN" altLang="en-US" sz="2000" dirty="0"/>
          </a:p>
          <a:p>
            <a:pPr eaLnBrk="1" hangingPunct="1">
              <a:lnSpc>
                <a:spcPct val="150000"/>
              </a:lnSpc>
              <a:buNone/>
            </a:pPr>
            <a:r>
              <a:rPr lang="zh-CN" altLang="en-US" sz="2000" dirty="0"/>
              <a:t>	     我非常珍惜我们两座城市之间的密切关系，我也非常重视我们作为你们最重要的贸易伙伴之一所享有的地位。尽管近年来世界经济处于不景气的状态，我们之间的经济合作和贸易额却一直在稳步增长。我们真诚地希望彼此之间继续密切合作，发展我们的友好关系，确保我们在经济、金融和贸易方面的合作持续增长。</a:t>
            </a:r>
            <a:endParaRPr lang="zh-CN" altLang="en-US" sz="2000" dirty="0"/>
          </a:p>
          <a:p>
            <a:pPr eaLnBrk="1" hangingPunct="1">
              <a:lnSpc>
                <a:spcPct val="150000"/>
              </a:lnSpc>
              <a:buNone/>
            </a:pPr>
            <a:r>
              <a:rPr lang="zh-CN" altLang="en-US" sz="2000" dirty="0"/>
              <a:t>	     请允许我借此机会，祝愿市长先生，祝愿出席今晚招待会的所有中国朋友，身体健康！</a:t>
            </a:r>
            <a:endParaRPr lang="zh-CN" altLang="en-US" sz="2000" dirty="0"/>
          </a:p>
          <a:p>
            <a:pPr eaLnBrk="1" hangingPunct="1">
              <a:lnSpc>
                <a:spcPct val="150000"/>
              </a:lnSpc>
              <a:buNone/>
            </a:pPr>
            <a:r>
              <a:rPr lang="zh-CN" altLang="en-US" sz="2000" dirty="0"/>
              <a:t>	     谢谢各位。</a:t>
            </a:r>
            <a:endParaRPr lang="zh-CN" altLang="en-US" sz="2000" dirty="0"/>
          </a:p>
        </p:txBody>
      </p:sp>
    </p:spTree>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a:spLocks noGrp="1"/>
          </p:cNvSpPr>
          <p:nvPr>
            <p:ph type="title"/>
          </p:nvPr>
        </p:nvSpPr>
        <p:spPr/>
        <p:txBody>
          <a:bodyPr vert="horz" wrap="square" lIns="91440" tIns="45720" rIns="91440" bIns="45720" anchor="b" anchorCtr="0"/>
          <a:p>
            <a:pPr eaLnBrk="1" hangingPunct="1"/>
            <a:r>
              <a:rPr lang="en-US" altLang="zh-CN" sz="3200" b="1" dirty="0"/>
              <a:t>Task II</a:t>
            </a:r>
            <a:r>
              <a:rPr lang="zh-CN" altLang="en-US" sz="3200" dirty="0"/>
              <a:t>公关文稿翻译的原则：请翻译下列各题，思考公关文稿的翻译原则。</a:t>
            </a:r>
            <a:endParaRPr lang="zh-CN" altLang="en-US" sz="3200" dirty="0"/>
          </a:p>
        </p:txBody>
      </p:sp>
      <p:sp>
        <p:nvSpPr>
          <p:cNvPr id="39939" name="Rectangle 3"/>
          <p:cNvSpPr>
            <a:spLocks noGrp="1"/>
          </p:cNvSpPr>
          <p:nvPr>
            <p:ph type="body" sz="half" idx="1" hasCustomPrompt="1"/>
          </p:nvPr>
        </p:nvSpPr>
        <p:spPr>
          <a:xfrm>
            <a:off x="1827530" y="1628775"/>
            <a:ext cx="556895" cy="4114800"/>
          </a:xfrm>
        </p:spPr>
        <p:txBody>
          <a:bodyPr vert="horz" wrap="square" lIns="91440" tIns="45720" rIns="91440" bIns="45720" anchor="t" anchorCtr="0"/>
          <a:p>
            <a:pPr eaLnBrk="1" hangingPunct="1">
              <a:buClr>
                <a:schemeClr val="tx2"/>
              </a:buClr>
              <a:buSzPct val="70000"/>
              <a:buFont typeface="Wingdings" panose="05000000000000000000" pitchFamily="2" charset="2"/>
              <a:buNone/>
            </a:pPr>
            <a:r>
              <a:rPr lang="en-US" altLang="zh-CN" sz="2400" dirty="0">
                <a:latin typeface="Arial" panose="020B0604020202020204" pitchFamily="34" charset="0"/>
              </a:rPr>
              <a:t>1. </a:t>
            </a:r>
            <a:endParaRPr lang="en-US" altLang="zh-CN" sz="2500" dirty="0">
              <a:solidFill>
                <a:schemeClr val="hlink"/>
              </a:solidFill>
              <a:latin typeface="Arial" panose="020B0604020202020204" pitchFamily="34" charset="0"/>
            </a:endParaRPr>
          </a:p>
        </p:txBody>
      </p:sp>
      <p:graphicFrame>
        <p:nvGraphicFramePr>
          <p:cNvPr id="171111" name="Group 103"/>
          <p:cNvGraphicFramePr>
            <a:graphicFrameLocks noGrp="1"/>
          </p:cNvGraphicFramePr>
          <p:nvPr>
            <p:ph sz="half" idx="1"/>
            <p:custDataLst>
              <p:tags r:id="rId1"/>
            </p:custDataLst>
          </p:nvPr>
        </p:nvGraphicFramePr>
        <p:xfrm>
          <a:off x="2711450" y="1628775"/>
          <a:ext cx="8636000" cy="3912870"/>
        </p:xfrm>
        <a:graphic>
          <a:graphicData uri="http://schemas.openxmlformats.org/drawingml/2006/table">
            <a:tbl>
              <a:tblPr/>
              <a:tblGrid>
                <a:gridCol w="1480185"/>
                <a:gridCol w="205105"/>
                <a:gridCol w="2675890"/>
                <a:gridCol w="1369695"/>
                <a:gridCol w="2905125"/>
              </a:tblGrid>
              <a:tr h="665480">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Employees</a:t>
                      </a:r>
                      <a:endPar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Suzuki, Bank, Randy</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Week</a:t>
                      </a: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The Second Week </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(June 2-6)</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920">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Department</a:t>
                      </a:r>
                      <a:endPar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Logistic Department</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Attention</a:t>
                      </a:r>
                      <a:endPar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training of new drivers</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1795">
                <a:tc gridSpan="3">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Week’s Objectives</a:t>
                      </a:r>
                      <a:endPar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Week’s accomplishment</a:t>
                      </a:r>
                      <a:endPar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r>
              <a:tr h="1661160">
                <a:tc gridSpan="3">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	confirm the order for Nanjing Truck Manufacturing Company</a:t>
                      </a:r>
                      <a:endPar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	finish the training of new drivers</a:t>
                      </a:r>
                      <a:endPar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	contact Toyota people for route designing </a:t>
                      </a:r>
                      <a:endParaRPr kumimoji="0" lang="en-US"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(to be filled in at the end of the week)</a:t>
                      </a:r>
                      <a:endParaRPr kumimoji="0" lang="en-US" altLang="zh-CN" sz="18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r>
              <a:tr h="818515">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Remarks</a:t>
                      </a:r>
                      <a:endParaRPr kumimoji="0" lang="en-US" altLang="zh-CN" sz="18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pPr>
                      <a:endParaRPr kumimoji="0" lang="zh-CN" altLang="zh-CN" sz="18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T="45716" marB="4571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hMerge="1">
                  <a:tcPr/>
                </a:tc>
              </a:tr>
            </a:tbl>
          </a:graphicData>
        </a:graphic>
      </p:graphicFrame>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p:cNvSpPr>
          <p:nvPr>
            <p:ph type="title"/>
          </p:nvPr>
        </p:nvSpPr>
        <p:spPr/>
        <p:txBody>
          <a:bodyPr vert="horz" wrap="square" lIns="91440" tIns="45720" rIns="91440" bIns="45720" anchor="b" anchorCtr="0"/>
          <a:p>
            <a:pPr eaLnBrk="1" hangingPunct="1"/>
            <a:r>
              <a:rPr lang="zh-CN" altLang="en-US" dirty="0"/>
              <a:t>参考答案</a:t>
            </a:r>
            <a:endParaRPr lang="zh-CN" altLang="en-US" dirty="0"/>
          </a:p>
        </p:txBody>
      </p:sp>
      <p:graphicFrame>
        <p:nvGraphicFramePr>
          <p:cNvPr id="257145" name="Group 121"/>
          <p:cNvGraphicFramePr>
            <a:graphicFrameLocks noGrp="1"/>
          </p:cNvGraphicFramePr>
          <p:nvPr>
            <p:ph idx="1"/>
            <p:custDataLst>
              <p:tags r:id="rId1"/>
            </p:custDataLst>
          </p:nvPr>
        </p:nvGraphicFramePr>
        <p:xfrm>
          <a:off x="1919605" y="1628775"/>
          <a:ext cx="9474200" cy="4037965"/>
        </p:xfrm>
        <a:graphic>
          <a:graphicData uri="http://schemas.openxmlformats.org/drawingml/2006/table">
            <a:tbl>
              <a:tblPr/>
              <a:tblGrid>
                <a:gridCol w="892175"/>
                <a:gridCol w="421005"/>
                <a:gridCol w="3026410"/>
                <a:gridCol w="1498600"/>
                <a:gridCol w="3636010"/>
              </a:tblGrid>
              <a:tr h="642620">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员工</a:t>
                      </a:r>
                      <a:endParaRPr kumimoji="0" lang="zh-CN" altLang="en-US" sz="2400" b="0"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铃木，班克，兰迪</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周数</a:t>
                      </a:r>
                      <a:endParaRPr kumimoji="0" lang="zh-CN" altLang="en-US" sz="2400" b="0"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第二周（</a:t>
                      </a: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月</a:t>
                      </a: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日</a:t>
                      </a:r>
                      <a:r>
                        <a:rPr kumimoji="0" lang="en-US" altLang="zh-CN" sz="2400" b="0" i="0" u="none" strike="noStrike" cap="none" normalizeH="0" baseline="0">
                          <a:ln>
                            <a:noFill/>
                          </a:ln>
                          <a:solidFill>
                            <a:schemeClr val="tx1"/>
                          </a:solidFill>
                          <a:effectLst/>
                          <a:latin typeface="Symbol" panose="05050102010706020507" pitchFamily="18" charset="2"/>
                          <a:ea typeface="宋体" panose="02010600030101010101" pitchFamily="2" charset="-122"/>
                          <a:cs typeface="Times New Roman" panose="02020603050405020304" pitchFamily="18" charset="0"/>
                        </a:rPr>
                        <a:t>-</a:t>
                      </a: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月</a:t>
                      </a: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日）</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部门</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物流部</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工作重点</a:t>
                      </a:r>
                      <a:endParaRPr kumimoji="0" lang="zh-CN" altLang="en-US" sz="2400" b="0"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新司机培训</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gridSpan="3">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本周目标</a:t>
                      </a:r>
                      <a:endParaRPr kumimoji="0" lang="zh-CN" altLang="en-US" sz="2400" b="0"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本周成果</a:t>
                      </a:r>
                      <a:endParaRPr kumimoji="0" lang="zh-CN" altLang="en-US" sz="2400" b="0"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1554480">
                <a:tc gridSpan="3">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 </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确认南京卡车制造公司的订单</a:t>
                      </a:r>
                      <a:endPar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 </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完成新司机培训</a:t>
                      </a:r>
                      <a:endPar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pPr>
                      <a:r>
                        <a:rPr kumimoji="0" lang="en-US" altLang="zh-CN"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 </a:t>
                      </a: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联系丰田人员，规划路线</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（周末填写）</a:t>
                      </a:r>
                      <a:endParaRPr kumimoji="0" lang="zh-CN" altLang="en-US" sz="2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926465">
                <a:tc gridSpan="2">
                  <a:txBody>
                    <a:bodyPr/>
                    <a:lstStyle>
                      <a:lvl1pPr marL="342900" indent="-342900">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a:ln>
                            <a:noFill/>
                          </a:ln>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备注</a:t>
                      </a:r>
                      <a:endParaRPr kumimoji="0" lang="zh-CN" altLang="en-US" sz="2400" b="0"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gridSpan="3">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marL="2057400" indent="-228600">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pPr>
                      <a:endParaRPr kumimoji="0" lang="zh-CN" altLang="zh-CN" sz="2400" b="0"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r>
            </a:tbl>
          </a:graphicData>
        </a:graphic>
      </p:graphicFrame>
      <p:pic>
        <p:nvPicPr>
          <p:cNvPr id="40990" name="Picture 124" descr="imagesCAE3O5M1"/>
          <p:cNvPicPr>
            <a:picLocks noChangeAspect="1"/>
          </p:cNvPicPr>
          <p:nvPr/>
        </p:nvPicPr>
        <p:blipFill>
          <a:blip r:embed="rId2"/>
          <a:stretch>
            <a:fillRect/>
          </a:stretch>
        </p:blipFill>
        <p:spPr>
          <a:xfrm>
            <a:off x="7680325" y="188913"/>
            <a:ext cx="2344738" cy="1317625"/>
          </a:xfrm>
          <a:prstGeom prst="rect">
            <a:avLst/>
          </a:prstGeom>
          <a:noFill/>
          <a:ln w="9525">
            <a:noFill/>
          </a:ln>
        </p:spPr>
      </p:pic>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44035" name="Rectangle 3"/>
          <p:cNvSpPr>
            <a:spLocks noGrp="1"/>
          </p:cNvSpPr>
          <p:nvPr>
            <p:ph idx="1" hasCustomPrompt="1"/>
          </p:nvPr>
        </p:nvSpPr>
        <p:spPr>
          <a:xfrm>
            <a:off x="1254760" y="1628775"/>
            <a:ext cx="10555605" cy="6410325"/>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2.       Thank you for getting in touch during our recent Karicare precautionary product recall. We wanted to take the opportunity to follow up with you to make sure that you and your little one are ok, that your routine is getting back to normal and inform you of some of the additional steps we are taking to avoid the same thing happening again.</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During the crisis you were one of over 12,000 concerned parents, grandparents, families and carers who reached out to us. As we hope you’ll appreciate, we removed our products from the shelves to ensure that any potential risk, no matter how small, was never given the chance to affect who matters the most, your precious little one.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We experienced firsthand the anguish, distress and inconvenience that this caused parents, families and carers. We know that no one has been more affected by our precautionary product recall decision than you and your baby. For this we are truly sorry and we wanted to personally reassure you that we are committed to going above and beyond in order to regain any lost trust.</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2"/>
          <p:cNvSpPr>
            <a:spLocks noGrp="1"/>
          </p:cNvSpPr>
          <p:nvPr>
            <p:ph type="title"/>
          </p:nvPr>
        </p:nvSpPr>
        <p:spPr/>
        <p:txBody>
          <a:bodyPr vert="horz" wrap="square" lIns="91440" tIns="45720" rIns="91440" bIns="45720" anchor="b" anchorCtr="0"/>
          <a:p>
            <a:pPr eaLnBrk="1" hangingPunct="1"/>
            <a:r>
              <a:rPr lang="zh-CN" altLang="en-US" dirty="0"/>
              <a:t>参考答案</a:t>
            </a:r>
            <a:endParaRPr lang="zh-CN" altLang="en-US" dirty="0"/>
          </a:p>
        </p:txBody>
      </p:sp>
      <p:sp>
        <p:nvSpPr>
          <p:cNvPr id="45059" name="Rectangle 3"/>
          <p:cNvSpPr>
            <a:spLocks noGrp="1"/>
          </p:cNvSpPr>
          <p:nvPr>
            <p:ph idx="1" hasCustomPrompt="1"/>
          </p:nvPr>
        </p:nvSpPr>
        <p:spPr>
          <a:xfrm>
            <a:off x="1269365" y="1628775"/>
            <a:ext cx="10432415" cy="4464050"/>
          </a:xfrm>
        </p:spPr>
        <p:txBody>
          <a:bodyPr vert="horz" wrap="square" lIns="91440" tIns="45720" rIns="91440" bIns="45720" anchor="t" anchorCtr="0"/>
          <a:p>
            <a:pPr marL="0" indent="0" eaLnBrk="1" hangingPunct="1">
              <a:lnSpc>
                <a:spcPct val="100000"/>
              </a:lnSpc>
              <a:buNone/>
            </a:pPr>
            <a:r>
              <a:rPr lang="en-US" sz="2200" dirty="0">
                <a:latin typeface="Times New Roman" panose="02020603050405020304" pitchFamily="18" charset="0"/>
                <a:cs typeface="Times New Roman" panose="02020603050405020304" pitchFamily="18" charset="0"/>
              </a:rPr>
              <a:t>      </a:t>
            </a:r>
            <a:r>
              <a:rPr sz="2200" dirty="0">
                <a:latin typeface="Times New Roman" panose="02020603050405020304" pitchFamily="18" charset="0"/>
                <a:cs typeface="Times New Roman" panose="02020603050405020304" pitchFamily="18" charset="0"/>
              </a:rPr>
              <a:t>感谢您在最近的 Karicare 预防性召回期间与我们取得联系。我们也希望借此机会与您跟进，确保您和您的宝宝目前一切安好、确认您的日常生活恢复正常，并同时希望您知道，为了避免同样的事情再次发生，目前我们正采取一系列额外措施。</a:t>
            </a:r>
            <a:endParaRPr sz="2200" dirty="0">
              <a:latin typeface="Times New Roman" panose="02020603050405020304" pitchFamily="18" charset="0"/>
              <a:cs typeface="Times New Roman" panose="02020603050405020304" pitchFamily="18" charset="0"/>
            </a:endParaRPr>
          </a:p>
          <a:p>
            <a:pPr marL="0" indent="0" eaLnBrk="1" hangingPunct="1">
              <a:lnSpc>
                <a:spcPct val="100000"/>
              </a:lnSpc>
              <a:buNone/>
            </a:pPr>
            <a:r>
              <a:rPr lang="en-US" sz="2200" dirty="0">
                <a:latin typeface="Times New Roman" panose="02020603050405020304" pitchFamily="18" charset="0"/>
                <a:cs typeface="Times New Roman" panose="02020603050405020304" pitchFamily="18" charset="0"/>
              </a:rPr>
              <a:t>      </a:t>
            </a:r>
            <a:r>
              <a:rPr sz="2200" dirty="0">
                <a:latin typeface="Times New Roman" panose="02020603050405020304" pitchFamily="18" charset="0"/>
                <a:cs typeface="Times New Roman" panose="02020603050405020304" pitchFamily="18" charset="0"/>
              </a:rPr>
              <a:t>在本次事件期间，有超过12 000名忧心忡忡的家长、看护人向我们伸出了援手，您也是其中之一。希望您能理解我们目前的做法：我们已下架了该产品。是的，即便是再小的潜在风险，我们也要确保它无法影响到您生命中最重要的人——您珍贵的小宝宝。</a:t>
            </a:r>
            <a:endParaRPr sz="2200" dirty="0">
              <a:latin typeface="Times New Roman" panose="02020603050405020304" pitchFamily="18" charset="0"/>
              <a:cs typeface="Times New Roman" panose="02020603050405020304" pitchFamily="18" charset="0"/>
            </a:endParaRPr>
          </a:p>
          <a:p>
            <a:pPr marL="0" indent="0" eaLnBrk="1" hangingPunct="1">
              <a:lnSpc>
                <a:spcPct val="100000"/>
              </a:lnSpc>
              <a:buNone/>
            </a:pPr>
            <a:r>
              <a:rPr lang="en-US" sz="2200" dirty="0">
                <a:latin typeface="Times New Roman" panose="02020603050405020304" pitchFamily="18" charset="0"/>
                <a:cs typeface="Times New Roman" panose="02020603050405020304" pitchFamily="18" charset="0"/>
              </a:rPr>
              <a:t>      </a:t>
            </a:r>
            <a:r>
              <a:rPr sz="2200" dirty="0">
                <a:latin typeface="Times New Roman" panose="02020603050405020304" pitchFamily="18" charset="0"/>
                <a:cs typeface="Times New Roman" panose="02020603050405020304" pitchFamily="18" charset="0"/>
              </a:rPr>
              <a:t>本次事件给千万信任Karicare的父母、家庭带来的困扰和不便，我们感同身受。我们知道，这次预防性召回对您和您的宝宝造成极大影响。对此，我们深表歉意，并向您保证：请相信我们将不遗余力地处理本次事件。</a:t>
            </a:r>
            <a:endParaRPr sz="22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41987" name="Rectangle 3"/>
          <p:cNvSpPr>
            <a:spLocks noGrp="1"/>
          </p:cNvSpPr>
          <p:nvPr>
            <p:ph idx="1" hasCustomPrompt="1"/>
          </p:nvPr>
        </p:nvSpPr>
        <p:spPr>
          <a:xfrm>
            <a:off x="1628775" y="1700530"/>
            <a:ext cx="9880600" cy="4258945"/>
          </a:xfrm>
        </p:spPr>
        <p:txBody>
          <a:bodyPr vert="horz" wrap="square" lIns="91440" tIns="45720" rIns="91440" bIns="45720" anchor="t" anchorCtr="0"/>
          <a:p>
            <a:pPr eaLnBrk="1" hangingPunct="1">
              <a:lnSpc>
                <a:spcPct val="130000"/>
              </a:lnSpc>
              <a:buNone/>
            </a:pPr>
            <a:r>
              <a:rPr lang="en-US" altLang="zh-CN" sz="2400" dirty="0">
                <a:latin typeface="Arial" panose="020B0604020202020204" pitchFamily="34" charset="0"/>
              </a:rPr>
              <a:t>3.</a:t>
            </a:r>
            <a:r>
              <a:rPr lang="zh-CN" altLang="en-US" sz="2400" dirty="0">
                <a:latin typeface="Arial" panose="020B0604020202020204" pitchFamily="34" charset="0"/>
              </a:rPr>
              <a:t>我非常高兴能在此会见来自大洋彼岸的加拿大商业界的朋友。“有朋自远方来，不亦乐乎”</a:t>
            </a:r>
            <a:r>
              <a:rPr lang="en-US" altLang="zh-CN" sz="2400" dirty="0">
                <a:latin typeface="Arial" panose="020B0604020202020204" pitchFamily="34" charset="0"/>
              </a:rPr>
              <a:t>——</a:t>
            </a:r>
            <a:r>
              <a:rPr lang="zh-CN" altLang="en-US" sz="2400" dirty="0">
                <a:latin typeface="Arial" panose="020B0604020202020204" pitchFamily="34" charset="0"/>
              </a:rPr>
              <a:t>这句话可以表达我此时此刻的心情。中国政府十分重视同加拿大双边经贸关系的发展，并且非常赞赏加中贸易理事会为加强我们这两个伟大的国家商业界的联系而做出的努力和起到的桥梁作用。我感谢理事会所有成员为促进加中贸易做出的努力。加拿大是一个工业发达、资源丰富的国家，中国则是一个劳动力充足、市场巨大的国家。我们希望看到加拿大的企业能够充分利用自己在技术和财力上的优势，赢得中国市场。</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p:txBody>
          <a:bodyPr vert="horz" wrap="square" lIns="91440" tIns="45720" rIns="91440" bIns="45720" anchor="b" anchorCtr="0"/>
          <a:p>
            <a:pPr eaLnBrk="1" hangingPunct="1"/>
            <a:r>
              <a:rPr lang="zh-CN" altLang="en-US" sz="4400" dirty="0"/>
              <a:t>企业简介翻译</a:t>
            </a:r>
            <a:endParaRPr lang="zh-CN" altLang="en-US" sz="4400" dirty="0"/>
          </a:p>
        </p:txBody>
      </p:sp>
      <p:sp>
        <p:nvSpPr>
          <p:cNvPr id="143364" name="Rectangle 4"/>
          <p:cNvSpPr>
            <a:spLocks noChangeArrowheads="1"/>
          </p:cNvSpPr>
          <p:nvPr/>
        </p:nvSpPr>
        <p:spPr bwMode="auto">
          <a:xfrm>
            <a:off x="2782888" y="1844675"/>
            <a:ext cx="194468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2" name="Text Box 5"/>
          <p:cNvSpPr txBox="1"/>
          <p:nvPr/>
        </p:nvSpPr>
        <p:spPr>
          <a:xfrm>
            <a:off x="3503613" y="2636838"/>
            <a:ext cx="4105275" cy="110680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200" b="1" dirty="0">
                <a:latin typeface="宋体" panose="02010600030101010101" pitchFamily="2" charset="-122"/>
              </a:rPr>
              <a:t>1. </a:t>
            </a:r>
            <a:r>
              <a:rPr lang="zh-CN" altLang="en-US" sz="2200" b="1" dirty="0">
                <a:latin typeface="宋体" panose="02010600030101010101" pitchFamily="2" charset="-122"/>
              </a:rPr>
              <a:t>公关文稿的语言特点；</a:t>
            </a:r>
            <a:endParaRPr lang="zh-CN" altLang="en-US" sz="2200" b="1" dirty="0">
              <a:latin typeface="宋体" panose="02010600030101010101" pitchFamily="2" charset="-122"/>
            </a:endParaRPr>
          </a:p>
          <a:p>
            <a:pPr marL="0" lvl="0" indent="0" eaLnBrk="1" hangingPunct="1">
              <a:spcBef>
                <a:spcPct val="0"/>
              </a:spcBef>
              <a:buClrTx/>
              <a:buSzTx/>
              <a:buFontTx/>
              <a:buNone/>
            </a:pPr>
            <a:r>
              <a:rPr lang="en-US" altLang="zh-CN" sz="2200" b="1" dirty="0">
                <a:latin typeface="宋体" panose="02010600030101010101" pitchFamily="2" charset="-122"/>
              </a:rPr>
              <a:t>2. </a:t>
            </a:r>
            <a:r>
              <a:rPr lang="zh-CN" altLang="en-US" sz="2200" b="1" dirty="0">
                <a:latin typeface="宋体" panose="02010600030101010101" pitchFamily="2" charset="-122"/>
              </a:rPr>
              <a:t>公关文稿的翻译技巧；</a:t>
            </a:r>
            <a:endParaRPr lang="zh-CN" altLang="en-US" sz="2200" b="1" dirty="0">
              <a:latin typeface="宋体" panose="02010600030101010101" pitchFamily="2" charset="-122"/>
            </a:endParaRPr>
          </a:p>
          <a:p>
            <a:pPr marL="0" lvl="0" indent="0" eaLnBrk="1" hangingPunct="1">
              <a:spcBef>
                <a:spcPct val="0"/>
              </a:spcBef>
              <a:buClrTx/>
              <a:buSzTx/>
              <a:buFontTx/>
              <a:buNone/>
            </a:pPr>
            <a:r>
              <a:rPr lang="en-US" altLang="zh-CN" sz="2200" b="1" dirty="0">
                <a:latin typeface="宋体" panose="02010600030101010101" pitchFamily="2" charset="-122"/>
              </a:rPr>
              <a:t>3. </a:t>
            </a:r>
            <a:r>
              <a:rPr lang="zh-CN" altLang="en-US" sz="2200" b="1" dirty="0">
                <a:latin typeface="宋体" panose="02010600030101010101" pitchFamily="2" charset="-122"/>
              </a:rPr>
              <a:t>商务翻译中的语篇视角</a:t>
            </a:r>
            <a:r>
              <a:rPr lang="zh-CN" altLang="en-US" sz="2200" dirty="0">
                <a:latin typeface="宋体" panose="02010600030101010101" pitchFamily="2" charset="-122"/>
              </a:rPr>
              <a:t> </a:t>
            </a:r>
            <a:endParaRPr lang="zh-CN" altLang="en-US" sz="2200" dirty="0">
              <a:latin typeface="宋体" panose="02010600030101010101" pitchFamily="2" charset="-122"/>
            </a:endParaRPr>
          </a:p>
        </p:txBody>
      </p:sp>
      <p:sp>
        <p:nvSpPr>
          <p:cNvPr id="143366" name="Rectangle 6"/>
          <p:cNvSpPr>
            <a:spLocks noChangeArrowheads="1"/>
          </p:cNvSpPr>
          <p:nvPr/>
        </p:nvSpPr>
        <p:spPr bwMode="auto">
          <a:xfrm>
            <a:off x="2927350" y="4005263"/>
            <a:ext cx="15113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3600">
                <a:solidFill>
                  <a:schemeClr val="tx2"/>
                </a:solidFill>
                <a:latin typeface="Arial" panose="020B0604020202020204" pitchFamily="34" charset="0"/>
                <a:ea typeface="宋体" panose="02010600030101010101" pitchFamily="2" charset="-122"/>
              </a:defRPr>
            </a:lvl1pPr>
            <a:lvl2pPr>
              <a:defRPr sz="3600">
                <a:solidFill>
                  <a:schemeClr val="tx2"/>
                </a:solidFill>
                <a:latin typeface="Arial" panose="020B0604020202020204" pitchFamily="34" charset="0"/>
                <a:ea typeface="宋体" panose="02010600030101010101" pitchFamily="2" charset="-122"/>
              </a:defRPr>
            </a:lvl2pPr>
            <a:lvl3pPr>
              <a:defRPr sz="3600">
                <a:solidFill>
                  <a:schemeClr val="tx2"/>
                </a:solidFill>
                <a:latin typeface="Arial" panose="020B0604020202020204" pitchFamily="34" charset="0"/>
                <a:ea typeface="宋体" panose="02010600030101010101" pitchFamily="2" charset="-122"/>
              </a:defRPr>
            </a:lvl3pPr>
            <a:lvl4pPr>
              <a:defRPr sz="3600">
                <a:solidFill>
                  <a:schemeClr val="tx2"/>
                </a:solidFill>
                <a:latin typeface="Arial" panose="020B0604020202020204" pitchFamily="34" charset="0"/>
                <a:ea typeface="宋体" panose="02010600030101010101" pitchFamily="2" charset="-122"/>
              </a:defRPr>
            </a:lvl4pPr>
            <a:lvl5pPr>
              <a:defRPr sz="3600">
                <a:solidFill>
                  <a:schemeClr val="tx2"/>
                </a:solidFill>
                <a:latin typeface="Arial" panose="020B0604020202020204" pitchFamily="34" charset="0"/>
                <a:ea typeface="宋体" panose="02010600030101010101" pitchFamily="2" charset="-122"/>
              </a:defRPr>
            </a:lvl5pPr>
            <a:lvl6pPr marL="4572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7174" name="Text Box 7"/>
          <p:cNvSpPr txBox="1"/>
          <p:nvPr/>
        </p:nvSpPr>
        <p:spPr>
          <a:xfrm>
            <a:off x="3503613" y="4724400"/>
            <a:ext cx="6337300" cy="429895"/>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2200" b="1" dirty="0"/>
              <a:t>衔接与连贯的理解及其在商务翻译中的应用。</a:t>
            </a:r>
            <a:endParaRPr lang="zh-CN" altLang="en-US" sz="2200" b="1" dirty="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a:spLocks noGrp="1"/>
          </p:cNvSpPr>
          <p:nvPr>
            <p:ph type="title"/>
          </p:nvPr>
        </p:nvSpPr>
        <p:spPr/>
        <p:txBody>
          <a:bodyPr vert="horz" wrap="square" lIns="91440" tIns="45720" rIns="91440" bIns="45720" anchor="b" anchorCtr="0"/>
          <a:p>
            <a:pPr eaLnBrk="1" hangingPunct="1"/>
            <a:r>
              <a:rPr lang="zh-CN" altLang="en-US" dirty="0"/>
              <a:t>参考答案</a:t>
            </a:r>
            <a:endParaRPr lang="zh-CN" altLang="en-US" dirty="0"/>
          </a:p>
        </p:txBody>
      </p:sp>
      <p:sp>
        <p:nvSpPr>
          <p:cNvPr id="43011" name="Rectangle 3"/>
          <p:cNvSpPr>
            <a:spLocks noGrp="1"/>
          </p:cNvSpPr>
          <p:nvPr>
            <p:ph idx="1" hasCustomPrompt="1"/>
          </p:nvPr>
        </p:nvSpPr>
        <p:spPr>
          <a:xfrm>
            <a:off x="1584960" y="1484630"/>
            <a:ext cx="10156825" cy="511302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I’m very pleased to meet here with my friends from the Canadian business community, who’ve come all the way from the other side of the Pacific. My current feeling can best be expressed by an ancient Chinese greeting: “How delightful I am to have friends coming from afar.” The Chinese government attaches great importance to the development of bilateral economic and trade relations with Canada and appreciates the efforts made by the Canadian-Chinese Trade Council serving as a bridge linking the business communities of our two great nations. I commend all the members of the Council for their efforts in promoting trade with China. Canada is a country with well-developed industries and abundant resources, while China has a plentiful supply of labor and a potentially huge market. We hope to see Canadian enterprises make full use of their technical and financial advantages and compete well in the Chinese market.</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2"/>
          <p:cNvSpPr>
            <a:spLocks noGrp="1"/>
          </p:cNvSpPr>
          <p:nvPr>
            <p:ph type="title"/>
          </p:nvPr>
        </p:nvSpPr>
        <p:spPr/>
        <p:txBody>
          <a:bodyPr vert="horz" wrap="square" lIns="91440" tIns="45720" rIns="91440" bIns="45720" anchor="b" anchorCtr="0"/>
          <a:p>
            <a:pPr eaLnBrk="1" hangingPunct="1"/>
            <a:r>
              <a:rPr lang="en-US" altLang="zh-CN" dirty="0"/>
              <a:t>【</a:t>
            </a:r>
            <a:r>
              <a:rPr lang="zh-CN" altLang="en-US" dirty="0"/>
              <a:t>解析</a:t>
            </a:r>
            <a:r>
              <a:rPr lang="en-US" altLang="zh-CN" dirty="0"/>
              <a:t>】</a:t>
            </a:r>
            <a:endParaRPr lang="en-US" altLang="zh-CN" dirty="0"/>
          </a:p>
        </p:txBody>
      </p:sp>
      <p:sp>
        <p:nvSpPr>
          <p:cNvPr id="46083" name="Rectangle 3"/>
          <p:cNvSpPr>
            <a:spLocks noGrp="1"/>
          </p:cNvSpPr>
          <p:nvPr>
            <p:ph idx="1" hasCustomPrompt="1"/>
          </p:nvPr>
        </p:nvSpPr>
        <p:spPr>
          <a:xfrm>
            <a:off x="1365250" y="1628775"/>
            <a:ext cx="10121900" cy="5040630"/>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公关文稿按使用范围来分类可分为外部文稿和内部文稿，在处理这两种文稿的时候，译者需要注意理解它们各自的适用范围和语言特点，如除了注重完整性和正确性的原则之外，还要注意语言的语气和效果是否得到有效传达。</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题目</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以表格的方式呈现，属于内部公关文稿，主要用于组织或企业内部交流。为了提高工作效率，各个组织或企业都对内部的各种文稿作了统一规定，主要是以各种类似表格的形式体现出来。本题属于周工作计划表，这种内部文函的格式比较灵活，可以根据不同的事务来选择不同的格式，一般包括以下几个必要的元素：时间跨度（如本题中的</a:t>
            </a:r>
            <a:r>
              <a:rPr lang="en-US" altLang="zh-CN" sz="2000" dirty="0">
                <a:latin typeface="Times New Roman" panose="02020603050405020304" pitchFamily="18" charset="0"/>
                <a:cs typeface="Times New Roman" panose="02020603050405020304" pitchFamily="18" charset="0"/>
              </a:rPr>
              <a:t>Week</a:t>
            </a:r>
            <a:r>
              <a:rPr lang="zh-CN" altLang="en-US" sz="2000" dirty="0">
                <a:latin typeface="Times New Roman" panose="02020603050405020304" pitchFamily="18" charset="0"/>
                <a:cs typeface="Times New Roman" panose="02020603050405020304" pitchFamily="18" charset="0"/>
              </a:rPr>
              <a:t>）、施事主体（本题中的</a:t>
            </a:r>
            <a:r>
              <a:rPr lang="en-US" altLang="zh-CN" sz="2000" dirty="0">
                <a:latin typeface="Times New Roman" panose="02020603050405020304" pitchFamily="18" charset="0"/>
                <a:cs typeface="Times New Roman" panose="02020603050405020304" pitchFamily="18" charset="0"/>
              </a:rPr>
              <a:t>Employees</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Department</a:t>
            </a:r>
            <a:r>
              <a:rPr lang="zh-CN" altLang="en-US" sz="2000" dirty="0">
                <a:latin typeface="Times New Roman" panose="02020603050405020304" pitchFamily="18" charset="0"/>
                <a:cs typeface="Times New Roman" panose="02020603050405020304" pitchFamily="18" charset="0"/>
              </a:rPr>
              <a:t>两栏体现）、具体事件（本题中的</a:t>
            </a:r>
            <a:r>
              <a:rPr lang="en-US" altLang="zh-CN" sz="2000" dirty="0">
                <a:latin typeface="Times New Roman" panose="02020603050405020304" pitchFamily="18" charset="0"/>
                <a:cs typeface="Times New Roman" panose="02020603050405020304" pitchFamily="18" charset="0"/>
              </a:rPr>
              <a:t>Week’s Objectives</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47107" name="Rectangle 3"/>
          <p:cNvSpPr>
            <a:spLocks noGrp="1"/>
          </p:cNvSpPr>
          <p:nvPr>
            <p:ph idx="1" hasCustomPrompt="1"/>
          </p:nvPr>
        </p:nvSpPr>
        <p:spPr>
          <a:xfrm>
            <a:off x="1442085" y="1557655"/>
            <a:ext cx="10182860" cy="4824095"/>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除了以上的必要元素之外，有些日程安排还会标注每件事情的重要程度或特别提醒（如本题中的</a:t>
            </a:r>
            <a:r>
              <a:rPr lang="en-US" altLang="zh-CN" sz="2000" dirty="0">
                <a:latin typeface="Times New Roman" panose="02020603050405020304" pitchFamily="18" charset="0"/>
                <a:cs typeface="Times New Roman" panose="02020603050405020304" pitchFamily="18" charset="0"/>
              </a:rPr>
              <a:t>Attention</a:t>
            </a:r>
            <a:r>
              <a:rPr lang="zh-CN" altLang="en-US" sz="2000" dirty="0">
                <a:latin typeface="Times New Roman" panose="02020603050405020304" pitchFamily="18" charset="0"/>
                <a:cs typeface="Times New Roman" panose="02020603050405020304" pitchFamily="18" charset="0"/>
              </a:rPr>
              <a:t>一栏），为工作中的决策提供参考；或在某些特别注意的事件后面加上备注（</a:t>
            </a:r>
            <a:r>
              <a:rPr lang="en-US" altLang="zh-CN" sz="2000" dirty="0">
                <a:latin typeface="Times New Roman" panose="02020603050405020304" pitchFamily="18" charset="0"/>
                <a:cs typeface="Times New Roman" panose="02020603050405020304" pitchFamily="18" charset="0"/>
              </a:rPr>
              <a:t>Remarks</a:t>
            </a:r>
            <a:r>
              <a:rPr lang="zh-CN" altLang="en-US" sz="2000" dirty="0">
                <a:latin typeface="Times New Roman" panose="02020603050405020304" pitchFamily="18" charset="0"/>
                <a:cs typeface="Times New Roman" panose="02020603050405020304" pitchFamily="18" charset="0"/>
              </a:rPr>
              <a:t>），以便引起施事主体的注意。而在翻译此类文稿的时候，要注意语言的简练明确</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语言应该简单明了，基本不用修饰性语言，如副词、形容词等；同时，句子的主语在施事主体明确的前提下都可以省略，多使用分词短语或短句等语法上不完整的英文句子。翻译中应该紧扣此类文稿的特点，做到译文和原文都一样简洁、准确、有效。</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题目</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都属于外部文稿，内容偏重商务性。此类文稿大部分篇幅长、句子复杂、行业术语多，有时候甚至涉及到数据、对重大问题的态度等精确信息，形式上严谨，语言规范，译者翻译时要注意遵循准确、完整和礼貌的原则。</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8130" name="Picture 5" descr="4392646550_98d07b970a"/>
          <p:cNvPicPr>
            <a:picLocks noChangeAspect="1"/>
          </p:cNvPicPr>
          <p:nvPr/>
        </p:nvPicPr>
        <p:blipFill>
          <a:blip r:embed="rId1"/>
          <a:stretch>
            <a:fillRect/>
          </a:stretch>
        </p:blipFill>
        <p:spPr>
          <a:xfrm>
            <a:off x="1415415" y="2165985"/>
            <a:ext cx="3366770" cy="2525395"/>
          </a:xfrm>
          <a:prstGeom prst="rect">
            <a:avLst/>
          </a:prstGeom>
          <a:noFill/>
          <a:ln w="9525">
            <a:noFill/>
          </a:ln>
        </p:spPr>
      </p:pic>
      <p:sp>
        <p:nvSpPr>
          <p:cNvPr id="48131"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48132" name="Rectangle 3"/>
          <p:cNvSpPr>
            <a:spLocks noGrp="1"/>
          </p:cNvSpPr>
          <p:nvPr>
            <p:ph idx="1" hasCustomPrompt="1"/>
          </p:nvPr>
        </p:nvSpPr>
        <p:spPr>
          <a:xfrm>
            <a:off x="4868545" y="1809750"/>
            <a:ext cx="6657340" cy="3470275"/>
          </a:xfrm>
        </p:spPr>
        <p:txBody>
          <a:bodyPr vert="horz" wrap="square" lIns="91440" tIns="45720" rIns="91440" bIns="45720" anchor="t" anchorCtr="0"/>
          <a:p>
            <a:pPr eaLnBrk="1" hangingPunct="1">
              <a:lnSpc>
                <a:spcPct val="100000"/>
              </a:lnSpc>
            </a:pPr>
            <a:r>
              <a:rPr sz="2400" dirty="0">
                <a:latin typeface="Times New Roman" panose="02020603050405020304" pitchFamily="18" charset="0"/>
                <a:cs typeface="Times New Roman" panose="02020603050405020304" pitchFamily="18" charset="0"/>
              </a:rPr>
              <a:t>准确（Accuracy）：公关文稿的翻译要力求准确。内容上、措辞上尽量忠实于原文，译者在将原文语言转换到译文语言的过程中应该准确选词，切忌自由发挥，以臆测代替原文的意思。尤其是遇到行业术语的时候，必须认真查证后才能翻译。译者在接到行业相关的翻译任务时，首先必须要对该行业涉及的基本信息、行业规范和背景知识有所了解，参考相关资料，熟悉行业术语，不说外行话，确保翻译的准确性。</a:t>
            </a:r>
            <a:endParaRPr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5" name="Rectangle 3"/>
          <p:cNvSpPr>
            <a:spLocks noGrp="1"/>
          </p:cNvSpPr>
          <p:nvPr>
            <p:ph idx="1" hasCustomPrompt="1"/>
          </p:nvPr>
        </p:nvSpPr>
        <p:spPr>
          <a:xfrm>
            <a:off x="1343660" y="692785"/>
            <a:ext cx="10302875" cy="4895850"/>
          </a:xfrm>
          <a:solidFill>
            <a:schemeClr val="bg1"/>
          </a:solidFill>
        </p:spPr>
        <p:txBody>
          <a:bodyPr vert="horz" wrap="square" lIns="91440" tIns="45720" rIns="91440" bIns="45720" anchor="t" anchorCtr="0"/>
          <a:p>
            <a:pPr eaLnBrk="1" hangingPunct="1">
              <a:lnSpc>
                <a:spcPct val="120000"/>
              </a:lnSpc>
            </a:pPr>
            <a:r>
              <a:rPr sz="2100" dirty="0">
                <a:latin typeface="Times New Roman" panose="02020603050405020304" pitchFamily="18" charset="0"/>
                <a:cs typeface="Times New Roman" panose="02020603050405020304" pitchFamily="18" charset="0"/>
              </a:rPr>
              <a:t>完整（Completeness）：即译文须正确传递原文信息，要求译文读者获得的信息与原文读者获得的信息能够等值。原文中所要传达的信息都在翻译中体现出来，不要遗漏任何一点，有时候甚至语气上的细微差别，也会传递出不同的态度。如题目 3 中原文使用了不少表达强烈语气的副词“非常高兴”“十分重视”“非常赞赏”。在汉语的外部文稿中，尤其是外交或商务相关的演讲稿中，经常出现这种强调性的词语，目的是强调说话人的诚意及对这种友好合作关系的尊重和珍惜。英语译文中，要表达出说话人的语气和态度，也不能把这些副词遗漏。本题中的译文就使用了“I’m very pleased…”“attach great importance to…”以及“commend”这个正式的表示“赞扬”的词汇，把说话人的语气完整地传达出来了。当然，完整性原则同时也可理解为确保译文篇章的整体性。大部分公关文稿都会以篇章的形式出现，译者在翻译时不能断章取义，要照顾到上下文，注意语言的衔接与连贯，确保翻译出来的语篇不仅仅是句子或段落的堆叠，而是一个通顺、符合语法和逻辑的完整语篇，层次分明地传达原文作者的意图。</a:t>
            </a:r>
            <a:endParaRPr sz="21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9" name="Rectangle 3"/>
          <p:cNvSpPr>
            <a:spLocks noGrp="1"/>
          </p:cNvSpPr>
          <p:nvPr>
            <p:ph idx="1" hasCustomPrompt="1"/>
          </p:nvPr>
        </p:nvSpPr>
        <p:spPr>
          <a:xfrm>
            <a:off x="1343660" y="836930"/>
            <a:ext cx="10452735" cy="4895850"/>
          </a:xfrm>
          <a:solidFill>
            <a:schemeClr val="bg1"/>
          </a:solidFill>
        </p:spPr>
        <p:txBody>
          <a:bodyPr vert="horz" wrap="square" lIns="91440" tIns="45720" rIns="91440" bIns="45720" anchor="t" anchorCtr="0"/>
          <a:p>
            <a:pPr eaLnBrk="1" hangingPunct="1">
              <a:lnSpc>
                <a:spcPct val="110000"/>
              </a:lnSpc>
            </a:pPr>
            <a:r>
              <a:rPr sz="2100" dirty="0">
                <a:latin typeface="Times New Roman" panose="02020603050405020304" pitchFamily="18" charset="0"/>
                <a:cs typeface="Times New Roman" panose="02020603050405020304" pitchFamily="18" charset="0"/>
              </a:rPr>
              <a:t>礼貌（Courtesy）：很多公关文稿都有相应的读者群或听众群，也有很多公关文稿用于不同层次的商务场合、外交场合等，有的文稿语言正式精准，有的生动风趣，有的亲切热忱，但无论是哪种风格的文稿，都起着交际和沟通的作用。因此，在翻译时不可不强调的原则就是礼貌性。题目 3 中在演讲一开始就引用了一句中国的古语“有朋自远方来，不亦乐乎”，表达了中国对加拿大商业界朋友的热忱欢迎，翻译中将其处理为感叹句“How delightful I am to have friends coming from afar!”，简明易懂，亲切热情。题目2是2013年新西兰婴儿奶粉Karicare的供应商恒天然（Fonterra）被曝光原料问题后，立即召回潜在问题产品，并向消费者发布的一封感谢信，全文大篇幅使用第一人称we和第二人称you，企业与客户的即时交流感十足，如“We wanted to take the opportunity to follow up with you to make sure that you and your little one are ok, that your routine is getting back to normal and inform you of some of the additional steps we are taking at...”等。第二人称的使用能够拉近说话人和听众的距离，非常亲切和友好，让读者“身临其境”，起到良好的“近距离”沟通作用。翻译的时候也要注意传达文中体贴、恳切的语气。</a:t>
            </a:r>
            <a:endParaRPr sz="21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a:spLocks noGrp="1"/>
          </p:cNvSpPr>
          <p:nvPr>
            <p:ph type="title"/>
          </p:nvPr>
        </p:nvSpPr>
        <p:spPr>
          <a:xfrm>
            <a:off x="2279650" y="301625"/>
            <a:ext cx="8137525" cy="1143000"/>
          </a:xfrm>
        </p:spPr>
        <p:txBody>
          <a:bodyPr vert="horz" wrap="square" lIns="91440" tIns="45720" rIns="91440" bIns="45720" anchor="b" anchorCtr="0"/>
          <a:p>
            <a:pPr eaLnBrk="1" hangingPunct="1"/>
            <a:r>
              <a:rPr lang="en-US" altLang="zh-CN" sz="2800" b="1" dirty="0"/>
              <a:t>Task III</a:t>
            </a:r>
            <a:r>
              <a:rPr lang="zh-CN" altLang="en-US" sz="2800" dirty="0"/>
              <a:t>公关文稿翻译技巧：翻译下列会议记录及演讲节选，并总结公关文稿翻译所采用的翻译技巧。</a:t>
            </a:r>
            <a:r>
              <a:rPr lang="zh-CN" altLang="en-US" dirty="0"/>
              <a:t> </a:t>
            </a:r>
            <a:endParaRPr lang="zh-CN" altLang="en-US" dirty="0"/>
          </a:p>
        </p:txBody>
      </p:sp>
      <p:sp>
        <p:nvSpPr>
          <p:cNvPr id="182275" name="Rectangle 3"/>
          <p:cNvSpPr>
            <a:spLocks noGrp="1" noChangeArrowheads="1"/>
          </p:cNvSpPr>
          <p:nvPr>
            <p:ph idx="1" hasCustomPrompt="1"/>
          </p:nvPr>
        </p:nvSpPr>
        <p:spPr>
          <a:xfrm>
            <a:off x="1412240" y="1557655"/>
            <a:ext cx="9721215" cy="4535805"/>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1.</a:t>
            </a:r>
            <a:r>
              <a:rPr kumimoji="0" lang="en-US" altLang="zh-CN" sz="24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0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MINUTES OF MARKETING DEPARTMENT MEETING</a:t>
            </a:r>
            <a:endParaRPr kumimoji="0" lang="en-US" altLang="zh-CN" sz="24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ts val="1630"/>
              </a:lnSpc>
              <a:spcBef>
                <a:spcPct val="20000"/>
              </a:spcBef>
              <a:spcAft>
                <a:spcPts val="0"/>
              </a:spcAft>
              <a:buClr>
                <a:schemeClr val="tx2"/>
              </a:buClr>
              <a:buSzPct val="70000"/>
              <a:buFont typeface="Wingdings" panose="05000000000000000000" pitchFamily="2" charset="2"/>
              <a:buNone/>
              <a:defRPr/>
            </a:pPr>
            <a:endParaRPr kumimoji="0" lang="en-US"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Venue: Conference Room of the Marketing Department</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Date: October 7th, 2022</a:t>
            </a:r>
            <a:endPar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Presiding: Andrew Brown</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Present: Carl Smith, Bill Johnson, James Hart, Caroline Davis</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Absent: N/A</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 meeting was called to order by the chairman at 9:30 a.m. The minutes of the previous meeting were read and were approved as a true record.</a:t>
            </a:r>
            <a:endPar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1. Carl Smith reported that the sales figure dropped by 10% in September. Statistics showed that during the last 6 months, the sales figure dropped consecutively. He proposed some positive strategies be worked out.</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00000"/>
              </a:lnSpc>
              <a:spcBef>
                <a:spcPct val="20000"/>
              </a:spcBef>
              <a:spcAft>
                <a:spcPts val="0"/>
              </a:spcAft>
              <a:buClr>
                <a:schemeClr val="tx2"/>
              </a:buClr>
              <a:buSzPct val="70000"/>
              <a:buFont typeface="Wingdings" panose="05000000000000000000" pitchFamily="2" charset="2"/>
              <a:buNone/>
              <a:defRPr/>
            </a:pPr>
            <a:endParaRPr kumimoji="0" lang="zh-CN" altLang="zh-CN" sz="24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t>
            </a:r>
            <a:endPar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51204" name="Picture 6" descr="ANd9GcSxEKavXPgMpK3-oZihOTEyfEakwZmuVsqPmhF39Xj8nw1NXMg3"/>
          <p:cNvPicPr>
            <a:picLocks noChangeAspect="1"/>
          </p:cNvPicPr>
          <p:nvPr/>
        </p:nvPicPr>
        <p:blipFill>
          <a:blip r:embed="rId1"/>
          <a:stretch>
            <a:fillRect/>
          </a:stretch>
        </p:blipFill>
        <p:spPr>
          <a:xfrm>
            <a:off x="9236075" y="2133600"/>
            <a:ext cx="1279525" cy="1295400"/>
          </a:xfrm>
          <a:prstGeom prst="rect">
            <a:avLst/>
          </a:prstGeom>
          <a:noFill/>
          <a:ln w="9525">
            <a:noFill/>
          </a:ln>
        </p:spPr>
      </p:pic>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7267" name="Rectangle 3"/>
          <p:cNvSpPr>
            <a:spLocks noGrp="1" noChangeArrowheads="1"/>
          </p:cNvSpPr>
          <p:nvPr>
            <p:ph idx="1" hasCustomPrompt="1"/>
          </p:nvPr>
        </p:nvSpPr>
        <p:spPr>
          <a:xfrm>
            <a:off x="1170305" y="548640"/>
            <a:ext cx="10539095" cy="5183505"/>
          </a:xfrm>
          <a:solidFill>
            <a:schemeClr val="bg1"/>
          </a:solidFill>
        </p:spPr>
        <p:txBody>
          <a:bodyPr vert="horz" wrap="square" lIns="91440" tIns="45720" rIns="91440" bIns="45720" numCol="1" anchor="t" anchorCtr="0" compatLnSpc="1"/>
          <a:lstStyle/>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 Bill Johnson proposed that we drop the price to promote the sales as he believed the sales drop was due to the competitors’ price strategy.</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3. James Hart suggested carrying out a fierce advertising campaign.</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4. Andrew Brown pointed out that in either case, our profit would be affected and the shareholders might not be pleased with that.</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5. Carl Smith said the market had been sluggish for 6 months, but there were signs of a revival. Dropping the price might affect the profits severely in the long term.</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6. It was resolved that an advertising campaign should be started immediately. James Hart was requested to work out a detailed proposal for the next meeting.</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It was agreed that the next meeting will be held on October 17, 2022, at 9:30 a.m. in the Conference Room of the Marketing Department.</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 meeting adjourned at 11:00 a.m.</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r" defTabSz="914400" rtl="0" eaLnBrk="1" fontAlgn="base" latinLnBrk="0" hangingPunct="0">
              <a:lnSpc>
                <a:spcPct val="11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Prepared by: Lindy Green</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a:spLocks noGrp="1"/>
          </p:cNvSpPr>
          <p:nvPr>
            <p:ph type="title"/>
          </p:nvPr>
        </p:nvSpPr>
        <p:spPr>
          <a:xfrm>
            <a:off x="2439988" y="-238125"/>
            <a:ext cx="7312025" cy="1143000"/>
          </a:xfrm>
        </p:spPr>
        <p:txBody>
          <a:bodyPr vert="horz" wrap="square" lIns="91440" tIns="45720" rIns="91440" bIns="45720" anchor="b" anchorCtr="0"/>
          <a:p>
            <a:pPr eaLnBrk="1" hangingPunct="1"/>
            <a:r>
              <a:rPr lang="zh-CN" altLang="en-US" dirty="0"/>
              <a:t>参考译文</a:t>
            </a:r>
            <a:endParaRPr lang="zh-CN" altLang="en-US" dirty="0"/>
          </a:p>
        </p:txBody>
      </p:sp>
      <p:sp>
        <p:nvSpPr>
          <p:cNvPr id="281604" name="Text Box 4"/>
          <p:cNvSpPr txBox="1">
            <a:spLocks noChangeArrowheads="1"/>
          </p:cNvSpPr>
          <p:nvPr/>
        </p:nvSpPr>
        <p:spPr bwMode="auto">
          <a:xfrm>
            <a:off x="1579245" y="981075"/>
            <a:ext cx="10014585" cy="4745990"/>
          </a:xfrm>
          <a:prstGeom prst="rect">
            <a:avLst/>
          </a:prstGeom>
          <a:solidFill>
            <a:srgbClr val="FFFFFF"/>
          </a:solidFill>
          <a:ln w="6350">
            <a:solidFill>
              <a:srgbClr val="000000"/>
            </a:solidFill>
            <a:miter lim="800000"/>
          </a:ln>
        </p:spPr>
        <p:txBody>
          <a:bodyPr/>
          <a:lstStyle/>
          <a:p>
            <a:pPr marR="0" algn="ctr" defTabSz="914400" eaLnBrk="1" hangingPunct="1">
              <a:lnSpc>
                <a:spcPct val="130000"/>
              </a:lnSpc>
              <a:spcAft>
                <a:spcPts val="0"/>
              </a:spcAft>
              <a:buClrTx/>
              <a:buSzTx/>
              <a:buFontTx/>
              <a:buNone/>
              <a:defRPr/>
            </a:pPr>
            <a:r>
              <a:rPr kumimoji="0" lang="zh-CN" altLang="zh-CN" sz="2800" kern="100" cap="none" spc="0" normalizeH="0" baseline="0" noProof="0" dirty="0">
                <a:latin typeface="Times New Roman" panose="02020603050405020304" pitchFamily="18" charset="0"/>
                <a:ea typeface="黑体" panose="02010609060101010101" pitchFamily="49" charset="-122"/>
                <a:cs typeface="+mn-cs"/>
              </a:rPr>
              <a:t>市场营销部会议记录</a:t>
            </a:r>
            <a:endParaRPr kumimoji="0" lang="zh-CN" altLang="zh-CN" sz="28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地点：市场营销部会议室</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日期：</a:t>
            </a:r>
            <a:r>
              <a:rPr kumimoji="0" altLang="zh-CN" sz="2000" kern="100" cap="none" spc="0" normalizeH="0" baseline="0" noProof="0" dirty="0">
                <a:latin typeface="Times New Roman" panose="02020603050405020304" pitchFamily="18" charset="0"/>
                <a:ea typeface="宋体" panose="02010600030101010101" pitchFamily="2" charset="-122"/>
                <a:cs typeface="+mn-cs"/>
              </a:rPr>
              <a:t>2022年10月7日</a:t>
            </a:r>
            <a:endParaRPr kumimoji="0"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主持人：安德鲁·布朗</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出席：卡尔·史密斯、比尔·约翰逊、詹姆斯·哈特、卡罗琳·戴维斯</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缺席：无</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indent="26670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上午九点，主持人宣布会议开始。宣读上次会议记录，获得一致通过。</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L="342900" marR="0" indent="-342900" algn="just" defTabSz="914400" eaLnBrk="1" hangingPunct="1">
              <a:lnSpc>
                <a:spcPct val="130000"/>
              </a:lnSpc>
              <a:spcAft>
                <a:spcPts val="0"/>
              </a:spcAft>
              <a:buClrTx/>
              <a:buSzTx/>
              <a:buFont typeface="+mj-lt"/>
              <a:buAutoNum type="arabicPeriod"/>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卡尔·史密斯报告：</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9</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月销售额下降</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10%</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。统计显示销售额已连续下降</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6</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个月。建议采取积极的应对措施。</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L="342900" marR="0" indent="-342900" algn="just" defTabSz="914400" eaLnBrk="1" hangingPunct="1">
              <a:lnSpc>
                <a:spcPct val="130000"/>
              </a:lnSpc>
              <a:spcAft>
                <a:spcPts val="0"/>
              </a:spcAft>
              <a:buClrTx/>
              <a:buSzTx/>
              <a:buFont typeface="+mj-lt"/>
              <a:buAutoNum type="arabicPeriod"/>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比尔·约翰逊提议：降低价格以提高销售额；认为销售额下降是因为竞争者的价格策略。</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p:txBody>
      </p:sp>
      <p:pic>
        <p:nvPicPr>
          <p:cNvPr id="53252" name="Picture 5" descr="ANd9GcSxEKavXPgMpK3-oZihOTEyfEakwZmuVsqPmhF39Xj8nw1NXMg3"/>
          <p:cNvPicPr>
            <a:picLocks noChangeAspect="1"/>
          </p:cNvPicPr>
          <p:nvPr/>
        </p:nvPicPr>
        <p:blipFill>
          <a:blip r:embed="rId1"/>
          <a:stretch>
            <a:fillRect/>
          </a:stretch>
        </p:blipFill>
        <p:spPr>
          <a:xfrm>
            <a:off x="8399463" y="404813"/>
            <a:ext cx="2124075" cy="2152650"/>
          </a:xfrm>
          <a:prstGeom prst="rect">
            <a:avLst/>
          </a:prstGeom>
          <a:noFill/>
          <a:ln w="9525">
            <a:noFill/>
          </a:ln>
        </p:spPr>
      </p:pic>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a:spLocks noGrp="1"/>
          </p:cNvSpPr>
          <p:nvPr>
            <p:ph type="title"/>
          </p:nvPr>
        </p:nvSpPr>
        <p:spPr>
          <a:xfrm>
            <a:off x="2439988" y="-238125"/>
            <a:ext cx="7312025" cy="1143000"/>
          </a:xfrm>
        </p:spPr>
        <p:txBody>
          <a:bodyPr vert="horz" wrap="square" lIns="91440" tIns="45720" rIns="91440" bIns="45720" anchor="b" anchorCtr="0"/>
          <a:p>
            <a:pPr eaLnBrk="1" hangingPunct="1"/>
            <a:endParaRPr lang="zh-CN" altLang="en-US" dirty="0"/>
          </a:p>
        </p:txBody>
      </p:sp>
      <p:sp>
        <p:nvSpPr>
          <p:cNvPr id="281604" name="Text Box 4"/>
          <p:cNvSpPr txBox="1">
            <a:spLocks noChangeArrowheads="1"/>
          </p:cNvSpPr>
          <p:nvPr/>
        </p:nvSpPr>
        <p:spPr bwMode="auto">
          <a:xfrm>
            <a:off x="1831975" y="690880"/>
            <a:ext cx="9794875" cy="4594225"/>
          </a:xfrm>
          <a:prstGeom prst="rect">
            <a:avLst/>
          </a:prstGeom>
          <a:solidFill>
            <a:srgbClr val="FFFFFF"/>
          </a:solidFill>
          <a:ln w="6350">
            <a:solidFill>
              <a:srgbClr val="000000"/>
            </a:solidFill>
            <a:miter lim="800000"/>
          </a:ln>
        </p:spPr>
        <p:txBody>
          <a:bodyPr/>
          <a:lstStyle/>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3.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詹姆斯·哈特建议：大力开展广告宣传活动。</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4.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安德鲁·布朗指出：不论采取两者中任何一种办法，都会影响公司利润，并可能引起股东不满。</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5.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卡尔·史密斯提出：市场虽然已经低迷了</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6</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个月，但现在已经有复苏的迹象，降价可能会严重损害长期利润。</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6.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会议决定立即开展广告宣传活动，委派詹姆斯·哈特做出详细计划书，并</a:t>
            </a:r>
            <a:r>
              <a:rPr kumimoji="0" lang="zh-CN" altLang="en-US" sz="2000" kern="100" cap="none" spc="0" normalizeH="0" baseline="0" noProof="0" dirty="0">
                <a:latin typeface="Times New Roman" panose="02020603050405020304" pitchFamily="18" charset="0"/>
                <a:ea typeface="宋体" panose="02010600030101010101" pitchFamily="2" charset="-122"/>
                <a:cs typeface="+mn-cs"/>
              </a:rPr>
              <a:t>于</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下次会议提交。</a:t>
            </a:r>
            <a:endParaRPr kumimoji="0" lang="en-US"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全体一致统一下次会议将于</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2022</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年</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10</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月</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17</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日上午</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9</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30</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在市场营销部会议室召开。</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会议于上午</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11</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a:t>
            </a: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00</a:t>
            </a: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结束。</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just" defTabSz="914400" eaLnBrk="1" hangingPunct="1">
              <a:lnSpc>
                <a:spcPct val="130000"/>
              </a:lnSpc>
              <a:spcAft>
                <a:spcPts val="0"/>
              </a:spcAft>
              <a:buClrTx/>
              <a:buSzTx/>
              <a:buFontTx/>
              <a:buNone/>
              <a:defRPr/>
            </a:pPr>
            <a:r>
              <a:rPr kumimoji="0" lang="en-US" altLang="zh-CN" sz="2000" kern="100" cap="none" spc="0" normalizeH="0" baseline="0" noProof="0" dirty="0">
                <a:latin typeface="Times New Roman" panose="02020603050405020304" pitchFamily="18" charset="0"/>
                <a:ea typeface="宋体" panose="02010600030101010101" pitchFamily="2" charset="-122"/>
                <a:cs typeface="+mn-cs"/>
              </a:rPr>
              <a:t> </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a:p>
            <a:pPr marR="0" algn="r" defTabSz="914400" eaLnBrk="1" hangingPunct="1">
              <a:lnSpc>
                <a:spcPct val="130000"/>
              </a:lnSpc>
              <a:spcAft>
                <a:spcPts val="0"/>
              </a:spcAft>
              <a:buClrTx/>
              <a:buSzTx/>
              <a:buFontTx/>
              <a:buNone/>
              <a:defRPr/>
            </a:pPr>
            <a:r>
              <a:rPr kumimoji="0" lang="zh-CN" altLang="zh-CN" sz="2000" kern="100" cap="none" spc="0" normalizeH="0" baseline="0" noProof="0" dirty="0">
                <a:latin typeface="Times New Roman" panose="02020603050405020304" pitchFamily="18" charset="0"/>
                <a:ea typeface="宋体" panose="02010600030101010101" pitchFamily="2" charset="-122"/>
                <a:cs typeface="+mn-cs"/>
              </a:rPr>
              <a:t>记录人：林迪·格林</a:t>
            </a:r>
            <a:endParaRPr kumimoji="0" lang="zh-CN" altLang="zh-CN" sz="2000" kern="100" cap="none" spc="0" normalizeH="0" baseline="0" noProof="0" dirty="0">
              <a:latin typeface="Times New Roman" panose="02020603050405020304" pitchFamily="18" charset="0"/>
              <a:ea typeface="宋体" panose="02010600030101010101" pitchFamily="2" charset="-122"/>
              <a:cs typeface="+mn-cs"/>
            </a:endParaRPr>
          </a:p>
        </p:txBody>
      </p:sp>
      <p:pic>
        <p:nvPicPr>
          <p:cNvPr id="54276" name="Picture 5" descr="ANd9GcSxEKavXPgMpK3-oZihOTEyfEakwZmuVsqPmhF39Xj8nw1NXMg3"/>
          <p:cNvPicPr>
            <a:picLocks noChangeAspect="1"/>
          </p:cNvPicPr>
          <p:nvPr/>
        </p:nvPicPr>
        <p:blipFill>
          <a:blip r:embed="rId1"/>
          <a:stretch>
            <a:fillRect/>
          </a:stretch>
        </p:blipFill>
        <p:spPr>
          <a:xfrm>
            <a:off x="1831975" y="4581525"/>
            <a:ext cx="2124075" cy="2152650"/>
          </a:xfrm>
          <a:prstGeom prst="rect">
            <a:avLst/>
          </a:prstGeom>
          <a:noFill/>
          <a:ln w="9525">
            <a:noFill/>
          </a:ln>
        </p:spPr>
      </p:pic>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11" descr="why"/>
          <p:cNvPicPr>
            <a:picLocks noChangeAspect="1"/>
          </p:cNvPicPr>
          <p:nvPr/>
        </p:nvPicPr>
        <p:blipFill>
          <a:blip r:embed="rId1"/>
          <a:stretch>
            <a:fillRect/>
          </a:stretch>
        </p:blipFill>
        <p:spPr>
          <a:xfrm>
            <a:off x="2640013" y="3716338"/>
            <a:ext cx="3870325" cy="2573337"/>
          </a:xfrm>
          <a:prstGeom prst="rect">
            <a:avLst/>
          </a:prstGeom>
          <a:noFill/>
          <a:ln w="9525">
            <a:noFill/>
          </a:ln>
        </p:spPr>
      </p:pic>
      <p:sp>
        <p:nvSpPr>
          <p:cNvPr id="8195" name="Rectangle 2"/>
          <p:cNvSpPr>
            <a:spLocks noGrp="1"/>
          </p:cNvSpPr>
          <p:nvPr>
            <p:ph type="title"/>
          </p:nvPr>
        </p:nvSpPr>
        <p:spPr>
          <a:xfrm>
            <a:off x="2855913" y="765175"/>
            <a:ext cx="7313612" cy="750888"/>
          </a:xfrm>
        </p:spPr>
        <p:txBody>
          <a:bodyPr vert="horz" wrap="square" lIns="91440" tIns="45720" rIns="91440" bIns="45720" anchor="b" anchorCtr="0"/>
          <a:p>
            <a:pPr eaLnBrk="1" hangingPunct="1"/>
            <a:r>
              <a:rPr lang="en-US" altLang="zh-CN" sz="3200" b="1" dirty="0">
                <a:latin typeface="Times New Roman" panose="02020603050405020304" pitchFamily="18" charset="0"/>
              </a:rPr>
              <a:t>§ </a:t>
            </a:r>
            <a:r>
              <a:rPr lang="en-US" altLang="zh-CN" sz="3200" b="1" dirty="0"/>
              <a:t>PART ONE</a:t>
            </a:r>
            <a:r>
              <a:rPr lang="en-US" altLang="zh-CN" sz="3200" b="1" dirty="0">
                <a:latin typeface="Times New Roman" panose="02020603050405020304" pitchFamily="18" charset="0"/>
              </a:rPr>
              <a:t> </a:t>
            </a:r>
            <a:r>
              <a:rPr lang="zh-CN" altLang="en-US" sz="3200" b="1" dirty="0">
                <a:latin typeface="Times New Roman" panose="02020603050405020304" pitchFamily="18" charset="0"/>
              </a:rPr>
              <a:t>认识公关文稿</a:t>
            </a:r>
            <a:endParaRPr lang="zh-CN" altLang="en-US" sz="3200" b="1" dirty="0">
              <a:latin typeface="Times New Roman" panose="02020603050405020304" pitchFamily="18" charset="0"/>
            </a:endParaRPr>
          </a:p>
        </p:txBody>
      </p:sp>
      <p:sp>
        <p:nvSpPr>
          <p:cNvPr id="8196" name="Rectangle 10"/>
          <p:cNvSpPr>
            <a:spLocks noGrp="1"/>
          </p:cNvSpPr>
          <p:nvPr>
            <p:ph idx="1" hasCustomPrompt="1"/>
          </p:nvPr>
        </p:nvSpPr>
        <p:spPr>
          <a:xfrm>
            <a:off x="2003425" y="2133600"/>
            <a:ext cx="9070975" cy="1656080"/>
          </a:xfrm>
        </p:spPr>
        <p:txBody>
          <a:bodyPr vert="horz" wrap="square" lIns="91440" tIns="45720" rIns="91440" bIns="45720" anchor="t" anchorCtr="0"/>
          <a:p>
            <a:pPr eaLnBrk="1" hangingPunct="1"/>
            <a:r>
              <a:rPr lang="en-US" altLang="zh-CN" sz="3300" b="1" dirty="0">
                <a:latin typeface="Arial" panose="020B0604020202020204" pitchFamily="34" charset="0"/>
              </a:rPr>
              <a:t>Task I</a:t>
            </a:r>
            <a:r>
              <a:rPr lang="en-US" altLang="zh-CN" sz="3300" dirty="0">
                <a:latin typeface="Arial" panose="020B0604020202020204" pitchFamily="34" charset="0"/>
              </a:rPr>
              <a:t>  </a:t>
            </a:r>
            <a:r>
              <a:rPr lang="zh-CN" altLang="en-US" sz="3300" dirty="0">
                <a:latin typeface="Arial" panose="020B0604020202020204" pitchFamily="34" charset="0"/>
              </a:rPr>
              <a:t>商务活动中使用到的公关文稿可能包括哪些类型？请举例说明。</a:t>
            </a:r>
            <a:endParaRPr lang="zh-CN" altLang="en-US" sz="3300" b="1" dirty="0">
              <a:latin typeface="Arial" panose="020B0604020202020204" pitchFamily="34" charset="0"/>
            </a:endParaRPr>
          </a:p>
        </p:txBody>
      </p:sp>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2"/>
          <p:cNvSpPr>
            <a:spLocks noGrp="1"/>
          </p:cNvSpPr>
          <p:nvPr>
            <p:ph type="title"/>
          </p:nvPr>
        </p:nvSpPr>
        <p:spPr/>
        <p:txBody>
          <a:bodyPr vert="horz" wrap="square" lIns="91440" tIns="45720" rIns="91440" bIns="45720" anchor="b" anchorCtr="0"/>
          <a:p>
            <a:pPr eaLnBrk="1" hangingPunct="1"/>
            <a:r>
              <a:rPr lang="en-US" altLang="zh-CN" sz="3800" dirty="0"/>
              <a:t>2.</a:t>
            </a:r>
            <a:endParaRPr lang="en-US" altLang="zh-CN" sz="3800" dirty="0"/>
          </a:p>
        </p:txBody>
      </p:sp>
      <p:sp>
        <p:nvSpPr>
          <p:cNvPr id="55299" name="Rectangle 3"/>
          <p:cNvSpPr>
            <a:spLocks noGrp="1"/>
          </p:cNvSpPr>
          <p:nvPr>
            <p:ph idx="1" hasCustomPrompt="1"/>
          </p:nvPr>
        </p:nvSpPr>
        <p:spPr>
          <a:xfrm>
            <a:off x="1513205" y="1557655"/>
            <a:ext cx="10064115" cy="4966970"/>
          </a:xfrm>
        </p:spPr>
        <p:txBody>
          <a:bodyPr vert="horz" wrap="square" lIns="91440" tIns="45720" rIns="91440" bIns="45720" anchor="t" anchorCtr="0"/>
          <a:p>
            <a:pPr eaLnBrk="1" hangingPunct="1">
              <a:lnSpc>
                <a:spcPct val="130000"/>
              </a:lnSpc>
              <a:buNone/>
            </a:pPr>
            <a:r>
              <a:rPr lang="en-US" altLang="zh-CN" sz="2000" dirty="0">
                <a:latin typeface="Arial" panose="020B0604020202020204" pitchFamily="34" charset="0"/>
              </a:rPr>
              <a:t>    </a:t>
            </a:r>
            <a:r>
              <a:rPr lang="zh-CN" altLang="en-US" sz="2000" dirty="0">
                <a:latin typeface="Arial" panose="020B0604020202020204" pitchFamily="34" charset="0"/>
              </a:rPr>
              <a:t>先生们，女士们，下午好！</a:t>
            </a:r>
            <a:endParaRPr lang="zh-CN" altLang="en-US" sz="2000" dirty="0">
              <a:latin typeface="Arial" panose="020B0604020202020204" pitchFamily="34" charset="0"/>
            </a:endParaRPr>
          </a:p>
          <a:p>
            <a:pPr eaLnBrk="1" hangingPunct="1">
              <a:lnSpc>
                <a:spcPct val="130000"/>
              </a:lnSpc>
              <a:buNone/>
            </a:pPr>
            <a:r>
              <a:rPr lang="zh-CN" altLang="en-US" sz="2000" dirty="0">
                <a:latin typeface="Arial" panose="020B0604020202020204" pitchFamily="34" charset="0"/>
              </a:rPr>
              <a:t>          我是本公司公关部的张小路。今天我在这里要向各位通报一下我们公司和</a:t>
            </a:r>
            <a:r>
              <a:rPr lang="en-US" altLang="zh-CN" sz="2000" dirty="0">
                <a:latin typeface="Arial" panose="020B0604020202020204" pitchFamily="34" charset="0"/>
              </a:rPr>
              <a:t>A</a:t>
            </a:r>
            <a:r>
              <a:rPr lang="zh-CN" altLang="en-US" sz="2000" dirty="0">
                <a:latin typeface="Arial" panose="020B0604020202020204" pitchFamily="34" charset="0"/>
              </a:rPr>
              <a:t>公司进行合并的有关情况。首先要告诉大家的是，两家公司的董事会已正式宣布双方将进行全股合并。新公司将命名为</a:t>
            </a:r>
            <a:r>
              <a:rPr lang="en-US" altLang="zh-CN" sz="2000" dirty="0">
                <a:latin typeface="Arial" panose="020B0604020202020204" pitchFamily="34" charset="0"/>
              </a:rPr>
              <a:t>AZ</a:t>
            </a:r>
            <a:r>
              <a:rPr lang="zh-CN" altLang="en-US" sz="2000" dirty="0">
                <a:latin typeface="Arial" panose="020B0604020202020204" pitchFamily="34" charset="0"/>
              </a:rPr>
              <a:t>公司。我开始会先给大家通报一下合并的初衷并列举一些由此带来的利益；然后再向大家详细介绍新董事会构成情况及合并后对财务方面的影响；最后，我还想给各位简要说明一些合同条款，包括利润分红等有关细节。</a:t>
            </a:r>
            <a:endParaRPr lang="zh-CN" altLang="en-US" sz="2000" dirty="0">
              <a:latin typeface="Arial" panose="020B0604020202020204" pitchFamily="34" charset="0"/>
            </a:endParaRPr>
          </a:p>
          <a:p>
            <a:pPr eaLnBrk="1" hangingPunct="1">
              <a:lnSpc>
                <a:spcPct val="130000"/>
              </a:lnSpc>
              <a:buNone/>
            </a:pPr>
            <a:r>
              <a:rPr lang="zh-CN" altLang="en-US" sz="2000" dirty="0">
                <a:latin typeface="Arial" panose="020B0604020202020204" pitchFamily="34" charset="0"/>
              </a:rPr>
              <a:t>          本次合并对双方而言都是自然的发展步骤，因为双方享有相同的以科技为本的文化，并对本行业发展持有相同的理念。这一举措带来的收益是很大的。首先，合并后的集团公司将实现强强联合，取得长期的增长，给股东创造更大的价值；此外，通过联合双方在全球范围内的销售和市场营销运作的强势，可以充分挖掘现有及未来产品的潜力。</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2" name="Picture 4" descr="speech_6"/>
          <p:cNvPicPr>
            <a:picLocks noChangeAspect="1"/>
          </p:cNvPicPr>
          <p:nvPr/>
        </p:nvPicPr>
        <p:blipFill>
          <a:blip r:embed="rId1"/>
          <a:stretch>
            <a:fillRect/>
          </a:stretch>
        </p:blipFill>
        <p:spPr>
          <a:xfrm>
            <a:off x="9291955" y="0"/>
            <a:ext cx="1376045" cy="1844040"/>
          </a:xfrm>
          <a:prstGeom prst="rect">
            <a:avLst/>
          </a:prstGeom>
          <a:noFill/>
          <a:ln w="9525">
            <a:noFill/>
          </a:ln>
        </p:spPr>
      </p:pic>
      <p:sp>
        <p:nvSpPr>
          <p:cNvPr id="56323" name="Rectangle 2"/>
          <p:cNvSpPr>
            <a:spLocks noGrp="1"/>
          </p:cNvSpPr>
          <p:nvPr>
            <p:ph type="title"/>
          </p:nvPr>
        </p:nvSpPr>
        <p:spPr/>
        <p:txBody>
          <a:bodyPr vert="horz" wrap="square" lIns="91440" tIns="45720" rIns="91440" bIns="45720" anchor="b" anchorCtr="0"/>
          <a:p>
            <a:pPr eaLnBrk="1" hangingPunct="1"/>
            <a:r>
              <a:rPr lang="zh-CN" altLang="en-US" dirty="0"/>
              <a:t>参考译文</a:t>
            </a:r>
            <a:endParaRPr lang="zh-CN" altLang="en-US" dirty="0"/>
          </a:p>
        </p:txBody>
      </p:sp>
      <p:sp>
        <p:nvSpPr>
          <p:cNvPr id="56324" name="Rectangle 3"/>
          <p:cNvSpPr>
            <a:spLocks noGrp="1"/>
          </p:cNvSpPr>
          <p:nvPr>
            <p:ph idx="1" hasCustomPrompt="1"/>
          </p:nvPr>
        </p:nvSpPr>
        <p:spPr>
          <a:xfrm>
            <a:off x="780415" y="1557020"/>
            <a:ext cx="10863580" cy="5040630"/>
          </a:xfrm>
        </p:spPr>
        <p:txBody>
          <a:bodyPr vert="horz" wrap="square" lIns="91440" tIns="45720" rIns="91440" bIns="45720" anchor="t" anchorCtr="0"/>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Good afternoon, Ladies and Gentlemen,</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I’m Zhang Xiaolu from the Public Affairs Department of the company. I’m here today to tell you a little bit more about the merger between us and Z Company. So first of all, the boards of two companies have announced that there is to be an all-share merger of the two companies. The new company will be called AZ. I’ll begin by going through the rationale for the merger and listing some of its benefits. Then I’ll go on to give some details about the new board and talk about the financial effects of the merger. And finally, I’ll give a brief summary of the terms, including details about dividends and so on.</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The merger is a natural step for both partners as they both share the same science-based culture as well as a common vision concerning the future of the industry. The benefits of this move are many. To begin with, the merged group will have an enhanced ability to create long-term growth and increased value for its shareholders. Furthermore, it will be able to deliver the full potential of its existing and future products through the joint strength and worldwide presence of its global sales and marketing operations.</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2"/>
          <p:cNvSpPr>
            <a:spLocks noGrp="1"/>
          </p:cNvSpPr>
          <p:nvPr>
            <p:ph type="title"/>
          </p:nvPr>
        </p:nvSpPr>
        <p:spPr>
          <a:xfrm>
            <a:off x="2927350" y="333375"/>
            <a:ext cx="7313613" cy="1143000"/>
          </a:xfrm>
        </p:spPr>
        <p:txBody>
          <a:bodyPr vert="horz" wrap="square" lIns="91440" tIns="45720" rIns="91440" bIns="45720" anchor="b" anchorCtr="0"/>
          <a:p>
            <a:pPr eaLnBrk="1" hangingPunct="1"/>
            <a:r>
              <a:rPr lang="en-US" altLang="zh-CN" dirty="0"/>
              <a:t>3.</a:t>
            </a:r>
            <a:endParaRPr lang="en-US" altLang="zh-CN" dirty="0"/>
          </a:p>
        </p:txBody>
      </p:sp>
      <p:sp>
        <p:nvSpPr>
          <p:cNvPr id="57347" name="Rectangle 3"/>
          <p:cNvSpPr>
            <a:spLocks noGrp="1"/>
          </p:cNvSpPr>
          <p:nvPr>
            <p:ph idx="1" hasCustomPrompt="1"/>
          </p:nvPr>
        </p:nvSpPr>
        <p:spPr>
          <a:xfrm>
            <a:off x="1050925" y="1628775"/>
            <a:ext cx="10686415" cy="4968875"/>
          </a:xfrm>
        </p:spPr>
        <p:txBody>
          <a:bodyPr vert="horz" wrap="square" lIns="91440" tIns="45720" rIns="91440" bIns="45720" anchor="t" anchorCtr="0"/>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As I look at you graduates, I see you are actually bigger, stronger and smarter than my generation was. You’ve already done away with so many of the hypocrisies — the dual standards, the cruel prejudices, and environmental insensitivities — that my generation struggled with, and only partially, overcame. You’re way ahead of us. Many of you had already recognized the failures of my generation for what they really are — the opportunities of your generation.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The responsibility is awesome. And we parents, while we’ll still be there for you, we’ve come about as far as we can in your future. As the old saying goes, “No matter how tall your father was, you have to do your own growing.”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So on this commencement day, I speak to you as a parent. And I join your parents in the silent prayer as you go forward: “God, please let them fly, but don’t let them fall.” I also speak as your commencement speaker. And as your speaker, I urge you to go for it — take your chances; follow your bliss.</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000" dirty="0">
                <a:latin typeface="Times New Roman" panose="02020603050405020304" pitchFamily="18" charset="0"/>
                <a:cs typeface="Times New Roman" panose="02020603050405020304" pitchFamily="18" charset="0"/>
              </a:rPr>
              <a:t>         Good luck. Thank you.</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p:txBody>
          <a:bodyPr vert="horz" wrap="square" lIns="91440" tIns="45720" rIns="91440" bIns="45720" anchor="b" anchorCtr="0"/>
          <a:p>
            <a:pPr eaLnBrk="1" hangingPunct="1"/>
            <a:r>
              <a:rPr lang="zh-CN" altLang="en-US" dirty="0"/>
              <a:t>参考译文</a:t>
            </a:r>
            <a:endParaRPr lang="zh-CN" altLang="en-US" dirty="0"/>
          </a:p>
        </p:txBody>
      </p:sp>
      <p:sp>
        <p:nvSpPr>
          <p:cNvPr id="58371" name="Rectangle 3"/>
          <p:cNvSpPr>
            <a:spLocks noGrp="1"/>
          </p:cNvSpPr>
          <p:nvPr>
            <p:ph idx="1" hasCustomPrompt="1"/>
          </p:nvPr>
        </p:nvSpPr>
        <p:spPr>
          <a:xfrm>
            <a:off x="1225550" y="1628775"/>
            <a:ext cx="10429875" cy="4968875"/>
          </a:xfrm>
        </p:spPr>
        <p:txBody>
          <a:bodyPr vert="horz" wrap="square" lIns="91440" tIns="45720" rIns="91440" bIns="45720" anchor="t" anchorCtr="0"/>
          <a:p>
            <a:pPr eaLnBrk="1" hangingPunct="1">
              <a:lnSpc>
                <a:spcPct val="110000"/>
              </a:lnSpc>
              <a:buNone/>
            </a:pPr>
            <a:r>
              <a:rPr lang="en-US" altLang="zh-CN" sz="2100" dirty="0"/>
              <a:t>		</a:t>
            </a:r>
            <a:r>
              <a:rPr lang="zh-CN" altLang="en-US" sz="2100" dirty="0"/>
              <a:t>当我看着你们这些毕业生，我发现你们其实比我们这代人更高大、更强壮，也比我们更聪明。你们已经抛开了许多虚伪的东西，比如各种双重标准、残酷的偏见和对环境保护轻视等。我们这代人与这些虚伪的东西斗争过，而且要说取得胜利，也只是部分的。你们比我们强，你们中有些人已经意识到了我们这代人的失败之处</a:t>
            </a:r>
            <a:r>
              <a:rPr lang="en-US" altLang="zh-CN" sz="2100" dirty="0">
                <a:latin typeface="Arial" panose="020B0604020202020204" pitchFamily="34" charset="0"/>
              </a:rPr>
              <a:t>——</a:t>
            </a:r>
            <a:r>
              <a:rPr lang="zh-CN" altLang="en-US" sz="2100" dirty="0"/>
              <a:t>这本身就是你们的机遇。</a:t>
            </a:r>
            <a:endParaRPr lang="zh-CN" altLang="en-US" sz="2100" dirty="0"/>
          </a:p>
          <a:p>
            <a:pPr eaLnBrk="1" hangingPunct="1">
              <a:lnSpc>
                <a:spcPct val="110000"/>
              </a:lnSpc>
              <a:buNone/>
            </a:pPr>
            <a:r>
              <a:rPr lang="zh-CN" altLang="en-US" sz="2100" dirty="0"/>
              <a:t>		你们责任重大。我们做父母的虽然为了你们还活着，但对你们的未来，我们已经尽力了。古人云：</a:t>
            </a:r>
            <a:r>
              <a:rPr lang="zh-CN" altLang="en-US" sz="2100" dirty="0">
                <a:latin typeface="Arial" panose="020B0604020202020204" pitchFamily="34" charset="0"/>
              </a:rPr>
              <a:t>“</a:t>
            </a:r>
            <a:r>
              <a:rPr lang="zh-CN" altLang="en-US" sz="2100" dirty="0"/>
              <a:t>不管你们的父母有多高大，成长还是得靠自己。</a:t>
            </a:r>
            <a:r>
              <a:rPr lang="zh-CN" altLang="en-US" sz="2100" dirty="0">
                <a:latin typeface="Arial" panose="020B0604020202020204" pitchFamily="34" charset="0"/>
              </a:rPr>
              <a:t>”</a:t>
            </a:r>
            <a:endParaRPr lang="zh-CN" altLang="en-US" sz="2100" dirty="0"/>
          </a:p>
          <a:p>
            <a:pPr eaLnBrk="1" hangingPunct="1">
              <a:lnSpc>
                <a:spcPct val="110000"/>
              </a:lnSpc>
              <a:buNone/>
            </a:pPr>
            <a:r>
              <a:rPr lang="zh-CN" altLang="en-US" sz="2100" dirty="0"/>
              <a:t>		因此，在你们的毕业典礼上，我以一个家长的身份跟你们说这番话。而且我会和你们的父母一起在你们前进时默默地为你们祈祷：</a:t>
            </a:r>
            <a:r>
              <a:rPr lang="zh-CN" altLang="en-US" sz="2100" dirty="0">
                <a:latin typeface="Arial" panose="020B0604020202020204" pitchFamily="34" charset="0"/>
              </a:rPr>
              <a:t>“</a:t>
            </a:r>
            <a:r>
              <a:rPr lang="zh-CN" altLang="en-US" sz="2100" dirty="0"/>
              <a:t>主啊，请让他们展翅高飞吧，但不要让他们摔下来。</a:t>
            </a:r>
            <a:r>
              <a:rPr lang="zh-CN" altLang="en-US" sz="2100" dirty="0">
                <a:latin typeface="Arial" panose="020B0604020202020204" pitchFamily="34" charset="0"/>
              </a:rPr>
              <a:t>”</a:t>
            </a:r>
            <a:r>
              <a:rPr lang="zh-CN" altLang="en-US" sz="2100" dirty="0"/>
              <a:t>我也以毕业典礼致辞者的身份讲这番话，以这个身份，我鼓励你们能有这样的追求：抓住机遇，追随天赐之福。</a:t>
            </a:r>
            <a:endParaRPr lang="zh-CN" altLang="en-US" sz="2100" dirty="0"/>
          </a:p>
          <a:p>
            <a:pPr eaLnBrk="1" hangingPunct="1">
              <a:lnSpc>
                <a:spcPct val="110000"/>
              </a:lnSpc>
              <a:buNone/>
            </a:pPr>
            <a:r>
              <a:rPr lang="zh-CN" altLang="en-US" sz="2100" dirty="0"/>
              <a:t>		祝大家好运！谢谢。</a:t>
            </a:r>
            <a:endParaRPr lang="zh-CN" altLang="en-US" sz="2100" dirty="0"/>
          </a:p>
        </p:txBody>
      </p:sp>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a:spLocks noGrp="1"/>
          </p:cNvSpPr>
          <p:nvPr>
            <p:ph type="title"/>
          </p:nvPr>
        </p:nvSpPr>
        <p:spPr>
          <a:xfrm>
            <a:off x="2927350" y="333375"/>
            <a:ext cx="7313613" cy="1143000"/>
          </a:xfrm>
        </p:spPr>
        <p:txBody>
          <a:bodyPr vert="horz" wrap="square" lIns="91440" tIns="45720" rIns="91440" bIns="45720" anchor="b" anchorCtr="0"/>
          <a:p>
            <a:pPr eaLnBrk="1" hangingPunct="1"/>
            <a:r>
              <a:rPr lang="zh-CN" altLang="en-US" dirty="0"/>
              <a:t>解析：</a:t>
            </a:r>
            <a:endParaRPr lang="zh-CN" altLang="en-US" dirty="0"/>
          </a:p>
        </p:txBody>
      </p:sp>
      <p:sp>
        <p:nvSpPr>
          <p:cNvPr id="59395" name="Rectangle 3"/>
          <p:cNvSpPr>
            <a:spLocks noGrp="1"/>
          </p:cNvSpPr>
          <p:nvPr>
            <p:ph idx="1" hasCustomPrompt="1"/>
          </p:nvPr>
        </p:nvSpPr>
        <p:spPr>
          <a:xfrm>
            <a:off x="1796415" y="1628775"/>
            <a:ext cx="6057900" cy="4770755"/>
          </a:xfrm>
        </p:spPr>
        <p:txBody>
          <a:bodyPr vert="horz" wrap="square" lIns="91440" tIns="45720" rIns="91440" bIns="45720" anchor="t" anchorCtr="0"/>
          <a:p>
            <a:pPr eaLnBrk="1" hangingPunct="1">
              <a:lnSpc>
                <a:spcPct val="140000"/>
              </a:lnSpc>
            </a:pPr>
            <a:r>
              <a:rPr lang="zh-CN" altLang="en-US" sz="2000" dirty="0">
                <a:latin typeface="Arial" panose="020B0604020202020204" pitchFamily="34" charset="0"/>
              </a:rPr>
              <a:t>题目</a:t>
            </a:r>
            <a:r>
              <a:rPr lang="en-US" altLang="zh-CN" sz="2000" dirty="0">
                <a:latin typeface="Arial" panose="020B0604020202020204" pitchFamily="34" charset="0"/>
              </a:rPr>
              <a:t>1</a:t>
            </a:r>
            <a:r>
              <a:rPr lang="zh-CN" altLang="en-US" sz="2000" dirty="0">
                <a:latin typeface="Arial" panose="020B0604020202020204" pitchFamily="34" charset="0"/>
              </a:rPr>
              <a:t>是一个会议记录，属于典型的内部文稿。根据不同公司或机构的工作惯例，会议记录会有不同的格式，但基本上都会采取简洁明了的格式和语言，让读者一目了然。英文会议记录（或纪要）通常包含三部分：开头，主要介绍会议的召开时间、地点、出席人、缺席人、会议类型等；主体，即会议的主要报告、议题、讨论、决策等；结尾部分通常是记录人的签名。</a:t>
            </a:r>
            <a:endParaRPr lang="zh-CN" altLang="en-US" sz="2000" dirty="0">
              <a:latin typeface="Arial" panose="020B0604020202020204" pitchFamily="34" charset="0"/>
            </a:endParaRPr>
          </a:p>
        </p:txBody>
      </p:sp>
      <p:pic>
        <p:nvPicPr>
          <p:cNvPr id="59396" name="Picture 5" descr="200831011298835_2"/>
          <p:cNvPicPr>
            <a:picLocks noChangeAspect="1"/>
          </p:cNvPicPr>
          <p:nvPr/>
        </p:nvPicPr>
        <p:blipFill>
          <a:blip r:embed="rId1"/>
          <a:srcRect t="6109"/>
          <a:stretch>
            <a:fillRect/>
          </a:stretch>
        </p:blipFill>
        <p:spPr>
          <a:xfrm>
            <a:off x="8256270" y="1773237"/>
            <a:ext cx="2517775" cy="3332798"/>
          </a:xfrm>
          <a:prstGeom prst="rect">
            <a:avLst/>
          </a:prstGeom>
          <a:noFill/>
          <a:ln w="9525">
            <a:noFill/>
          </a:ln>
        </p:spPr>
      </p:pic>
    </p:spTree>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60419" name="Rectangle 3"/>
          <p:cNvSpPr>
            <a:spLocks noGrp="1"/>
          </p:cNvSpPr>
          <p:nvPr>
            <p:ph idx="1" hasCustomPrompt="1"/>
          </p:nvPr>
        </p:nvSpPr>
        <p:spPr>
          <a:xfrm>
            <a:off x="1572895" y="1701165"/>
            <a:ext cx="10254615" cy="4114800"/>
          </a:xfrm>
        </p:spPr>
        <p:txBody>
          <a:bodyPr vert="horz" wrap="square" lIns="91440" tIns="45720" rIns="91440" bIns="45720" anchor="t" anchorCtr="0"/>
          <a:p>
            <a:pPr eaLnBrk="1" hangingPunct="1">
              <a:lnSpc>
                <a:spcPct val="120000"/>
              </a:lnSpc>
            </a:pPr>
            <a:r>
              <a:rPr lang="zh-CN" altLang="en-US" sz="2400" dirty="0">
                <a:latin typeface="Arial" panose="020B0604020202020204" pitchFamily="34" charset="0"/>
              </a:rPr>
              <a:t>会议记录不仅是存档的需要，也能帮助与会人员甚至非与会人员了解会议的议题，为下一步工作计划提供依据，因此，无论是撰写还是翻译会议记录，都必须遵循准确和简洁的原则，使用准确、精练的语言。此外，作为使用频率极高的内部文稿，会议记录有一些固定的格式模板或语言套话，这不仅给文秘人员也为译者带来便利。在翻译此类文本的时候，采用最多的翻译方法是直译法，即在形式和语言上都遵循忠实于原文，保留原文中会议记录的格式，准确传达会议记录中的议题和决策内容。</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2"/>
          <p:cNvSpPr>
            <a:spLocks noGrp="1"/>
          </p:cNvSpPr>
          <p:nvPr>
            <p:ph idx="1" hasCustomPrompt="1"/>
          </p:nvPr>
        </p:nvSpPr>
        <p:spPr>
          <a:xfrm>
            <a:off x="3432175" y="1557020"/>
            <a:ext cx="8246110" cy="4968875"/>
          </a:xfrm>
        </p:spPr>
        <p:txBody>
          <a:bodyPr vert="horz" wrap="square" lIns="91440" tIns="45720" rIns="91440" bIns="45720" anchor="t" anchorCtr="0"/>
          <a:p>
            <a:pPr eaLnBrk="1" hangingPunct="1">
              <a:lnSpc>
                <a:spcPct val="160000"/>
              </a:lnSpc>
            </a:pPr>
            <a:r>
              <a:rPr lang="zh-CN" altLang="en-US" sz="2000" dirty="0">
                <a:latin typeface="Arial" panose="020B0604020202020204" pitchFamily="34" charset="0"/>
              </a:rPr>
              <a:t>题目</a:t>
            </a:r>
            <a:r>
              <a:rPr lang="en-US" altLang="zh-CN" sz="2000" dirty="0">
                <a:latin typeface="Arial" panose="020B0604020202020204" pitchFamily="34" charset="0"/>
              </a:rPr>
              <a:t>2</a:t>
            </a:r>
            <a:r>
              <a:rPr lang="zh-CN" altLang="en-US" sz="2000" dirty="0">
                <a:latin typeface="Arial" panose="020B0604020202020204" pitchFamily="34" charset="0"/>
              </a:rPr>
              <a:t>和</a:t>
            </a:r>
            <a:r>
              <a:rPr lang="en-US" altLang="zh-CN" sz="2000" dirty="0">
                <a:latin typeface="Arial" panose="020B0604020202020204" pitchFamily="34" charset="0"/>
              </a:rPr>
              <a:t>3</a:t>
            </a:r>
            <a:r>
              <a:rPr lang="zh-CN" altLang="en-US" sz="2000" dirty="0">
                <a:latin typeface="Arial" panose="020B0604020202020204" pitchFamily="34" charset="0"/>
              </a:rPr>
              <a:t>作为从演讲中截取出来的语篇，翻译要努力传达出说话人语言中传达的信息和态度。作为语篇来说，此类文稿翻译时需要使用的翻译技巧比较</a:t>
            </a:r>
            <a:r>
              <a:rPr lang="zh-CN" altLang="en-US" sz="2000" b="1" dirty="0">
                <a:latin typeface="Arial" panose="020B0604020202020204" pitchFamily="34" charset="0"/>
              </a:rPr>
              <a:t>综合</a:t>
            </a:r>
            <a:r>
              <a:rPr lang="zh-CN" altLang="en-US" sz="2000" dirty="0">
                <a:latin typeface="Arial" panose="020B0604020202020204" pitchFamily="34" charset="0"/>
              </a:rPr>
              <a:t>，不仅涉及到最基本的直译法（如题目</a:t>
            </a:r>
            <a:r>
              <a:rPr lang="en-US" altLang="zh-CN" sz="2000" dirty="0">
                <a:latin typeface="Arial" panose="020B0604020202020204" pitchFamily="34" charset="0"/>
              </a:rPr>
              <a:t>2</a:t>
            </a:r>
            <a:r>
              <a:rPr lang="zh-CN" altLang="en-US" sz="2000" dirty="0">
                <a:latin typeface="Arial" panose="020B0604020202020204" pitchFamily="34" charset="0"/>
              </a:rPr>
              <a:t>中基本上都使用直译的方法），更需要根据实际情况使用到其他翻译技巧，如在译文中进行适当的增、删、补、改等。此外，作为语篇的翻译来说，还需注意到语言的连贯和流畅，即在翻译时要注意到翻译的不仅仅是单独的词语和句子，还必须站在语篇的高度上来检视译文，考虑到语篇本身的语境、交际功能甚至文化因素，从而对译文进行调整和修改。</a:t>
            </a:r>
            <a:endParaRPr lang="zh-CN" altLang="en-US" sz="2000" dirty="0">
              <a:latin typeface="Arial" panose="020B0604020202020204" pitchFamily="34" charset="0"/>
            </a:endParaRPr>
          </a:p>
        </p:txBody>
      </p:sp>
      <p:pic>
        <p:nvPicPr>
          <p:cNvPr id="61443" name="Picture 3" descr="imagesCAOG7FKX"/>
          <p:cNvPicPr>
            <a:picLocks noChangeAspect="1"/>
          </p:cNvPicPr>
          <p:nvPr/>
        </p:nvPicPr>
        <p:blipFill>
          <a:blip r:embed="rId1"/>
          <a:stretch>
            <a:fillRect/>
          </a:stretch>
        </p:blipFill>
        <p:spPr>
          <a:xfrm>
            <a:off x="1992313" y="3284538"/>
            <a:ext cx="1647825" cy="2781300"/>
          </a:xfrm>
          <a:prstGeom prst="rect">
            <a:avLst/>
          </a:prstGeom>
          <a:noFill/>
          <a:ln w="9525">
            <a:noFill/>
          </a:ln>
        </p:spPr>
      </p:pic>
    </p:spTree>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62467" name="Rectangle 3"/>
          <p:cNvSpPr>
            <a:spLocks noGrp="1"/>
          </p:cNvSpPr>
          <p:nvPr>
            <p:ph idx="1" hasCustomPrompt="1"/>
          </p:nvPr>
        </p:nvSpPr>
        <p:spPr>
          <a:xfrm>
            <a:off x="1374140" y="1701165"/>
            <a:ext cx="10170160" cy="4554220"/>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题目</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选自美国福特公司前董事长</a:t>
            </a:r>
            <a:r>
              <a:rPr lang="en-US" altLang="zh-CN" sz="2000" dirty="0">
                <a:latin typeface="Times New Roman" panose="02020603050405020304" pitchFamily="18" charset="0"/>
                <a:cs typeface="Times New Roman" panose="02020603050405020304" pitchFamily="18" charset="0"/>
              </a:rPr>
              <a:t>Donald E. Petersen</a:t>
            </a:r>
            <a:r>
              <a:rPr lang="zh-CN" altLang="en-US" sz="2000" dirty="0">
                <a:latin typeface="Times New Roman" panose="02020603050405020304" pitchFamily="18" charset="0"/>
                <a:cs typeface="Times New Roman" panose="02020603050405020304" pitchFamily="18" charset="0"/>
              </a:rPr>
              <a:t>于</a:t>
            </a:r>
            <a:r>
              <a:rPr lang="en-US" altLang="zh-CN" sz="2000" dirty="0">
                <a:latin typeface="Times New Roman" panose="02020603050405020304" pitchFamily="18" charset="0"/>
                <a:cs typeface="Times New Roman" panose="02020603050405020304" pitchFamily="18" charset="0"/>
              </a:rPr>
              <a:t>1996</a:t>
            </a:r>
            <a:r>
              <a:rPr lang="zh-CN" altLang="en-US" sz="2000" dirty="0">
                <a:latin typeface="Times New Roman" panose="02020603050405020304" pitchFamily="18" charset="0"/>
                <a:cs typeface="Times New Roman" panose="02020603050405020304" pitchFamily="18" charset="0"/>
              </a:rPr>
              <a:t>年在密西西比州米尔萨普斯（</a:t>
            </a:r>
            <a:r>
              <a:rPr lang="en-US" altLang="zh-CN" sz="2000" dirty="0">
                <a:latin typeface="Times New Roman" panose="02020603050405020304" pitchFamily="18" charset="0"/>
                <a:cs typeface="Times New Roman" panose="02020603050405020304" pitchFamily="18" charset="0"/>
              </a:rPr>
              <a:t>Millsaps</a:t>
            </a:r>
            <a:r>
              <a:rPr lang="zh-CN" altLang="en-US" sz="2000" dirty="0">
                <a:latin typeface="Times New Roman" panose="02020603050405020304" pitchFamily="18" charset="0"/>
                <a:cs typeface="Times New Roman" panose="02020603050405020304" pitchFamily="18" charset="0"/>
              </a:rPr>
              <a:t>）学院毕业典礼上的讲话，他以过来人和父辈的身份给予毕业生们谆谆劝导和热情祝福，语言简洁轻松，循循善诱，充满热情。译文也在语言上尽量保持这种亲切热情的口气，并且根据中文的语言习惯对原文第一段中使用了两个破折号的“</a:t>
            </a:r>
            <a:r>
              <a:rPr lang="en-US" altLang="zh-CN" sz="2000" dirty="0">
                <a:latin typeface="Times New Roman" panose="02020603050405020304" pitchFamily="18" charset="0"/>
                <a:cs typeface="Times New Roman" panose="02020603050405020304" pitchFamily="18" charset="0"/>
              </a:rPr>
              <a:t>You’ve already done away with so many of the hypocrisies-the dual standards, the cruel prejudices, and environmental insensitivities-that my generation struggled with, and only partially, overcame.”</a:t>
            </a:r>
            <a:r>
              <a:rPr lang="zh-CN" altLang="en-US" sz="2000" dirty="0">
                <a:latin typeface="Times New Roman" panose="02020603050405020304" pitchFamily="18" charset="0"/>
                <a:cs typeface="Times New Roman" panose="02020603050405020304" pitchFamily="18" charset="0"/>
              </a:rPr>
              <a:t>一句进行了拆分，将其分成了两个句子。这样的处理不失连贯性和流畅性，使得中文读者读起译文来会更轻松自然，也更易于理解。</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2"/>
          <p:cNvSpPr>
            <a:spLocks noGrp="1"/>
          </p:cNvSpPr>
          <p:nvPr>
            <p:ph type="title"/>
          </p:nvPr>
        </p:nvSpPr>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63491" name="Rectangle 3"/>
          <p:cNvSpPr>
            <a:spLocks noGrp="1"/>
          </p:cNvSpPr>
          <p:nvPr>
            <p:ph idx="1" hasCustomPrompt="1"/>
          </p:nvPr>
        </p:nvSpPr>
        <p:spPr>
          <a:xfrm>
            <a:off x="6600190" y="2493010"/>
            <a:ext cx="4501515" cy="2376805"/>
          </a:xfrm>
        </p:spPr>
        <p:txBody>
          <a:bodyPr vert="horz" wrap="square" lIns="91440" tIns="45720" rIns="91440" bIns="45720" anchor="t" anchorCtr="0"/>
          <a:p>
            <a:pPr eaLnBrk="1" hangingPunct="1">
              <a:lnSpc>
                <a:spcPct val="120000"/>
              </a:lnSpc>
            </a:pPr>
            <a:r>
              <a:rPr lang="zh-CN" altLang="en-US" sz="2400" dirty="0"/>
              <a:t>通过上述翻译任务，你认为翻译公关文稿还可以采用哪些策略？公关文稿的翻译需要注意哪些事项？</a:t>
            </a:r>
            <a:endParaRPr lang="zh-CN" altLang="en-US" sz="2400" dirty="0"/>
          </a:p>
        </p:txBody>
      </p:sp>
      <p:pic>
        <p:nvPicPr>
          <p:cNvPr id="63492" name="Picture 5" descr="group-discussion_2"/>
          <p:cNvPicPr>
            <a:picLocks noChangeAspect="1"/>
          </p:cNvPicPr>
          <p:nvPr/>
        </p:nvPicPr>
        <p:blipFill>
          <a:blip r:embed="rId1"/>
          <a:stretch>
            <a:fillRect/>
          </a:stretch>
        </p:blipFill>
        <p:spPr>
          <a:xfrm>
            <a:off x="2495550" y="2636838"/>
            <a:ext cx="3786188" cy="2706687"/>
          </a:xfrm>
          <a:prstGeom prst="rect">
            <a:avLst/>
          </a:prstGeom>
          <a:noFill/>
          <a:ln w="9525">
            <a:noFill/>
          </a:ln>
        </p:spPr>
      </p:pic>
    </p:spTree>
  </p:cSld>
  <p:clrMapOvr>
    <a:masterClrMapping/>
  </p:clrMapOvr>
  <p:transition spd="slow">
    <p:randomBar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2"/>
          <p:cNvSpPr>
            <a:spLocks noGrp="1"/>
          </p:cNvSpPr>
          <p:nvPr>
            <p:ph type="title"/>
          </p:nvPr>
        </p:nvSpPr>
        <p:spPr/>
        <p:txBody>
          <a:bodyPr vert="horz" wrap="square" lIns="91440" tIns="45720" rIns="91440" bIns="45720" anchor="b" anchorCtr="0"/>
          <a:p>
            <a:pPr eaLnBrk="1" hangingPunct="1"/>
            <a:r>
              <a:rPr lang="en-US" altLang="zh-CN" b="1" dirty="0"/>
              <a:t>I.</a:t>
            </a:r>
            <a:r>
              <a:rPr lang="en-US" altLang="zh-CN" dirty="0"/>
              <a:t> </a:t>
            </a:r>
            <a:r>
              <a:rPr lang="zh-CN" altLang="en-US" dirty="0"/>
              <a:t>公关文稿翻译总结</a:t>
            </a:r>
            <a:endParaRPr lang="zh-CN" altLang="en-US" dirty="0"/>
          </a:p>
        </p:txBody>
      </p:sp>
      <p:sp>
        <p:nvSpPr>
          <p:cNvPr id="64515" name="Rectangle 3"/>
          <p:cNvSpPr>
            <a:spLocks noGrp="1"/>
          </p:cNvSpPr>
          <p:nvPr>
            <p:ph idx="1" hasCustomPrompt="1"/>
          </p:nvPr>
        </p:nvSpPr>
        <p:spPr/>
        <p:txBody>
          <a:bodyPr vert="horz" wrap="square" lIns="91440" tIns="45720" rIns="91440" bIns="45720" anchor="t" anchorCtr="0"/>
          <a:p>
            <a:pPr eaLnBrk="1" hangingPunct="1">
              <a:lnSpc>
                <a:spcPct val="110000"/>
              </a:lnSpc>
            </a:pPr>
            <a:r>
              <a:rPr lang="zh-CN" altLang="en-US" sz="2800" dirty="0"/>
              <a:t>本单元从公关文稿的功能和类型谈起，讲述了公关文稿的语言特征、翻译原则和翻译技巧。现将公关文稿的翻译原则和翻译技巧归纳如下：</a:t>
            </a:r>
            <a:endParaRPr lang="zh-CN" altLang="en-US" sz="2800" dirty="0"/>
          </a:p>
        </p:txBody>
      </p:sp>
      <p:pic>
        <p:nvPicPr>
          <p:cNvPr id="64516" name="Picture 4" descr="Img227837360"/>
          <p:cNvPicPr>
            <a:picLocks noChangeAspect="1"/>
          </p:cNvPicPr>
          <p:nvPr/>
        </p:nvPicPr>
        <p:blipFill>
          <a:blip r:embed="rId1"/>
          <a:stretch>
            <a:fillRect/>
          </a:stretch>
        </p:blipFill>
        <p:spPr>
          <a:xfrm>
            <a:off x="3216275" y="3716338"/>
            <a:ext cx="3241675" cy="2090737"/>
          </a:xfrm>
          <a:prstGeom prst="rect">
            <a:avLst/>
          </a:prstGeom>
          <a:noFill/>
          <a:ln w="9525">
            <a:noFill/>
          </a:ln>
        </p:spPr>
      </p:pic>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3"/>
          <p:cNvSpPr>
            <a:spLocks noGrp="1"/>
          </p:cNvSpPr>
          <p:nvPr>
            <p:ph idx="1" hasCustomPrompt="1"/>
          </p:nvPr>
        </p:nvSpPr>
        <p:spPr>
          <a:xfrm>
            <a:off x="1798955" y="2781300"/>
            <a:ext cx="9694545" cy="3161030"/>
          </a:xfrm>
        </p:spPr>
        <p:txBody>
          <a:bodyPr vert="horz" wrap="square" lIns="91440" tIns="45720" rIns="91440" bIns="45720" anchor="t" anchorCtr="0"/>
          <a:p>
            <a:pPr eaLnBrk="1" hangingPunct="1">
              <a:lnSpc>
                <a:spcPct val="120000"/>
              </a:lnSpc>
            </a:pPr>
            <a:r>
              <a:rPr lang="zh-CN" altLang="en-US" sz="2500" dirty="0"/>
              <a:t>广义的公关文稿指在公关活动中通过可能涉及的传播手段所发布的各类文稿，包括公关广告、供销广告、请柬、贺卡、名片、书信、电报、传真、聘书、题赠、对联、演讲稿、公关案例及分析、新闻消息与通讯、计划书、总结、会议记录和纪要、备忘录、各种商务报告以及各种合同、意向书等公文文体。</a:t>
            </a:r>
            <a:endParaRPr lang="zh-CN" altLang="en-US" sz="2500" dirty="0"/>
          </a:p>
        </p:txBody>
      </p:sp>
      <p:pic>
        <p:nvPicPr>
          <p:cNvPr id="9219" name="Picture 4" descr="images"/>
          <p:cNvPicPr>
            <a:picLocks noChangeAspect="1"/>
          </p:cNvPicPr>
          <p:nvPr/>
        </p:nvPicPr>
        <p:blipFill>
          <a:blip r:embed="rId1"/>
          <a:stretch>
            <a:fillRect/>
          </a:stretch>
        </p:blipFill>
        <p:spPr>
          <a:xfrm>
            <a:off x="3719513" y="333375"/>
            <a:ext cx="2143125" cy="2143125"/>
          </a:xfrm>
          <a:prstGeom prst="rect">
            <a:avLst/>
          </a:prstGeom>
          <a:noFill/>
          <a:ln w="9525">
            <a:noFill/>
          </a:ln>
        </p:spPr>
      </p:pic>
      <p:pic>
        <p:nvPicPr>
          <p:cNvPr id="9220" name="Picture 5" descr="ANd9GcTA9T7g2lE1J5s_w-Eh1-USpJy6bCdqvWjVvudRmmbKRDzQbvNV"/>
          <p:cNvPicPr>
            <a:picLocks noChangeAspect="1"/>
          </p:cNvPicPr>
          <p:nvPr/>
        </p:nvPicPr>
        <p:blipFill>
          <a:blip r:embed="rId2"/>
          <a:stretch>
            <a:fillRect/>
          </a:stretch>
        </p:blipFill>
        <p:spPr>
          <a:xfrm>
            <a:off x="5880100" y="358775"/>
            <a:ext cx="2160588" cy="2125663"/>
          </a:xfrm>
          <a:prstGeom prst="rect">
            <a:avLst/>
          </a:prstGeom>
          <a:noFill/>
          <a:ln w="9525">
            <a:noFill/>
          </a:ln>
        </p:spPr>
      </p:pic>
    </p:spTree>
  </p:cSld>
  <p:clrMapOvr>
    <a:masterClrMapping/>
  </p:clrMapOvr>
  <p:transition spd="slow">
    <p:randomBar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2"/>
          <p:cNvSpPr>
            <a:spLocks noGrp="1"/>
          </p:cNvSpPr>
          <p:nvPr>
            <p:ph type="title"/>
          </p:nvPr>
        </p:nvSpPr>
        <p:spPr>
          <a:xfrm>
            <a:off x="2927350" y="333375"/>
            <a:ext cx="7313613" cy="1143000"/>
          </a:xfrm>
        </p:spPr>
        <p:txBody>
          <a:bodyPr vert="horz" wrap="square" lIns="91440" tIns="45720" rIns="91440" bIns="45720" anchor="b" anchorCtr="0"/>
          <a:p>
            <a:pPr eaLnBrk="1" hangingPunct="1"/>
            <a:r>
              <a:rPr lang="zh-CN" altLang="en-US" dirty="0"/>
              <a:t>公关文稿的翻译原则与翻译技巧</a:t>
            </a:r>
            <a:endParaRPr lang="zh-CN" altLang="en-US" dirty="0"/>
          </a:p>
        </p:txBody>
      </p:sp>
      <p:graphicFrame>
        <p:nvGraphicFramePr>
          <p:cNvPr id="190696" name="Group 232"/>
          <p:cNvGraphicFramePr>
            <a:graphicFrameLocks noGrp="1"/>
          </p:cNvGraphicFramePr>
          <p:nvPr>
            <p:ph idx="1"/>
            <p:custDataLst>
              <p:tags r:id="rId1"/>
            </p:custDataLst>
          </p:nvPr>
        </p:nvGraphicFramePr>
        <p:xfrm>
          <a:off x="1703705" y="1628775"/>
          <a:ext cx="9860915" cy="3687445"/>
        </p:xfrm>
        <a:graphic>
          <a:graphicData uri="http://schemas.openxmlformats.org/drawingml/2006/table">
            <a:tbl>
              <a:tblPr/>
              <a:tblGrid>
                <a:gridCol w="1244600"/>
                <a:gridCol w="8616315"/>
              </a:tblGrid>
              <a:tr h="381000">
                <a:tc rowSpan="4">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公关文稿</a:t>
                      </a:r>
                      <a:endParaRPr kumimoji="0" lang="zh-CN" altLang="en-US" sz="1900" b="1" i="0" u="none" strike="noStrike" cap="none" normalizeH="0" baseline="0">
                        <a:ln>
                          <a:noFill/>
                        </a:ln>
                        <a:solidFill>
                          <a:schemeClr val="tx1"/>
                        </a:solidFill>
                        <a:effectLst/>
                        <a:latin typeface="Verdana" panose="020B0604030504040204" pitchFamily="34" charset="0"/>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翻译原则</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简洁性：翻译必须简洁地传达有效信息（尤用于内部文稿）</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9890">
                <a:tc vMerge="1">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准确性：正确理解原文，准确传达原文的信息、语气和态度</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vMerge="1">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完整性：信息完整；有语篇意识，确保译文是连贯、流畅的完整语篇</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vMerge="1">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礼貌性：译文必须尽量体现公关文稿的礼貌语气</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rowSpan="3">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公关文稿</a:t>
                      </a:r>
                      <a:endParaRPr kumimoji="0" lang="zh-CN" altLang="en-US" sz="1900" b="1" i="0" u="none" strike="noStrike" cap="none" normalizeH="0" baseline="0">
                        <a:ln>
                          <a:noFill/>
                        </a:ln>
                        <a:solidFill>
                          <a:schemeClr val="tx1"/>
                        </a:solidFill>
                        <a:effectLst/>
                        <a:latin typeface="Verdana" panose="020B0604030504040204" pitchFamily="34" charset="0"/>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翻译技巧</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直译法：忠实原文，准确传达原文信息和专业术语，保留原文形式和风格</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0560">
                <a:tc vMerge="1">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意译法：</a:t>
                      </a: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不拘泥于原文，在准确理解原文的基础上进行增、删、补、改，用规范译入语传达原文的内容</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02995">
                <a:tc vMerge="1">
                  <a:tcPr/>
                </a:tc>
                <a:tc>
                  <a:txBody>
                    <a:bodyPr/>
                    <a:lstStyle>
                      <a:lvl1pPr>
                        <a:spcBef>
                          <a:spcPct val="20000"/>
                        </a:spcBef>
                        <a:buClr>
                          <a:schemeClr val="tx2"/>
                        </a:buClr>
                        <a:buSzPct val="70000"/>
                        <a:buFont typeface="Wingdings" panose="05000000000000000000" pitchFamily="2" charset="2"/>
                        <a:defRPr sz="25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SzPct val="70000"/>
                        <a:buFont typeface="Wingdings" panose="05000000000000000000" pitchFamily="2" charset="2"/>
                        <a:defRPr sz="2100">
                          <a:solidFill>
                            <a:schemeClr val="tx1"/>
                          </a:solidFill>
                          <a:latin typeface="Verdana" panose="020B0604030504040204" pitchFamily="34" charset="0"/>
                          <a:ea typeface="宋体" panose="02010600030101010101" pitchFamily="2" charset="-122"/>
                        </a:defRPr>
                      </a:lvl2pPr>
                      <a:lvl3pPr>
                        <a:spcBef>
                          <a:spcPct val="20000"/>
                        </a:spcBef>
                        <a:buClr>
                          <a:schemeClr val="tx2"/>
                        </a:buClr>
                        <a:buSzPct val="65000"/>
                        <a:buFont typeface="Wingdings" panose="05000000000000000000" pitchFamily="2" charset="2"/>
                        <a:defRPr sz="20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SzPct val="7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4pPr>
                      <a:lvl5pPr>
                        <a:spcBef>
                          <a:spcPct val="20000"/>
                        </a:spcBef>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buClr>
                          <a:schemeClr val="tx2"/>
                        </a:buClr>
                        <a:buSzPct val="60000"/>
                        <a:buFont typeface="Wingdings" panose="05000000000000000000" pitchFamily="2" charset="2"/>
                        <a:defRPr sz="1700">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900" b="1" i="0" u="none" strike="noStrike" cap="none" normalizeH="0" baseline="0">
                          <a:ln>
                            <a:noFill/>
                          </a:ln>
                          <a:solidFill>
                            <a:schemeClr val="tx1"/>
                          </a:solidFill>
                          <a:effectLst/>
                          <a:latin typeface="Times New Roman" panose="02020603050405020304" pitchFamily="18" charset="0"/>
                          <a:ea typeface="宋体" panose="02010600030101010101" pitchFamily="2" charset="-122"/>
                        </a:rPr>
                        <a:t>结构调整法（结构拆译与重组）：为了理清逻辑关系，对原文进行结构上的整合或重组，迎合译入语读者的逻辑思维习惯，使得译文在译入语中也是连贯、流畅的完整语篇</a:t>
                      </a:r>
                      <a:endParaRPr kumimoji="0" lang="zh-CN" altLang="en-US" sz="19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4" marB="457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2"/>
          <p:cNvSpPr>
            <a:spLocks noGrp="1"/>
          </p:cNvSpPr>
          <p:nvPr>
            <p:ph type="title"/>
          </p:nvPr>
        </p:nvSpPr>
        <p:spPr/>
        <p:txBody>
          <a:bodyPr vert="horz" wrap="square" lIns="91440" tIns="45720" rIns="91440" bIns="45720" anchor="b" anchorCtr="0"/>
          <a:p>
            <a:pPr eaLnBrk="1" hangingPunct="1"/>
            <a:r>
              <a:rPr lang="en-US" altLang="zh-CN" b="1" dirty="0"/>
              <a:t>II.</a:t>
            </a:r>
            <a:r>
              <a:rPr lang="en-US" altLang="zh-CN" dirty="0"/>
              <a:t> </a:t>
            </a:r>
            <a:r>
              <a:rPr lang="zh-CN" altLang="en-US" dirty="0"/>
              <a:t>公关文稿翻译余论 </a:t>
            </a:r>
            <a:endParaRPr lang="zh-CN" altLang="en-US" dirty="0"/>
          </a:p>
        </p:txBody>
      </p:sp>
      <p:sp>
        <p:nvSpPr>
          <p:cNvPr id="66563" name="Rectangle 3"/>
          <p:cNvSpPr>
            <a:spLocks noGrp="1"/>
          </p:cNvSpPr>
          <p:nvPr>
            <p:ph idx="1" hasCustomPrompt="1"/>
          </p:nvPr>
        </p:nvSpPr>
        <p:spPr>
          <a:xfrm>
            <a:off x="1414780" y="1827530"/>
            <a:ext cx="10163175" cy="4554220"/>
          </a:xfrm>
        </p:spPr>
        <p:txBody>
          <a:bodyPr vert="horz" wrap="square" lIns="91440" tIns="45720" rIns="91440" bIns="45720" anchor="t" anchorCtr="0"/>
          <a:p>
            <a:pPr eaLnBrk="1" hangingPunct="1">
              <a:lnSpc>
                <a:spcPct val="120000"/>
              </a:lnSpc>
            </a:pPr>
            <a:r>
              <a:rPr lang="en-US" altLang="zh-CN" sz="2800" dirty="0">
                <a:latin typeface="Arial" panose="020B0604020202020204" pitchFamily="34" charset="0"/>
              </a:rPr>
              <a:t>1. </a:t>
            </a:r>
            <a:r>
              <a:rPr lang="zh-CN" altLang="en-US" sz="2800" dirty="0">
                <a:latin typeface="Arial" panose="020B0604020202020204" pitchFamily="34" charset="0"/>
              </a:rPr>
              <a:t>企业公关新闻稿的翻译 </a:t>
            </a:r>
            <a:endParaRPr lang="zh-CN" altLang="en-US" sz="2800" dirty="0">
              <a:latin typeface="Arial" panose="020B0604020202020204" pitchFamily="34" charset="0"/>
            </a:endParaRPr>
          </a:p>
          <a:p>
            <a:pPr eaLnBrk="1" hangingPunct="1">
              <a:lnSpc>
                <a:spcPct val="120000"/>
              </a:lnSpc>
            </a:pPr>
            <a:r>
              <a:rPr lang="zh-CN" altLang="en-US" sz="2400" dirty="0">
                <a:latin typeface="Arial" panose="020B0604020202020204" pitchFamily="34" charset="0"/>
              </a:rPr>
              <a:t>公关文稿中还有相当一部分是企业公关新闻稿。企业公关新闻稿是用于对公关事件的媒体发布，既有对事件的总体描述，也要表达对事件的观点，夹叙夹议。对于企业而言，公关新闻是关于企业且有利于塑造企业良好形象、培育良好公共关系的新近事实的报道。翻译新闻稿要站在第三人称即新闻报道员的角度，保持措辞和语气客观、语句简洁、整体风格符合新闻报道。</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Rectangle 2"/>
          <p:cNvSpPr>
            <a:spLocks noGrp="1"/>
          </p:cNvSpPr>
          <p:nvPr>
            <p:ph type="title"/>
          </p:nvPr>
        </p:nvSpPr>
        <p:spPr>
          <a:xfrm>
            <a:off x="1703705" y="260985"/>
            <a:ext cx="7496175" cy="1143000"/>
          </a:xfrm>
        </p:spPr>
        <p:txBody>
          <a:bodyPr vert="horz" wrap="square" lIns="91440" tIns="45720" rIns="91440" bIns="45720" anchor="b" anchorCtr="0"/>
          <a:p>
            <a:pPr eaLnBrk="1" hangingPunct="1"/>
            <a:r>
              <a:rPr lang="en-US" altLang="zh-CN" sz="4000" dirty="0"/>
              <a:t>2. </a:t>
            </a:r>
            <a:r>
              <a:rPr lang="zh-CN" altLang="en-US" sz="4000" dirty="0"/>
              <a:t>商务演讲的翻译</a:t>
            </a:r>
            <a:endParaRPr lang="zh-CN" altLang="en-US" sz="4000" dirty="0"/>
          </a:p>
        </p:txBody>
      </p:sp>
      <p:sp>
        <p:nvSpPr>
          <p:cNvPr id="67587" name="Rectangle 3"/>
          <p:cNvSpPr>
            <a:spLocks noGrp="1"/>
          </p:cNvSpPr>
          <p:nvPr>
            <p:ph idx="1" hasCustomPrompt="1"/>
          </p:nvPr>
        </p:nvSpPr>
        <p:spPr>
          <a:xfrm>
            <a:off x="1256665" y="1628775"/>
            <a:ext cx="10372090" cy="4824730"/>
          </a:xfrm>
        </p:spPr>
        <p:txBody>
          <a:bodyPr vert="horz" wrap="square" lIns="91440" tIns="45720" rIns="91440" bIns="45720" anchor="t" anchorCtr="0"/>
          <a:p>
            <a:pPr eaLnBrk="1" hangingPunct="1">
              <a:lnSpc>
                <a:spcPct val="140000"/>
              </a:lnSpc>
            </a:pPr>
            <a:r>
              <a:rPr lang="zh-CN" altLang="en-US" sz="2000" dirty="0">
                <a:latin typeface="Arial" panose="020B0604020202020204" pitchFamily="34" charset="0"/>
              </a:rPr>
              <a:t>在公司企业举办大型会议、专业研讨会、产品推介会、招待会等公关聚会场合，主办方都会发表商务演讲，其演讲内容决定着整个活动的基调，使参加者了解本次活动的目的所在。在翻译这类商务文稿时要注意以下几点：</a:t>
            </a:r>
            <a:endParaRPr lang="zh-CN" altLang="en-US" sz="2000" dirty="0">
              <a:latin typeface="Arial" panose="020B0604020202020204" pitchFamily="34" charset="0"/>
            </a:endParaRPr>
          </a:p>
          <a:p>
            <a:pPr eaLnBrk="1" hangingPunct="1">
              <a:lnSpc>
                <a:spcPct val="140000"/>
              </a:lnSpc>
            </a:pPr>
            <a:r>
              <a:rPr lang="en-US" altLang="zh-CN" sz="2000" dirty="0">
                <a:latin typeface="Arial" panose="020B0604020202020204" pitchFamily="34" charset="0"/>
              </a:rPr>
              <a:t>1</a:t>
            </a:r>
            <a:r>
              <a:rPr lang="zh-CN" altLang="en-US" sz="2000" dirty="0">
                <a:latin typeface="Arial" panose="020B0604020202020204" pitchFamily="34" charset="0"/>
              </a:rPr>
              <a:t>）了解活动的相关背景知识、活动的级别以及与会者的群体定位；</a:t>
            </a:r>
            <a:endParaRPr lang="zh-CN" altLang="en-US" sz="2000" dirty="0">
              <a:latin typeface="Arial" panose="020B0604020202020204" pitchFamily="34" charset="0"/>
            </a:endParaRPr>
          </a:p>
          <a:p>
            <a:pPr eaLnBrk="1" hangingPunct="1">
              <a:lnSpc>
                <a:spcPct val="140000"/>
              </a:lnSpc>
            </a:pPr>
            <a:r>
              <a:rPr lang="en-US" altLang="zh-CN" sz="2000" dirty="0">
                <a:latin typeface="Arial" panose="020B0604020202020204" pitchFamily="34" charset="0"/>
              </a:rPr>
              <a:t>2</a:t>
            </a:r>
            <a:r>
              <a:rPr lang="zh-CN" altLang="en-US" sz="2000" dirty="0">
                <a:latin typeface="Arial" panose="020B0604020202020204" pitchFamily="34" charset="0"/>
              </a:rPr>
              <a:t>）注意演讲的时限，以此决定相对应的语言组织和措辞；</a:t>
            </a:r>
            <a:endParaRPr lang="zh-CN" altLang="en-US" sz="2000" dirty="0">
              <a:latin typeface="Arial" panose="020B0604020202020204" pitchFamily="34" charset="0"/>
            </a:endParaRPr>
          </a:p>
          <a:p>
            <a:pPr eaLnBrk="1" hangingPunct="1">
              <a:lnSpc>
                <a:spcPct val="140000"/>
              </a:lnSpc>
            </a:pPr>
            <a:r>
              <a:rPr lang="en-US" altLang="zh-CN" sz="2000" dirty="0">
                <a:latin typeface="Arial" panose="020B0604020202020204" pitchFamily="34" charset="0"/>
              </a:rPr>
              <a:t>3</a:t>
            </a:r>
            <a:r>
              <a:rPr lang="zh-CN" altLang="en-US" sz="2000" dirty="0">
                <a:latin typeface="Arial" panose="020B0604020202020204" pitchFamily="34" charset="0"/>
              </a:rPr>
              <a:t>）由于此类活动的功能与目的性较强，加之商贸领域的思想交流与信息传递具有特殊性，所以商务演讲翻译对概念的限定比较严格，这也要求译者掌握语言之外的知识并具备灵活应用的能力。译者不能仅仅满足于对词汇层面的理解，而需要更综合地了解专业领域知识，使得翻译符合有关专业人员的需要。</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2"/>
          <p:cNvSpPr>
            <a:spLocks noGrp="1"/>
          </p:cNvSpPr>
          <p:nvPr>
            <p:ph type="title"/>
          </p:nvPr>
        </p:nvSpPr>
        <p:spPr/>
        <p:txBody>
          <a:bodyPr vert="horz" wrap="square" lIns="91440" tIns="45720" rIns="91440" bIns="45720" anchor="b" anchorCtr="0"/>
          <a:p>
            <a:pPr eaLnBrk="1" hangingPunct="1"/>
            <a:r>
              <a:rPr lang="en-US" altLang="zh-CN" dirty="0"/>
              <a:t>3. </a:t>
            </a:r>
            <a:r>
              <a:rPr lang="zh-CN" altLang="en-US" dirty="0"/>
              <a:t>公关文稿与口译</a:t>
            </a:r>
            <a:endParaRPr lang="zh-CN" altLang="en-US" dirty="0"/>
          </a:p>
        </p:txBody>
      </p:sp>
      <p:sp>
        <p:nvSpPr>
          <p:cNvPr id="68611" name="Rectangle 3"/>
          <p:cNvSpPr>
            <a:spLocks noGrp="1"/>
          </p:cNvSpPr>
          <p:nvPr>
            <p:ph idx="1" hasCustomPrompt="1"/>
          </p:nvPr>
        </p:nvSpPr>
        <p:spPr>
          <a:xfrm>
            <a:off x="1254760" y="1628775"/>
            <a:ext cx="10485120" cy="4824730"/>
          </a:xfrm>
        </p:spPr>
        <p:txBody>
          <a:bodyPr vert="horz" wrap="square" lIns="91440" tIns="45720" rIns="91440" bIns="45720" anchor="t" anchorCtr="0"/>
          <a:p>
            <a:pPr eaLnBrk="1" hangingPunct="1">
              <a:lnSpc>
                <a:spcPct val="120000"/>
              </a:lnSpc>
            </a:pPr>
            <a:r>
              <a:rPr lang="zh-CN" altLang="en-US" sz="2000" dirty="0"/>
              <a:t>由于公关文稿中有一大部分都涉及到演讲、致辞、讲介，这往往要求译员有现场口译的能力。</a:t>
            </a:r>
            <a:endParaRPr lang="zh-CN" altLang="en-US" sz="2000" dirty="0"/>
          </a:p>
          <a:p>
            <a:pPr eaLnBrk="1" hangingPunct="1">
              <a:lnSpc>
                <a:spcPct val="120000"/>
              </a:lnSpc>
            </a:pPr>
            <a:r>
              <a:rPr lang="zh-CN" altLang="en-US" sz="2000" dirty="0"/>
              <a:t>口译就是通过口头表达方式将一种语言转化成另外一种语言的过程。笔译可以查字典，找参考资料，还可以和同事商讨、琢磨、推敲、斟酌字句。但口译译员都要在讲话人说话的同时听清、理解讲话的内容，领会讲话者的意图，记住讲话人的原话、原词，并立即用另一种语言清楚、准确地表达出来。口译人员在工作时，必须保持注意力高度集中，片刻松懈或走神就会导致漏听和漏译。他们还必须在听的同时做笔记，将听到的内容根据笔记和记忆加工成流畅的译文。口译是一项高度紧张的脑力劳动，要求译员不但听力好、理解力强，而且要求记忆力好、反应快。我国著名的口译教学专家梅德明教授把口译的特点归纳为即席性强、压力大、独立性强、综合性强及知识面广。可见口译对译者的语言能力、记忆能力和临场应变能力等方面具有很高的要求。</a:t>
            </a:r>
            <a:endParaRPr lang="zh-CN" altLang="en-US" sz="2000" dirty="0"/>
          </a:p>
        </p:txBody>
      </p:sp>
    </p:spTree>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9634" name="Picture 5" descr="blok"/>
          <p:cNvPicPr>
            <a:picLocks noChangeAspect="1"/>
          </p:cNvPicPr>
          <p:nvPr/>
        </p:nvPicPr>
        <p:blipFill>
          <a:blip r:embed="rId1"/>
          <a:stretch>
            <a:fillRect/>
          </a:stretch>
        </p:blipFill>
        <p:spPr>
          <a:xfrm>
            <a:off x="1774825" y="1773238"/>
            <a:ext cx="2667000" cy="3590925"/>
          </a:xfrm>
          <a:prstGeom prst="rect">
            <a:avLst/>
          </a:prstGeom>
          <a:noFill/>
          <a:ln w="9525">
            <a:noFill/>
          </a:ln>
        </p:spPr>
      </p:pic>
      <p:sp>
        <p:nvSpPr>
          <p:cNvPr id="69635"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69636" name="Rectangle 3"/>
          <p:cNvSpPr>
            <a:spLocks noGrp="1"/>
          </p:cNvSpPr>
          <p:nvPr>
            <p:ph idx="1" hasCustomPrompt="1"/>
          </p:nvPr>
        </p:nvSpPr>
        <p:spPr>
          <a:xfrm>
            <a:off x="3863975" y="1700530"/>
            <a:ext cx="7891780" cy="468122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口译按操作方式可以分为两大类：即席翻译（</a:t>
            </a:r>
            <a:r>
              <a:rPr lang="en-US" altLang="zh-CN" sz="2000" dirty="0">
                <a:latin typeface="Times New Roman" panose="02020603050405020304" pitchFamily="18" charset="0"/>
                <a:cs typeface="Times New Roman" panose="02020603050405020304" pitchFamily="18" charset="0"/>
              </a:rPr>
              <a:t>Consecutive Interpreting</a:t>
            </a:r>
            <a:r>
              <a:rPr lang="zh-CN" altLang="en-US" sz="2000" dirty="0">
                <a:latin typeface="Times New Roman" panose="02020603050405020304" pitchFamily="18" charset="0"/>
                <a:cs typeface="Times New Roman" panose="02020603050405020304" pitchFamily="18" charset="0"/>
              </a:rPr>
              <a:t>）和同声传译（</a:t>
            </a:r>
            <a:r>
              <a:rPr lang="en-US" altLang="zh-CN" sz="2000" dirty="0">
                <a:latin typeface="Times New Roman" panose="02020603050405020304" pitchFamily="18" charset="0"/>
                <a:cs typeface="Times New Roman" panose="02020603050405020304" pitchFamily="18" charset="0"/>
              </a:rPr>
              <a:t>Simultaneous Interpreting</a:t>
            </a:r>
            <a:r>
              <a:rPr lang="zh-CN" altLang="en-US" sz="2000" dirty="0">
                <a:latin typeface="Times New Roman" panose="02020603050405020304" pitchFamily="18" charset="0"/>
                <a:cs typeface="Times New Roman" panose="02020603050405020304" pitchFamily="18" charset="0"/>
              </a:rPr>
              <a:t>）。即席翻译又称为交替传译或连续传译，其方式是讲话人说完一句话、几句话或一段话，停下来让译员进行口头翻译。经常使用即席翻译的场合有：演讲、祝词、授课、谈判、情况介绍会、高级会议、新闻发布会、记者招待会、参观、采访、宴会等。同声传译是指译员在一方讲话的同时不停顿地将其讲话内容传译给另一方的口译方式，译员的口译与一方的讲话几近同步进行。由于节奏紧迫，耳听、脑记、口说同步进行，译员需要注意力高度集中。译员工作强度非常大，一般每工作</a:t>
            </a:r>
            <a:r>
              <a:rPr lang="en-US" altLang="zh-CN" sz="2000" dirty="0">
                <a:latin typeface="Times New Roman" panose="02020603050405020304" pitchFamily="18" charset="0"/>
                <a:cs typeface="Times New Roman" panose="02020603050405020304" pitchFamily="18" charset="0"/>
              </a:rPr>
              <a:t>20</a:t>
            </a:r>
            <a:r>
              <a:rPr lang="zh-CN" altLang="en-US" sz="2000" dirty="0">
                <a:latin typeface="Times New Roman" panose="02020603050405020304" pitchFamily="18" charset="0"/>
                <a:cs typeface="Times New Roman" panose="02020603050405020304" pitchFamily="18" charset="0"/>
              </a:rPr>
              <a:t>分钟就要轮换。</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0659" name="Rectangle 3"/>
          <p:cNvSpPr>
            <a:spLocks noGrp="1"/>
          </p:cNvSpPr>
          <p:nvPr>
            <p:ph idx="1" hasCustomPrompt="1"/>
          </p:nvPr>
        </p:nvSpPr>
        <p:spPr>
          <a:xfrm>
            <a:off x="1567815" y="1844675"/>
            <a:ext cx="6172200" cy="4265930"/>
          </a:xfrm>
        </p:spPr>
        <p:txBody>
          <a:bodyPr vert="horz" wrap="square" lIns="91440" tIns="45720" rIns="91440" bIns="45720" anchor="t" anchorCtr="0"/>
          <a:p>
            <a:pPr eaLnBrk="1" hangingPunct="1">
              <a:lnSpc>
                <a:spcPct val="130000"/>
              </a:lnSpc>
            </a:pPr>
            <a:r>
              <a:rPr lang="zh-CN" altLang="en-US" sz="2000" dirty="0"/>
              <a:t>笔译和口译有许多共同的特点和要求，也有不少差异，因此，对从事不同翻译工作的人有不同的要求。正因为如此，在联合国系统、欧洲联盟以及在其他一些国家，从事口、笔译的人员是分开的。我国外交翻译的工作人员历来都是多面手，但不管侧重于哪一个方面，每一个人都必须从事笔译，因为笔译是基础。有平时笔译经验的积累，才能练出口译所需要的快速反应和熟练的语言转换能力。</a:t>
            </a:r>
            <a:endParaRPr lang="zh-CN" altLang="en-US" sz="2000" dirty="0"/>
          </a:p>
        </p:txBody>
      </p:sp>
      <p:pic>
        <p:nvPicPr>
          <p:cNvPr id="70660" name="imgb" descr="http://www.examda.com/NewsFiles/2009-11/11/171321936.jpg"/>
          <p:cNvPicPr>
            <a:picLocks noChangeAspect="1"/>
          </p:cNvPicPr>
          <p:nvPr/>
        </p:nvPicPr>
        <p:blipFill>
          <a:blip r:embed="rId1" r:link="rId2"/>
          <a:stretch>
            <a:fillRect/>
          </a:stretch>
        </p:blipFill>
        <p:spPr>
          <a:xfrm>
            <a:off x="8184515" y="2493010"/>
            <a:ext cx="3024188" cy="2374900"/>
          </a:xfrm>
          <a:prstGeom prst="rect">
            <a:avLst/>
          </a:prstGeom>
          <a:noFill/>
          <a:ln w="9525">
            <a:noFill/>
          </a:ln>
        </p:spPr>
      </p:pic>
    </p:spTree>
  </p:cSld>
  <p:clrMapOvr>
    <a:masterClrMapping/>
  </p:clrMapOvr>
  <p:transition spd="slow">
    <p:randomBar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682" name="Picture 6" descr="business_from_your_network"/>
          <p:cNvPicPr>
            <a:picLocks noChangeAspect="1"/>
          </p:cNvPicPr>
          <p:nvPr/>
        </p:nvPicPr>
        <p:blipFill>
          <a:blip r:embed="rId1"/>
          <a:stretch>
            <a:fillRect/>
          </a:stretch>
        </p:blipFill>
        <p:spPr>
          <a:xfrm>
            <a:off x="695325" y="3284538"/>
            <a:ext cx="2555875" cy="2547937"/>
          </a:xfrm>
          <a:prstGeom prst="rect">
            <a:avLst/>
          </a:prstGeom>
          <a:noFill/>
          <a:ln w="9525">
            <a:noFill/>
          </a:ln>
        </p:spPr>
      </p:pic>
      <p:sp>
        <p:nvSpPr>
          <p:cNvPr id="71683" name="Rectangle 2"/>
          <p:cNvSpPr>
            <a:spLocks noGrp="1"/>
          </p:cNvSpPr>
          <p:nvPr>
            <p:ph type="title"/>
          </p:nvPr>
        </p:nvSpPr>
        <p:spPr/>
        <p:txBody>
          <a:bodyPr vert="horz" wrap="square" lIns="91440" tIns="45720" rIns="91440" bIns="45720" anchor="b" anchorCtr="0"/>
          <a:p>
            <a:pPr eaLnBrk="1" hangingPunct="1"/>
            <a:r>
              <a:rPr lang="en-US" altLang="zh-CN" sz="3200" b="1" dirty="0"/>
              <a:t>§ PART FIVE </a:t>
            </a:r>
            <a:r>
              <a:rPr lang="zh-CN" altLang="en-US" sz="3200" dirty="0"/>
              <a:t>译技点津：</a:t>
            </a:r>
            <a:r>
              <a:rPr lang="zh-CN" altLang="en-US" dirty="0"/>
              <a:t>商务翻译的语篇视角 </a:t>
            </a:r>
            <a:endParaRPr lang="zh-CN" altLang="en-US" dirty="0"/>
          </a:p>
        </p:txBody>
      </p:sp>
      <p:sp>
        <p:nvSpPr>
          <p:cNvPr id="71684" name="Rectangle 3"/>
          <p:cNvSpPr>
            <a:spLocks noGrp="1"/>
          </p:cNvSpPr>
          <p:nvPr>
            <p:ph idx="1" hasCustomPrompt="1"/>
          </p:nvPr>
        </p:nvSpPr>
        <p:spPr>
          <a:xfrm>
            <a:off x="2927350" y="1773555"/>
            <a:ext cx="8863330" cy="4464050"/>
          </a:xfrm>
        </p:spPr>
        <p:txBody>
          <a:bodyPr vert="horz" wrap="square" lIns="91440" tIns="45720" rIns="91440" bIns="45720" anchor="t" anchorCtr="0"/>
          <a:p>
            <a:pPr eaLnBrk="1" hangingPunct="1">
              <a:lnSpc>
                <a:spcPct val="150000"/>
              </a:lnSpc>
            </a:pPr>
            <a:r>
              <a:rPr lang="en-US" altLang="zh-CN" sz="2000" b="1" dirty="0">
                <a:latin typeface="Times New Roman" panose="02020603050405020304" pitchFamily="18" charset="0"/>
                <a:cs typeface="Times New Roman" panose="02020603050405020304" pitchFamily="18" charset="0"/>
              </a:rPr>
              <a:t>I.</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商务英语语篇</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从结构方面看，“语篇”（</a:t>
            </a:r>
            <a:r>
              <a:rPr lang="en-US" altLang="zh-CN" sz="2000" dirty="0">
                <a:latin typeface="Times New Roman" panose="02020603050405020304" pitchFamily="18" charset="0"/>
                <a:cs typeface="Times New Roman" panose="02020603050405020304" pitchFamily="18" charset="0"/>
              </a:rPr>
              <a:t>Discourse</a:t>
            </a:r>
            <a:r>
              <a:rPr lang="zh-CN" altLang="en-US" sz="2000" dirty="0">
                <a:latin typeface="Times New Roman" panose="02020603050405020304" pitchFamily="18" charset="0"/>
                <a:cs typeface="Times New Roman" panose="02020603050405020304" pitchFamily="18" charset="0"/>
              </a:rPr>
              <a:t>）是大于句子（</a:t>
            </a:r>
            <a:r>
              <a:rPr lang="en-US" altLang="zh-CN" sz="2000" dirty="0">
                <a:latin typeface="Times New Roman" panose="02020603050405020304" pitchFamily="18" charset="0"/>
                <a:cs typeface="Times New Roman" panose="02020603050405020304" pitchFamily="18" charset="0"/>
              </a:rPr>
              <a:t>sentence</a:t>
            </a:r>
            <a:r>
              <a:rPr lang="zh-CN" altLang="en-US" sz="2000" dirty="0">
                <a:latin typeface="Times New Roman" panose="02020603050405020304" pitchFamily="18" charset="0"/>
                <a:cs typeface="Times New Roman" panose="02020603050405020304" pitchFamily="18" charset="0"/>
              </a:rPr>
              <a:t>）的语言单位（</a:t>
            </a:r>
            <a:r>
              <a:rPr lang="en-US" altLang="zh-CN" sz="2000" dirty="0">
                <a:latin typeface="Times New Roman" panose="02020603050405020304" pitchFamily="18" charset="0"/>
                <a:cs typeface="Times New Roman" panose="02020603050405020304" pitchFamily="18" charset="0"/>
              </a:rPr>
              <a:t>Discourse is a unit of language above the sentence</a:t>
            </a:r>
            <a:r>
              <a:rPr lang="zh-CN" altLang="en-US" sz="2000" dirty="0">
                <a:latin typeface="Times New Roman" panose="02020603050405020304" pitchFamily="18" charset="0"/>
                <a:cs typeface="Times New Roman" panose="02020603050405020304" pitchFamily="18" charset="0"/>
              </a:rPr>
              <a:t>）。从功能方面看，“语篇”是使用中的语言（</a:t>
            </a:r>
            <a:r>
              <a:rPr lang="en-US" altLang="zh-CN" sz="2000" dirty="0">
                <a:latin typeface="Times New Roman" panose="02020603050405020304" pitchFamily="18" charset="0"/>
                <a:cs typeface="Times New Roman" panose="02020603050405020304" pitchFamily="18" charset="0"/>
              </a:rPr>
              <a:t>Discourse is language in use</a:t>
            </a:r>
            <a:r>
              <a:rPr lang="zh-CN" altLang="en-US" sz="2000" dirty="0">
                <a:latin typeface="Times New Roman" panose="02020603050405020304" pitchFamily="18" charset="0"/>
                <a:cs typeface="Times New Roman" panose="02020603050405020304" pitchFamily="18" charset="0"/>
              </a:rPr>
              <a:t>）。（黄国文，</a:t>
            </a:r>
            <a:r>
              <a:rPr lang="en-US" altLang="zh-CN" sz="2000" dirty="0">
                <a:latin typeface="Times New Roman" panose="02020603050405020304" pitchFamily="18" charset="0"/>
                <a:cs typeface="Times New Roman" panose="02020603050405020304" pitchFamily="18" charset="0"/>
              </a:rPr>
              <a:t>2001</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商务英语语篇指在买卖所需商品或服务的商务活动过程中使用的各种正式与非正式文件。商务英语语篇特别注重实用性，具有浓厚的行业特色，并且因涵盖业务范围广、活动类型丰富而拥有各种各样的语篇类型。</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7"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2708" name="Rectangle 3"/>
          <p:cNvSpPr>
            <a:spLocks noGrp="1"/>
          </p:cNvSpPr>
          <p:nvPr>
            <p:ph idx="1" hasCustomPrompt="1"/>
          </p:nvPr>
        </p:nvSpPr>
        <p:spPr>
          <a:xfrm>
            <a:off x="1646555" y="1827530"/>
            <a:ext cx="9311640" cy="4114800"/>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我们可以从实际运用的角度把商务英语类语篇细分为商务信函（</a:t>
            </a:r>
            <a:r>
              <a:rPr lang="en-US" altLang="zh-CN" sz="2000" dirty="0">
                <a:latin typeface="Times New Roman" panose="02020603050405020304" pitchFamily="18" charset="0"/>
                <a:cs typeface="Times New Roman" panose="02020603050405020304" pitchFamily="18" charset="0"/>
              </a:rPr>
              <a:t>Business Correspondences</a:t>
            </a:r>
            <a:r>
              <a:rPr lang="zh-CN" altLang="en-US" sz="2000" dirty="0">
                <a:latin typeface="Times New Roman" panose="02020603050405020304" pitchFamily="18" charset="0"/>
                <a:cs typeface="Times New Roman" panose="02020603050405020304" pitchFamily="18" charset="0"/>
              </a:rPr>
              <a:t>）、备忘录（</a:t>
            </a:r>
            <a:r>
              <a:rPr lang="en-US" altLang="zh-CN" sz="2000" dirty="0">
                <a:latin typeface="Times New Roman" panose="02020603050405020304" pitchFamily="18" charset="0"/>
                <a:cs typeface="Times New Roman" panose="02020603050405020304" pitchFamily="18" charset="0"/>
              </a:rPr>
              <a:t>Memorandum</a:t>
            </a:r>
            <a:r>
              <a:rPr lang="zh-CN" altLang="en-US" sz="2000" dirty="0">
                <a:latin typeface="Times New Roman" panose="02020603050405020304" pitchFamily="18" charset="0"/>
                <a:cs typeface="Times New Roman" panose="02020603050405020304" pitchFamily="18" charset="0"/>
              </a:rPr>
              <a:t>）、会议纪要（</a:t>
            </a:r>
            <a:r>
              <a:rPr lang="en-US" altLang="zh-CN" sz="2000" dirty="0">
                <a:latin typeface="Times New Roman" panose="02020603050405020304" pitchFamily="18" charset="0"/>
                <a:cs typeface="Times New Roman" panose="02020603050405020304" pitchFamily="18" charset="0"/>
              </a:rPr>
              <a:t>Minutes</a:t>
            </a:r>
            <a:r>
              <a:rPr lang="zh-CN" altLang="en-US" sz="2000" dirty="0">
                <a:latin typeface="Times New Roman" panose="02020603050405020304" pitchFamily="18" charset="0"/>
                <a:cs typeface="Times New Roman" panose="02020603050405020304" pitchFamily="18" charset="0"/>
              </a:rPr>
              <a:t>）、广告（</a:t>
            </a:r>
            <a:r>
              <a:rPr lang="en-US" altLang="zh-CN" sz="2000" dirty="0">
                <a:latin typeface="Times New Roman" panose="02020603050405020304" pitchFamily="18" charset="0"/>
                <a:cs typeface="Times New Roman" panose="02020603050405020304" pitchFamily="18" charset="0"/>
              </a:rPr>
              <a:t>Commercials</a:t>
            </a:r>
            <a:r>
              <a:rPr lang="zh-CN" altLang="en-US" sz="2000" dirty="0">
                <a:latin typeface="Times New Roman" panose="02020603050405020304" pitchFamily="18" charset="0"/>
                <a:cs typeface="Times New Roman" panose="02020603050405020304" pitchFamily="18" charset="0"/>
              </a:rPr>
              <a:t>）、报告（</a:t>
            </a:r>
            <a:r>
              <a:rPr lang="en-US" altLang="zh-CN" sz="2000" dirty="0">
                <a:latin typeface="Times New Roman" panose="02020603050405020304" pitchFamily="18" charset="0"/>
                <a:cs typeface="Times New Roman" panose="02020603050405020304" pitchFamily="18" charset="0"/>
              </a:rPr>
              <a:t>Reports</a:t>
            </a:r>
            <a:r>
              <a:rPr lang="zh-CN" altLang="en-US" sz="2000" dirty="0">
                <a:latin typeface="Times New Roman" panose="02020603050405020304" pitchFamily="18" charset="0"/>
                <a:cs typeface="Times New Roman" panose="02020603050405020304" pitchFamily="18" charset="0"/>
              </a:rPr>
              <a:t>）、通知（</a:t>
            </a:r>
            <a:r>
              <a:rPr lang="en-US" altLang="zh-CN" sz="2000" dirty="0">
                <a:latin typeface="Times New Roman" panose="02020603050405020304" pitchFamily="18" charset="0"/>
                <a:cs typeface="Times New Roman" panose="02020603050405020304" pitchFamily="18" charset="0"/>
              </a:rPr>
              <a:t>Notices</a:t>
            </a:r>
            <a:r>
              <a:rPr lang="zh-CN" altLang="en-US" sz="2000" dirty="0">
                <a:latin typeface="Times New Roman" panose="02020603050405020304" pitchFamily="18" charset="0"/>
                <a:cs typeface="Times New Roman" panose="02020603050405020304" pitchFamily="18" charset="0"/>
              </a:rPr>
              <a:t>）、说明书（</a:t>
            </a:r>
            <a:r>
              <a:rPr lang="en-US" altLang="zh-CN" sz="2000" dirty="0">
                <a:latin typeface="Times New Roman" panose="02020603050405020304" pitchFamily="18" charset="0"/>
                <a:cs typeface="Times New Roman" panose="02020603050405020304" pitchFamily="18" charset="0"/>
              </a:rPr>
              <a:t>Instructions</a:t>
            </a:r>
            <a:r>
              <a:rPr lang="zh-CN" altLang="en-US" sz="2000" dirty="0">
                <a:latin typeface="Times New Roman" panose="02020603050405020304" pitchFamily="18" charset="0"/>
                <a:cs typeface="Times New Roman" panose="02020603050405020304" pitchFamily="18" charset="0"/>
              </a:rPr>
              <a:t>）、协议或合同（</a:t>
            </a:r>
            <a:r>
              <a:rPr lang="en-US" altLang="zh-CN" sz="2000" dirty="0">
                <a:latin typeface="Times New Roman" panose="02020603050405020304" pitchFamily="18" charset="0"/>
                <a:cs typeface="Times New Roman" panose="02020603050405020304" pitchFamily="18" charset="0"/>
              </a:rPr>
              <a:t>Agreements or Contracts</a:t>
            </a:r>
            <a:r>
              <a:rPr lang="zh-CN" altLang="en-US" sz="2000" dirty="0">
                <a:latin typeface="Times New Roman" panose="02020603050405020304" pitchFamily="18" charset="0"/>
                <a:cs typeface="Times New Roman" panose="02020603050405020304" pitchFamily="18" charset="0"/>
              </a:rPr>
              <a:t>）、商务演讲、致辞或讲介（</a:t>
            </a:r>
            <a:r>
              <a:rPr lang="en-US" altLang="zh-CN" sz="2000" dirty="0">
                <a:latin typeface="Times New Roman" panose="02020603050405020304" pitchFamily="18" charset="0"/>
                <a:cs typeface="Times New Roman" panose="02020603050405020304" pitchFamily="18" charset="0"/>
              </a:rPr>
              <a:t>Business Speeches or Presentations</a:t>
            </a:r>
            <a:r>
              <a:rPr lang="zh-CN" altLang="en-US" sz="2000" dirty="0">
                <a:latin typeface="Times New Roman" panose="02020603050405020304" pitchFamily="18" charset="0"/>
                <a:cs typeface="Times New Roman" panose="02020603050405020304" pitchFamily="18" charset="0"/>
              </a:rPr>
              <a:t>）以及各种相关单据与表格（</a:t>
            </a:r>
            <a:r>
              <a:rPr lang="en-US" altLang="zh-CN" sz="2000" dirty="0">
                <a:latin typeface="Times New Roman" panose="02020603050405020304" pitchFamily="18" charset="0"/>
                <a:cs typeface="Times New Roman" panose="02020603050405020304" pitchFamily="18" charset="0"/>
              </a:rPr>
              <a:t>Bills and Forms</a:t>
            </a:r>
            <a:r>
              <a:rPr lang="zh-CN" altLang="en-US" sz="2000" dirty="0">
                <a:latin typeface="Times New Roman" panose="02020603050405020304" pitchFamily="18" charset="0"/>
                <a:cs typeface="Times New Roman" panose="02020603050405020304" pitchFamily="18" charset="0"/>
              </a:rPr>
              <a:t>）等各种语篇类型。</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2"/>
          <p:cNvSpPr>
            <a:spLocks noGrp="1"/>
          </p:cNvSpPr>
          <p:nvPr>
            <p:ph type="title"/>
          </p:nvPr>
        </p:nvSpPr>
        <p:spPr/>
        <p:txBody>
          <a:bodyPr vert="horz" wrap="square" lIns="91440" tIns="45720" rIns="91440" bIns="45720" anchor="b" anchorCtr="0"/>
          <a:p>
            <a:pPr eaLnBrk="1" hangingPunct="1"/>
            <a:r>
              <a:rPr lang="en-US" altLang="zh-CN" b="1" dirty="0"/>
              <a:t>II.</a:t>
            </a:r>
            <a:r>
              <a:rPr lang="en-US" altLang="zh-CN" dirty="0"/>
              <a:t> </a:t>
            </a:r>
            <a:r>
              <a:rPr lang="zh-CN" altLang="en-US" dirty="0"/>
              <a:t>商务翻译中的语篇视角</a:t>
            </a:r>
            <a:endParaRPr lang="zh-CN" altLang="en-US" dirty="0"/>
          </a:p>
        </p:txBody>
      </p:sp>
      <p:sp>
        <p:nvSpPr>
          <p:cNvPr id="73731" name="Rectangle 3"/>
          <p:cNvSpPr>
            <a:spLocks noGrp="1"/>
          </p:cNvSpPr>
          <p:nvPr>
            <p:ph idx="1" hasCustomPrompt="1"/>
          </p:nvPr>
        </p:nvSpPr>
        <p:spPr>
          <a:xfrm>
            <a:off x="1666875" y="1827530"/>
            <a:ext cx="9911715" cy="4114800"/>
          </a:xfrm>
        </p:spPr>
        <p:txBody>
          <a:bodyPr vert="horz" wrap="square" lIns="91440" tIns="45720" rIns="91440" bIns="45720" anchor="t" anchorCtr="0"/>
          <a:p>
            <a:pPr eaLnBrk="1" hangingPunct="1">
              <a:lnSpc>
                <a:spcPct val="120000"/>
              </a:lnSpc>
            </a:pPr>
            <a:r>
              <a:rPr lang="zh-CN" altLang="en-US" sz="2300" dirty="0"/>
              <a:t>在实际翻译中，翻译的对象往往是完整的语篇，这就要求其译文也是一个完整通顺的语篇。因此，在翻译过程中，译者不仅要做到正确理解并表达和组织语句，使其与原文对等，还应该考虑到文本作为语篇的语境、文化因素和交际功能，保证译文的衔接和连贯，准确传达出原文中体现的文化特色、语言风格和交际功能。</a:t>
            </a:r>
            <a:endParaRPr lang="zh-CN" altLang="en-US" sz="2300" dirty="0"/>
          </a:p>
          <a:p>
            <a:pPr eaLnBrk="1" hangingPunct="1">
              <a:lnSpc>
                <a:spcPct val="120000"/>
              </a:lnSpc>
            </a:pPr>
            <a:r>
              <a:rPr lang="zh-CN" altLang="en-US" sz="2300" dirty="0"/>
              <a:t>语篇中有三大要素：中心思想、连贯性和一致性。语篇翻译要根据这三大要素，以原文传递的信息为主线，理清脉络，有重点、有取舍地表达原文作者的意图。因此，译文也应该是一篇语义连贯、语法正确、逻辑清晰的完整语篇，而且译文同时还完整、层次分明地传达原文作者的意图。</a:t>
            </a:r>
            <a:endParaRPr lang="zh-CN" altLang="en-US" sz="2300" dirty="0"/>
          </a:p>
        </p:txBody>
      </p:sp>
    </p:spTree>
  </p:cSld>
  <p:clrMapOvr>
    <a:masterClrMapping/>
  </p:clrMapOvr>
  <p:transition spd="slow">
    <p:randomBar dir="ver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4755" name="Rectangle 3"/>
          <p:cNvSpPr>
            <a:spLocks noGrp="1"/>
          </p:cNvSpPr>
          <p:nvPr>
            <p:ph idx="1" hasCustomPrompt="1"/>
          </p:nvPr>
        </p:nvSpPr>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翻译中的语篇视角有两个重要特征：衔接（</a:t>
            </a:r>
            <a:r>
              <a:rPr lang="en-US" altLang="zh-CN" sz="2000" dirty="0">
                <a:latin typeface="Times New Roman" panose="02020603050405020304" pitchFamily="18" charset="0"/>
                <a:cs typeface="Times New Roman" panose="02020603050405020304" pitchFamily="18" charset="0"/>
              </a:rPr>
              <a:t>Cohesion</a:t>
            </a:r>
            <a:r>
              <a:rPr lang="zh-CN" altLang="en-US" sz="2000" dirty="0">
                <a:latin typeface="Times New Roman" panose="02020603050405020304" pitchFamily="18" charset="0"/>
                <a:cs typeface="Times New Roman" panose="02020603050405020304" pitchFamily="18" charset="0"/>
              </a:rPr>
              <a:t>）和连贯（</a:t>
            </a:r>
            <a:r>
              <a:rPr lang="en-US" altLang="zh-CN" sz="2000" dirty="0">
                <a:latin typeface="Times New Roman" panose="02020603050405020304" pitchFamily="18" charset="0"/>
                <a:cs typeface="Times New Roman" panose="02020603050405020304" pitchFamily="18" charset="0"/>
              </a:rPr>
              <a:t>Coherence</a:t>
            </a:r>
            <a:r>
              <a:rPr lang="zh-CN" altLang="en-US" sz="2000" dirty="0">
                <a:latin typeface="Times New Roman" panose="02020603050405020304" pitchFamily="18" charset="0"/>
                <a:cs typeface="Times New Roman" panose="02020603050405020304" pitchFamily="18" charset="0"/>
              </a:rPr>
              <a:t>）。衔接是通过词汇或语法手段，使语篇获得形式上的联系。一篇译文行文是否清晰流畅，关键在于衔接。在翻译过程中，译者应从整体上把握语篇的意义，透彻理解语篇的信息，根据目的语的要求，采用适当的增减方法对译文进行重构，使译文达到语篇上的衔接。而连贯则是指信息接受者根据语境信息和背景知识，通过逻辑推理来掌握信息发出者的交际意图，即语篇翻译中连贯性的问题是如何保证语篇中语义逻辑的一致性。为了保证译文语义连贯，晓畅明白，适当的增补、语序调整等手段也是保证译文语义逻辑一致的方法。</a:t>
            </a:r>
            <a:endParaRPr lang="zh-CN" altLang="en-US" sz="2000" dirty="0">
              <a:latin typeface="Times New Roman" panose="02020603050405020304" pitchFamily="18" charset="0"/>
              <a:cs typeface="Times New Roman" panose="02020603050405020304" pitchFamily="18" charset="0"/>
            </a:endParaRPr>
          </a:p>
        </p:txBody>
      </p:sp>
      <p:pic>
        <p:nvPicPr>
          <p:cNvPr id="74756" name="Picture 5" descr="ANd9GcQnYnEM87Z17XjxcS-bUzVFdVeDdICYTHYPSnZxJ7h1nWUorIh4"/>
          <p:cNvPicPr>
            <a:picLocks noChangeAspect="1"/>
          </p:cNvPicPr>
          <p:nvPr/>
        </p:nvPicPr>
        <p:blipFill>
          <a:blip r:embed="rId1"/>
          <a:stretch>
            <a:fillRect/>
          </a:stretch>
        </p:blipFill>
        <p:spPr>
          <a:xfrm>
            <a:off x="5016500" y="188913"/>
            <a:ext cx="2592388" cy="1522412"/>
          </a:xfrm>
          <a:prstGeom prst="rect">
            <a:avLst/>
          </a:prstGeom>
          <a:noFill/>
          <a:ln w="9525">
            <a:noFill/>
          </a:ln>
        </p:spPr>
      </p:pic>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3"/>
          <p:cNvSpPr>
            <a:spLocks noGrp="1"/>
          </p:cNvSpPr>
          <p:nvPr>
            <p:ph idx="1" hasCustomPrompt="1"/>
          </p:nvPr>
        </p:nvSpPr>
        <p:spPr>
          <a:xfrm>
            <a:off x="1875155" y="1510030"/>
            <a:ext cx="9784080" cy="3896995"/>
          </a:xfrm>
          <a:ln w="25400">
            <a:solidFill>
              <a:schemeClr val="tx1">
                <a:alpha val="100000"/>
              </a:schemeClr>
            </a:solidFill>
            <a:miter lim="800000"/>
          </a:ln>
        </p:spPr>
        <p:txBody>
          <a:bodyPr vert="horz" wrap="square" lIns="91440" tIns="45720" rIns="91440" bIns="45720" anchor="t" anchorCtr="0"/>
          <a:p>
            <a:pPr eaLnBrk="1" hangingPunct="1">
              <a:buNone/>
            </a:pPr>
            <a:r>
              <a:rPr lang="en-US" altLang="zh-CN" sz="2200" dirty="0">
                <a:latin typeface="Times New Roman" panose="02020603050405020304" pitchFamily="18" charset="0"/>
                <a:cs typeface="Times New Roman" panose="02020603050405020304" pitchFamily="18" charset="0"/>
              </a:rPr>
              <a:t>1.	Mr. Vice President,</a:t>
            </a:r>
            <a:endParaRPr lang="en-US" altLang="zh-CN" sz="2200" dirty="0">
              <a:latin typeface="Times New Roman" panose="02020603050405020304" pitchFamily="18" charset="0"/>
              <a:cs typeface="Times New Roman" panose="02020603050405020304" pitchFamily="18" charset="0"/>
            </a:endParaRPr>
          </a:p>
          <a:p>
            <a:pPr eaLnBrk="1" hangingPunct="1">
              <a:buNone/>
            </a:pPr>
            <a:r>
              <a:rPr lang="en-US" altLang="zh-CN" sz="2200" dirty="0">
                <a:latin typeface="Times New Roman" panose="02020603050405020304" pitchFamily="18" charset="0"/>
                <a:cs typeface="Times New Roman" panose="02020603050405020304" pitchFamily="18" charset="0"/>
              </a:rPr>
              <a:t>	Our American friends,</a:t>
            </a:r>
            <a:endParaRPr lang="en-US" altLang="zh-CN" sz="2200" dirty="0">
              <a:latin typeface="Times New Roman" panose="02020603050405020304" pitchFamily="18" charset="0"/>
              <a:cs typeface="Times New Roman" panose="02020603050405020304" pitchFamily="18" charset="0"/>
            </a:endParaRPr>
          </a:p>
          <a:p>
            <a:pPr eaLnBrk="1" hangingPunct="1">
              <a:buNone/>
            </a:pPr>
            <a:r>
              <a:rPr lang="en-US" altLang="zh-CN" sz="2200" dirty="0">
                <a:latin typeface="Times New Roman" panose="02020603050405020304" pitchFamily="18" charset="0"/>
                <a:cs typeface="Times New Roman" panose="02020603050405020304" pitchFamily="18" charset="0"/>
              </a:rPr>
              <a:t>	My colleagues,</a:t>
            </a:r>
            <a:endParaRPr lang="en-US" altLang="zh-CN" sz="2200" dirty="0">
              <a:latin typeface="Times New Roman" panose="02020603050405020304" pitchFamily="18" charset="0"/>
              <a:cs typeface="Times New Roman" panose="02020603050405020304" pitchFamily="18" charset="0"/>
            </a:endParaRPr>
          </a:p>
          <a:p>
            <a:pPr eaLnBrk="1" hangingPunct="1">
              <a:buNone/>
            </a:pPr>
            <a:r>
              <a:rPr lang="en-US" altLang="zh-CN" sz="2200" dirty="0">
                <a:latin typeface="Times New Roman" panose="02020603050405020304" pitchFamily="18" charset="0"/>
                <a:cs typeface="Times New Roman" panose="02020603050405020304" pitchFamily="18" charset="0"/>
              </a:rPr>
              <a:t>	Ladies and Gentlemen,</a:t>
            </a:r>
            <a:endParaRPr lang="en-US" altLang="zh-CN" sz="2200" dirty="0">
              <a:latin typeface="Times New Roman" panose="02020603050405020304" pitchFamily="18" charset="0"/>
              <a:cs typeface="Times New Roman" panose="02020603050405020304" pitchFamily="18" charset="0"/>
            </a:endParaRPr>
          </a:p>
          <a:p>
            <a:pPr eaLnBrk="1" hangingPunct="1">
              <a:buNone/>
            </a:pPr>
            <a:r>
              <a:rPr lang="en-US" altLang="zh-CN" sz="2200" dirty="0">
                <a:latin typeface="Times New Roman" panose="02020603050405020304" pitchFamily="18" charset="0"/>
                <a:cs typeface="Times New Roman" panose="02020603050405020304" pitchFamily="18" charset="0"/>
              </a:rPr>
              <a:t>		On behalf of all the members of our mission, I would like to express our sincere thanks to you for inviting us to such a marvelous Christmas party.</a:t>
            </a:r>
            <a:endParaRPr lang="en-US" altLang="zh-CN" sz="2200" dirty="0">
              <a:latin typeface="Times New Roman" panose="02020603050405020304" pitchFamily="18" charset="0"/>
              <a:cs typeface="Times New Roman" panose="02020603050405020304" pitchFamily="18" charset="0"/>
            </a:endParaRPr>
          </a:p>
          <a:p>
            <a:pPr eaLnBrk="1" hangingPunct="1">
              <a:buNone/>
            </a:pPr>
            <a:r>
              <a:rPr lang="en-US" altLang="zh-CN" sz="2200" dirty="0">
                <a:latin typeface="Times New Roman" panose="02020603050405020304" pitchFamily="18" charset="0"/>
                <a:cs typeface="Times New Roman" panose="02020603050405020304" pitchFamily="18" charset="0"/>
              </a:rPr>
              <a:t>		We really enjoyed the delicious food and excellent wine. Also, the music was perfect. I enjoyed meeting and talking to you, and sharing the time together. As we say, well begun is half done. I hope we will be able to maintain this good relationship and make next year another great one together.</a:t>
            </a:r>
            <a:endParaRPr lang="en-US" altLang="zh-CN" sz="2200" dirty="0">
              <a:latin typeface="Times New Roman" panose="02020603050405020304" pitchFamily="18" charset="0"/>
              <a:cs typeface="Times New Roman" panose="02020603050405020304" pitchFamily="18" charset="0"/>
            </a:endParaRPr>
          </a:p>
        </p:txBody>
      </p:sp>
      <p:sp>
        <p:nvSpPr>
          <p:cNvPr id="10243" name="Rectangle 8"/>
          <p:cNvSpPr/>
          <p:nvPr/>
        </p:nvSpPr>
        <p:spPr>
          <a:xfrm>
            <a:off x="2566988" y="188913"/>
            <a:ext cx="7313612" cy="1143000"/>
          </a:xfrm>
          <a:prstGeom prst="rect">
            <a:avLst/>
          </a:prstGeom>
          <a:noFill/>
          <a:ln w="9525">
            <a:noFill/>
          </a:ln>
        </p:spPr>
        <p:txBody>
          <a:bodyPr anchor="b" anchorCtr="0"/>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800" b="1" dirty="0">
                <a:solidFill>
                  <a:schemeClr val="tx2"/>
                </a:solidFill>
                <a:latin typeface="Arial" panose="020B0604020202020204" pitchFamily="34" charset="0"/>
              </a:rPr>
              <a:t>Task II</a:t>
            </a:r>
            <a:r>
              <a:rPr lang="en-US" altLang="zh-CN" sz="2800" dirty="0">
                <a:solidFill>
                  <a:schemeClr val="tx2"/>
                </a:solidFill>
                <a:latin typeface="Arial" panose="020B0604020202020204" pitchFamily="34" charset="0"/>
              </a:rPr>
              <a:t>  </a:t>
            </a:r>
            <a:r>
              <a:rPr lang="zh-CN" altLang="en-US" sz="2800" dirty="0">
                <a:solidFill>
                  <a:schemeClr val="tx2"/>
                </a:solidFill>
                <a:latin typeface="Arial" panose="020B0604020202020204" pitchFamily="34" charset="0"/>
              </a:rPr>
              <a:t>阅读下列两则公关文稿，思考：公关文稿的语言有什么特点？</a:t>
            </a:r>
            <a:endParaRPr lang="zh-CN" altLang="en-US" sz="2800" dirty="0">
              <a:solidFill>
                <a:schemeClr val="tx2"/>
              </a:solidFill>
              <a:latin typeface="Arial" panose="020B0604020202020204" pitchFamily="34" charset="0"/>
            </a:endParaRPr>
          </a:p>
        </p:txBody>
      </p:sp>
    </p:spTree>
  </p:cSld>
  <p:clrMapOvr>
    <a:masterClrMapping/>
  </p:clrMapOvr>
  <p:transition spd="slow">
    <p:randomBar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2"/>
          <p:cNvSpPr>
            <a:spLocks noGrp="1"/>
          </p:cNvSpPr>
          <p:nvPr>
            <p:ph type="title"/>
          </p:nvPr>
        </p:nvSpPr>
        <p:spPr/>
        <p:txBody>
          <a:bodyPr vert="horz" wrap="square" lIns="91440" tIns="45720" rIns="91440" bIns="45720" anchor="b" anchorCtr="0"/>
          <a:p>
            <a:pPr eaLnBrk="1" hangingPunct="1"/>
            <a:r>
              <a:rPr lang="en-US" altLang="zh-CN" b="1" dirty="0"/>
              <a:t>III. </a:t>
            </a:r>
            <a:r>
              <a:rPr lang="zh-CN" altLang="en-US" dirty="0"/>
              <a:t>商务篇章的翻译要点</a:t>
            </a:r>
            <a:endParaRPr lang="zh-CN" altLang="en-US" dirty="0"/>
          </a:p>
        </p:txBody>
      </p:sp>
      <p:sp>
        <p:nvSpPr>
          <p:cNvPr id="75779" name="Rectangle 3"/>
          <p:cNvSpPr>
            <a:spLocks noGrp="1"/>
          </p:cNvSpPr>
          <p:nvPr>
            <p:ph idx="1" hasCustomPrompt="1"/>
          </p:nvPr>
        </p:nvSpPr>
        <p:spPr>
          <a:xfrm>
            <a:off x="1607185" y="1700530"/>
            <a:ext cx="9970770" cy="4465320"/>
          </a:xfrm>
        </p:spPr>
        <p:txBody>
          <a:bodyPr vert="horz" wrap="square" lIns="91440" tIns="45720" rIns="91440" bIns="45720" anchor="t" anchorCtr="0"/>
          <a:p>
            <a:pPr eaLnBrk="1" hangingPunct="1">
              <a:lnSpc>
                <a:spcPct val="120000"/>
              </a:lnSpc>
            </a:pPr>
            <a:r>
              <a:rPr lang="zh-CN" altLang="en-US" sz="2000" dirty="0">
                <a:latin typeface="Arial" panose="020B0604020202020204" pitchFamily="34" charset="0"/>
              </a:rPr>
              <a:t>商务英汉（汉英）翻译的关键在于实现两种语言同一商务语篇在功能上的对等，因此翻译中除了必须再现原文传递的所有内容，还必须再现原文的语气、文体特征和专业特点，使译文和原文发挥类似的功能并实现相同的交际目的。</a:t>
            </a:r>
            <a:endParaRPr lang="zh-CN" altLang="en-US" sz="2000" dirty="0">
              <a:latin typeface="Arial" panose="020B0604020202020204" pitchFamily="34" charset="0"/>
            </a:endParaRPr>
          </a:p>
          <a:p>
            <a:pPr eaLnBrk="1" hangingPunct="1">
              <a:lnSpc>
                <a:spcPct val="120000"/>
              </a:lnSpc>
            </a:pPr>
            <a:r>
              <a:rPr lang="en-US" altLang="zh-CN" sz="2000" dirty="0">
                <a:latin typeface="Arial" panose="020B0604020202020204" pitchFamily="34" charset="0"/>
              </a:rPr>
              <a:t>1. </a:t>
            </a:r>
            <a:r>
              <a:rPr lang="zh-CN" altLang="en-US" sz="2000" dirty="0">
                <a:latin typeface="Arial" panose="020B0604020202020204" pitchFamily="34" charset="0"/>
              </a:rPr>
              <a:t>词汇层面：准确理解原文用词并在译文中精确传达</a:t>
            </a:r>
            <a:endParaRPr lang="zh-CN" altLang="en-US" sz="2000" dirty="0">
              <a:latin typeface="Arial" panose="020B0604020202020204" pitchFamily="34" charset="0"/>
            </a:endParaRPr>
          </a:p>
          <a:p>
            <a:pPr eaLnBrk="1" hangingPunct="1">
              <a:lnSpc>
                <a:spcPct val="120000"/>
              </a:lnSpc>
            </a:pPr>
            <a:r>
              <a:rPr lang="zh-CN" altLang="en-US" sz="2000" dirty="0">
                <a:latin typeface="Arial" panose="020B0604020202020204" pitchFamily="34" charset="0"/>
              </a:rPr>
              <a:t>准确性是商务英语翻译的第一要求，这个要求包括对商务术语、一词多义现象和数字概念等的准确解读和翻译。商务术语是商务英语形成一种相对独立体裁的保障，是商业贸易及谈判的各个专业环节的保障，是保证原文交际者的思想和意图能够得到准确传达的基础。因此，在翻译时必须深刻理解原文术语的含义，并把它们规范准确地体现在译文中。此外，在商务信函、合同、报告等篇章中涉及到时间、价格、数量、金额和规格等重要数字概念时，翻译时必须慎重处理，不能出错。如：</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6803" name="Rectangle 3"/>
          <p:cNvSpPr>
            <a:spLocks noGrp="1"/>
          </p:cNvSpPr>
          <p:nvPr>
            <p:ph idx="1" hasCustomPrompt="1"/>
          </p:nvPr>
        </p:nvSpPr>
        <p:spPr>
          <a:xfrm>
            <a:off x="1582420" y="1700530"/>
            <a:ext cx="10038080" cy="4392295"/>
          </a:xfrm>
        </p:spPr>
        <p:txBody>
          <a:bodyPr vert="horz" wrap="square" lIns="91440" tIns="45720" rIns="91440" bIns="45720" anchor="t" anchorCtr="0"/>
          <a:p>
            <a:pPr eaLnBrk="1" hangingPunct="1">
              <a:lnSpc>
                <a:spcPct val="11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The </a:t>
            </a:r>
            <a:r>
              <a:rPr lang="en-US" altLang="zh-CN" sz="2400" i="1" dirty="0">
                <a:latin typeface="Times New Roman" panose="02020603050405020304" pitchFamily="18" charset="0"/>
                <a:cs typeface="Times New Roman" panose="02020603050405020304" pitchFamily="18" charset="0"/>
              </a:rPr>
              <a:t>financial statements</a:t>
            </a:r>
            <a:r>
              <a:rPr lang="en-US" altLang="zh-CN" sz="2400" dirty="0">
                <a:latin typeface="Times New Roman" panose="02020603050405020304" pitchFamily="18" charset="0"/>
                <a:cs typeface="Times New Roman" panose="02020603050405020304" pitchFamily="18" charset="0"/>
              </a:rPr>
              <a:t> are the means of conveying to management and to interested outsiders a concise picture of the profitability and financial position of the business.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译文：财务报表是向管理层和有关的外部人士展示企业的赢利情况和财务状况的精确图表。</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］原文：</a:t>
            </a:r>
            <a:r>
              <a:rPr lang="en-US" altLang="zh-CN" sz="2400" dirty="0">
                <a:latin typeface="Times New Roman" panose="02020603050405020304" pitchFamily="18" charset="0"/>
                <a:cs typeface="Times New Roman" panose="02020603050405020304" pitchFamily="18" charset="0"/>
              </a:rPr>
              <a:t>Party A shall be unauthorized to accept any orders or to collect any account </a:t>
            </a:r>
            <a:r>
              <a:rPr lang="en-US" altLang="zh-CN" sz="2400" i="1" dirty="0">
                <a:latin typeface="Times New Roman" panose="02020603050405020304" pitchFamily="18" charset="0"/>
                <a:cs typeface="Times New Roman" panose="02020603050405020304" pitchFamily="18" charset="0"/>
              </a:rPr>
              <a:t>on and after </a:t>
            </a:r>
            <a:r>
              <a:rPr lang="en-US" altLang="zh-CN" sz="2400" dirty="0">
                <a:latin typeface="Times New Roman" panose="02020603050405020304" pitchFamily="18" charset="0"/>
                <a:cs typeface="Times New Roman" panose="02020603050405020304" pitchFamily="18" charset="0"/>
              </a:rPr>
              <a:t>September 20.</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400" dirty="0">
                <a:latin typeface="Times New Roman" panose="02020603050405020304" pitchFamily="18" charset="0"/>
                <a:cs typeface="Times New Roman" panose="02020603050405020304" pitchFamily="18" charset="0"/>
              </a:rPr>
              <a:t>译文：自</a:t>
            </a:r>
            <a:r>
              <a:rPr lang="en-US" altLang="zh-CN" sz="2400" b="1"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月</a:t>
            </a:r>
            <a:r>
              <a:rPr lang="en-US" altLang="zh-CN" sz="2400" b="1" dirty="0">
                <a:latin typeface="Times New Roman" panose="02020603050405020304" pitchFamily="18" charset="0"/>
                <a:cs typeface="Times New Roman" panose="02020603050405020304" pitchFamily="18" charset="0"/>
              </a:rPr>
              <a:t>20</a:t>
            </a:r>
            <a:r>
              <a:rPr lang="zh-CN" altLang="en-US" sz="2400" dirty="0">
                <a:latin typeface="Times New Roman" panose="02020603050405020304" pitchFamily="18" charset="0"/>
                <a:cs typeface="Times New Roman" panose="02020603050405020304" pitchFamily="18" charset="0"/>
              </a:rPr>
              <a:t>日起，甲方已无权接受任何订单或款项。</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7" name="Rectangle 3"/>
          <p:cNvSpPr>
            <a:spLocks noGrp="1"/>
          </p:cNvSpPr>
          <p:nvPr>
            <p:ph idx="1" hasCustomPrompt="1"/>
          </p:nvPr>
        </p:nvSpPr>
        <p:spPr>
          <a:xfrm>
            <a:off x="1775460" y="908685"/>
            <a:ext cx="9972040" cy="4752975"/>
          </a:xfrm>
        </p:spPr>
        <p:txBody>
          <a:bodyPr vert="horz" wrap="square" lIns="91440" tIns="45720" rIns="91440" bIns="45720" anchor="t" anchorCtr="0"/>
          <a:p>
            <a:pPr eaLnBrk="1" hangingPunct="1">
              <a:lnSpc>
                <a:spcPct val="120000"/>
              </a:lnSpc>
            </a:pPr>
            <a:r>
              <a:rPr lang="en-US" altLang="zh-CN" sz="2800" dirty="0">
                <a:latin typeface="Arial" panose="020B0604020202020204" pitchFamily="34" charset="0"/>
              </a:rPr>
              <a:t>2. </a:t>
            </a:r>
            <a:r>
              <a:rPr lang="zh-CN" altLang="en-US" sz="2800" dirty="0">
                <a:latin typeface="Arial" panose="020B0604020202020204" pitchFamily="34" charset="0"/>
              </a:rPr>
              <a:t>语法层面：译文必须简洁、严密、庄重</a:t>
            </a:r>
            <a:endParaRPr lang="zh-CN" altLang="en-US" sz="2800" dirty="0">
              <a:latin typeface="Arial" panose="020B0604020202020204" pitchFamily="34"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商务英语语句具有简洁、严密的特点，注重表达效果的准确性、时效性和逻辑性。当我们读懂原文的意义时，在准确表达意义的基础上，要尽量用直接易懂、简洁凝练的语言来表达。英汉翻译中还可使用汉语公文体中的客套委婉词语或固定的套语，如“鉴于”、“如蒙”、“兹”等，使译文简洁规范。例如：</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Please look into the matter immediately.</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译文：恳请速查明此事。</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Considering the friendly business relationship between our two banks, we decided not to charge the overdue interests.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译文：鉴于贵我两行之间的友好关系，我行决定不收取贵行的过期利息。</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1" name="Rectangle 3"/>
          <p:cNvSpPr>
            <a:spLocks noGrp="1"/>
          </p:cNvSpPr>
          <p:nvPr>
            <p:ph idx="1" hasCustomPrompt="1"/>
          </p:nvPr>
        </p:nvSpPr>
        <p:spPr>
          <a:xfrm>
            <a:off x="1919605" y="908685"/>
            <a:ext cx="9544685" cy="4681220"/>
          </a:xfrm>
        </p:spPr>
        <p:txBody>
          <a:bodyPr vert="horz" wrap="square" lIns="91440" tIns="45720" rIns="91440" bIns="45720" anchor="t" anchorCtr="0"/>
          <a:p>
            <a:pPr eaLnBrk="1" hangingPunct="1">
              <a:lnSpc>
                <a:spcPct val="130000"/>
              </a:lnSpc>
            </a:pPr>
            <a:r>
              <a:rPr lang="en-US" altLang="zh-CN" sz="2400" dirty="0">
                <a:latin typeface="Arial" panose="020B0604020202020204" pitchFamily="34" charset="0"/>
              </a:rPr>
              <a:t>3. </a:t>
            </a:r>
            <a:r>
              <a:rPr lang="zh-CN" altLang="en-US" sz="2400" dirty="0">
                <a:latin typeface="Arial" panose="020B0604020202020204" pitchFamily="34" charset="0"/>
              </a:rPr>
              <a:t>语篇层面：注意规范性、整体性及礼貌和功能等方面的对等</a:t>
            </a:r>
            <a:endParaRPr lang="zh-CN" altLang="en-US" sz="2400" dirty="0">
              <a:latin typeface="Arial" panose="020B0604020202020204" pitchFamily="34" charset="0"/>
            </a:endParaRPr>
          </a:p>
          <a:p>
            <a:pPr eaLnBrk="1" hangingPunct="1">
              <a:lnSpc>
                <a:spcPct val="130000"/>
              </a:lnSpc>
            </a:pPr>
            <a:r>
              <a:rPr lang="zh-CN" altLang="en-US" sz="2000" dirty="0">
                <a:latin typeface="Arial" panose="020B0604020202020204" pitchFamily="34" charset="0"/>
              </a:rPr>
              <a:t>就语篇层面而言，译者必须了解商务领域的行业规范和背景知识，熟悉商务运作各个环节所使用的术语和各类商务语篇的表述模式与结构，确保译文的专业性、整体性、礼貌性，并努力使译文的语气与原文一致，传达相同的功能。例</a:t>
            </a:r>
            <a:r>
              <a:rPr lang="en-US" altLang="zh-CN" sz="2000" dirty="0">
                <a:latin typeface="Arial" panose="020B0604020202020204" pitchFamily="34" charset="0"/>
              </a:rPr>
              <a:t>5</a:t>
            </a:r>
            <a:r>
              <a:rPr lang="zh-CN" altLang="en-US" sz="2000" dirty="0">
                <a:latin typeface="Arial" panose="020B0604020202020204" pitchFamily="34" charset="0"/>
              </a:rPr>
              <a:t>是一封商务信函，其译文从整个语篇的角度出发，将其处理成一篇格式、用语均妥当的中文信函，确保了其整体性和礼貌性，实现了信函作为商务语篇的交际功能。例</a:t>
            </a:r>
            <a:r>
              <a:rPr lang="en-US" altLang="zh-CN" sz="2000" dirty="0">
                <a:latin typeface="Arial" panose="020B0604020202020204" pitchFamily="34" charset="0"/>
              </a:rPr>
              <a:t>6</a:t>
            </a:r>
            <a:r>
              <a:rPr lang="zh-CN" altLang="en-US" sz="2000" dirty="0">
                <a:latin typeface="Arial" panose="020B0604020202020204" pitchFamily="34" charset="0"/>
              </a:rPr>
              <a:t>是一份企业对外宣传材料，译者从整体出发，采取了语篇重构的方法，一方面省译了中文的华丽辞藻，另一方面又根据英语读者的思维对语篇内容进行了重新编排。这样做不仅不必影响原文信息的传达，反而更有利于实现译文的预期功能。</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9876" name="Picture 5" descr="ANd9GcQg-XmcqzVd_cSvLce6WXxNcCihBAccop7u37pnjlUWwW4w8jMe"/>
          <p:cNvPicPr>
            <a:picLocks noChangeAspect="1"/>
          </p:cNvPicPr>
          <p:nvPr/>
        </p:nvPicPr>
        <p:blipFill>
          <a:blip r:embed="rId1"/>
          <a:stretch>
            <a:fillRect/>
          </a:stretch>
        </p:blipFill>
        <p:spPr>
          <a:xfrm>
            <a:off x="7032625" y="188913"/>
            <a:ext cx="1562100" cy="2057400"/>
          </a:xfrm>
          <a:prstGeom prst="rect">
            <a:avLst/>
          </a:prstGeom>
          <a:noFill/>
          <a:ln w="9525">
            <a:noFill/>
          </a:ln>
        </p:spPr>
      </p:pic>
      <p:sp>
        <p:nvSpPr>
          <p:cNvPr id="79874" name="Rectangle 2"/>
          <p:cNvSpPr>
            <a:spLocks noGrp="1"/>
          </p:cNvSpPr>
          <p:nvPr>
            <p:ph type="title"/>
          </p:nvPr>
        </p:nvSpPr>
        <p:spPr>
          <a:xfrm>
            <a:off x="2063433" y="764540"/>
            <a:ext cx="7313612" cy="606425"/>
          </a:xfrm>
        </p:spPr>
        <p:txBody>
          <a:bodyPr vert="horz" wrap="square" lIns="91440" tIns="45720" rIns="91440" bIns="45720" anchor="b" anchorCtr="0"/>
          <a:p>
            <a:pPr eaLnBrk="1" hangingPunct="1"/>
            <a:r>
              <a:rPr lang="zh-CN" altLang="en-US" sz="3200" dirty="0"/>
              <a:t>［例</a:t>
            </a:r>
            <a:r>
              <a:rPr lang="en-US" altLang="zh-CN" sz="3200" b="1" dirty="0"/>
              <a:t>5</a:t>
            </a:r>
            <a:r>
              <a:rPr lang="zh-CN" altLang="en-US" sz="3200" dirty="0"/>
              <a:t>］ </a:t>
            </a:r>
            <a:endParaRPr lang="zh-CN" altLang="en-US" sz="3200" dirty="0"/>
          </a:p>
        </p:txBody>
      </p:sp>
      <p:sp>
        <p:nvSpPr>
          <p:cNvPr id="79875" name="Rectangle 3"/>
          <p:cNvSpPr>
            <a:spLocks noGrp="1"/>
          </p:cNvSpPr>
          <p:nvPr>
            <p:ph idx="1" hasCustomPrompt="1"/>
          </p:nvPr>
        </p:nvSpPr>
        <p:spPr>
          <a:xfrm>
            <a:off x="1543685" y="1492250"/>
            <a:ext cx="10017125" cy="5177155"/>
          </a:xfrm>
        </p:spPr>
        <p:txBody>
          <a:bodyPr vert="horz" wrap="square" lIns="91440" tIns="45720" rIns="91440" bIns="45720" anchor="t" anchorCtr="0"/>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原文：</a:t>
            </a:r>
            <a:endParaRPr lang="zh-CN" altLang="en-US" sz="2000" dirty="0">
              <a:latin typeface="Times New Roman" panose="02020603050405020304" pitchFamily="18" charset="0"/>
              <a:cs typeface="Times New Roman" panose="02020603050405020304" pitchFamily="18" charset="0"/>
            </a:endParaRPr>
          </a:p>
          <a:p>
            <a:pPr eaLnBrk="1" hangingPunct="1">
              <a:lnSpc>
                <a:spcPct val="100000"/>
              </a:lnSpc>
              <a:buNone/>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Dear Sirs,</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Our client in Bombay requests us to obtain from you a pro forma invoice for color TV sets with the following specifications: Haier brand color TV sets 25-inch and 34-inch (each 500 sets).</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Would you please airmail us the soonest possible your pro forma invoice for 1000 color TV sets with prices CIF Bombay, so that we can obtain our client’s conformation. There is no question about our getting the necessary import license from our authorities. As soon as the said license is approved, we shall establish an L/C in your favor.</a:t>
            </a:r>
            <a:endParaRPr lang="en-US" altLang="zh-CN" sz="2000" dirty="0">
              <a:latin typeface="Times New Roman" panose="02020603050405020304" pitchFamily="18" charset="0"/>
              <a:cs typeface="Times New Roman" panose="02020603050405020304" pitchFamily="18" charset="0"/>
            </a:endParaRPr>
          </a:p>
          <a:p>
            <a:pPr eaLnBrk="1" hangingPunct="1">
              <a:lnSpc>
                <a:spcPct val="100000"/>
              </a:lnSpc>
              <a:buNone/>
            </a:pPr>
            <a:r>
              <a:rPr lang="en-US" altLang="zh-CN" sz="2000" dirty="0">
                <a:latin typeface="Times New Roman" panose="02020603050405020304" pitchFamily="18" charset="0"/>
                <a:cs typeface="Times New Roman" panose="02020603050405020304" pitchFamily="18" charset="0"/>
              </a:rPr>
              <a:t>		Thank you for your close cooperation.</a:t>
            </a:r>
            <a:endParaRPr lang="en-US" altLang="zh-CN" sz="2000" dirty="0">
              <a:latin typeface="Times New Roman" panose="02020603050405020304" pitchFamily="18" charset="0"/>
              <a:cs typeface="Times New Roman" panose="02020603050405020304" pitchFamily="18" charset="0"/>
            </a:endParaRPr>
          </a:p>
          <a:p>
            <a:pPr algn="r" eaLnBrk="1" hangingPunct="1">
              <a:lnSpc>
                <a:spcPct val="100000"/>
              </a:lnSpc>
              <a:buNone/>
            </a:pPr>
            <a:r>
              <a:rPr lang="en-US" altLang="zh-CN" sz="2000" dirty="0">
                <a:latin typeface="Times New Roman" panose="02020603050405020304" pitchFamily="18" charset="0"/>
                <a:cs typeface="Times New Roman" panose="02020603050405020304" pitchFamily="18" charset="0"/>
              </a:rPr>
              <a:t>Yours truly,</a:t>
            </a:r>
            <a:endParaRPr lang="en-US" altLang="zh-CN" sz="2000" dirty="0">
              <a:latin typeface="Times New Roman" panose="02020603050405020304" pitchFamily="18" charset="0"/>
              <a:cs typeface="Times New Roman" panose="02020603050405020304" pitchFamily="18" charset="0"/>
            </a:endParaRPr>
          </a:p>
          <a:p>
            <a:pPr algn="r" eaLnBrk="1" hangingPunct="1">
              <a:lnSpc>
                <a:spcPct val="100000"/>
              </a:lnSpc>
              <a:buNone/>
            </a:pPr>
            <a:r>
              <a:rPr lang="en-US" altLang="zh-CN" sz="2000" dirty="0">
                <a:latin typeface="Times New Roman" panose="02020603050405020304" pitchFamily="18" charset="0"/>
                <a:cs typeface="Times New Roman" panose="02020603050405020304" pitchFamily="18" charset="0"/>
              </a:rPr>
              <a:t>John Smith</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2"/>
          <p:cNvSpPr>
            <a:spLocks noGrp="1"/>
          </p:cNvSpPr>
          <p:nvPr>
            <p:ph type="title"/>
          </p:nvPr>
        </p:nvSpPr>
        <p:spPr/>
        <p:txBody>
          <a:bodyPr vert="horz" wrap="square" lIns="91440" tIns="45720" rIns="91440" bIns="45720" anchor="b" anchorCtr="0"/>
          <a:p>
            <a:pPr eaLnBrk="1" hangingPunct="1"/>
            <a:r>
              <a:rPr lang="zh-CN" altLang="en-US" dirty="0"/>
              <a:t>译文</a:t>
            </a:r>
            <a:endParaRPr lang="zh-CN" altLang="en-US" dirty="0"/>
          </a:p>
        </p:txBody>
      </p:sp>
      <p:sp>
        <p:nvSpPr>
          <p:cNvPr id="80899" name="Text Box 4"/>
          <p:cNvSpPr txBox="1"/>
          <p:nvPr/>
        </p:nvSpPr>
        <p:spPr>
          <a:xfrm>
            <a:off x="1695450" y="1628775"/>
            <a:ext cx="9711690" cy="4392930"/>
          </a:xfrm>
          <a:prstGeom prst="rect">
            <a:avLst/>
          </a:prstGeom>
          <a:solidFill>
            <a:srgbClr val="FFFFFF"/>
          </a:solidFill>
          <a:ln w="6350" cap="flat" cmpd="sng">
            <a:solidFill>
              <a:srgbClr val="000000"/>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algn="just" eaLnBrk="1" hangingPunct="1">
              <a:lnSpc>
                <a:spcPct val="120000"/>
              </a:lnSpc>
              <a:spcBef>
                <a:spcPct val="0"/>
              </a:spcBef>
              <a:buClrTx/>
              <a:buSzTx/>
              <a:buFontTx/>
              <a:buNone/>
            </a:pPr>
            <a:r>
              <a:rPr lang="zh-CN" altLang="en-US" sz="2000" dirty="0">
                <a:latin typeface="Times New Roman" panose="02020603050405020304" pitchFamily="18" charset="0"/>
              </a:rPr>
              <a:t>敬启者：</a:t>
            </a:r>
            <a:endParaRPr lang="zh-CN" altLang="en-US" sz="2000" dirty="0">
              <a:latin typeface="Times New Roman" panose="02020603050405020304" pitchFamily="18" charset="0"/>
            </a:endParaRPr>
          </a:p>
          <a:p>
            <a:pPr marL="0" lvl="0" indent="0" algn="just" eaLnBrk="1" hangingPunct="1">
              <a:lnSpc>
                <a:spcPct val="120000"/>
              </a:lnSpc>
              <a:spcBef>
                <a:spcPct val="0"/>
              </a:spcBef>
              <a:buClrTx/>
              <a:buSzTx/>
              <a:buFontTx/>
              <a:buNone/>
            </a:pPr>
            <a:r>
              <a:rPr lang="zh-CN" altLang="en-US" sz="2000" dirty="0">
                <a:latin typeface="Times New Roman" panose="02020603050405020304" pitchFamily="18" charset="0"/>
              </a:rPr>
              <a:t>        我们的一个孟买客户要求我们从贵方取得下列规格的彩色电视机形式发票：海尔牌彩色电视机</a:t>
            </a:r>
            <a:r>
              <a:rPr lang="en-US" altLang="zh-CN" sz="2000" dirty="0">
                <a:latin typeface="Times New Roman" panose="02020603050405020304" pitchFamily="18" charset="0"/>
              </a:rPr>
              <a:t>25</a:t>
            </a:r>
            <a:r>
              <a:rPr lang="zh-CN" altLang="en-US" sz="2000" dirty="0">
                <a:latin typeface="Times New Roman" panose="02020603050405020304" pitchFamily="18" charset="0"/>
              </a:rPr>
              <a:t>英寸和</a:t>
            </a:r>
            <a:r>
              <a:rPr lang="en-US" altLang="zh-CN" sz="2000" dirty="0">
                <a:latin typeface="Times New Roman" panose="02020603050405020304" pitchFamily="18" charset="0"/>
              </a:rPr>
              <a:t>34</a:t>
            </a:r>
            <a:r>
              <a:rPr lang="zh-CN" altLang="en-US" sz="2000" dirty="0">
                <a:latin typeface="Times New Roman" panose="02020603050405020304" pitchFamily="18" charset="0"/>
              </a:rPr>
              <a:t>英寸各</a:t>
            </a:r>
            <a:r>
              <a:rPr lang="en-US" altLang="zh-CN" sz="2000" dirty="0">
                <a:latin typeface="Times New Roman" panose="02020603050405020304" pitchFamily="18" charset="0"/>
              </a:rPr>
              <a:t>500</a:t>
            </a:r>
            <a:r>
              <a:rPr lang="zh-CN" altLang="en-US" sz="2000" dirty="0">
                <a:latin typeface="Times New Roman" panose="02020603050405020304" pitchFamily="18" charset="0"/>
              </a:rPr>
              <a:t>台。</a:t>
            </a:r>
            <a:endParaRPr lang="zh-CN" altLang="en-US" sz="2000" dirty="0">
              <a:latin typeface="Times New Roman" panose="02020603050405020304" pitchFamily="18" charset="0"/>
            </a:endParaRPr>
          </a:p>
          <a:p>
            <a:pPr marL="0" lvl="0" indent="0" algn="just" eaLnBrk="1" hangingPunct="1">
              <a:lnSpc>
                <a:spcPct val="120000"/>
              </a:lnSpc>
              <a:spcBef>
                <a:spcPct val="0"/>
              </a:spcBef>
              <a:buClrTx/>
              <a:buSzTx/>
              <a:buFontTx/>
              <a:buNone/>
            </a:pPr>
            <a:r>
              <a:rPr lang="zh-CN" altLang="en-US" sz="2000" dirty="0">
                <a:latin typeface="Times New Roman" panose="02020603050405020304" pitchFamily="18" charset="0"/>
              </a:rPr>
              <a:t>请尽速航邮注有孟买到岸价格的</a:t>
            </a:r>
            <a:r>
              <a:rPr lang="en-US" altLang="zh-CN" sz="2000" dirty="0">
                <a:latin typeface="Times New Roman" panose="02020603050405020304" pitchFamily="18" charset="0"/>
              </a:rPr>
              <a:t>1000</a:t>
            </a:r>
            <a:r>
              <a:rPr lang="zh-CN" altLang="en-US" sz="2000" dirty="0">
                <a:latin typeface="Times New Roman" panose="02020603050405020304" pitchFamily="18" charset="0"/>
              </a:rPr>
              <a:t>台彩色电视机的形式发票，以便我们取得客户确认。从当局取得必要的进口许可证当无问题。</a:t>
            </a:r>
            <a:endParaRPr lang="zh-CN" altLang="en-US" sz="2000" dirty="0">
              <a:latin typeface="Times New Roman" panose="02020603050405020304" pitchFamily="18" charset="0"/>
            </a:endParaRPr>
          </a:p>
          <a:p>
            <a:pPr marL="0" lvl="0" indent="0" algn="just" eaLnBrk="1" hangingPunct="1">
              <a:lnSpc>
                <a:spcPct val="120000"/>
              </a:lnSpc>
              <a:spcBef>
                <a:spcPct val="0"/>
              </a:spcBef>
              <a:buClrTx/>
              <a:buSzTx/>
              <a:buFontTx/>
              <a:buNone/>
            </a:pPr>
            <a:r>
              <a:rPr lang="zh-CN" altLang="en-US" sz="2000" dirty="0">
                <a:latin typeface="Times New Roman" panose="02020603050405020304" pitchFamily="18" charset="0"/>
              </a:rPr>
              <a:t>        一旦取得许可证即开立以贵方为受益人的信用证。</a:t>
            </a:r>
            <a:endParaRPr lang="zh-CN" altLang="en-US" sz="2000" dirty="0">
              <a:latin typeface="Times New Roman" panose="02020603050405020304" pitchFamily="18" charset="0"/>
            </a:endParaRPr>
          </a:p>
          <a:p>
            <a:pPr marL="0" lvl="0" indent="0" algn="just" eaLnBrk="1" hangingPunct="1">
              <a:lnSpc>
                <a:spcPct val="120000"/>
              </a:lnSpc>
              <a:spcBef>
                <a:spcPct val="0"/>
              </a:spcBef>
              <a:buClrTx/>
              <a:buSzTx/>
              <a:buFontTx/>
              <a:buNone/>
            </a:pPr>
            <a:r>
              <a:rPr lang="zh-CN" altLang="en-US" sz="2000" dirty="0">
                <a:latin typeface="Times New Roman" panose="02020603050405020304" pitchFamily="18" charset="0"/>
              </a:rPr>
              <a:t>        感谢贵方的密切合作。</a:t>
            </a:r>
            <a:endParaRPr lang="zh-CN" altLang="en-US" sz="2000" dirty="0">
              <a:latin typeface="Times New Roman" panose="02020603050405020304" pitchFamily="18" charset="0"/>
            </a:endParaRPr>
          </a:p>
          <a:p>
            <a:pPr marL="0" lvl="0" indent="0" algn="just" eaLnBrk="1" hangingPunct="1">
              <a:lnSpc>
                <a:spcPct val="120000"/>
              </a:lnSpc>
              <a:spcBef>
                <a:spcPct val="0"/>
              </a:spcBef>
              <a:buClrTx/>
              <a:buSzTx/>
              <a:buFontTx/>
              <a:buNone/>
            </a:pPr>
            <a:r>
              <a:rPr lang="zh-CN" altLang="en-US" sz="2000" dirty="0">
                <a:latin typeface="Times New Roman" panose="02020603050405020304" pitchFamily="18" charset="0"/>
              </a:rPr>
              <a:t>此致</a:t>
            </a:r>
            <a:endParaRPr lang="zh-CN" altLang="en-US" sz="2000" dirty="0">
              <a:latin typeface="Times New Roman" panose="02020603050405020304" pitchFamily="18" charset="0"/>
            </a:endParaRPr>
          </a:p>
          <a:p>
            <a:pPr marL="0" lvl="0" indent="0" algn="just" eaLnBrk="1" hangingPunct="1">
              <a:lnSpc>
                <a:spcPct val="120000"/>
              </a:lnSpc>
              <a:spcBef>
                <a:spcPct val="0"/>
              </a:spcBef>
              <a:buClrTx/>
              <a:buSzTx/>
              <a:buFontTx/>
              <a:buNone/>
            </a:pPr>
            <a:endParaRPr lang="zh-CN" altLang="en-US" sz="2000" dirty="0">
              <a:latin typeface="Times New Roman" panose="02020603050405020304" pitchFamily="18" charset="0"/>
            </a:endParaRPr>
          </a:p>
          <a:p>
            <a:pPr marL="914400" lvl="2" indent="0" algn="r" eaLnBrk="1" hangingPunct="1">
              <a:lnSpc>
                <a:spcPct val="120000"/>
              </a:lnSpc>
              <a:spcBef>
                <a:spcPct val="0"/>
              </a:spcBef>
              <a:buClrTx/>
              <a:buSzTx/>
              <a:buFontTx/>
              <a:buNone/>
            </a:pPr>
            <a:r>
              <a:rPr lang="zh-CN" altLang="en-US" sz="2000" dirty="0">
                <a:latin typeface="Times New Roman" panose="02020603050405020304" pitchFamily="18" charset="0"/>
              </a:rPr>
              <a:t>敬礼</a:t>
            </a:r>
            <a:endParaRPr lang="zh-CN" altLang="en-US" sz="2000" dirty="0">
              <a:latin typeface="Times New Roman" panose="02020603050405020304" pitchFamily="18" charset="0"/>
            </a:endParaRPr>
          </a:p>
          <a:p>
            <a:pPr marL="0" lvl="0" indent="0" algn="r" eaLnBrk="1" hangingPunct="1">
              <a:lnSpc>
                <a:spcPct val="120000"/>
              </a:lnSpc>
              <a:spcBef>
                <a:spcPct val="0"/>
              </a:spcBef>
              <a:buClrTx/>
              <a:buSzTx/>
              <a:buFontTx/>
              <a:buNone/>
            </a:pPr>
            <a:r>
              <a:rPr lang="zh-CN" altLang="en-US" sz="2000" dirty="0">
                <a:latin typeface="Times New Roman" panose="02020603050405020304" pitchFamily="18" charset="0"/>
              </a:rPr>
              <a:t>约翰</a:t>
            </a:r>
            <a:r>
              <a:rPr lang="en-US" altLang="zh-CN" sz="2000" dirty="0">
                <a:latin typeface="Times New Roman" panose="02020603050405020304" pitchFamily="18" charset="0"/>
              </a:rPr>
              <a:t>·</a:t>
            </a:r>
            <a:r>
              <a:rPr lang="zh-CN" altLang="en-US" sz="2000" dirty="0">
                <a:latin typeface="Times New Roman" panose="02020603050405020304" pitchFamily="18" charset="0"/>
              </a:rPr>
              <a:t>史密斯</a:t>
            </a:r>
            <a:endParaRPr lang="zh-CN" altLang="en-US" sz="2000" dirty="0">
              <a:latin typeface="Times New Roman" panose="02020603050405020304" pitchFamily="18" charset="0"/>
            </a:endParaRPr>
          </a:p>
        </p:txBody>
      </p:sp>
      <p:pic>
        <p:nvPicPr>
          <p:cNvPr id="80900" name="Picture 6" descr="google-tv-ads"/>
          <p:cNvPicPr>
            <a:picLocks noChangeAspect="1"/>
          </p:cNvPicPr>
          <p:nvPr/>
        </p:nvPicPr>
        <p:blipFill>
          <a:blip r:embed="rId1"/>
          <a:stretch>
            <a:fillRect/>
          </a:stretch>
        </p:blipFill>
        <p:spPr>
          <a:xfrm>
            <a:off x="5951538" y="4076700"/>
            <a:ext cx="1744662" cy="1706563"/>
          </a:xfrm>
          <a:prstGeom prst="rect">
            <a:avLst/>
          </a:prstGeom>
          <a:noFill/>
          <a:ln w="9525">
            <a:noFill/>
          </a:ln>
        </p:spPr>
      </p:pic>
    </p:spTree>
  </p:cSld>
  <p:clrMapOvr>
    <a:masterClrMapping/>
  </p:clrMapOvr>
  <p:transition spd="slow">
    <p:randomBar dir="vert"/>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Rectangle 2"/>
          <p:cNvSpPr>
            <a:spLocks noGrp="1"/>
          </p:cNvSpPr>
          <p:nvPr>
            <p:ph type="title"/>
          </p:nvPr>
        </p:nvSpPr>
        <p:spPr/>
        <p:txBody>
          <a:bodyPr vert="horz" wrap="square" lIns="91440" tIns="45720" rIns="91440" bIns="45720" anchor="b" anchorCtr="0"/>
          <a:p>
            <a:pPr eaLnBrk="1" hangingPunct="1"/>
            <a:r>
              <a:rPr lang="zh-CN" altLang="en-US" dirty="0"/>
              <a:t>［例</a:t>
            </a:r>
            <a:r>
              <a:rPr lang="en-US" altLang="zh-CN" b="1" dirty="0"/>
              <a:t>6</a:t>
            </a:r>
            <a:r>
              <a:rPr lang="zh-CN" altLang="en-US" dirty="0"/>
              <a:t>］</a:t>
            </a:r>
            <a:endParaRPr lang="zh-CN" altLang="en-US" dirty="0"/>
          </a:p>
        </p:txBody>
      </p:sp>
      <p:sp>
        <p:nvSpPr>
          <p:cNvPr id="81923" name="Rectangle 3"/>
          <p:cNvSpPr>
            <a:spLocks noGrp="1"/>
          </p:cNvSpPr>
          <p:nvPr>
            <p:ph idx="1" hasCustomPrompt="1"/>
          </p:nvPr>
        </p:nvSpPr>
        <p:spPr>
          <a:xfrm>
            <a:off x="1567815" y="1557655"/>
            <a:ext cx="10102215" cy="496697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原文：在中国经济高速发展的伟大进程中，它容纳百川，汇成大海的壮阔。在一片创造神话，抒写千年梦想的热土上，它上下求索，承载着历史的重托。</a:t>
            </a:r>
            <a:r>
              <a:rPr lang="en-US" altLang="zh-CN" sz="2000" dirty="0">
                <a:latin typeface="Times New Roman" panose="02020603050405020304" pitchFamily="18" charset="0"/>
                <a:cs typeface="Times New Roman" panose="02020603050405020304" pitchFamily="18" charset="0"/>
              </a:rPr>
              <a:t>1986</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16</a:t>
            </a:r>
            <a:r>
              <a:rPr lang="zh-CN" altLang="en-US" sz="2000" dirty="0">
                <a:latin typeface="Times New Roman" panose="02020603050405020304" pitchFamily="18" charset="0"/>
                <a:cs typeface="Times New Roman" panose="02020603050405020304" pitchFamily="18" charset="0"/>
              </a:rPr>
              <a:t>日，联塑集团的诞生，宣告了一个童话与奇迹的诞生，从此它以横空跃世的雄姿，它以锐不可挡的气势，致力于改善给水排水管道的环保卫生、致力于保障人民身体健康和提高他们的生活品质。</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Along with the fast development of China’s economy, Liansu Group has made great achievements by drawing strength from this process. China’s development has been a miracle and the country is reshaping in every aspect. Liansu is also well advanced in its own miracle-achieving mission. On August 16th, 1986, the establishment of Liansu proclaims the birth of both a tale and a miracle. From then on, it has displayed to the world its superior ambition and majestic strength.</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Rectangle 2"/>
          <p:cNvSpPr>
            <a:spLocks noGrp="1"/>
          </p:cNvSpPr>
          <p:nvPr>
            <p:ph type="title"/>
          </p:nvPr>
        </p:nvSpPr>
        <p:spPr>
          <a:xfrm>
            <a:off x="2279650" y="332740"/>
            <a:ext cx="7313613" cy="1143000"/>
          </a:xfrm>
        </p:spPr>
        <p:txBody>
          <a:bodyPr vert="horz" wrap="square" lIns="91440" tIns="45720" rIns="91440" bIns="45720" anchor="b" anchorCtr="0"/>
          <a:p>
            <a:pPr eaLnBrk="1" hangingPunct="1"/>
            <a:r>
              <a:rPr lang="en-US" altLang="zh-CN" b="1" dirty="0"/>
              <a:t>§ PART SIX </a:t>
            </a:r>
            <a:r>
              <a:rPr lang="zh-CN" altLang="en-US" dirty="0"/>
              <a:t>公关文稿翻译实践</a:t>
            </a:r>
            <a:endParaRPr lang="zh-CN" altLang="en-US" dirty="0"/>
          </a:p>
        </p:txBody>
      </p:sp>
      <p:sp>
        <p:nvSpPr>
          <p:cNvPr id="208899" name="Rectangle 3"/>
          <p:cNvSpPr>
            <a:spLocks noGrp="1" noChangeArrowheads="1"/>
          </p:cNvSpPr>
          <p:nvPr>
            <p:ph idx="1" hasCustomPrompt="1"/>
          </p:nvPr>
        </p:nvSpPr>
        <p:spPr>
          <a:xfrm>
            <a:off x="1837690" y="2421255"/>
            <a:ext cx="9718675" cy="4032250"/>
          </a:xfrm>
        </p:spPr>
        <p:txBody>
          <a:bodyPr vert="horz" wrap="square" lIns="91440" tIns="45720" rIns="91440" bIns="45720" numCol="1" anchor="t" anchorCtr="0" compatLnSpc="1"/>
          <a:lstStyle/>
          <a:p>
            <a:pPr marL="457200" marR="0" lvl="0" indent="-457200" algn="just" defTabSz="914400" rtl="0" eaLnBrk="1" fontAlgn="base" latinLnBrk="0" hangingPunct="0">
              <a:lnSpc>
                <a:spcPct val="120000"/>
              </a:lnSpc>
              <a:spcBef>
                <a:spcPct val="20000"/>
              </a:spcBef>
              <a:spcAft>
                <a:spcPts val="0"/>
              </a:spcAft>
              <a:buClr>
                <a:schemeClr val="tx2"/>
              </a:buClr>
              <a:buSzPct val="70000"/>
              <a:buFont typeface="Wingdings" panose="05000000000000000000" pitchFamily="2" charset="2"/>
              <a:buAutoNum type="arabicPeriod"/>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 would also ask you, Mr. Chairman, to help increase the awareness of Wales among Chinese companies, particularly among Chinese companies that are considering their first move into Europe. For many years, Wales has been one of the most popular destinations for foreign investment in Europe. Investors in Wales have brought over 12 billion pounds into the country and continue to reinvest once established.</a:t>
            </a:r>
            <a:endPar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400050" marR="0" lvl="1" indent="0" algn="just" defTabSz="914400" rtl="0" eaLnBrk="1" fontAlgn="base" latinLnBrk="0" hangingPunct="0">
              <a:lnSpc>
                <a:spcPct val="120000"/>
              </a:lnSpc>
              <a:spcBef>
                <a:spcPct val="20000"/>
              </a:spcBef>
              <a:spcAft>
                <a:spcPts val="0"/>
              </a:spcAft>
              <a:buClr>
                <a:schemeClr val="accent2"/>
              </a:buClr>
              <a:buSzPct val="70000"/>
              <a:buFont typeface="Wingdings" panose="05000000000000000000" pitchFamily="2" charset="2"/>
              <a:buNone/>
              <a:defRPr/>
            </a:pPr>
            <a:r>
              <a:rPr kumimoji="0" lang="zh-CN" altLang="en-US" sz="2000" b="1" i="0" u="none" strike="noStrike" kern="1200" cap="none" spc="0" normalizeH="0" baseline="0" noProof="0" dirty="0">
                <a:ln>
                  <a:noFill/>
                </a:ln>
                <a:solidFill>
                  <a:schemeClr val="hlink"/>
                </a:solidFill>
                <a:effectLst/>
                <a:uLnTx/>
                <a:uFillTx/>
                <a:latin typeface="Times New Roman" panose="02020603050405020304" pitchFamily="18" charset="0"/>
                <a:ea typeface="+mn-ea"/>
                <a:cs typeface="Times New Roman" panose="02020603050405020304" pitchFamily="18" charset="0"/>
              </a:rPr>
              <a:t>译文</a:t>
            </a:r>
            <a:r>
              <a:rPr kumimoji="0" lang="zh-CN" altLang="en-US" sz="2000" b="0" i="0" u="none" strike="noStrike" kern="1200" cap="none" spc="0" normalizeH="0" baseline="0" noProof="0" dirty="0">
                <a:ln>
                  <a:noFill/>
                </a:ln>
                <a:solidFill>
                  <a:schemeClr val="hlink"/>
                </a:solidFill>
                <a:effectLst/>
                <a:uLnTx/>
                <a:uFillTx/>
                <a:latin typeface="Times New Roman" panose="02020603050405020304" pitchFamily="18" charset="0"/>
                <a:ea typeface="+mn-ea"/>
                <a:cs typeface="Times New Roman" panose="02020603050405020304" pitchFamily="18" charset="0"/>
              </a:rPr>
              <a:t>：</a:t>
            </a:r>
            <a:r>
              <a:rPr kumimoji="0" lang="zh-CN"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我想请您，主席先生，为在中国公司中提高对威尔士的认识助我们一臂之力，尤其是那些正在考虑打入欧洲的中国公司。多年来，威尔士一直是外国在欧洲投资最受欢迎的去处</a:t>
            </a:r>
            <a:r>
              <a:rPr kumimoji="0" lang="en-US"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t>
            </a:r>
            <a:r>
              <a:rPr kumimoji="0" lang="zh-CN"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地方之一。投资者给威尔士带来了</a:t>
            </a:r>
            <a:r>
              <a:rPr kumimoji="0" lang="en-US"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120</a:t>
            </a:r>
            <a:r>
              <a:rPr kumimoji="0" lang="zh-CN"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亿英镑收入，而且，投资者们一旦立足，就会继续追加投资。</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476250" marR="0" lvl="0" indent="-476250" algn="l" defTabSz="914400" rtl="0" eaLnBrk="1" fontAlgn="base" latinLnBrk="0" hangingPunct="1">
              <a:lnSpc>
                <a:spcPct val="80000"/>
              </a:lnSpc>
              <a:spcBef>
                <a:spcPct val="20000"/>
              </a:spcBef>
              <a:spcAft>
                <a:spcPct val="0"/>
              </a:spcAft>
              <a:buClr>
                <a:schemeClr val="tx2"/>
              </a:buClr>
              <a:buSzPct val="70000"/>
              <a:buFont typeface="Wingdings" panose="05000000000000000000" pitchFamily="2" charset="2"/>
              <a:buAutoNum type="arabicPeriod" startAt="2"/>
              <a:defRPr/>
            </a:pPr>
            <a:endParaRPr kumimoji="0" lang="en-US" altLang="zh-CN" sz="2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82948" name="Text Box 4"/>
          <p:cNvSpPr txBox="1"/>
          <p:nvPr/>
        </p:nvSpPr>
        <p:spPr>
          <a:xfrm>
            <a:off x="2279333" y="1772603"/>
            <a:ext cx="7343775" cy="52197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sz="2400" b="1" dirty="0">
                <a:latin typeface="Arial" panose="020B0604020202020204" pitchFamily="34" charset="0"/>
              </a:rPr>
              <a:t>Task I </a:t>
            </a:r>
            <a:r>
              <a:rPr lang="zh-CN" altLang="en-US" sz="2800" dirty="0"/>
              <a:t>请翻译下列句子或片段。</a:t>
            </a:r>
            <a:r>
              <a:rPr lang="zh-CN" altLang="en-US" sz="1800" dirty="0"/>
              <a:t> </a:t>
            </a:r>
            <a:endParaRPr lang="zh-CN" altLang="en-US" sz="1800" dirty="0"/>
          </a:p>
        </p:txBody>
      </p:sp>
    </p:spTree>
  </p:cSld>
  <p:clrMapOvr>
    <a:masterClrMapping/>
  </p:clrMapOvr>
  <p:transition spd="slow">
    <p:randomBar dir="ver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297987" name="Rectangle 3"/>
          <p:cNvSpPr>
            <a:spLocks noGrp="1"/>
          </p:cNvSpPr>
          <p:nvPr>
            <p:ph idx="1" hasCustomPrompt="1"/>
          </p:nvPr>
        </p:nvSpPr>
        <p:spPr>
          <a:xfrm>
            <a:off x="1602740" y="1557655"/>
            <a:ext cx="10003790" cy="4824095"/>
          </a:xfrm>
        </p:spPr>
        <p:txBody>
          <a:bodyPr vert="horz" wrap="square" lIns="91440" tIns="45720" rIns="91440" bIns="45720" anchor="t" anchorCtr="0"/>
          <a:p>
            <a:pPr marL="552450" indent="-552450" eaLnBrk="1" hangingPunct="1">
              <a:lnSpc>
                <a:spcPct val="110000"/>
              </a:lnSpc>
              <a:buFont typeface="Wingdings" panose="05000000000000000000" pitchFamily="2" charset="2"/>
              <a:buAutoNum type="arabicPeriod" startAt="2"/>
            </a:pPr>
            <a:r>
              <a:rPr lang="en-US" altLang="zh-CN" sz="2000" dirty="0">
                <a:latin typeface="Times New Roman" panose="02020603050405020304" pitchFamily="18" charset="0"/>
                <a:cs typeface="Times New Roman" panose="02020603050405020304" pitchFamily="18" charset="0"/>
              </a:rPr>
              <a:t>This is to introduce to you the bearer of this letter, Dr. Li Shaolin, vice director of our Economic Research Center and his assistant Zhao Chong, who are going to your city to do some survey on the development of economic bodies in towns, which will last for seven days. We should greatly appreciate any assistance you may be able to give them, which will be considered as a personal favor to us.</a:t>
            </a:r>
            <a:endParaRPr lang="en-US" altLang="zh-CN" sz="2000" dirty="0">
              <a:latin typeface="Times New Roman" panose="02020603050405020304" pitchFamily="18" charset="0"/>
              <a:cs typeface="Times New Roman" panose="02020603050405020304" pitchFamily="18" charset="0"/>
            </a:endParaRPr>
          </a:p>
          <a:p>
            <a:pPr marL="552450" indent="-552450" eaLnBrk="1" hangingPunct="1">
              <a:lnSpc>
                <a:spcPct val="110000"/>
              </a:lnSpc>
              <a:buNone/>
            </a:pPr>
            <a:endParaRPr lang="en-US" altLang="zh-CN" sz="2400" dirty="0">
              <a:latin typeface="Times New Roman" panose="02020603050405020304" pitchFamily="18" charset="0"/>
              <a:cs typeface="Times New Roman" panose="02020603050405020304" pitchFamily="18" charset="0"/>
            </a:endParaRPr>
          </a:p>
          <a:p>
            <a:pPr marL="552450" indent="-552450" eaLnBrk="1" hangingPunct="1">
              <a:lnSpc>
                <a:spcPct val="110000"/>
              </a:lnSpc>
              <a:buNone/>
            </a:pPr>
            <a:r>
              <a:rPr lang="en-US" altLang="zh-CN" sz="2400" b="1" dirty="0">
                <a:solidFill>
                  <a:schemeClr val="hlink"/>
                </a:solidFill>
                <a:latin typeface="Times New Roman" panose="02020603050405020304" pitchFamily="18" charset="0"/>
                <a:cs typeface="Times New Roman" panose="02020603050405020304" pitchFamily="18" charset="0"/>
              </a:rPr>
              <a:t>       </a:t>
            </a:r>
            <a:r>
              <a:rPr lang="zh-CN" altLang="en-US" sz="2400" b="1" dirty="0">
                <a:solidFill>
                  <a:schemeClr val="hlink"/>
                </a:solidFill>
                <a:latin typeface="Times New Roman" panose="02020603050405020304" pitchFamily="18" charset="0"/>
                <a:cs typeface="Times New Roman" panose="02020603050405020304" pitchFamily="18" charset="0"/>
              </a:rPr>
              <a:t>译文</a:t>
            </a:r>
            <a:r>
              <a:rPr lang="zh-CN" altLang="en-US" sz="2400" dirty="0">
                <a:solidFill>
                  <a:schemeClr val="hlink"/>
                </a:solidFill>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兹有执信人李少林博士与助手赵崇前往贵市调查经济体发展情况。李少林博士与其助手系我经济研究中心成员，二人将在贵市停留</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日。如贵市政府能提供必要之协助，则不胜感激。</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987">
                                            <p:txEl>
                                              <p:charRg st="0" end="398"/>
                                            </p:txEl>
                                          </p:spTgt>
                                        </p:tgtEl>
                                        <p:attrNameLst>
                                          <p:attrName>style.visibility</p:attrName>
                                        </p:attrNameLst>
                                      </p:cBhvr>
                                      <p:to>
                                        <p:strVal val="visible"/>
                                      </p:to>
                                    </p:set>
                                    <p:animEffect transition="in" filter="blinds(horizontal)">
                                      <p:cBhvr>
                                        <p:cTn id="7" dur="500"/>
                                        <p:tgtEl>
                                          <p:spTgt spid="297987">
                                            <p:txEl>
                                              <p:charRg st="0" end="398"/>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987">
                                            <p:txEl>
                                              <p:charRg st="399" end="491"/>
                                            </p:txEl>
                                          </p:spTgt>
                                        </p:tgtEl>
                                        <p:attrNameLst>
                                          <p:attrName>style.visibility</p:attrName>
                                        </p:attrNameLst>
                                      </p:cBhvr>
                                      <p:to>
                                        <p:strVal val="visible"/>
                                      </p:to>
                                    </p:set>
                                    <p:animEffect transition="in" filter="blinds(horizontal)">
                                      <p:cBhvr>
                                        <p:cTn id="12" dur="500"/>
                                        <p:tgtEl>
                                          <p:spTgt spid="297987">
                                            <p:txEl>
                                              <p:charRg st="399" end="49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9923" name="Rectangle 3"/>
          <p:cNvSpPr>
            <a:spLocks noGrp="1" noChangeArrowheads="1"/>
          </p:cNvSpPr>
          <p:nvPr>
            <p:ph idx="1" hasCustomPrompt="1"/>
          </p:nvPr>
        </p:nvSpPr>
        <p:spPr>
          <a:xfrm>
            <a:off x="1278255" y="620395"/>
            <a:ext cx="10396855" cy="5616575"/>
          </a:xfrm>
          <a:solidFill>
            <a:schemeClr val="bg1"/>
          </a:solidFill>
        </p:spPr>
        <p:txBody>
          <a:bodyPr vert="horz" wrap="square" lIns="91440" tIns="45720" rIns="91440" bIns="45720" numCol="1" anchor="t" anchorCtr="0" compatLnSpc="1"/>
          <a:lstStyle/>
          <a:p>
            <a:pPr marL="552450" marR="0" lvl="0" indent="-552450" algn="l" defTabSz="914400" rtl="0" eaLnBrk="1" fontAlgn="base" latinLnBrk="0" hangingPunct="1">
              <a:lnSpc>
                <a:spcPct val="140000"/>
              </a:lnSpc>
              <a:spcBef>
                <a:spcPct val="20000"/>
              </a:spcBef>
              <a:spcAft>
                <a:spcPct val="0"/>
              </a:spcAft>
              <a:buClr>
                <a:schemeClr val="tx2"/>
              </a:buClr>
              <a:buSzPct val="70000"/>
              <a:buFont typeface="+mj-lt"/>
              <a:buAutoNum type="arabicPeriod" startAt="3"/>
              <a:defRPr/>
            </a:pPr>
            <a:r>
              <a:rPr kumimoji="0" lang="zh-CN"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我很高兴今天能有机会与各位朋友共聚一堂，共商经贸合作。我愿向各位朋友介绍广东的经济发展情况以及未来经济发展的战略和规划，希望有助于增进各位朋友对广东的了解。广东是中国大陆最南端的省份，拥有17.8万平方公里的土地和7</a:t>
            </a: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zh-CN"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700多万人口。我们广东人才汇集，对外交往便利，对外贸易历史悠久。</a:t>
            </a:r>
            <a:endParaRPr kumimoji="0" lang="zh-CN"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476250" marR="0" lvl="0" indent="-476250" algn="l" defTabSz="914400" rtl="0" eaLnBrk="1" fontAlgn="base" latinLnBrk="0" hangingPunct="1">
              <a:lnSpc>
                <a:spcPct val="140000"/>
              </a:lnSpc>
              <a:spcBef>
                <a:spcPct val="20000"/>
              </a:spcBef>
              <a:spcAft>
                <a:spcPct val="0"/>
              </a:spcAft>
              <a:buClr>
                <a:schemeClr val="tx2"/>
              </a:buClr>
              <a:buSzPct val="70000"/>
              <a:buFont typeface="Wingdings" panose="05000000000000000000" pitchFamily="2" charset="2"/>
              <a:buNone/>
              <a:defRPr/>
            </a:pP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0" fontAlgn="base" latinLnBrk="0" hangingPunct="0">
              <a:lnSpc>
                <a:spcPct val="140000"/>
              </a:lnSpc>
              <a:spcBef>
                <a:spcPct val="20000"/>
              </a:spcBef>
              <a:spcAft>
                <a:spcPts val="0"/>
              </a:spcAft>
              <a:buClr>
                <a:schemeClr val="tx2"/>
              </a:buClr>
              <a:buSzPct val="70000"/>
              <a:buFont typeface="Wingdings" panose="05000000000000000000" pitchFamily="2" charset="2"/>
              <a:buNone/>
              <a:defRPr/>
            </a:pPr>
            <a:r>
              <a:rPr kumimoji="0" lang="zh-CN" altLang="en-US" sz="2000" b="1" i="0" u="none" strike="noStrike" kern="1200" cap="none" spc="0" normalizeH="0" baseline="0" noProof="0" dirty="0">
                <a:ln>
                  <a:noFill/>
                </a:ln>
                <a:solidFill>
                  <a:schemeClr val="hlink"/>
                </a:solidFill>
                <a:effectLst/>
                <a:uLnTx/>
                <a:uFillTx/>
                <a:latin typeface="Times New Roman" panose="02020603050405020304" pitchFamily="18" charset="0"/>
                <a:ea typeface="+mn-ea"/>
                <a:cs typeface="Times New Roman" panose="02020603050405020304" pitchFamily="18" charset="0"/>
              </a:rPr>
              <a:t>译文</a:t>
            </a:r>
            <a:r>
              <a:rPr kumimoji="0" lang="zh-CN" altLang="en-US" sz="2000" b="0" i="0" u="none" strike="noStrike" kern="1200" cap="none" spc="0" normalizeH="0" baseline="0" noProof="0" dirty="0">
                <a:ln>
                  <a:noFill/>
                </a:ln>
                <a:solidFill>
                  <a:schemeClr val="hlink"/>
                </a:solidFill>
                <a:effectLst/>
                <a:uLnTx/>
                <a:uFillTx/>
                <a:latin typeface="Times New Roman" panose="02020603050405020304" pitchFamily="18" charset="0"/>
                <a:ea typeface="+mn-ea"/>
                <a:cs typeface="Times New Roman" panose="02020603050405020304" pitchFamily="18" charset="0"/>
              </a:rPr>
              <a:t>：</a:t>
            </a:r>
            <a:r>
              <a:rPr kumimoji="0" lang="en-US"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I’m delighted to have the opportunity today to be here with you and to talk about economic and trade relations. I’d like to introduce to you the economic development in Guangdong, as well as our strategies and plans. I hope this will help you understand Guangdong better. Guangdong is at the southern end of China, covering an area of 178,000 square kilometers, with a population of over 77 million. We have an abundant supply of talents, excellent external communications and a long history in foreign trade.</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476250" marR="0" lvl="0" indent="-4762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9923">
                                            <p:txEl>
                                              <p:charRg st="4294967295" end="4294967295"/>
                                            </p:txEl>
                                          </p:spTgt>
                                        </p:tgtEl>
                                        <p:attrNameLst>
                                          <p:attrName>style.visibility</p:attrName>
                                        </p:attrNameLst>
                                      </p:cBhvr>
                                      <p:to>
                                        <p:strVal val="visible"/>
                                      </p:to>
                                    </p:set>
                                    <p:animEffect transition="in" filter="blinds(horizontal)">
                                      <p:cBhvr>
                                        <p:cTn id="7" dur="500"/>
                                        <p:tgtEl>
                                          <p:spTgt spid="209923">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9923">
                                            <p:txEl>
                                              <p:charRg st="144" end="657"/>
                                            </p:txEl>
                                          </p:spTgt>
                                        </p:tgtEl>
                                        <p:attrNameLst>
                                          <p:attrName>style.visibility</p:attrName>
                                        </p:attrNameLst>
                                      </p:cBhvr>
                                      <p:to>
                                        <p:strVal val="visible"/>
                                      </p:to>
                                    </p:set>
                                    <p:animEffect transition="in" filter="blinds(horizontal)">
                                      <p:cBhvr>
                                        <p:cTn id="12" dur="500"/>
                                        <p:tgtEl>
                                          <p:spTgt spid="209923">
                                            <p:txEl>
                                              <p:charRg st="144" end="65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11267" name="Rectangle 3"/>
          <p:cNvSpPr>
            <a:spLocks noGrp="1"/>
          </p:cNvSpPr>
          <p:nvPr>
            <p:ph idx="1" hasCustomPrompt="1"/>
          </p:nvPr>
        </p:nvSpPr>
        <p:spPr>
          <a:xfrm>
            <a:off x="1755775" y="1557655"/>
            <a:ext cx="9890760" cy="3277870"/>
          </a:xfrm>
          <a:ln w="25400">
            <a:solidFill>
              <a:schemeClr val="tx1">
                <a:alpha val="100000"/>
              </a:schemeClr>
            </a:solidFill>
            <a:miter lim="800000"/>
          </a:ln>
        </p:spPr>
        <p:txBody>
          <a:bodyPr vert="horz" wrap="square" lIns="91440" tIns="45720" rIns="91440" bIns="45720" anchor="t" anchorCtr="0"/>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Thank you again for the wonderful party, we had a great time.</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In closing, I would like to invite you to join me in a toast.</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To the health of Mr. Vice President,</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To the health of our American friends,</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To the health of my colleagues, and</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To all the ladies and gentlemen present here,</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buNone/>
            </a:pPr>
            <a:r>
              <a:rPr lang="en-US" altLang="zh-CN" sz="2400" dirty="0">
                <a:latin typeface="Times New Roman" panose="02020603050405020304" pitchFamily="18" charset="0"/>
                <a:cs typeface="Times New Roman" panose="02020603050405020304" pitchFamily="18" charset="0"/>
              </a:rPr>
              <a:t>		Cheers!</a:t>
            </a:r>
            <a:endParaRPr lang="en-US" altLang="zh-CN" sz="2400" dirty="0">
              <a:latin typeface="Times New Roman" panose="02020603050405020304" pitchFamily="18" charset="0"/>
              <a:cs typeface="Times New Roman" panose="02020603050405020304" pitchFamily="18" charset="0"/>
            </a:endParaRPr>
          </a:p>
        </p:txBody>
      </p:sp>
      <p:pic>
        <p:nvPicPr>
          <p:cNvPr id="11268" name="Picture 5" descr="21035-proud-female-politician-gesturing-with-her-hand-while-giving-a-public-speech-people-clipart-by-djart"/>
          <p:cNvPicPr>
            <a:picLocks noChangeAspect="1"/>
          </p:cNvPicPr>
          <p:nvPr/>
        </p:nvPicPr>
        <p:blipFill>
          <a:blip r:embed="rId1"/>
          <a:stretch>
            <a:fillRect/>
          </a:stretch>
        </p:blipFill>
        <p:spPr>
          <a:xfrm>
            <a:off x="1703388" y="5013325"/>
            <a:ext cx="1206500" cy="1511300"/>
          </a:xfrm>
          <a:prstGeom prst="rect">
            <a:avLst/>
          </a:prstGeom>
          <a:noFill/>
          <a:ln w="9525">
            <a:noFill/>
          </a:ln>
        </p:spPr>
      </p:pic>
    </p:spTree>
  </p:cSld>
  <p:clrMapOvr>
    <a:masterClrMapping/>
  </p:clrMapOvr>
  <p:transition spd="slow">
    <p:randomBar dir="ver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Rectangle 2"/>
          <p:cNvSpPr>
            <a:spLocks noGrp="1"/>
          </p:cNvSpPr>
          <p:nvPr>
            <p:ph type="title"/>
          </p:nvPr>
        </p:nvSpPr>
        <p:spPr/>
        <p:txBody>
          <a:bodyPr vert="horz" wrap="square" lIns="91440" tIns="45720" rIns="91440" bIns="45720" anchor="b" anchorCtr="0"/>
          <a:p>
            <a:pPr eaLnBrk="1" hangingPunct="1"/>
            <a:r>
              <a:rPr lang="en-US" altLang="zh-CN" dirty="0"/>
              <a:t>4.</a:t>
            </a:r>
            <a:endParaRPr lang="en-US" altLang="zh-CN" dirty="0"/>
          </a:p>
        </p:txBody>
      </p:sp>
      <p:sp>
        <p:nvSpPr>
          <p:cNvPr id="86019" name="Text Box 4"/>
          <p:cNvSpPr txBox="1"/>
          <p:nvPr/>
        </p:nvSpPr>
        <p:spPr>
          <a:xfrm>
            <a:off x="2783840" y="1701165"/>
            <a:ext cx="8526780" cy="3333115"/>
          </a:xfrm>
          <a:prstGeom prst="rect">
            <a:avLst/>
          </a:prstGeom>
          <a:solidFill>
            <a:srgbClr val="FFFFFF"/>
          </a:solidFill>
          <a:ln w="6350" cap="flat" cmpd="sng">
            <a:solidFill>
              <a:srgbClr val="000000"/>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algn="ctr" eaLnBrk="1" hangingPunct="1">
              <a:lnSpc>
                <a:spcPct val="120000"/>
              </a:lnSpc>
              <a:spcBef>
                <a:spcPct val="0"/>
              </a:spcBef>
              <a:buClrTx/>
              <a:buSzTx/>
              <a:buFontTx/>
              <a:buNone/>
            </a:pPr>
            <a:r>
              <a:rPr lang="zh-CN" altLang="en-US" sz="2400" dirty="0">
                <a:latin typeface="Times New Roman" panose="02020603050405020304" pitchFamily="18" charset="0"/>
                <a:ea typeface="黑体" panose="02010609060101010101" pitchFamily="49" charset="-122"/>
                <a:cs typeface="Times New Roman" panose="02020603050405020304" pitchFamily="18" charset="0"/>
              </a:rPr>
              <a:t>通    知</a:t>
            </a:r>
            <a:endParaRPr lang="zh-CN" altLang="en-US" sz="2400" dirty="0">
              <a:latin typeface="Times New Roman" panose="02020603050405020304" pitchFamily="18" charset="0"/>
              <a:ea typeface="黑体" panose="02010609060101010101" pitchFamily="49" charset="-122"/>
              <a:cs typeface="Times New Roman" panose="02020603050405020304" pitchFamily="18" charset="0"/>
            </a:endParaRPr>
          </a:p>
          <a:p>
            <a:pPr marL="0" lvl="0" indent="0" algn="ctr" eaLnBrk="1" hangingPunct="1">
              <a:lnSpc>
                <a:spcPct val="120000"/>
              </a:lnSpc>
              <a:spcBef>
                <a:spcPct val="0"/>
              </a:spcBef>
              <a:buClrTx/>
              <a:buSzTx/>
              <a:buFontTx/>
              <a:buNone/>
            </a:pPr>
            <a:endParaRPr lang="zh-CN" altLang="en-US" sz="2400" dirty="0">
              <a:latin typeface="Times New Roman" panose="02020603050405020304" pitchFamily="18" charset="0"/>
              <a:ea typeface="黑体" panose="02010609060101010101" pitchFamily="49" charset="-122"/>
              <a:cs typeface="Times New Roman" panose="02020603050405020304" pitchFamily="18" charset="0"/>
            </a:endParaRPr>
          </a:p>
          <a:p>
            <a:pPr marL="0" lvl="0" indent="0" algn="just" eaLnBrk="1" hangingPunct="1">
              <a:lnSpc>
                <a:spcPct val="120000"/>
              </a:lnSpc>
              <a:spcBef>
                <a:spcPct val="0"/>
              </a:spcBef>
              <a:buClrTx/>
              <a:buSzTx/>
              <a:buFontTx/>
              <a:buNone/>
            </a:pPr>
            <a:r>
              <a:rPr lang="zh-CN" altLang="en-US" sz="2400" dirty="0">
                <a:latin typeface="Times New Roman" panose="02020603050405020304" pitchFamily="18" charset="0"/>
                <a:cs typeface="Times New Roman" panose="02020603050405020304" pitchFamily="18" charset="0"/>
              </a:rPr>
              <a:t>        兹定于</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24</a:t>
            </a:r>
            <a:r>
              <a:rPr lang="zh-CN" altLang="en-US" sz="2400" dirty="0">
                <a:latin typeface="Times New Roman" panose="02020603050405020304" pitchFamily="18" charset="0"/>
                <a:cs typeface="Times New Roman" panose="02020603050405020304" pitchFamily="18" charset="0"/>
              </a:rPr>
              <a:t>日（星期五）上午</a:t>
            </a: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时在教学楼</a:t>
            </a:r>
            <a:r>
              <a:rPr lang="en-US" altLang="zh-CN" sz="2400" dirty="0">
                <a:latin typeface="Times New Roman" panose="02020603050405020304" pitchFamily="18" charset="0"/>
                <a:cs typeface="Times New Roman" panose="02020603050405020304" pitchFamily="18" charset="0"/>
              </a:rPr>
              <a:t>401</a:t>
            </a:r>
            <a:r>
              <a:rPr lang="zh-CN" altLang="en-US" sz="2400" dirty="0">
                <a:latin typeface="Times New Roman" panose="02020603050405020304" pitchFamily="18" charset="0"/>
                <a:cs typeface="Times New Roman" panose="02020603050405020304" pitchFamily="18" charset="0"/>
              </a:rPr>
              <a:t>室，由</a:t>
            </a:r>
            <a:r>
              <a:rPr lang="en-US" altLang="zh-CN" sz="2400" dirty="0">
                <a:latin typeface="Times New Roman" panose="02020603050405020304" pitchFamily="18" charset="0"/>
                <a:cs typeface="Times New Roman" panose="02020603050405020304" pitchFamily="18" charset="0"/>
              </a:rPr>
              <a:t>Henry Smith</a:t>
            </a:r>
            <a:r>
              <a:rPr lang="zh-CN" altLang="en-US" sz="2400" dirty="0">
                <a:latin typeface="Times New Roman" panose="02020603050405020304" pitchFamily="18" charset="0"/>
                <a:cs typeface="Times New Roman" panose="02020603050405020304" pitchFamily="18" charset="0"/>
              </a:rPr>
              <a:t>博士给经管系</a:t>
            </a:r>
            <a:r>
              <a:rPr lang="en-US" altLang="zh-CN" sz="2400" dirty="0">
                <a:latin typeface="Times New Roman" panose="02020603050405020304" pitchFamily="18" charset="0"/>
                <a:cs typeface="Times New Roman" panose="02020603050405020304" pitchFamily="18" charset="0"/>
              </a:rPr>
              <a:t>2021</a:t>
            </a:r>
            <a:r>
              <a:rPr lang="zh-CN" altLang="en-US" sz="2400" dirty="0">
                <a:latin typeface="Times New Roman" panose="02020603050405020304" pitchFamily="18" charset="0"/>
                <a:cs typeface="Times New Roman" panose="02020603050405020304" pitchFamily="18" charset="0"/>
              </a:rPr>
              <a:t>级</a:t>
            </a: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班上英语公开课。全体英语老师务必出席。欢迎其他系科任教师参加。</a:t>
            </a:r>
            <a:endParaRPr lang="zh-CN" altLang="en-US" sz="2400" dirty="0">
              <a:latin typeface="Times New Roman" panose="02020603050405020304" pitchFamily="18" charset="0"/>
              <a:cs typeface="Times New Roman" panose="02020603050405020304" pitchFamily="18" charset="0"/>
            </a:endParaRPr>
          </a:p>
          <a:p>
            <a:pPr marL="0" lvl="0" indent="0" algn="r" eaLnBrk="1" hangingPunct="1">
              <a:lnSpc>
                <a:spcPct val="120000"/>
              </a:lnSpc>
              <a:spcBef>
                <a:spcPct val="0"/>
              </a:spcBef>
              <a:buClrTx/>
              <a:buSzTx/>
              <a:buFontTx/>
              <a:buNone/>
            </a:pPr>
            <a:r>
              <a:rPr lang="zh-CN" altLang="en-US" sz="2400" dirty="0">
                <a:latin typeface="Times New Roman" panose="02020603050405020304" pitchFamily="18" charset="0"/>
                <a:cs typeface="Times New Roman" panose="02020603050405020304" pitchFamily="18" charset="0"/>
              </a:rPr>
              <a:t>系主任办公室</a:t>
            </a:r>
            <a:endParaRPr lang="zh-CN" altLang="en-US" sz="2400" dirty="0">
              <a:latin typeface="Times New Roman" panose="02020603050405020304" pitchFamily="18" charset="0"/>
              <a:cs typeface="Times New Roman" panose="02020603050405020304" pitchFamily="18" charset="0"/>
            </a:endParaRPr>
          </a:p>
          <a:p>
            <a:pPr marL="0" lvl="0" indent="0" algn="r"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2022</a:t>
            </a:r>
            <a:r>
              <a:rPr lang="zh-CN" altLang="en-US" sz="2400" dirty="0">
                <a:latin typeface="Times New Roman" panose="02020603050405020304" pitchFamily="18" charset="0"/>
                <a:cs typeface="Times New Roman" panose="02020603050405020304" pitchFamily="18" charset="0"/>
              </a:rPr>
              <a:t>年</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月</a:t>
            </a:r>
            <a:r>
              <a:rPr lang="en-US" altLang="zh-CN" sz="2400" dirty="0">
                <a:latin typeface="Times New Roman" panose="02020603050405020304" pitchFamily="18" charset="0"/>
                <a:cs typeface="Times New Roman" panose="02020603050405020304" pitchFamily="18" charset="0"/>
              </a:rPr>
              <a:t>20</a:t>
            </a:r>
            <a:r>
              <a:rPr lang="zh-CN" altLang="en-US" sz="2400" dirty="0">
                <a:latin typeface="Times New Roman" panose="02020603050405020304" pitchFamily="18" charset="0"/>
                <a:cs typeface="Times New Roman" panose="02020603050405020304" pitchFamily="18" charset="0"/>
              </a:rPr>
              <a:t>日</a:t>
            </a:r>
            <a:endParaRPr lang="zh-CN" altLang="en-US" sz="2400" dirty="0">
              <a:latin typeface="Times New Roman" panose="02020603050405020304" pitchFamily="18" charset="0"/>
              <a:cs typeface="Times New Roman" panose="02020603050405020304" pitchFamily="18" charset="0"/>
            </a:endParaRPr>
          </a:p>
        </p:txBody>
      </p:sp>
      <p:pic>
        <p:nvPicPr>
          <p:cNvPr id="86020" name="Picture 6" descr="eager_class"/>
          <p:cNvPicPr>
            <a:picLocks noChangeAspect="1"/>
          </p:cNvPicPr>
          <p:nvPr/>
        </p:nvPicPr>
        <p:blipFill>
          <a:blip r:embed="rId1"/>
          <a:stretch>
            <a:fillRect/>
          </a:stretch>
        </p:blipFill>
        <p:spPr>
          <a:xfrm>
            <a:off x="1524000" y="4240213"/>
            <a:ext cx="2916238" cy="2617787"/>
          </a:xfrm>
          <a:prstGeom prst="rect">
            <a:avLst/>
          </a:prstGeom>
          <a:noFill/>
          <a:ln w="9525">
            <a:noFill/>
          </a:ln>
        </p:spPr>
      </p:pic>
    </p:spTree>
  </p:cSld>
  <p:clrMapOvr>
    <a:masterClrMapping/>
  </p:clrMapOvr>
  <p:transition spd="slow">
    <p:randomBar dir="vert"/>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Rectangle 2"/>
          <p:cNvSpPr>
            <a:spLocks noGrp="1"/>
          </p:cNvSpPr>
          <p:nvPr>
            <p:ph type="title"/>
          </p:nvPr>
        </p:nvSpPr>
        <p:spPr>
          <a:xfrm>
            <a:off x="6888163" y="301625"/>
            <a:ext cx="3319462" cy="1143000"/>
          </a:xfrm>
        </p:spPr>
        <p:txBody>
          <a:bodyPr vert="horz" wrap="square" lIns="91440" tIns="45720" rIns="91440" bIns="45720" anchor="b" anchorCtr="0"/>
          <a:p>
            <a:pPr eaLnBrk="1" hangingPunct="1"/>
            <a:r>
              <a:rPr lang="zh-CN" altLang="en-US" dirty="0"/>
              <a:t>参考译文</a:t>
            </a:r>
            <a:endParaRPr lang="zh-CN" altLang="en-US" dirty="0"/>
          </a:p>
        </p:txBody>
      </p:sp>
      <p:sp>
        <p:nvSpPr>
          <p:cNvPr id="87043" name="Text Box 4"/>
          <p:cNvSpPr txBox="1"/>
          <p:nvPr/>
        </p:nvSpPr>
        <p:spPr>
          <a:xfrm>
            <a:off x="2927350" y="1557655"/>
            <a:ext cx="8304530" cy="4088765"/>
          </a:xfrm>
          <a:prstGeom prst="rect">
            <a:avLst/>
          </a:prstGeom>
          <a:solidFill>
            <a:srgbClr val="FFFFFF"/>
          </a:solidFill>
          <a:ln w="6350" cap="flat" cmpd="sng">
            <a:solidFill>
              <a:srgbClr val="000000"/>
            </a:solidFill>
            <a:prstDash val="solid"/>
            <a:miter/>
            <a:headEnd type="none" w="med" len="med"/>
            <a:tailEnd type="none" w="med" len="med"/>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stStyle>
          <a:p>
            <a:pPr marL="0" lvl="0" indent="0" algn="r" eaLnBrk="1" hangingPunct="1">
              <a:lnSpc>
                <a:spcPct val="13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October 20th, 2022</a:t>
            </a:r>
            <a:endParaRPr lang="en-US" altLang="zh-CN" sz="2000" dirty="0">
              <a:latin typeface="Times New Roman" panose="02020603050405020304" pitchFamily="18" charset="0"/>
              <a:cs typeface="Times New Roman" panose="02020603050405020304" pitchFamily="18" charset="0"/>
            </a:endParaRPr>
          </a:p>
          <a:p>
            <a:pPr marL="0" lvl="0" indent="0" algn="r" eaLnBrk="1" hangingPunct="1">
              <a:lnSpc>
                <a:spcPct val="130000"/>
              </a:lnSpc>
              <a:spcBef>
                <a:spcPct val="0"/>
              </a:spcBef>
              <a:buClrTx/>
              <a:buSzTx/>
              <a:buFontTx/>
              <a:buNone/>
            </a:pPr>
            <a:endParaRPr lang="en-US" altLang="zh-CN" sz="2000" dirty="0">
              <a:latin typeface="Times New Roman" panose="02020603050405020304" pitchFamily="18" charset="0"/>
              <a:cs typeface="Times New Roman" panose="02020603050405020304" pitchFamily="18" charset="0"/>
            </a:endParaRPr>
          </a:p>
          <a:p>
            <a:pPr marL="0" lvl="0" indent="0" algn="ctr" eaLnBrk="1" hangingPunct="1">
              <a:lnSpc>
                <a:spcPct val="130000"/>
              </a:lnSpc>
              <a:spcBef>
                <a:spcPct val="0"/>
              </a:spcBef>
              <a:buClrTx/>
              <a:buSzTx/>
              <a:buFontTx/>
              <a:buNone/>
            </a:pPr>
            <a:r>
              <a:rPr lang="en-US" altLang="zh-CN" sz="2000" b="1" dirty="0">
                <a:latin typeface="Times New Roman" panose="02020603050405020304" pitchFamily="18" charset="0"/>
                <a:cs typeface="Times New Roman" panose="02020603050405020304" pitchFamily="18" charset="0"/>
              </a:rPr>
              <a:t>Notice</a:t>
            </a:r>
            <a:endParaRPr lang="en-US" altLang="zh-CN" sz="2000" b="1" dirty="0">
              <a:latin typeface="Times New Roman" panose="02020603050405020304" pitchFamily="18" charset="0"/>
              <a:cs typeface="Times New Roman" panose="02020603050405020304" pitchFamily="18" charset="0"/>
            </a:endParaRPr>
          </a:p>
          <a:p>
            <a:pPr marL="0" lvl="0" indent="0" algn="ctr" eaLnBrk="1" hangingPunct="1">
              <a:lnSpc>
                <a:spcPct val="130000"/>
              </a:lnSpc>
              <a:spcBef>
                <a:spcPct val="0"/>
              </a:spcBef>
              <a:buClrTx/>
              <a:buSzTx/>
              <a:buFontTx/>
              <a:buNone/>
            </a:pPr>
            <a:endParaRPr lang="en-US" altLang="zh-CN" sz="2000" b="1" dirty="0">
              <a:latin typeface="Times New Roman" panose="02020603050405020304" pitchFamily="18" charset="0"/>
              <a:cs typeface="Times New Roman" panose="02020603050405020304" pitchFamily="18" charset="0"/>
            </a:endParaRPr>
          </a:p>
          <a:p>
            <a:pPr marL="0" lvl="0" indent="0" algn="just" eaLnBrk="1" hangingPunct="1">
              <a:lnSpc>
                <a:spcPct val="13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      An open English class will be given by Dr. Henry Smith to Class 7, Grade 2021of the Department of Economic Management in Room 401 at 9:00 a.m. on October 24th (Friday). All English teachers are required to attend. Teachers of other departments are welcome. </a:t>
            </a:r>
            <a:endParaRPr lang="en-US" altLang="zh-CN" sz="2000" dirty="0">
              <a:latin typeface="Times New Roman" panose="02020603050405020304" pitchFamily="18" charset="0"/>
              <a:cs typeface="Times New Roman" panose="02020603050405020304" pitchFamily="18" charset="0"/>
            </a:endParaRPr>
          </a:p>
          <a:p>
            <a:pPr marL="0" lvl="0" indent="0" algn="just" eaLnBrk="1" hangingPunct="1">
              <a:lnSpc>
                <a:spcPct val="130000"/>
              </a:lnSpc>
              <a:spcBef>
                <a:spcPct val="0"/>
              </a:spcBef>
              <a:buClrTx/>
              <a:buSzTx/>
              <a:buFontTx/>
              <a:buNone/>
            </a:pPr>
            <a:endParaRPr lang="en-US" altLang="zh-CN" sz="2000" dirty="0">
              <a:latin typeface="Times New Roman" panose="02020603050405020304" pitchFamily="18" charset="0"/>
              <a:cs typeface="Times New Roman" panose="02020603050405020304" pitchFamily="18" charset="0"/>
            </a:endParaRPr>
          </a:p>
          <a:p>
            <a:pPr marL="0" lvl="0" indent="0" algn="r" eaLnBrk="1" hangingPunct="1">
              <a:lnSpc>
                <a:spcPct val="13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Dean’s Office</a:t>
            </a:r>
            <a:endParaRPr lang="en-US" altLang="zh-CN" sz="2000" dirty="0">
              <a:latin typeface="Times New Roman" panose="02020603050405020304" pitchFamily="18" charset="0"/>
              <a:cs typeface="Times New Roman" panose="02020603050405020304" pitchFamily="18" charset="0"/>
            </a:endParaRPr>
          </a:p>
        </p:txBody>
      </p:sp>
      <p:pic>
        <p:nvPicPr>
          <p:cNvPr id="87044" name="Picture 5" descr="eager_class"/>
          <p:cNvPicPr>
            <a:picLocks noChangeAspect="1"/>
          </p:cNvPicPr>
          <p:nvPr/>
        </p:nvPicPr>
        <p:blipFill>
          <a:blip r:embed="rId1"/>
          <a:stretch>
            <a:fillRect/>
          </a:stretch>
        </p:blipFill>
        <p:spPr>
          <a:xfrm>
            <a:off x="2424113" y="333375"/>
            <a:ext cx="2916237" cy="2617788"/>
          </a:xfrm>
          <a:prstGeom prst="rect">
            <a:avLst/>
          </a:prstGeom>
          <a:noFill/>
          <a:ln w="9525">
            <a:noFill/>
          </a:ln>
        </p:spPr>
      </p:pic>
    </p:spTree>
  </p:cSld>
  <p:clrMapOvr>
    <a:masterClrMapping/>
  </p:clrMapOvr>
  <p:transition spd="slow">
    <p:randomBar dir="ver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8066" name="Picture 6" descr="ANd9GcT3JDPGUvS0nhq2LOM3B2ORT9iOrRsxT5YjTq00xgUqhITpIgNKig"/>
          <p:cNvPicPr>
            <a:picLocks noChangeAspect="1"/>
          </p:cNvPicPr>
          <p:nvPr/>
        </p:nvPicPr>
        <p:blipFill>
          <a:blip r:embed="rId1"/>
          <a:stretch>
            <a:fillRect/>
          </a:stretch>
        </p:blipFill>
        <p:spPr>
          <a:xfrm>
            <a:off x="8547100" y="28575"/>
            <a:ext cx="2143125" cy="2143125"/>
          </a:xfrm>
          <a:prstGeom prst="rect">
            <a:avLst/>
          </a:prstGeom>
          <a:noFill/>
          <a:ln w="9525">
            <a:noFill/>
          </a:ln>
        </p:spPr>
      </p:pic>
      <p:sp>
        <p:nvSpPr>
          <p:cNvPr id="88067" name="Rectangle 2"/>
          <p:cNvSpPr>
            <a:spLocks noGrp="1"/>
          </p:cNvSpPr>
          <p:nvPr>
            <p:ph type="title"/>
          </p:nvPr>
        </p:nvSpPr>
        <p:spPr>
          <a:xfrm>
            <a:off x="2927350" y="333375"/>
            <a:ext cx="7313613" cy="1143000"/>
          </a:xfrm>
        </p:spPr>
        <p:txBody>
          <a:bodyPr vert="horz" wrap="square" lIns="91440" tIns="45720" rIns="91440" bIns="45720" anchor="b" anchorCtr="0"/>
          <a:p>
            <a:pPr eaLnBrk="1" hangingPunct="1"/>
            <a:r>
              <a:rPr lang="en-US" altLang="zh-CN" b="1" dirty="0"/>
              <a:t>Task II</a:t>
            </a:r>
            <a:r>
              <a:rPr lang="en-US" altLang="zh-CN" dirty="0"/>
              <a:t>  </a:t>
            </a:r>
            <a:r>
              <a:rPr lang="zh-CN" altLang="en-US" dirty="0"/>
              <a:t>请翻译下列演讲稿。</a:t>
            </a:r>
            <a:endParaRPr lang="zh-CN" altLang="en-US" dirty="0"/>
          </a:p>
        </p:txBody>
      </p:sp>
      <p:sp>
        <p:nvSpPr>
          <p:cNvPr id="211971" name="Rectangle 3"/>
          <p:cNvSpPr>
            <a:spLocks noGrp="1" noChangeArrowheads="1"/>
          </p:cNvSpPr>
          <p:nvPr>
            <p:ph idx="1" hasCustomPrompt="1"/>
          </p:nvPr>
        </p:nvSpPr>
        <p:spPr>
          <a:xfrm>
            <a:off x="1377315" y="1628775"/>
            <a:ext cx="10246360" cy="4098290"/>
          </a:xfrm>
        </p:spPr>
        <p:txBody>
          <a:bodyPr vert="horz" wrap="square" lIns="91440" tIns="45720" rIns="91440" bIns="45720" numCol="1" anchor="t" anchorCtr="0" compatLnSpc="1"/>
          <a:lstStyle/>
          <a:p>
            <a:pPr marL="342900" marR="0" lvl="0" indent="-342900" algn="l" defTabSz="914400" rtl="0" eaLnBrk="1" fontAlgn="base" latinLnBrk="0" hangingPunct="1">
              <a:lnSpc>
                <a:spcPct val="120000"/>
              </a:lnSpc>
              <a:spcBef>
                <a:spcPct val="20000"/>
              </a:spcBef>
              <a:spcAft>
                <a:spcPct val="0"/>
              </a:spcAft>
              <a:buClr>
                <a:schemeClr val="tx2"/>
              </a:buClr>
              <a:buSzPct val="70000"/>
              <a:buFont typeface="Wingdings" panose="05000000000000000000" pitchFamily="2" charset="2"/>
              <a:buNone/>
              <a:defRPr/>
            </a:pPr>
            <a:r>
              <a:rPr kumimoji="0" lang="en-US" altLang="zh-CN" sz="24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1.</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女士们，先生们：</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上午好！各位贵客不远万里从美国来访，我们深感荣幸。首先，我代表</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NOVO</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公司，对在座的各位朋友和同行表示我们最热烈的欢迎和最衷心的感谢。下面我简单介绍一下我公司的基本情况。</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NOVO</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公司成立于</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1990</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年，总部设在中国深圳。业务主要是电信设备的研发、制造和销售。现在</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NOVO</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已成为中国电信市场的佼佼者，与此同时，我们也在积极开拓国际市场。</a:t>
            </a:r>
            <a:endPar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今天，</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NOVO</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的产品已经销售到德国、法国、英国、西班牙、日本、巴西、俄罗斯、埃及、泰国、新加坡等</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40</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个国家和地区。目前，员工总数达到</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22 000</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人，有</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3 500</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名工程师在中国深圳、上海、北京，以及瑞典、美国、印度等世界各地的</a:t>
            </a: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NOVO</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研究机构从事新产品研发工作。</a:t>
            </a:r>
            <a:endPar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根据我们的计划安排，今天要邀请各位参观我们新建的工厂和研究中心。我公司全体员工会竭尽全力，确保各位参观愉快、不虚此行。如果大家有什么问题，别客气，请尽管提问。</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0">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再次向各位表达最诚挚的欢迎。谢谢！</a:t>
            </a:r>
            <a:endParaRPr kumimoji="0" lang="zh-CN"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1" name="Rectangle 2"/>
          <p:cNvSpPr>
            <a:spLocks noGrp="1"/>
          </p:cNvSpPr>
          <p:nvPr>
            <p:ph type="title"/>
          </p:nvPr>
        </p:nvSpPr>
        <p:spPr>
          <a:xfrm>
            <a:off x="1775460" y="332740"/>
            <a:ext cx="7313613" cy="1143000"/>
          </a:xfrm>
        </p:spPr>
        <p:txBody>
          <a:bodyPr vert="horz" wrap="square" lIns="91440" tIns="45720" rIns="91440" bIns="45720" anchor="b" anchorCtr="0"/>
          <a:p>
            <a:pPr eaLnBrk="1" hangingPunct="1"/>
            <a:r>
              <a:rPr lang="zh-CN" altLang="en-US" dirty="0"/>
              <a:t>参考译文</a:t>
            </a:r>
            <a:endParaRPr lang="zh-CN" altLang="en-US" dirty="0"/>
          </a:p>
        </p:txBody>
      </p:sp>
      <p:sp>
        <p:nvSpPr>
          <p:cNvPr id="301059" name="Rectangle 3"/>
          <p:cNvSpPr>
            <a:spLocks noGrp="1" noChangeArrowheads="1"/>
          </p:cNvSpPr>
          <p:nvPr>
            <p:ph idx="1" hasCustomPrompt="1"/>
          </p:nvPr>
        </p:nvSpPr>
        <p:spPr>
          <a:xfrm>
            <a:off x="1373505" y="1557655"/>
            <a:ext cx="10110470" cy="4118610"/>
          </a:xfrm>
        </p:spPr>
        <p:txBody>
          <a:bodyPr vert="horz" wrap="square" lIns="91440" tIns="45720" rIns="91440" bIns="45720" numCol="1" anchor="t" anchorCtr="0" compatLnSpc="1"/>
          <a:lstStyle/>
          <a:p>
            <a:pPr marL="0" marR="0" lvl="0" indent="0" algn="just" defTabSz="914400" rtl="0" eaLnBrk="1" fontAlgn="base" latinLnBrk="0" hangingPunct="1">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Ladies and Gentlemen,</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1">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Good morning! It is our great honor to have you, my distinguished guests, who</a:t>
            </a:r>
            <a:r>
              <a:rPr kumimoji="0" lang="en-US" altLang="zh-CN" sz="2000" b="0" i="0" u="none" strike="noStrike" kern="105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have come all the way from America to visit our company. </a:t>
            </a: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First, on behalf of NOVO, I’d like to extend our warmest welcome and heartfelt thanks to all the friends and colleagues present. Please allow me to take this opportunity to make a brief introduction to our company.</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0" algn="just" defTabSz="914400" rtl="0" eaLnBrk="1" fontAlgn="base" latinLnBrk="0" hangingPunct="1">
              <a:lnSpc>
                <a:spcPct val="120000"/>
              </a:lnSpc>
              <a:spcBef>
                <a:spcPct val="20000"/>
              </a:spcBef>
              <a:spcAft>
                <a:spcPts val="0"/>
              </a:spcAft>
              <a:buClr>
                <a:schemeClr val="tx2"/>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Established in 1990 and headquartered in Shenzhen, NOVO specializes in the R&amp;D, production and marketing of telecom equipment. NOVO is now a key player in China’s telecom market and has been making great efforts in exploring the global market.</a:t>
            </a: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base" latinLnBrk="0" hangingPunct="1">
              <a:lnSpc>
                <a:spcPct val="90000"/>
              </a:lnSpc>
              <a:spcBef>
                <a:spcPct val="20000"/>
              </a:spcBef>
              <a:spcAft>
                <a:spcPct val="0"/>
              </a:spcAft>
              <a:buClr>
                <a:schemeClr val="tx2"/>
              </a:buClr>
              <a:buSzPct val="70000"/>
              <a:buFont typeface="Wingdings" panose="05000000000000000000" pitchFamily="2" charset="2"/>
              <a:buNone/>
              <a:defRPr/>
            </a:pPr>
            <a:endParaRPr kumimoji="0" lang="zh-CN" altLang="zh-CN" sz="20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hasCustomPrompt="1"/>
          </p:nvPr>
        </p:nvSpPr>
        <p:spPr>
          <a:xfrm>
            <a:off x="1484630" y="1484630"/>
            <a:ext cx="10078085" cy="4018915"/>
          </a:xfrm>
        </p:spPr>
        <p:txBody>
          <a:bodyPr vert="horz" wrap="square" lIns="91440" tIns="45720" rIns="91440" bIns="45720" numCol="1" anchor="t" anchorCtr="0" compatLnSpc="1"/>
          <a:lstStyle/>
          <a:p>
            <a:pPr marL="0" marR="0" lvl="0" indent="0" algn="just" defTabSz="914400" rtl="0" eaLnBrk="1" fontAlgn="base" latinLnBrk="0" hangingPunct="1">
              <a:lnSpc>
                <a:spcPct val="120000"/>
              </a:lnSpc>
              <a:spcBef>
                <a:spcPct val="20000"/>
              </a:spcBef>
              <a:spcAft>
                <a:spcPts val="0"/>
              </a:spcAft>
              <a:buClr>
                <a:srgbClr val="006666"/>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To date, NOVO’s products have been sold to over 40 countries and regions including Germany, France, UK, Spain, Japan, Brazil, Russia, Egypt, Thailand and Singapore. There are 22,000 employees working at NOVO currently, among whom over 3,500 engineers are engaged in new product development in our R&amp;D institutes located in Shenzhen, Shanghai and Beijing in China, as well as Sweden, India and the United States.</a:t>
            </a:r>
            <a:endParaRPr kumimoji="0" lang="en-US" altLang="zh-CN" sz="2000" b="0" i="0" u="none" strike="noStrike" kern="1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20000"/>
              </a:lnSpc>
              <a:spcBef>
                <a:spcPct val="20000"/>
              </a:spcBef>
              <a:spcAft>
                <a:spcPts val="0"/>
              </a:spcAft>
              <a:buClr>
                <a:srgbClr val="006666"/>
              </a:buClr>
              <a:buSzPct val="70000"/>
              <a:buFont typeface="Wingdings" panose="05000000000000000000" pitchFamily="2" charset="2"/>
              <a:buNone/>
              <a:defRPr/>
            </a:pPr>
            <a:r>
              <a:rPr kumimoji="0" lang="en-US" altLang="zh-CN" sz="2000" b="0" i="0" u="none" strike="noStrike" kern="1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According to our schedule, we will visit NOVO’s new factory and research center today.</a:t>
            </a:r>
            <a:r>
              <a:rPr kumimoji="0" lang="en-US" altLang="zh-CN" sz="2000" b="0" i="0" u="none" strike="noStrike" kern="105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Our staff will do their best to make your visit comfortable and worthwhile. Please do not hesitate to ask if you have any questions.</a:t>
            </a:r>
            <a:endParaRPr kumimoji="0" lang="en-US" altLang="zh-CN" sz="2000" b="0" i="0" u="none" strike="noStrike" kern="105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base" latinLnBrk="0" hangingPunct="1">
              <a:lnSpc>
                <a:spcPct val="120000"/>
              </a:lnSpc>
              <a:spcBef>
                <a:spcPct val="20000"/>
              </a:spcBef>
              <a:spcAft>
                <a:spcPts val="0"/>
              </a:spcAft>
              <a:buClr>
                <a:srgbClr val="006666"/>
              </a:buClr>
              <a:buSzPct val="70000"/>
              <a:buFont typeface="Wingdings" panose="05000000000000000000" pitchFamily="2" charset="2"/>
              <a:buNone/>
              <a:defRPr/>
            </a:pPr>
            <a:r>
              <a:rPr kumimoji="0" lang="en-US" altLang="zh-CN" sz="2000" b="0" i="0" u="none" strike="noStrike" kern="105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Once again, I want to extend my warmest welcome to all of you. Thank you!</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randomBar dir="vert"/>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Rectangle 2"/>
          <p:cNvSpPr>
            <a:spLocks noGrp="1"/>
          </p:cNvSpPr>
          <p:nvPr>
            <p:ph type="title"/>
          </p:nvPr>
        </p:nvSpPr>
        <p:spPr>
          <a:xfrm>
            <a:off x="1559243" y="260985"/>
            <a:ext cx="7313612" cy="463550"/>
          </a:xfrm>
        </p:spPr>
        <p:txBody>
          <a:bodyPr vert="horz" wrap="square" lIns="91440" tIns="45720" rIns="91440" bIns="45720" anchor="b" anchorCtr="0"/>
          <a:p>
            <a:pPr eaLnBrk="1" hangingPunct="1"/>
            <a:r>
              <a:rPr lang="en-US" altLang="zh-CN" sz="3200" dirty="0"/>
              <a:t>2</a:t>
            </a:r>
            <a:endParaRPr lang="en-US" altLang="zh-CN" sz="3200" dirty="0"/>
          </a:p>
        </p:txBody>
      </p:sp>
      <p:sp>
        <p:nvSpPr>
          <p:cNvPr id="91139" name="Rectangle 3"/>
          <p:cNvSpPr>
            <a:spLocks noGrp="1"/>
          </p:cNvSpPr>
          <p:nvPr>
            <p:ph idx="1" hasCustomPrompt="1"/>
          </p:nvPr>
        </p:nvSpPr>
        <p:spPr>
          <a:xfrm>
            <a:off x="1181100" y="724535"/>
            <a:ext cx="10690225" cy="5163820"/>
          </a:xfrm>
          <a:solidFill>
            <a:schemeClr val="bg1"/>
          </a:solidFill>
        </p:spPr>
        <p:txBody>
          <a:bodyPr vert="horz" wrap="square" lIns="91440" tIns="45720" rIns="91440" bIns="45720" anchor="t" anchorCtr="0"/>
          <a:p>
            <a:pPr eaLnBrk="1" hangingPunct="1">
              <a:lnSpc>
                <a:spcPct val="110000"/>
              </a:lnSpc>
              <a:buNone/>
            </a:pPr>
            <a:r>
              <a:rPr lang="en-US" altLang="zh-CN" sz="2100" dirty="0">
                <a:latin typeface="Times New Roman" panose="02020603050405020304" pitchFamily="18" charset="0"/>
                <a:cs typeface="Times New Roman" panose="02020603050405020304" pitchFamily="18" charset="0"/>
              </a:rPr>
              <a:t>     Mr. Zhang, Ladies and Gentlemen,</a:t>
            </a:r>
            <a:endParaRPr lang="en-US" altLang="zh-CN" sz="21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100" dirty="0">
                <a:latin typeface="Times New Roman" panose="02020603050405020304" pitchFamily="18" charset="0"/>
                <a:cs typeface="Times New Roman" panose="02020603050405020304" pitchFamily="18" charset="0"/>
              </a:rPr>
              <a:t>          On behalf of the foreign guests attending this workshop, let me say a most sincere “thank you” for your warm and gracious welcome. From the little I’ve seen in the short time when I’ve been here, I’d have to say China is a very beautiful country and your people are very friendly. I know that I can speak for everyone when I say that, from the moment when we arrived at the airport, there have been many helpful and considerate people to take care of all the little things that make the difference between a hectic and a relaxing trip. The accommodations you have provided are very comfortable and the setting for this workshop is relaxed, yet business like.</a:t>
            </a:r>
            <a:endParaRPr lang="en-US" altLang="zh-CN" sz="21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2100" dirty="0">
                <a:latin typeface="Times New Roman" panose="02020603050405020304" pitchFamily="18" charset="0"/>
                <a:cs typeface="Times New Roman" panose="02020603050405020304" pitchFamily="18" charset="0"/>
              </a:rPr>
              <a:t>         We are all glad to be here to participate in this workshop on computer technology. We’ve all read about phenomenal success with computers in China and we’ve all seen the numbers on how healthy the industry is here, and now we get the opportunity for a closer look. I know we have a lot to learn from your experience here in China, and hope our experience will be helpful to you here also.</a:t>
            </a:r>
            <a:endParaRPr lang="en-US" altLang="zh-CN" sz="2100" dirty="0">
              <a:latin typeface="Times New Roman" panose="02020603050405020304" pitchFamily="18" charset="0"/>
              <a:cs typeface="Times New Roman" panose="02020603050405020304" pitchFamily="18" charset="0"/>
            </a:endParaRPr>
          </a:p>
          <a:p>
            <a:pPr eaLnBrk="1" hangingPunct="1">
              <a:lnSpc>
                <a:spcPct val="110000"/>
              </a:lnSpc>
              <a:buNone/>
            </a:pPr>
            <a:r>
              <a:rPr lang="en-US" altLang="zh-CN" sz="1500" dirty="0">
                <a:latin typeface="Times New Roman" panose="02020603050405020304" pitchFamily="18" charset="0"/>
                <a:cs typeface="Times New Roman" panose="02020603050405020304" pitchFamily="18" charset="0"/>
              </a:rPr>
              <a:t>          </a:t>
            </a:r>
            <a:endParaRPr lang="en-US" altLang="zh-CN" sz="15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92163" name="Rectangle 3"/>
          <p:cNvSpPr>
            <a:spLocks noGrp="1"/>
          </p:cNvSpPr>
          <p:nvPr>
            <p:ph idx="1" hasCustomPrompt="1"/>
          </p:nvPr>
        </p:nvSpPr>
        <p:spPr>
          <a:xfrm>
            <a:off x="1408430" y="1576705"/>
            <a:ext cx="10158730" cy="3009265"/>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I think we share the sentiments expressed by Mr. Zhang in his welcome address that as a worldwide industry, we can learn to cooperate more, to share new ideas and developments, to coordinate research efforts between countries, and to make computers more accessible and understandable to the average person. Working together, we can all move forward quickly.</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This is an exciting time for the computer industry worldwide, and we are excited to have the opportunity to participate in this workshop. Thank you for the invitation and the warm reception.</a:t>
            </a:r>
            <a:endParaRPr lang="en-US" altLang="zh-CN" sz="2000" dirty="0">
              <a:latin typeface="Times New Roman" panose="02020603050405020304" pitchFamily="18" charset="0"/>
              <a:cs typeface="Times New Roman" panose="02020603050405020304" pitchFamily="18" charset="0"/>
            </a:endParaRPr>
          </a:p>
          <a:p>
            <a:pPr eaLnBrk="1" hangingPunct="1">
              <a:lnSpc>
                <a:spcPct val="90000"/>
              </a:lnSpc>
            </a:pPr>
            <a:endParaRPr lang="en-US" altLang="zh-CN" sz="2000" dirty="0">
              <a:latin typeface="Times New Roman" panose="02020603050405020304" pitchFamily="18" charset="0"/>
              <a:cs typeface="Times New Roman" panose="02020603050405020304" pitchFamily="18" charset="0"/>
            </a:endParaRPr>
          </a:p>
        </p:txBody>
      </p:sp>
      <p:pic>
        <p:nvPicPr>
          <p:cNvPr id="92164" name="Picture 5" descr="17EA7F-welcoming"/>
          <p:cNvPicPr>
            <a:picLocks noChangeAspect="1"/>
          </p:cNvPicPr>
          <p:nvPr/>
        </p:nvPicPr>
        <p:blipFill>
          <a:blip r:embed="rId1"/>
          <a:stretch>
            <a:fillRect/>
          </a:stretch>
        </p:blipFill>
        <p:spPr>
          <a:xfrm>
            <a:off x="1703388" y="5084763"/>
            <a:ext cx="1285875" cy="1285875"/>
          </a:xfrm>
          <a:prstGeom prst="rect">
            <a:avLst/>
          </a:prstGeom>
          <a:noFill/>
          <a:ln w="9525">
            <a:noFill/>
          </a:ln>
        </p:spPr>
      </p:pic>
    </p:spTree>
  </p:cSld>
  <p:clrMapOvr>
    <a:masterClrMapping/>
  </p:clrMapOvr>
  <p:transition spd="slow">
    <p:randomBar dir="vert"/>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Rectangle 2"/>
          <p:cNvSpPr>
            <a:spLocks noGrp="1"/>
          </p:cNvSpPr>
          <p:nvPr>
            <p:ph type="title"/>
          </p:nvPr>
        </p:nvSpPr>
        <p:spPr/>
        <p:txBody>
          <a:bodyPr vert="horz" wrap="square" lIns="91440" tIns="45720" rIns="91440" bIns="45720" anchor="b" anchorCtr="0"/>
          <a:p>
            <a:pPr eaLnBrk="1" hangingPunct="1"/>
            <a:r>
              <a:rPr lang="zh-CN" altLang="en-US" dirty="0"/>
              <a:t>参考译文</a:t>
            </a:r>
            <a:endParaRPr lang="zh-CN" altLang="en-US" dirty="0"/>
          </a:p>
        </p:txBody>
      </p:sp>
      <p:sp>
        <p:nvSpPr>
          <p:cNvPr id="93187" name="Rectangle 3"/>
          <p:cNvSpPr>
            <a:spLocks noGrp="1"/>
          </p:cNvSpPr>
          <p:nvPr>
            <p:ph idx="1" hasCustomPrompt="1"/>
          </p:nvPr>
        </p:nvSpPr>
        <p:spPr>
          <a:xfrm>
            <a:off x="1344930" y="1628775"/>
            <a:ext cx="10333990" cy="4895850"/>
          </a:xfrm>
        </p:spPr>
        <p:txBody>
          <a:bodyPr vert="horz" wrap="square" lIns="91440" tIns="45720" rIns="91440" bIns="45720" anchor="t" anchorCtr="0"/>
          <a:p>
            <a:pPr eaLnBrk="1" hangingPunct="1">
              <a:lnSpc>
                <a:spcPct val="130000"/>
              </a:lnSpc>
              <a:buNone/>
            </a:pPr>
            <a:r>
              <a:rPr lang="en-US" altLang="zh-CN" sz="2000" dirty="0"/>
              <a:t>    </a:t>
            </a:r>
            <a:r>
              <a:rPr lang="zh-CN" altLang="en-US" sz="2000" dirty="0"/>
              <a:t>张先生、女士们、先生们：</a:t>
            </a:r>
            <a:endParaRPr lang="zh-CN" altLang="en-US" sz="2000" dirty="0"/>
          </a:p>
          <a:p>
            <a:pPr eaLnBrk="1" hangingPunct="1">
              <a:lnSpc>
                <a:spcPct val="130000"/>
              </a:lnSpc>
              <a:buNone/>
            </a:pPr>
            <a:r>
              <a:rPr lang="zh-CN" altLang="en-US" sz="2000" dirty="0"/>
              <a:t>         本人谨代表所有参与此次研讨会的外国友人，向各位表达最诚挚的谢意，感谢你们温暖热情的欢迎。从我抵此的短暂时间所见到的点滴来看，我必须说，中国是一个很美丽的国家，中国人民也非常友善。我知道我可以代表每一个人来说这番话，因为从我们到达机场那一刻开始，就有许多能干且考虑周到的人来处理我们的各种琐碎事情，使得整个紧张的旅程变得轻松愉快。你们提供的住宿条件非常舒适，会议场所也布置得轻松合宜，井然有序。</a:t>
            </a:r>
            <a:endParaRPr lang="zh-CN" altLang="en-US" sz="2000" dirty="0"/>
          </a:p>
          <a:p>
            <a:pPr eaLnBrk="1" hangingPunct="1">
              <a:lnSpc>
                <a:spcPct val="130000"/>
              </a:lnSpc>
              <a:buNone/>
            </a:pPr>
            <a:r>
              <a:rPr lang="zh-CN" altLang="en-US" sz="2000" dirty="0"/>
              <a:t>         我们全都很高兴来此参加这次电脑技术研讨会。我们都阅读过有关中国电脑非凡成就的报道，我们也都看到足以证明这一产业在中国健全发展的各项数据，现在我们有了更缜密观察的机会，我知道我们可以从你们的经验中学到很多，也希望我们的经验对你们能有所帮助。</a:t>
            </a:r>
            <a:endParaRPr lang="zh-CN" altLang="en-US" sz="2000" dirty="0"/>
          </a:p>
        </p:txBody>
      </p:sp>
    </p:spTree>
  </p:cSld>
  <p:clrMapOvr>
    <a:masterClrMapping/>
  </p:clrMapOvr>
  <p:transition spd="slow">
    <p:randomBar dir="vert"/>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4210" name="Picture 5" descr="cooperation"/>
          <p:cNvPicPr>
            <a:picLocks noChangeAspect="1"/>
          </p:cNvPicPr>
          <p:nvPr/>
        </p:nvPicPr>
        <p:blipFill>
          <a:blip r:embed="rId1"/>
          <a:stretch>
            <a:fillRect/>
          </a:stretch>
        </p:blipFill>
        <p:spPr>
          <a:xfrm>
            <a:off x="1774825" y="4314825"/>
            <a:ext cx="2449513" cy="2298700"/>
          </a:xfrm>
          <a:prstGeom prst="rect">
            <a:avLst/>
          </a:prstGeom>
          <a:noFill/>
          <a:ln w="9525">
            <a:noFill/>
          </a:ln>
        </p:spPr>
      </p:pic>
      <p:sp>
        <p:nvSpPr>
          <p:cNvPr id="94211"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94212" name="Rectangle 3"/>
          <p:cNvSpPr>
            <a:spLocks noGrp="1"/>
          </p:cNvSpPr>
          <p:nvPr>
            <p:ph idx="1" hasCustomPrompt="1"/>
          </p:nvPr>
        </p:nvSpPr>
        <p:spPr>
          <a:xfrm>
            <a:off x="3575050" y="1628775"/>
            <a:ext cx="8068310" cy="4114800"/>
          </a:xfrm>
        </p:spPr>
        <p:txBody>
          <a:bodyPr vert="horz" wrap="square" lIns="91440" tIns="45720" rIns="91440" bIns="45720" anchor="t" anchorCtr="0"/>
          <a:p>
            <a:pPr eaLnBrk="1" hangingPunct="1">
              <a:lnSpc>
                <a:spcPct val="140000"/>
              </a:lnSpc>
              <a:buNone/>
            </a:pPr>
            <a:r>
              <a:rPr lang="en-US" altLang="zh-CN" sz="2000" dirty="0"/>
              <a:t>		</a:t>
            </a:r>
            <a:r>
              <a:rPr lang="zh-CN" altLang="en-US" sz="2000" dirty="0"/>
              <a:t>我认为我们对张先生在其欢迎词中所表达的想法都抱有同感，作为一项世界性的产业，我们可以学会加强合作、分享新观念和各项发展、协调各国之间的研究工作，使电脑对普通人来说变得更容易使用和了解；通力合作，我们就能够快速进步。</a:t>
            </a:r>
            <a:endParaRPr lang="zh-CN" altLang="en-US" sz="2000" dirty="0"/>
          </a:p>
          <a:p>
            <a:pPr eaLnBrk="1" hangingPunct="1">
              <a:lnSpc>
                <a:spcPct val="140000"/>
              </a:lnSpc>
              <a:buNone/>
            </a:pPr>
            <a:r>
              <a:rPr lang="zh-CN" altLang="en-US" sz="2000" dirty="0"/>
              <a:t>		对全世界电脑业界而言，这是令人兴奋的时刻，我们很高兴能有这个机会来参加研讨会，谢谢你们的热诚相邀和盛情款待。</a:t>
            </a:r>
            <a:endParaRPr lang="zh-CN" altLang="en-US" sz="2000" dirty="0"/>
          </a:p>
          <a:p>
            <a:pPr eaLnBrk="1" hangingPunct="1"/>
            <a:endParaRPr lang="zh-CN" altLang="en-US" sz="2000" dirty="0"/>
          </a:p>
        </p:txBody>
      </p:sp>
    </p:spTree>
  </p:cSld>
  <p:clrMapOvr>
    <a:masterClrMapping/>
  </p:clrMapOvr>
  <p:transition spd="slow">
    <p:randomBar dir="vert"/>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
        <p:nvSpPr>
          <p:cNvPr id="216067" name="Rectangle 3"/>
          <p:cNvSpPr>
            <a:spLocks noGrp="1" noChangeArrowheads="1"/>
          </p:cNvSpPr>
          <p:nvPr>
            <p:ph idx="1" hasCustomPrompt="1"/>
          </p:nvPr>
        </p:nvSpPr>
        <p:spPr>
          <a:xfrm>
            <a:off x="1668145" y="1827530"/>
            <a:ext cx="9845675" cy="2967355"/>
          </a:xfrm>
        </p:spPr>
        <p:txBody>
          <a:bodyPr vert="horz" wrap="square" lIns="91440" tIns="45720" rIns="91440" bIns="45720" numCol="1" anchor="t" anchorCtr="0" compatLnSpc="1"/>
          <a:lstStyle/>
          <a:p>
            <a:pPr marL="514350" marR="0" lvl="0" indent="-514350" algn="just" defTabSz="914400" rtl="0" eaLnBrk="1" fontAlgn="base" latinLnBrk="0" hangingPunct="0">
              <a:lnSpc>
                <a:spcPct val="140000"/>
              </a:lnSpc>
              <a:spcBef>
                <a:spcPct val="20000"/>
              </a:spcBef>
              <a:spcAft>
                <a:spcPts val="0"/>
              </a:spcAft>
              <a:buClr>
                <a:schemeClr val="tx2"/>
              </a:buClr>
              <a:buSzPct val="70000"/>
              <a:buFont typeface="+mj-lt"/>
              <a:buAutoNum type="arabicPeriod"/>
              <a:defRPr/>
            </a:pPr>
            <a:r>
              <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刘洪泉，韩静芸. 英语应用文写作［M］. 上海：上海外语教育出版社，2018.</a:t>
            </a:r>
            <a:endPar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514350" marR="0" lvl="0" indent="-514350" algn="just" defTabSz="914400" rtl="0" eaLnBrk="1" fontAlgn="base" latinLnBrk="0" hangingPunct="0">
              <a:lnSpc>
                <a:spcPct val="140000"/>
              </a:lnSpc>
              <a:spcBef>
                <a:spcPct val="20000"/>
              </a:spcBef>
              <a:spcAft>
                <a:spcPts val="0"/>
              </a:spcAft>
              <a:buClr>
                <a:schemeClr val="tx2"/>
              </a:buClr>
              <a:buSzPct val="70000"/>
              <a:buFont typeface="+mj-lt"/>
              <a:buAutoNum type="arabicPeriod"/>
              <a:defRPr/>
            </a:pPr>
            <a:r>
              <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林静. 商务英语应用文写作与翻译（第二版）［M］. 北京：北京大学出版社，2022.</a:t>
            </a:r>
            <a:endPar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514350" marR="0" lvl="0" indent="-514350" algn="just" defTabSz="914400" rtl="0" eaLnBrk="1" fontAlgn="base" latinLnBrk="0" hangingPunct="0">
              <a:lnSpc>
                <a:spcPct val="140000"/>
              </a:lnSpc>
              <a:spcBef>
                <a:spcPct val="20000"/>
              </a:spcBef>
              <a:spcAft>
                <a:spcPts val="0"/>
              </a:spcAft>
              <a:buClr>
                <a:schemeClr val="tx2"/>
              </a:buClr>
              <a:buSzPct val="70000"/>
              <a:buFont typeface="+mj-lt"/>
              <a:buAutoNum type="arabicPeriod"/>
              <a:defRPr/>
            </a:pPr>
            <a:r>
              <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利嘉敏. 互联网+：企业公关案例与策略［M］. 北京：北京时代华文书局，2017.</a:t>
            </a:r>
            <a:endPar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514350" marR="0" lvl="0" indent="-514350" algn="just" defTabSz="914400" rtl="0" eaLnBrk="1" fontAlgn="base" latinLnBrk="0" hangingPunct="0">
              <a:lnSpc>
                <a:spcPct val="140000"/>
              </a:lnSpc>
              <a:spcBef>
                <a:spcPct val="20000"/>
              </a:spcBef>
              <a:spcAft>
                <a:spcPts val="0"/>
              </a:spcAft>
              <a:buClr>
                <a:schemeClr val="tx2"/>
              </a:buClr>
              <a:buSzPct val="70000"/>
              <a:buFont typeface="+mj-lt"/>
              <a:buAutoNum type="arabicPeriod"/>
              <a:defRPr/>
            </a:pPr>
            <a:r>
              <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Stephen E. Lucas, Paul Stob. 演讲的艺术（第13版）（中国版）［M］. 北京：外语教学与研究出版社，2021.</a:t>
            </a:r>
            <a:endParaRPr kumimoji="0" altLang="zh-CN" sz="1800" b="0" i="0" u="none" strike="noStrike" kern="1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95236" name="Picture 5" descr="reference_sites"/>
          <p:cNvPicPr>
            <a:picLocks noChangeAspect="1"/>
          </p:cNvPicPr>
          <p:nvPr/>
        </p:nvPicPr>
        <p:blipFill>
          <a:blip r:embed="rId1"/>
          <a:stretch>
            <a:fillRect/>
          </a:stretch>
        </p:blipFill>
        <p:spPr>
          <a:xfrm>
            <a:off x="8399463" y="209550"/>
            <a:ext cx="1663700" cy="1257300"/>
          </a:xfrm>
          <a:prstGeom prst="rect">
            <a:avLst/>
          </a:prstGeom>
          <a:noFill/>
          <a:ln w="9525">
            <a:noFill/>
          </a:ln>
        </p:spPr>
      </p:pic>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p:cNvSpPr>
          <p:nvPr>
            <p:ph type="title"/>
          </p:nvPr>
        </p:nvSpPr>
        <p:spPr/>
        <p:txBody>
          <a:bodyPr vert="horz" wrap="square" lIns="91440" tIns="45720" rIns="91440" bIns="45720" anchor="b" anchorCtr="0"/>
          <a:p>
            <a:pPr eaLnBrk="1" hangingPunct="1"/>
            <a:r>
              <a:rPr lang="zh-CN" altLang="en-US" dirty="0"/>
              <a:t>参考译文</a:t>
            </a:r>
            <a:endParaRPr lang="zh-CN" altLang="en-US" dirty="0"/>
          </a:p>
        </p:txBody>
      </p:sp>
      <p:sp>
        <p:nvSpPr>
          <p:cNvPr id="12291" name="Rectangle 3"/>
          <p:cNvSpPr>
            <a:spLocks noGrp="1"/>
          </p:cNvSpPr>
          <p:nvPr>
            <p:ph idx="1" hasCustomPrompt="1"/>
          </p:nvPr>
        </p:nvSpPr>
        <p:spPr>
          <a:xfrm>
            <a:off x="1033145" y="1557655"/>
            <a:ext cx="10929620" cy="5111750"/>
          </a:xfrm>
        </p:spPr>
        <p:txBody>
          <a:bodyPr vert="horz" wrap="square" lIns="91440" tIns="45720" rIns="91440" bIns="45720" anchor="t" anchorCtr="0"/>
          <a:p>
            <a:pPr eaLnBrk="1" hangingPunct="1">
              <a:lnSpc>
                <a:spcPct val="110000"/>
              </a:lnSpc>
              <a:buNone/>
            </a:pPr>
            <a:r>
              <a:rPr lang="en-US" altLang="zh-CN" sz="2000" dirty="0"/>
              <a:t>    </a:t>
            </a:r>
            <a:r>
              <a:rPr lang="zh-CN" altLang="en-US" sz="2000" dirty="0"/>
              <a:t>副主席先生，美国朋友们，同事们，女士们，先生们</a:t>
            </a:r>
            <a:r>
              <a:rPr lang="en-US" altLang="zh-CN" sz="2000" dirty="0"/>
              <a:t>:</a:t>
            </a:r>
            <a:endParaRPr lang="en-US" altLang="zh-CN" sz="2000" dirty="0"/>
          </a:p>
          <a:p>
            <a:pPr eaLnBrk="1" hangingPunct="1">
              <a:lnSpc>
                <a:spcPct val="110000"/>
              </a:lnSpc>
              <a:buNone/>
            </a:pPr>
            <a:r>
              <a:rPr lang="en-US" altLang="zh-CN" sz="2000" dirty="0"/>
              <a:t>          </a:t>
            </a:r>
            <a:r>
              <a:rPr lang="zh-CN" altLang="en-US" sz="2000" dirty="0"/>
              <a:t>我谨代表我们代表团的所有成员，为邀请我们参加这个盛大的圣诞晚会表示衷心的感谢！</a:t>
            </a:r>
            <a:endParaRPr lang="zh-CN" altLang="en-US" sz="2000" dirty="0"/>
          </a:p>
          <a:p>
            <a:pPr eaLnBrk="1" hangingPunct="1">
              <a:lnSpc>
                <a:spcPct val="110000"/>
              </a:lnSpc>
              <a:buNone/>
            </a:pPr>
            <a:r>
              <a:rPr lang="zh-CN" altLang="en-US" sz="2000" dirty="0"/>
              <a:t>        </a:t>
            </a:r>
            <a:r>
              <a:rPr lang="en-US" altLang="zh-CN" sz="2000" dirty="0"/>
              <a:t> </a:t>
            </a:r>
            <a:r>
              <a:rPr lang="zh-CN" altLang="en-US" sz="2000" dirty="0"/>
              <a:t>我们享受了美酒佳肴，聆听了美妙的音乐。我很高兴能有机会和大家共聚一堂，共同度过这美好的夜晚。俗话说，</a:t>
            </a:r>
            <a:r>
              <a:rPr lang="zh-CN" altLang="en-US" sz="2000" dirty="0">
                <a:latin typeface="Arial" panose="020B0604020202020204" pitchFamily="34" charset="0"/>
              </a:rPr>
              <a:t>“</a:t>
            </a:r>
            <a:r>
              <a:rPr lang="zh-CN" altLang="en-US" sz="2000" dirty="0"/>
              <a:t>良好的开端是成功的一半</a:t>
            </a:r>
            <a:r>
              <a:rPr lang="zh-CN" altLang="en-US" sz="2000" dirty="0">
                <a:latin typeface="Arial" panose="020B0604020202020204" pitchFamily="34" charset="0"/>
              </a:rPr>
              <a:t>”</a:t>
            </a:r>
            <a:r>
              <a:rPr lang="zh-CN" altLang="en-US" sz="2000" dirty="0"/>
              <a:t>。我希望我们能够保持这种良好的关系，在新的一年里取得更大的成就。</a:t>
            </a:r>
            <a:endParaRPr lang="zh-CN" altLang="en-US" sz="2000" dirty="0"/>
          </a:p>
          <a:p>
            <a:pPr eaLnBrk="1" hangingPunct="1">
              <a:lnSpc>
                <a:spcPct val="110000"/>
              </a:lnSpc>
              <a:buNone/>
            </a:pPr>
            <a:r>
              <a:rPr lang="zh-CN" altLang="en-US" sz="2000" dirty="0"/>
              <a:t>	    </a:t>
            </a:r>
            <a:r>
              <a:rPr lang="en-US" altLang="zh-CN" sz="2000" dirty="0"/>
              <a:t> </a:t>
            </a:r>
            <a:r>
              <a:rPr lang="zh-CN" altLang="en-US" sz="2000" dirty="0"/>
              <a:t>再次感谢盛情邀请，感谢你们使我们度过了欢乐的时光。</a:t>
            </a:r>
            <a:endParaRPr lang="zh-CN" altLang="en-US" sz="2000" dirty="0"/>
          </a:p>
          <a:p>
            <a:pPr eaLnBrk="1" hangingPunct="1">
              <a:lnSpc>
                <a:spcPct val="110000"/>
              </a:lnSpc>
              <a:buNone/>
            </a:pPr>
            <a:r>
              <a:rPr lang="zh-CN" altLang="en-US" sz="2000" dirty="0"/>
              <a:t>        最后，请各位与我一起举杯</a:t>
            </a:r>
            <a:endParaRPr lang="zh-CN" altLang="en-US" sz="2000" dirty="0"/>
          </a:p>
          <a:p>
            <a:pPr eaLnBrk="1" hangingPunct="1">
              <a:lnSpc>
                <a:spcPct val="110000"/>
              </a:lnSpc>
              <a:buNone/>
            </a:pPr>
            <a:r>
              <a:rPr lang="zh-CN" altLang="en-US" sz="2000" dirty="0"/>
              <a:t>        为副主席先生的健康，</a:t>
            </a:r>
            <a:endParaRPr lang="zh-CN" altLang="en-US" sz="2000" dirty="0"/>
          </a:p>
          <a:p>
            <a:pPr eaLnBrk="1" hangingPunct="1">
              <a:lnSpc>
                <a:spcPct val="110000"/>
              </a:lnSpc>
              <a:buNone/>
            </a:pPr>
            <a:r>
              <a:rPr lang="zh-CN" altLang="en-US" sz="2000" dirty="0"/>
              <a:t>	    为美国朋友们的健康，</a:t>
            </a:r>
            <a:endParaRPr lang="zh-CN" altLang="en-US" sz="2000" dirty="0"/>
          </a:p>
          <a:p>
            <a:pPr eaLnBrk="1" hangingPunct="1">
              <a:lnSpc>
                <a:spcPct val="110000"/>
              </a:lnSpc>
              <a:buNone/>
            </a:pPr>
            <a:r>
              <a:rPr lang="zh-CN" altLang="en-US" sz="2000" dirty="0"/>
              <a:t>        为我的同事们的健康，</a:t>
            </a:r>
            <a:endParaRPr lang="zh-CN" altLang="en-US" sz="2000" dirty="0"/>
          </a:p>
          <a:p>
            <a:pPr eaLnBrk="1" hangingPunct="1">
              <a:lnSpc>
                <a:spcPct val="110000"/>
              </a:lnSpc>
              <a:buNone/>
            </a:pPr>
            <a:r>
              <a:rPr lang="zh-CN" altLang="en-US" sz="2000" dirty="0"/>
              <a:t>        为在座所有的女士们、先生们，</a:t>
            </a:r>
            <a:endParaRPr lang="zh-CN" altLang="en-US" sz="2000" dirty="0"/>
          </a:p>
          <a:p>
            <a:pPr eaLnBrk="1" hangingPunct="1">
              <a:lnSpc>
                <a:spcPct val="110000"/>
              </a:lnSpc>
              <a:buNone/>
            </a:pPr>
            <a:r>
              <a:rPr lang="zh-CN" altLang="en-US" sz="2000" dirty="0"/>
              <a:t>        干杯！</a:t>
            </a:r>
            <a:endParaRPr lang="zh-CN" altLang="en-US" sz="2000" dirty="0"/>
          </a:p>
        </p:txBody>
      </p:sp>
    </p:spTree>
  </p:cSld>
  <p:clrMapOvr>
    <a:masterClrMapping/>
  </p:clrMapOvr>
  <p:transition spd="slow">
    <p:randomBar dir="vert"/>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 </a:t>
            </a:r>
            <a:endParaRPr lang="zh-CN" altLang="en-US" dirty="0"/>
          </a:p>
        </p:txBody>
      </p:sp>
      <p:sp>
        <p:nvSpPr>
          <p:cNvPr id="96259" name="Rectangle 3"/>
          <p:cNvSpPr>
            <a:spLocks noGrp="1"/>
          </p:cNvSpPr>
          <p:nvPr>
            <p:ph idx="1" hasCustomPrompt="1"/>
          </p:nvPr>
        </p:nvSpPr>
        <p:spPr>
          <a:xfrm>
            <a:off x="1748155" y="1827530"/>
            <a:ext cx="9355455" cy="4114800"/>
          </a:xfrm>
        </p:spPr>
        <p:txBody>
          <a:bodyPr vert="horz" wrap="square" lIns="91440" tIns="45720" rIns="91440" bIns="45720" anchor="t" anchorCtr="0"/>
          <a:p>
            <a:pPr eaLnBrk="1" hangingPunct="1">
              <a:lnSpc>
                <a:spcPct val="130000"/>
              </a:lnSpc>
            </a:pPr>
            <a:r>
              <a:rPr lang="en-US" altLang="zh-CN" sz="2000" dirty="0">
                <a:latin typeface="Arial" panose="020B0604020202020204" pitchFamily="34" charset="0"/>
              </a:rPr>
              <a:t>1.	</a:t>
            </a:r>
            <a:r>
              <a:rPr lang="zh-CN" altLang="en-US" sz="2000" dirty="0">
                <a:latin typeface="Arial" panose="020B0604020202020204" pitchFamily="34" charset="0"/>
              </a:rPr>
              <a:t>下一单元我们将讲述商务信函翻译，涉及到商务交往各个过程中信函往来的有关翻译。</a:t>
            </a:r>
            <a:endParaRPr lang="zh-CN" altLang="en-US" sz="2000" dirty="0">
              <a:latin typeface="Arial" panose="020B0604020202020204" pitchFamily="34" charset="0"/>
            </a:endParaRPr>
          </a:p>
          <a:p>
            <a:pPr eaLnBrk="1" hangingPunct="1">
              <a:lnSpc>
                <a:spcPct val="130000"/>
              </a:lnSpc>
            </a:pPr>
            <a:r>
              <a:rPr lang="en-US" altLang="zh-CN" sz="2000" dirty="0">
                <a:latin typeface="Arial" panose="020B0604020202020204" pitchFamily="34" charset="0"/>
              </a:rPr>
              <a:t>2.	</a:t>
            </a:r>
            <a:r>
              <a:rPr lang="zh-CN" altLang="en-US" sz="2000" dirty="0">
                <a:latin typeface="Arial" panose="020B0604020202020204" pitchFamily="34" charset="0"/>
              </a:rPr>
              <a:t>商务信函其实也是公关文稿的一种，你觉得除了本单元讲解的翻译要点之外，商务信函的翻译还需要注意什么问题？</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Rectangle 2"/>
          <p:cNvSpPr>
            <a:spLocks noGrp="1"/>
          </p:cNvSpPr>
          <p:nvPr>
            <p:ph type="title"/>
          </p:nvPr>
        </p:nvSpPr>
        <p:spPr/>
        <p:txBody>
          <a:bodyPr vert="horz" wrap="square" lIns="91440" tIns="45720" rIns="91440" bIns="45720" anchor="b" anchorCtr="0"/>
          <a:p>
            <a:pPr eaLnBrk="1" hangingPunct="1"/>
            <a:r>
              <a:rPr lang="zh-CN" altLang="en-US" dirty="0"/>
              <a:t>补充练习：翻译下列各题</a:t>
            </a:r>
            <a:endParaRPr lang="zh-CN" altLang="en-US" dirty="0"/>
          </a:p>
        </p:txBody>
      </p:sp>
      <p:sp>
        <p:nvSpPr>
          <p:cNvPr id="97283" name="Rectangle 3"/>
          <p:cNvSpPr>
            <a:spLocks noGrp="1"/>
          </p:cNvSpPr>
          <p:nvPr>
            <p:ph idx="1" hasCustomPrompt="1"/>
          </p:nvPr>
        </p:nvSpPr>
        <p:spPr>
          <a:xfrm>
            <a:off x="1650365" y="1827530"/>
            <a:ext cx="9864725" cy="3906520"/>
          </a:xfrm>
        </p:spPr>
        <p:txBody>
          <a:bodyPr vert="horz" wrap="square" lIns="91440" tIns="45720" rIns="91440" bIns="45720" anchor="t" anchorCtr="0"/>
          <a:p>
            <a:pPr eaLnBrk="1" hangingPunct="1">
              <a:lnSpc>
                <a:spcPct val="130000"/>
              </a:lnSpc>
              <a:buNone/>
            </a:pPr>
            <a:r>
              <a:rPr lang="en-US" altLang="zh-CN" sz="2400" dirty="0">
                <a:latin typeface="Arial" panose="020B0604020202020204" pitchFamily="34" charset="0"/>
              </a:rPr>
              <a:t>1. </a:t>
            </a:r>
            <a:r>
              <a:rPr lang="zh-CN" altLang="en-US" sz="2400" dirty="0">
                <a:latin typeface="Arial" panose="020B0604020202020204" pitchFamily="34" charset="0"/>
              </a:rPr>
              <a:t>尊敬的各位贵宾，女士们，先生们，朋友们：首先，我代表中国政府，对论坛年会的召开表示热烈的祝贺！对各位来宾表示诚挚的欢迎！博鳌亚洲论坛成立以来，为增进亚洲各国人民的相互了解和友谊，为推进亚洲各国和企业界的沟通和合作，发挥了积极作用。我们为论坛的发展和取得的成绩感到由衷的高兴。（博鳌亚洲论坛</a:t>
            </a:r>
            <a:r>
              <a:rPr lang="en-US" altLang="zh-CN" sz="2400" dirty="0">
                <a:latin typeface="Arial" panose="020B0604020202020204" pitchFamily="34" charset="0"/>
              </a:rPr>
              <a:t>2008</a:t>
            </a:r>
            <a:r>
              <a:rPr lang="zh-CN" altLang="en-US" sz="2400" dirty="0">
                <a:latin typeface="Arial" panose="020B0604020202020204" pitchFamily="34" charset="0"/>
              </a:rPr>
              <a:t>年</a:t>
            </a:r>
            <a:r>
              <a:rPr lang="en-US" altLang="zh-CN" sz="2400" dirty="0">
                <a:latin typeface="Arial" panose="020B0604020202020204" pitchFamily="34" charset="0"/>
              </a:rPr>
              <a:t>4</a:t>
            </a:r>
            <a:r>
              <a:rPr lang="zh-CN" altLang="en-US" sz="2400" dirty="0">
                <a:latin typeface="Arial" panose="020B0604020202020204" pitchFamily="34" charset="0"/>
              </a:rPr>
              <a:t>月</a:t>
            </a:r>
            <a:r>
              <a:rPr lang="en-US" altLang="zh-CN" sz="2400" dirty="0">
                <a:latin typeface="Arial" panose="020B0604020202020204" pitchFamily="34" charset="0"/>
              </a:rPr>
              <a:t>12</a:t>
            </a:r>
            <a:r>
              <a:rPr lang="zh-CN" altLang="en-US" sz="2400" dirty="0">
                <a:latin typeface="Arial" panose="020B0604020202020204" pitchFamily="34" charset="0"/>
              </a:rPr>
              <a:t>日）</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98307" name="Rectangle 3"/>
          <p:cNvSpPr>
            <a:spLocks noGrp="1"/>
          </p:cNvSpPr>
          <p:nvPr>
            <p:ph idx="1" hasCustomPrompt="1"/>
          </p:nvPr>
        </p:nvSpPr>
        <p:spPr>
          <a:xfrm>
            <a:off x="1219835" y="1268730"/>
            <a:ext cx="10506075" cy="5186045"/>
          </a:xfrm>
        </p:spPr>
        <p:txBody>
          <a:bodyPr vert="horz" wrap="square" lIns="91440" tIns="45720" rIns="91440" bIns="45720" anchor="t" anchorCtr="0"/>
          <a:p>
            <a:pPr eaLnBrk="1" hangingPunct="1">
              <a:lnSpc>
                <a:spcPct val="140000"/>
              </a:lnSpc>
              <a:buNone/>
            </a:pPr>
            <a:r>
              <a:rPr lang="en-US" altLang="zh-CN" sz="2000" dirty="0">
                <a:latin typeface="Arial" panose="020B0604020202020204" pitchFamily="34" charset="0"/>
              </a:rPr>
              <a:t>2. </a:t>
            </a:r>
            <a:endParaRPr lang="en-US" altLang="zh-CN" sz="2000" dirty="0">
              <a:latin typeface="Arial" panose="020B0604020202020204" pitchFamily="34" charset="0"/>
            </a:endParaRPr>
          </a:p>
          <a:p>
            <a:pPr eaLnBrk="1" hangingPunct="1">
              <a:lnSpc>
                <a:spcPct val="140000"/>
              </a:lnSpc>
              <a:buNone/>
            </a:pPr>
            <a:r>
              <a:rPr lang="en-US" altLang="zh-CN" sz="2000" dirty="0">
                <a:latin typeface="Arial" panose="020B0604020202020204" pitchFamily="34" charset="0"/>
              </a:rPr>
              <a:t>          </a:t>
            </a:r>
            <a:r>
              <a:rPr lang="zh-CN" altLang="en-US" sz="2000" dirty="0">
                <a:latin typeface="Arial" panose="020B0604020202020204" pitchFamily="34" charset="0"/>
              </a:rPr>
              <a:t>今天我们很荣幸地邀请到大家。我很高兴能有这样好的一个机会向您介绍我们的公司。</a:t>
            </a:r>
            <a:endParaRPr lang="zh-CN" altLang="en-US" sz="2000" dirty="0">
              <a:latin typeface="Arial" panose="020B0604020202020204" pitchFamily="34" charset="0"/>
            </a:endParaRPr>
          </a:p>
          <a:p>
            <a:pPr eaLnBrk="1" hangingPunct="1">
              <a:lnSpc>
                <a:spcPct val="140000"/>
              </a:lnSpc>
              <a:buNone/>
            </a:pPr>
            <a:r>
              <a:rPr lang="zh-CN" altLang="en-US" sz="2000" dirty="0">
                <a:latin typeface="Arial" panose="020B0604020202020204" pitchFamily="34" charset="0"/>
              </a:rPr>
              <a:t>          我公司是在</a:t>
            </a:r>
            <a:r>
              <a:rPr lang="en-US" altLang="zh-CN" sz="2000" dirty="0">
                <a:latin typeface="Arial" panose="020B0604020202020204" pitchFamily="34" charset="0"/>
              </a:rPr>
              <a:t>1980</a:t>
            </a:r>
            <a:r>
              <a:rPr lang="zh-CN" altLang="en-US" sz="2000" dirty="0">
                <a:latin typeface="Arial" panose="020B0604020202020204" pitchFamily="34" charset="0"/>
              </a:rPr>
              <a:t>年由我们的创始人也是我们的首任总裁黄先生创建的。我公司专门制造各类电器，并出口到世界二十多个国家。自</a:t>
            </a:r>
            <a:r>
              <a:rPr lang="en-US" altLang="zh-CN" sz="2000" dirty="0">
                <a:latin typeface="Arial" panose="020B0604020202020204" pitchFamily="34" charset="0"/>
              </a:rPr>
              <a:t>2006</a:t>
            </a:r>
            <a:r>
              <a:rPr lang="zh-CN" altLang="en-US" sz="2000" dirty="0">
                <a:latin typeface="Arial" panose="020B0604020202020204" pitchFamily="34" charset="0"/>
              </a:rPr>
              <a:t>年起，我公司年度总营业额已超过</a:t>
            </a:r>
            <a:r>
              <a:rPr lang="en-US" altLang="zh-CN" sz="2000" dirty="0">
                <a:latin typeface="Arial" panose="020B0604020202020204" pitchFamily="34" charset="0"/>
              </a:rPr>
              <a:t>1</a:t>
            </a:r>
            <a:r>
              <a:rPr lang="zh-CN" altLang="en-US" sz="2000" dirty="0">
                <a:latin typeface="Arial" panose="020B0604020202020204" pitchFamily="34" charset="0"/>
              </a:rPr>
              <a:t>亿美元并且一直在稳步增长。我们在上海、香港和北京均设有办事处并拥有大约</a:t>
            </a:r>
            <a:r>
              <a:rPr lang="en-US" altLang="zh-CN" sz="2000" dirty="0">
                <a:latin typeface="Arial" panose="020B0604020202020204" pitchFamily="34" charset="0"/>
              </a:rPr>
              <a:t>1 100</a:t>
            </a:r>
            <a:r>
              <a:rPr lang="zh-CN" altLang="en-US" sz="2000" dirty="0">
                <a:latin typeface="Arial" panose="020B0604020202020204" pitchFamily="34" charset="0"/>
              </a:rPr>
              <a:t>名辛勤工作的员工，他们努力工作以满足我们顾客的要求。</a:t>
            </a:r>
            <a:endParaRPr lang="zh-CN" altLang="en-US" sz="2000" dirty="0">
              <a:latin typeface="Arial" panose="020B0604020202020204" pitchFamily="34" charset="0"/>
            </a:endParaRPr>
          </a:p>
          <a:p>
            <a:pPr eaLnBrk="1" hangingPunct="1">
              <a:lnSpc>
                <a:spcPct val="140000"/>
              </a:lnSpc>
              <a:buNone/>
            </a:pPr>
            <a:r>
              <a:rPr lang="zh-CN" altLang="en-US" sz="2000" dirty="0">
                <a:latin typeface="Arial" panose="020B0604020202020204" pitchFamily="34" charset="0"/>
              </a:rPr>
              <a:t>          为了进一步拓展我们的海外市场，我们亟须大批诚实可靠的代理商来协助我们将产品推向市场。我真诚地希望在座的各位能认真考虑与我们建立贸易关系。谢谢！</a:t>
            </a:r>
            <a:endParaRPr lang="zh-CN" altLang="en-US" sz="2000" dirty="0">
              <a:latin typeface="Arial" panose="020B0604020202020204" pitchFamily="34" charset="0"/>
            </a:endParaRPr>
          </a:p>
          <a:p>
            <a:pPr eaLnBrk="1" hangingPunct="1">
              <a:lnSpc>
                <a:spcPct val="90000"/>
              </a:lnSpc>
            </a:pP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99331" name="Rectangle 3"/>
          <p:cNvSpPr>
            <a:spLocks noGrp="1"/>
          </p:cNvSpPr>
          <p:nvPr>
            <p:ph idx="1" hasCustomPrompt="1"/>
          </p:nvPr>
        </p:nvSpPr>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3. Thank you for your key to the city Xi’an and for this magnificent welcome. Here in this ancient capital, China seems very young to me tonight, blessed with a proud history and promised tomorrow. Xi’an was perhaps the most open and culturally advanced city in the entire world. From this place, trade routes extended through Asia to Europe and Africa. And to this place, great thinkers came, spreading philosophy and new ideas that have contributed to the greatness of China.</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100355" name="Rectangle 3"/>
          <p:cNvSpPr>
            <a:spLocks noGrp="1"/>
          </p:cNvSpPr>
          <p:nvPr>
            <p:ph idx="1" hasCustomPrompt="1"/>
          </p:nvPr>
        </p:nvSpPr>
        <p:spPr>
          <a:xfrm>
            <a:off x="1586230" y="1628775"/>
            <a:ext cx="10088880" cy="4679950"/>
          </a:xfrm>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4.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Good morning, Ladies and Gentlemen,</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IBM has enjoyed a relationship with China that has endured for more than half a century. But I do not believe there has ever been a more exciting time to be doing business here, as vast new opportunity is created by your sweeping modernization and ambitious, government-led reform programs for thousands of state-owned enterprises.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This transformation, I believe, will underscore the critical importance of information technology as a driver of competitive success and real economic growth for China.</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101379" name="Rectangle 3"/>
          <p:cNvSpPr>
            <a:spLocks noGrp="1"/>
          </p:cNvSpPr>
          <p:nvPr>
            <p:ph idx="1" hasCustomPrompt="1"/>
          </p:nvPr>
        </p:nvSpPr>
        <p:spPr>
          <a:xfrm>
            <a:off x="1608455" y="1700530"/>
            <a:ext cx="10199370" cy="4699000"/>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So today, I want to talk to you about what I believe has to be the agenda of a leader of an enterprise-business, government agency, university, hospital, bank…anywhere in the world-the agenda regarding this technology.</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          Some of you know that before I came to IBM, my background was a lot like yours. I was a customer of IBM. I was a customer of the computer industry. I arrived at IBM with a firmly held conviction that this technology is one of those transformational technologies that comes along every hundred years or so and changes everything in our society.</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Rectangle 2"/>
          <p:cNvSpPr>
            <a:spLocks noGrp="1"/>
          </p:cNvSpPr>
          <p:nvPr>
            <p:ph type="title"/>
          </p:nvPr>
        </p:nvSpPr>
        <p:spPr/>
        <p:txBody>
          <a:bodyPr vert="horz" wrap="square" lIns="91440" tIns="45720" rIns="91440" bIns="45720" anchor="b" anchorCtr="0"/>
          <a:p>
            <a:pPr eaLnBrk="1" hangingPunct="1"/>
            <a:r>
              <a:rPr lang="zh-CN" altLang="en-US" dirty="0"/>
              <a:t>补充练习参考译文：</a:t>
            </a:r>
            <a:endParaRPr lang="zh-CN" altLang="en-US" dirty="0"/>
          </a:p>
        </p:txBody>
      </p:sp>
      <p:sp>
        <p:nvSpPr>
          <p:cNvPr id="102403" name="Rectangle 3"/>
          <p:cNvSpPr>
            <a:spLocks noGrp="1"/>
          </p:cNvSpPr>
          <p:nvPr>
            <p:ph idx="1" hasCustomPrompt="1"/>
          </p:nvPr>
        </p:nvSpPr>
        <p:spPr>
          <a:xfrm>
            <a:off x="1676400" y="1700530"/>
            <a:ext cx="9897745" cy="4697095"/>
          </a:xfrm>
        </p:spPr>
        <p:txBody>
          <a:bodyPr vert="horz" wrap="square" lIns="91440" tIns="45720" rIns="91440" bIns="45720" anchor="t" anchorCtr="0"/>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1.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Distinguished Guests, Ladies and Gentlemen, Friends,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2000" dirty="0">
                <a:latin typeface="Times New Roman" panose="02020603050405020304" pitchFamily="18" charset="0"/>
                <a:cs typeface="Times New Roman" panose="02020603050405020304" pitchFamily="18" charset="0"/>
              </a:rPr>
              <a:t>          First of all, I would like to extend, on behalf of the Chinese Government, warm congratulations on the opening of the annual conference and a warm welcome to all of you. Since its establishment, the Boao Forum for Asia has played an important role in deepening mutual understanding and friendship among the Asian peoples and promoting interaction and cooperation among countries and business communities in Asia, and we applaud the growth of the Forum and the achievements it has made.</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Rectangle 2"/>
          <p:cNvSpPr>
            <a:spLocks noGrp="1"/>
          </p:cNvSpPr>
          <p:nvPr>
            <p:ph type="title"/>
          </p:nvPr>
        </p:nvSpPr>
        <p:spPr>
          <a:xfrm>
            <a:off x="2894013" y="301625"/>
            <a:ext cx="7313612" cy="1039813"/>
          </a:xfrm>
        </p:spPr>
        <p:txBody>
          <a:bodyPr vert="horz" wrap="square" lIns="91440" tIns="45720" rIns="91440" bIns="45720" anchor="b" anchorCtr="0"/>
          <a:p>
            <a:pPr eaLnBrk="1" hangingPunct="1"/>
            <a:r>
              <a:rPr lang="en-US" altLang="zh-CN" dirty="0"/>
              <a:t>2.</a:t>
            </a:r>
            <a:endParaRPr lang="en-US" altLang="zh-CN" dirty="0"/>
          </a:p>
        </p:txBody>
      </p:sp>
      <p:sp>
        <p:nvSpPr>
          <p:cNvPr id="103427" name="Rectangle 3"/>
          <p:cNvSpPr>
            <a:spLocks noGrp="1"/>
          </p:cNvSpPr>
          <p:nvPr>
            <p:ph idx="1" hasCustomPrompt="1"/>
          </p:nvPr>
        </p:nvSpPr>
        <p:spPr>
          <a:xfrm>
            <a:off x="1320165" y="1557655"/>
            <a:ext cx="10299065" cy="3929380"/>
          </a:xfrm>
        </p:spPr>
        <p:txBody>
          <a:bodyPr vert="horz" wrap="square" lIns="91440" tIns="45720" rIns="91440" bIns="45720" anchor="t" anchorCtr="0"/>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It is a great pleasure to have you visit us today. I am very happy to have an opportunity to introduce our company to you.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Our company was established in 1980 by Mr. Bruce Huang, the founder and first president of our company. We have been specializing in manufacturing electric appliances and exporting them to as many as twenty different countries around the world. As of 2006, our annual business gross comes up to about US$100 million, and our business is growing steadily. We have offices in Shanghai, Hong Kong and Beijing where about 1,100 hard-working employees are working diligently to serve the needs of our customers.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buNone/>
            </a:pPr>
            <a:r>
              <a:rPr lang="en-US" altLang="zh-CN" sz="2000" dirty="0">
                <a:latin typeface="Times New Roman" panose="02020603050405020304" pitchFamily="18" charset="0"/>
                <a:cs typeface="Times New Roman" panose="02020603050405020304" pitchFamily="18" charset="0"/>
              </a:rPr>
              <a:t>          In order to further develop our overseas market, we need reliable agents to effectively market our products. I hope you will seriously consider doing business with us. Thank you. </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104451" name="Rectangle 3"/>
          <p:cNvSpPr>
            <a:spLocks noGrp="1"/>
          </p:cNvSpPr>
          <p:nvPr>
            <p:ph idx="1" hasCustomPrompt="1"/>
          </p:nvPr>
        </p:nvSpPr>
        <p:spPr/>
        <p:txBody>
          <a:bodyPr vert="horz" wrap="square" lIns="91440" tIns="45720" rIns="91440" bIns="45720" anchor="t" anchorCtr="0"/>
          <a:p>
            <a:pPr eaLnBrk="1" hangingPunct="1">
              <a:lnSpc>
                <a:spcPct val="140000"/>
              </a:lnSpc>
            </a:pPr>
            <a:r>
              <a:rPr lang="en-US" altLang="zh-CN" sz="2400" dirty="0">
                <a:latin typeface="Arial" panose="020B0604020202020204" pitchFamily="34" charset="0"/>
              </a:rPr>
              <a:t>3. </a:t>
            </a:r>
            <a:r>
              <a:rPr lang="zh-CN" altLang="en-US" sz="2400" dirty="0">
                <a:latin typeface="Arial" panose="020B0604020202020204" pitchFamily="34" charset="0"/>
              </a:rPr>
              <a:t>谢谢你们交给我西安城门的钥匙，也谢谢你们的盛情欢迎。今晚，在古城西安，中国似乎变得年轻起来，它不仅拥有悠久的历史，也拥有着光明的未来。西安曾经是世界上最开放、文化最先进的城市。从这里开始，贸易路线从亚洲一直延伸到欧洲、非洲。也是在这里，伟大思想家的哲学和新思想流传开来，为中国的强大做出了贡献。</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Rectangle 2"/>
          <p:cNvSpPr>
            <a:spLocks noGrp="1"/>
          </p:cNvSpPr>
          <p:nvPr>
            <p:ph type="title"/>
          </p:nvPr>
        </p:nvSpPr>
        <p:spPr/>
        <p:txBody>
          <a:bodyPr vert="horz" wrap="square" lIns="91440" tIns="45720" rIns="91440" bIns="45720" anchor="b" anchorCtr="0"/>
          <a:p>
            <a:pPr eaLnBrk="1" hangingPunct="1"/>
            <a:r>
              <a:rPr lang="en-US" altLang="zh-CN" dirty="0"/>
              <a:t>4.</a:t>
            </a:r>
            <a:endParaRPr lang="en-US" altLang="zh-CN" dirty="0"/>
          </a:p>
        </p:txBody>
      </p:sp>
      <p:sp>
        <p:nvSpPr>
          <p:cNvPr id="105475" name="Rectangle 3"/>
          <p:cNvSpPr>
            <a:spLocks noGrp="1"/>
          </p:cNvSpPr>
          <p:nvPr>
            <p:ph idx="1" hasCustomPrompt="1"/>
          </p:nvPr>
        </p:nvSpPr>
        <p:spPr>
          <a:xfrm>
            <a:off x="1231900" y="1628775"/>
            <a:ext cx="10497185" cy="4516755"/>
          </a:xfrm>
        </p:spPr>
        <p:txBody>
          <a:bodyPr vert="horz" wrap="square" lIns="91440" tIns="45720" rIns="91440" bIns="45720" anchor="t" anchorCtr="0"/>
          <a:p>
            <a:pPr eaLnBrk="1" hangingPunct="1">
              <a:lnSpc>
                <a:spcPct val="110000"/>
              </a:lnSpc>
              <a:buNone/>
            </a:pPr>
            <a:r>
              <a:rPr lang="en-US" altLang="zh-CN" sz="2000" dirty="0">
                <a:latin typeface="Arial" panose="020B0604020202020204" pitchFamily="34" charset="0"/>
              </a:rPr>
              <a:t>    </a:t>
            </a:r>
            <a:r>
              <a:rPr lang="zh-CN" altLang="en-US" sz="2000" dirty="0">
                <a:latin typeface="Arial" panose="020B0604020202020204" pitchFamily="34" charset="0"/>
              </a:rPr>
              <a:t>女士们，先生们，早上好！</a:t>
            </a:r>
            <a:endParaRPr lang="zh-CN" altLang="en-US" sz="2000" dirty="0">
              <a:latin typeface="Arial" panose="020B0604020202020204" pitchFamily="34" charset="0"/>
            </a:endParaRPr>
          </a:p>
          <a:p>
            <a:pPr eaLnBrk="1" hangingPunct="1">
              <a:lnSpc>
                <a:spcPct val="110000"/>
              </a:lnSpc>
              <a:buNone/>
            </a:pPr>
            <a:r>
              <a:rPr lang="zh-CN" altLang="en-US" sz="2000" dirty="0">
                <a:latin typeface="Arial" panose="020B0604020202020204" pitchFamily="34" charset="0"/>
              </a:rPr>
              <a:t>          </a:t>
            </a:r>
            <a:r>
              <a:rPr lang="en-US" altLang="zh-CN" sz="2000" dirty="0">
                <a:latin typeface="Arial" panose="020B0604020202020204" pitchFamily="34" charset="0"/>
              </a:rPr>
              <a:t>IBM</a:t>
            </a:r>
            <a:r>
              <a:rPr lang="zh-CN" altLang="en-US" sz="2000" dirty="0">
                <a:latin typeface="Arial" panose="020B0604020202020204" pitchFamily="34" charset="0"/>
              </a:rPr>
              <a:t>和中国的合作已长达半个多世纪，但是我认为和中国做生意，以前从未有过比现在更令人鼓舞的时刻，因为贵国的全面现代化和在政府领导下的对成千上万国营企业雄心勃勃的改革计划为我们提供了崭新的、广阔的机遇。</a:t>
            </a:r>
            <a:endParaRPr lang="zh-CN" altLang="en-US" sz="2000" dirty="0">
              <a:latin typeface="Arial" panose="020B0604020202020204" pitchFamily="34" charset="0"/>
            </a:endParaRPr>
          </a:p>
          <a:p>
            <a:pPr eaLnBrk="1" hangingPunct="1">
              <a:lnSpc>
                <a:spcPct val="110000"/>
              </a:lnSpc>
              <a:buNone/>
            </a:pPr>
            <a:r>
              <a:rPr lang="zh-CN" altLang="en-US" sz="2000" dirty="0">
                <a:latin typeface="Arial" panose="020B0604020202020204" pitchFamily="34" charset="0"/>
              </a:rPr>
              <a:t>          我认为，对中国而言，信息技术作为在竞争中取胜和真正经济增长的推动力量，它在这场变革中的重要作用将得到进一步加强。</a:t>
            </a:r>
            <a:endParaRPr lang="zh-CN" altLang="en-US" sz="2000" dirty="0">
              <a:latin typeface="Arial" panose="020B0604020202020204" pitchFamily="34" charset="0"/>
            </a:endParaRPr>
          </a:p>
          <a:p>
            <a:pPr eaLnBrk="1" hangingPunct="1">
              <a:lnSpc>
                <a:spcPct val="110000"/>
              </a:lnSpc>
              <a:buNone/>
            </a:pPr>
            <a:r>
              <a:rPr lang="zh-CN" altLang="en-US" sz="2000" dirty="0">
                <a:latin typeface="Arial" panose="020B0604020202020204" pitchFamily="34" charset="0"/>
              </a:rPr>
              <a:t>          所以，今天我想和各位谈一谈信息技术，我认为它已列入世界各地企事业机构和领导人的议事日程，不管是企业、政府部门、大学、医院还是银行。</a:t>
            </a:r>
            <a:endParaRPr lang="zh-CN" altLang="en-US" sz="2000" dirty="0">
              <a:latin typeface="Arial" panose="020B0604020202020204" pitchFamily="34" charset="0"/>
            </a:endParaRPr>
          </a:p>
          <a:p>
            <a:pPr eaLnBrk="1" hangingPunct="1">
              <a:lnSpc>
                <a:spcPct val="110000"/>
              </a:lnSpc>
              <a:buNone/>
            </a:pPr>
            <a:r>
              <a:rPr lang="zh-CN" altLang="en-US" sz="2000" dirty="0">
                <a:latin typeface="Arial" panose="020B0604020202020204" pitchFamily="34" charset="0"/>
              </a:rPr>
              <a:t>          各位当中有些人知道，在来</a:t>
            </a:r>
            <a:r>
              <a:rPr lang="en-US" altLang="zh-CN" sz="2000" dirty="0">
                <a:latin typeface="Arial" panose="020B0604020202020204" pitchFamily="34" charset="0"/>
              </a:rPr>
              <a:t>IBM</a:t>
            </a:r>
            <a:r>
              <a:rPr lang="zh-CN" altLang="en-US" sz="2000" dirty="0">
                <a:latin typeface="Arial" panose="020B0604020202020204" pitchFamily="34" charset="0"/>
              </a:rPr>
              <a:t>任职之前，我的背景在许多方面和你们是一样的。我那时是</a:t>
            </a:r>
            <a:r>
              <a:rPr lang="en-US" altLang="zh-CN" sz="2000" dirty="0">
                <a:latin typeface="Arial" panose="020B0604020202020204" pitchFamily="34" charset="0"/>
              </a:rPr>
              <a:t>IBM</a:t>
            </a:r>
            <a:r>
              <a:rPr lang="zh-CN" altLang="en-US" sz="2000" dirty="0">
                <a:latin typeface="Arial" panose="020B0604020202020204" pitchFamily="34" charset="0"/>
              </a:rPr>
              <a:t>的客户，或者说是计算机产业的客户。到</a:t>
            </a:r>
            <a:r>
              <a:rPr lang="en-US" altLang="zh-CN" sz="2000" dirty="0">
                <a:latin typeface="Arial" panose="020B0604020202020204" pitchFamily="34" charset="0"/>
              </a:rPr>
              <a:t>IBM</a:t>
            </a:r>
            <a:r>
              <a:rPr lang="zh-CN" altLang="en-US" sz="2000" dirty="0">
                <a:latin typeface="Arial" panose="020B0604020202020204" pitchFamily="34" charset="0"/>
              </a:rPr>
              <a:t>任职时，我有一个坚定的信念：信息技术是一项划时代的技术，这样的技术一百年左右才会出现一次，而且它的到来会改变人类社会的一切。</a:t>
            </a:r>
            <a:endParaRPr lang="zh-CN" altLang="en-US" sz="2000" dirty="0">
              <a:latin typeface="Arial" panose="020B0604020202020204" pitchFamily="34" charset="0"/>
            </a:endParaRPr>
          </a:p>
        </p:txBody>
      </p:sp>
    </p:spTree>
  </p:cSld>
  <p:clrMapOvr>
    <a:masterClrMapping/>
  </p:clrMapOvr>
  <p:transition spd="slow">
    <p:randomBar dir="vert"/>
  </p:transition>
</p:sld>
</file>

<file path=ppt/tags/tag1.xml><?xml version="1.0" encoding="utf-8"?>
<p:tagLst xmlns:p="http://schemas.openxmlformats.org/presentationml/2006/main">
  <p:tag name="TABLE_ENDDRAG_ORIGIN_RECT" val="680*308"/>
  <p:tag name="TABLE_ENDDRAG_RECT" val="213*128*680*308"/>
</p:tagLst>
</file>

<file path=ppt/tags/tag2.xml><?xml version="1.0" encoding="utf-8"?>
<p:tagLst xmlns:p="http://schemas.openxmlformats.org/presentationml/2006/main">
  <p:tag name="TABLE_ENDDRAG_ORIGIN_RECT" val="746*332"/>
  <p:tag name="TABLE_ENDDRAG_RECT" val="146*139*746*332"/>
</p:tagLst>
</file>

<file path=ppt/tags/tag3.xml><?xml version="1.0" encoding="utf-8"?>
<p:tagLst xmlns:p="http://schemas.openxmlformats.org/presentationml/2006/main">
  <p:tag name="TABLE_ENDDRAG_ORIGIN_RECT" val="776*281"/>
  <p:tag name="TABLE_ENDDRAG_RECT" val="134*128*776*282"/>
</p:tagLst>
</file>

<file path=ppt/tags/tag4.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38859</Words>
  <Application>WPS 演示</Application>
  <PresentationFormat>全屏显示(4:3)</PresentationFormat>
  <Paragraphs>720</Paragraphs>
  <Slides>100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100</vt:i4>
      </vt:variant>
    </vt:vector>
  </HeadingPairs>
  <TitlesOfParts>
    <vt:vector size="111" baseType="lpstr">
      <vt:lpstr>Arial</vt:lpstr>
      <vt:lpstr>宋体</vt:lpstr>
      <vt:lpstr>Wingdings</vt:lpstr>
      <vt:lpstr>Verdana</vt:lpstr>
      <vt:lpstr>Times New Roman</vt:lpstr>
      <vt:lpstr>微软雅黑</vt:lpstr>
      <vt:lpstr>Arial Unicode MS</vt:lpstr>
      <vt:lpstr>黑体</vt:lpstr>
      <vt:lpstr>Symbol</vt:lpstr>
      <vt:lpstr>华文琥珀</vt:lpstr>
      <vt:lpstr>Eclipse</vt:lpstr>
      <vt:lpstr>商务翻译实务</vt:lpstr>
      <vt:lpstr>第十单元 公关文稿翻译</vt:lpstr>
      <vt:lpstr>公关文稿翻译</vt:lpstr>
      <vt:lpstr>企业简介翻译</vt:lpstr>
      <vt:lpstr>§ PART ONE 认识公关文稿</vt:lpstr>
      <vt:lpstr>PowerPoint 演示文稿</vt:lpstr>
      <vt:lpstr>PowerPoint 演示文稿</vt:lpstr>
      <vt:lpstr>PowerPoint 演示文稿</vt:lpstr>
      <vt:lpstr>参考译文</vt:lpstr>
      <vt:lpstr>2</vt:lpstr>
      <vt:lpstr>参考译文</vt:lpstr>
      <vt:lpstr>公关文稿</vt:lpstr>
      <vt:lpstr>内部文稿</vt:lpstr>
      <vt:lpstr>PowerPoint 演示文稿</vt:lpstr>
      <vt:lpstr>公关文稿的语言特点</vt:lpstr>
      <vt:lpstr>PowerPoint 演示文稿</vt:lpstr>
      <vt:lpstr>PowerPoint 演示文稿</vt:lpstr>
      <vt:lpstr>PowerPoint 演示文稿</vt:lpstr>
      <vt:lpstr>PowerPoint 演示文稿</vt:lpstr>
      <vt:lpstr>§ PART TWO 热身练习</vt:lpstr>
      <vt:lpstr>Task II   试翻译下面一则备忘录，体会内部公关文稿的语言特点。 </vt:lpstr>
      <vt:lpstr>PowerPoint 演示文稿</vt:lpstr>
      <vt:lpstr>参考译文</vt:lpstr>
      <vt:lpstr>PowerPoint 演示文稿</vt:lpstr>
      <vt:lpstr>Task III 请将下列公关文稿分类，把合适选项的代码填入括号中。 </vt:lpstr>
      <vt:lpstr>PowerPoint 演示文稿</vt:lpstr>
      <vt:lpstr>§ PART THREE 公关文稿翻译技巧</vt:lpstr>
      <vt:lpstr>PowerPoint 演示文稿</vt:lpstr>
      <vt:lpstr>PowerPoint 演示文稿</vt:lpstr>
      <vt:lpstr>【解析】</vt:lpstr>
      <vt:lpstr>PowerPoint 演示文稿</vt:lpstr>
      <vt:lpstr>参考译文 </vt:lpstr>
      <vt:lpstr>PowerPoint 演示文稿</vt:lpstr>
      <vt:lpstr>PowerPoint 演示文稿</vt:lpstr>
      <vt:lpstr>Task II公关文稿翻译的原则：请翻译下列各题，思考公关文稿的翻译原则。</vt:lpstr>
      <vt:lpstr>参考答案</vt:lpstr>
      <vt:lpstr>PowerPoint 演示文稿</vt:lpstr>
      <vt:lpstr>参考答案</vt:lpstr>
      <vt:lpstr>PowerPoint 演示文稿</vt:lpstr>
      <vt:lpstr>参考答案</vt:lpstr>
      <vt:lpstr>【解析】</vt:lpstr>
      <vt:lpstr>PowerPoint 演示文稿</vt:lpstr>
      <vt:lpstr>PowerPoint 演示文稿</vt:lpstr>
      <vt:lpstr>PowerPoint 演示文稿</vt:lpstr>
      <vt:lpstr>PowerPoint 演示文稿</vt:lpstr>
      <vt:lpstr>Task III公关文稿翻译技巧：翻译下列会议记录及演讲节选，并总结公关文稿翻译所采用的翻译技巧。 </vt:lpstr>
      <vt:lpstr>PowerPoint 演示文稿</vt:lpstr>
      <vt:lpstr>参考译文</vt:lpstr>
      <vt:lpstr>PowerPoint 演示文稿</vt:lpstr>
      <vt:lpstr>2.</vt:lpstr>
      <vt:lpstr>参考译文</vt:lpstr>
      <vt:lpstr>3.</vt:lpstr>
      <vt:lpstr>参考译文</vt:lpstr>
      <vt:lpstr>解析：</vt:lpstr>
      <vt:lpstr>PowerPoint 演示文稿</vt:lpstr>
      <vt:lpstr>PowerPoint 演示文稿</vt:lpstr>
      <vt:lpstr>PowerPoint 演示文稿</vt:lpstr>
      <vt:lpstr>§ PART FOUR 讨论：</vt:lpstr>
      <vt:lpstr>I. 公关文稿翻译总结</vt:lpstr>
      <vt:lpstr>公关文稿的翻译原则与翻译技巧</vt:lpstr>
      <vt:lpstr>II. 公关文稿翻译余论 </vt:lpstr>
      <vt:lpstr>2. 商务演讲的翻译</vt:lpstr>
      <vt:lpstr>3. 公关文稿与口译</vt:lpstr>
      <vt:lpstr>PowerPoint 演示文稿</vt:lpstr>
      <vt:lpstr>PowerPoint 演示文稿</vt:lpstr>
      <vt:lpstr>§ PART FIVE 译技点津：商务翻译的语篇视角 </vt:lpstr>
      <vt:lpstr>PowerPoint 演示文稿</vt:lpstr>
      <vt:lpstr>II. 商务翻译中的语篇视角</vt:lpstr>
      <vt:lpstr>PowerPoint 演示文稿</vt:lpstr>
      <vt:lpstr>III. 商务篇章的翻译要点</vt:lpstr>
      <vt:lpstr>PowerPoint 演示文稿</vt:lpstr>
      <vt:lpstr>PowerPoint 演示文稿</vt:lpstr>
      <vt:lpstr>PowerPoint 演示文稿</vt:lpstr>
      <vt:lpstr>［例5］ </vt:lpstr>
      <vt:lpstr>译文</vt:lpstr>
      <vt:lpstr>［例6］</vt:lpstr>
      <vt:lpstr>§ PART SIX 公关文稿翻译实践</vt:lpstr>
      <vt:lpstr>PowerPoint 演示文稿</vt:lpstr>
      <vt:lpstr>PowerPoint 演示文稿</vt:lpstr>
      <vt:lpstr>4.</vt:lpstr>
      <vt:lpstr>参考译文</vt:lpstr>
      <vt:lpstr>Task II  请翻译下列演讲稿。</vt:lpstr>
      <vt:lpstr>参考译文</vt:lpstr>
      <vt:lpstr>PowerPoint 演示文稿</vt:lpstr>
      <vt:lpstr>2</vt:lpstr>
      <vt:lpstr>PowerPoint 演示文稿</vt:lpstr>
      <vt:lpstr>参考译文</vt:lpstr>
      <vt:lpstr>PowerPoint 演示文稿</vt:lpstr>
      <vt:lpstr>PART SEVEN 学习参考</vt:lpstr>
      <vt:lpstr>PART EIGHT 单元预告与实训任务 </vt:lpstr>
      <vt:lpstr>补充练习：翻译下列各题</vt:lpstr>
      <vt:lpstr>PowerPoint 演示文稿</vt:lpstr>
      <vt:lpstr>PowerPoint 演示文稿</vt:lpstr>
      <vt:lpstr>PowerPoint 演示文稿</vt:lpstr>
      <vt:lpstr>PowerPoint 演示文稿</vt:lpstr>
      <vt:lpstr>补充练习参考译文：</vt:lpstr>
      <vt:lpstr>2.</vt:lpstr>
      <vt:lpstr>PowerPoint 演示文稿</vt:lpstr>
      <vt:lpstr>4.</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101</cp:revision>
  <dcterms:created xsi:type="dcterms:W3CDTF">2007-10-05T07:35:00Z</dcterms:created>
  <dcterms:modified xsi:type="dcterms:W3CDTF">2024-08-19T12:57:54Z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2EF0F7FD801846148D9BAE828EE073A3_12</vt:lpwstr>
  </property>
  <property fmtid="{D5CDD505-2E9C-101B-9397-08002B2CF9AE}" pid="3" name="KSOProductBuildVer">
    <vt:lpwstr>2052-12.1.0.17827</vt:lpwstr>
  </property>
</Properties>
</file>