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63"/>
  </p:notesMasterIdLst>
  <p:sldIdLst>
    <p:sldId id="308" r:id="rId3"/>
    <p:sldId id="309" r:id="rId4"/>
    <p:sldId id="312" r:id="rId5"/>
    <p:sldId id="311" r:id="rId6"/>
    <p:sldId id="310" r:id="rId7"/>
    <p:sldId id="438" r:id="rId8"/>
    <p:sldId id="399" r:id="rId9"/>
    <p:sldId id="313" r:id="rId10"/>
    <p:sldId id="314" r:id="rId11"/>
    <p:sldId id="400" r:id="rId12"/>
    <p:sldId id="383" r:id="rId13"/>
    <p:sldId id="315" r:id="rId14"/>
    <p:sldId id="316" r:id="rId15"/>
    <p:sldId id="319" r:id="rId16"/>
    <p:sldId id="320" r:id="rId17"/>
    <p:sldId id="378" r:id="rId18"/>
    <p:sldId id="321" r:id="rId19"/>
    <p:sldId id="379" r:id="rId20"/>
    <p:sldId id="323" r:id="rId21"/>
    <p:sldId id="324" r:id="rId22"/>
    <p:sldId id="325" r:id="rId23"/>
    <p:sldId id="405" r:id="rId24"/>
    <p:sldId id="326" r:id="rId25"/>
    <p:sldId id="327" r:id="rId26"/>
    <p:sldId id="401" r:id="rId27"/>
    <p:sldId id="443" r:id="rId28"/>
    <p:sldId id="328" r:id="rId29"/>
    <p:sldId id="330" r:id="rId30"/>
    <p:sldId id="331" r:id="rId31"/>
    <p:sldId id="380" r:id="rId32"/>
    <p:sldId id="332" r:id="rId33"/>
    <p:sldId id="402" r:id="rId34"/>
    <p:sldId id="334" r:id="rId35"/>
    <p:sldId id="403" r:id="rId36"/>
    <p:sldId id="335" r:id="rId37"/>
    <p:sldId id="336" r:id="rId38"/>
    <p:sldId id="339" r:id="rId39"/>
    <p:sldId id="340" r:id="rId40"/>
    <p:sldId id="341" r:id="rId41"/>
    <p:sldId id="343" r:id="rId42"/>
    <p:sldId id="344" r:id="rId43"/>
    <p:sldId id="345" r:id="rId44"/>
    <p:sldId id="346" r:id="rId45"/>
    <p:sldId id="347" r:id="rId46"/>
    <p:sldId id="348" r:id="rId47"/>
    <p:sldId id="404" r:id="rId48"/>
    <p:sldId id="349" r:id="rId49"/>
    <p:sldId id="350" r:id="rId50"/>
    <p:sldId id="352" r:id="rId51"/>
    <p:sldId id="353" r:id="rId52"/>
    <p:sldId id="354" r:id="rId53"/>
    <p:sldId id="381" r:id="rId54"/>
    <p:sldId id="355" r:id="rId55"/>
    <p:sldId id="356" r:id="rId56"/>
    <p:sldId id="357" r:id="rId57"/>
    <p:sldId id="358" r:id="rId58"/>
    <p:sldId id="359" r:id="rId59"/>
    <p:sldId id="407" r:id="rId60"/>
    <p:sldId id="408" r:id="rId61"/>
    <p:sldId id="409" r:id="rId62"/>
  </p:sldIdLst>
  <p:sldSz cx="12192000" cy="6858000"/>
  <p:notesSz cx="6858000" cy="9144000"/>
  <p:custDataLst>
    <p:tags r:id="rId67"/>
  </p:custDataLst>
  <p:defaultTex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33CCFF"/>
    <a:srgbClr val="CC0000"/>
    <a:srgbClr val="A50021"/>
    <a:srgbClr val="0066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18"/>
    <p:restoredTop sz="94651"/>
  </p:normalViewPr>
  <p:slideViewPr>
    <p:cSldViewPr showGuides="1">
      <p:cViewPr varScale="1">
        <p:scale>
          <a:sx n="84" d="100"/>
          <a:sy n="84" d="100"/>
        </p:scale>
        <p:origin x="1426" y="77"/>
      </p:cViewPr>
      <p:guideLst>
        <p:guide orient="horz" pos="2160"/>
        <p:guide pos="3880"/>
      </p:guideLst>
    </p:cSldViewPr>
  </p:slideViewPr>
  <p:outlineViewPr>
    <p:cViewPr>
      <p:scale>
        <a:sx n="33" d="100"/>
        <a:sy n="33" d="100"/>
      </p:scale>
      <p:origin x="0" y="0"/>
    </p:cViewPr>
  </p:outlineViewPr>
  <p:notesTextViewPr>
    <p:cViewPr>
      <p:scale>
        <a:sx n="100" d="100"/>
        <a:sy n="100" d="100"/>
      </p:scale>
      <p:origin x="0" y="0"/>
    </p:cViewPr>
  </p:notesTextViewPr>
  <p:sorterViewPr showFormatting="0">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7" Type="http://schemas.openxmlformats.org/officeDocument/2006/relationships/tags" Target="tags/tag1.xml"/><Relationship Id="rId66" Type="http://schemas.openxmlformats.org/officeDocument/2006/relationships/tableStyles" Target="tableStyles.xml"/><Relationship Id="rId65" Type="http://schemas.openxmlformats.org/officeDocument/2006/relationships/viewProps" Target="viewProps.xml"/><Relationship Id="rId64" Type="http://schemas.openxmlformats.org/officeDocument/2006/relationships/presProps" Target="presProps.xml"/><Relationship Id="rId63" Type="http://schemas.openxmlformats.org/officeDocument/2006/relationships/notesMaster" Target="notesMasters/notesMaster1.xml"/><Relationship Id="rId62" Type="http://schemas.openxmlformats.org/officeDocument/2006/relationships/slide" Target="slides/slide60.xml"/><Relationship Id="rId61" Type="http://schemas.openxmlformats.org/officeDocument/2006/relationships/slide" Target="slides/slide59.xml"/><Relationship Id="rId60" Type="http://schemas.openxmlformats.org/officeDocument/2006/relationships/slide" Target="slides/slide58.xml"/><Relationship Id="rId6" Type="http://schemas.openxmlformats.org/officeDocument/2006/relationships/slide" Target="slides/slide4.xml"/><Relationship Id="rId59" Type="http://schemas.openxmlformats.org/officeDocument/2006/relationships/slide" Target="slides/slide57.xml"/><Relationship Id="rId58" Type="http://schemas.openxmlformats.org/officeDocument/2006/relationships/slide" Target="slides/slide56.xml"/><Relationship Id="rId57" Type="http://schemas.openxmlformats.org/officeDocument/2006/relationships/slide" Target="slides/slide55.xml"/><Relationship Id="rId56" Type="http://schemas.openxmlformats.org/officeDocument/2006/relationships/slide" Target="slides/slide54.xml"/><Relationship Id="rId55" Type="http://schemas.openxmlformats.org/officeDocument/2006/relationships/slide" Target="slides/slide53.xml"/><Relationship Id="rId54" Type="http://schemas.openxmlformats.org/officeDocument/2006/relationships/slide" Target="slides/slide52.xml"/><Relationship Id="rId53" Type="http://schemas.openxmlformats.org/officeDocument/2006/relationships/slide" Target="slides/slide51.xml"/><Relationship Id="rId52" Type="http://schemas.openxmlformats.org/officeDocument/2006/relationships/slide" Target="slides/slide50.xml"/><Relationship Id="rId51" Type="http://schemas.openxmlformats.org/officeDocument/2006/relationships/slide" Target="slides/slide49.xml"/><Relationship Id="rId50" Type="http://schemas.openxmlformats.org/officeDocument/2006/relationships/slide" Target="slides/slide48.xml"/><Relationship Id="rId5" Type="http://schemas.openxmlformats.org/officeDocument/2006/relationships/slide" Target="slides/slide3.xml"/><Relationship Id="rId49" Type="http://schemas.openxmlformats.org/officeDocument/2006/relationships/slide" Target="slides/slide47.xml"/><Relationship Id="rId48" Type="http://schemas.openxmlformats.org/officeDocument/2006/relationships/slide" Target="slides/slide46.xml"/><Relationship Id="rId47" Type="http://schemas.openxmlformats.org/officeDocument/2006/relationships/slide" Target="slides/slide45.xml"/><Relationship Id="rId46" Type="http://schemas.openxmlformats.org/officeDocument/2006/relationships/slide" Target="slides/slide44.xml"/><Relationship Id="rId45" Type="http://schemas.openxmlformats.org/officeDocument/2006/relationships/slide" Target="slides/slide43.xml"/><Relationship Id="rId44" Type="http://schemas.openxmlformats.org/officeDocument/2006/relationships/slide" Target="slides/slide42.xml"/><Relationship Id="rId43" Type="http://schemas.openxmlformats.org/officeDocument/2006/relationships/slide" Target="slides/slide41.xml"/><Relationship Id="rId42" Type="http://schemas.openxmlformats.org/officeDocument/2006/relationships/slide" Target="slides/slide40.xml"/><Relationship Id="rId41" Type="http://schemas.openxmlformats.org/officeDocument/2006/relationships/slide" Target="slides/slide39.xml"/><Relationship Id="rId40" Type="http://schemas.openxmlformats.org/officeDocument/2006/relationships/slide" Target="slides/slide38.xml"/><Relationship Id="rId4" Type="http://schemas.openxmlformats.org/officeDocument/2006/relationships/slide" Target="slides/slide2.xml"/><Relationship Id="rId39" Type="http://schemas.openxmlformats.org/officeDocument/2006/relationships/slide" Target="slides/slide37.xml"/><Relationship Id="rId38" Type="http://schemas.openxmlformats.org/officeDocument/2006/relationships/slide" Target="slides/slide36.xml"/><Relationship Id="rId37" Type="http://schemas.openxmlformats.org/officeDocument/2006/relationships/slide" Target="slides/slide35.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52226" name="Rectangle 2"/>
          <p:cNvSpPr>
            <a:spLocks noGrp="1" noChangeArrowheads="1"/>
          </p:cNvSpPr>
          <p:nvPr>
            <p:ph type="hdr" sz="quarter"/>
          </p:nvPr>
        </p:nvSpPr>
        <p:spPr bwMode="auto">
          <a:xfrm>
            <a:off x="0" y="0"/>
            <a:ext cx="2971800" cy="457200"/>
          </a:xfrm>
          <a:prstGeom prst="rect">
            <a:avLst/>
          </a:prstGeom>
          <a:noFill/>
          <a:ln w="9525">
            <a:noFill/>
            <a:miter lim="800000"/>
          </a:ln>
          <a:effectLst/>
        </p:spPr>
        <p:txBody>
          <a:bodyPr vert="horz" wrap="square" lIns="91440" tIns="45720" rIns="91440" bIns="45720" numCol="1" anchor="t" anchorCtr="0" compatLnSpc="1"/>
          <a:lstStyle>
            <a:lvl1pPr eaLnBrk="1" hangingPunct="1">
              <a:defRPr sz="12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2227" name="Rectangle 3"/>
          <p:cNvSpPr>
            <a:spLocks noGrp="1" noChangeArrowheads="1"/>
          </p:cNvSpPr>
          <p:nvPr>
            <p:ph type="dt" idx="1"/>
          </p:nvPr>
        </p:nvSpPr>
        <p:spPr bwMode="auto">
          <a:xfrm>
            <a:off x="3884613" y="0"/>
            <a:ext cx="2971800" cy="457200"/>
          </a:xfrm>
          <a:prstGeom prst="rect">
            <a:avLst/>
          </a:prstGeom>
          <a:noFill/>
          <a:ln w="9525">
            <a:noFill/>
            <a:miter lim="800000"/>
          </a:ln>
          <a:effectLst/>
        </p:spPr>
        <p:txBody>
          <a:bodyPr vert="horz" wrap="square" lIns="91440" tIns="45720" rIns="91440" bIns="45720" numCol="1" anchor="t" anchorCtr="0" compatLnSpc="1"/>
          <a:lstStyle>
            <a:lvl1pPr algn="r" eaLnBrk="1" hangingPunct="1">
              <a:defRPr sz="120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076" name="Rectangle 4"/>
          <p:cNvSpPr>
            <a:spLocks noRot="1" noTextEdit="1"/>
          </p:cNvSpPr>
          <p:nvPr>
            <p:ph type="sldImg" idx="2"/>
          </p:nvPr>
        </p:nvSpPr>
        <p:spPr>
          <a:xfrm>
            <a:off x="381000" y="685800"/>
            <a:ext cx="6096000" cy="3429000"/>
          </a:xfrm>
          <a:prstGeom prst="rect">
            <a:avLst/>
          </a:prstGeom>
          <a:noFill/>
          <a:ln w="9525" cap="flat" cmpd="sng">
            <a:solidFill>
              <a:srgbClr val="000000"/>
            </a:solidFill>
            <a:prstDash val="solid"/>
            <a:miter/>
            <a:headEnd type="none" w="med" len="med"/>
            <a:tailEnd type="none" w="med" len="med"/>
          </a:ln>
        </p:spPr>
      </p:sp>
      <p:sp>
        <p:nvSpPr>
          <p:cNvPr id="52229" name="Rectangle 5"/>
          <p:cNvSpPr>
            <a:spLocks noGrp="1" noChangeArrowheads="1"/>
          </p:cNvSpPr>
          <p:nvPr>
            <p:ph type="body" sz="quarter" idx="3"/>
          </p:nvPr>
        </p:nvSpPr>
        <p:spPr bwMode="auto">
          <a:xfrm>
            <a:off x="685800" y="4343400"/>
            <a:ext cx="5486400" cy="4114800"/>
          </a:xfrm>
          <a:prstGeom prst="rect">
            <a:avLst/>
          </a:prstGeom>
          <a:noFill/>
          <a:ln w="9525">
            <a:noFill/>
            <a:miter lim="800000"/>
          </a:ln>
          <a:effec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单击此处编辑母版文本样式</a:t>
            </a:r>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a:p>
            <a:pPr marL="457200" marR="0" lvl="1"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第二级</a:t>
            </a:r>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a:p>
            <a:pPr marL="914400" marR="0" lvl="2"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第三级</a:t>
            </a:r>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a:p>
            <a:pPr marL="1371600" marR="0" lvl="3"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第四级</a:t>
            </a:r>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a:p>
            <a:pPr marL="1828800" marR="0" lvl="4"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第五级</a:t>
            </a:r>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2230" name="Rectangle 6"/>
          <p:cNvSpPr>
            <a:spLocks noGrp="1" noChangeArrowheads="1"/>
          </p:cNvSpPr>
          <p:nvPr>
            <p:ph type="ftr" sz="quarter" idx="4"/>
          </p:nvPr>
        </p:nvSpPr>
        <p:spPr bwMode="auto">
          <a:xfrm>
            <a:off x="0" y="8685213"/>
            <a:ext cx="2971800" cy="457200"/>
          </a:xfrm>
          <a:prstGeom prst="rect">
            <a:avLst/>
          </a:prstGeom>
          <a:noFill/>
          <a:ln w="9525">
            <a:noFill/>
            <a:miter lim="800000"/>
          </a:ln>
          <a:effectLst/>
        </p:spPr>
        <p:txBody>
          <a:bodyPr vert="horz" wrap="square" lIns="91440" tIns="45720" rIns="91440" bIns="45720" numCol="1" anchor="b" anchorCtr="0" compatLnSpc="1"/>
          <a:lstStyle>
            <a:lvl1pPr eaLnBrk="1" hangingPunct="1">
              <a:defRPr sz="12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2231" name="Rectangle 7"/>
          <p:cNvSpPr>
            <a:spLocks noGrp="1" noChangeArrowheads="1"/>
          </p:cNvSpPr>
          <p:nvPr>
            <p:ph type="sldNum" sz="quarter" idx="5"/>
          </p:nvPr>
        </p:nvSpPr>
        <p:spPr bwMode="auto">
          <a:xfrm>
            <a:off x="3884613" y="8685213"/>
            <a:ext cx="2971800" cy="457200"/>
          </a:xfrm>
          <a:prstGeom prst="rect">
            <a:avLst/>
          </a:prstGeom>
          <a:noFill/>
          <a:ln w="9525">
            <a:noFill/>
            <a:miter lim="800000"/>
          </a:ln>
          <a:effectLst/>
        </p:spPr>
        <p:txBody>
          <a:bodyPr vert="horz" wrap="square" lIns="91440" tIns="45720" rIns="91440" bIns="45720" numCol="1" anchor="b" anchorCtr="0" compatLnSpc="1"/>
          <a:lstStyle>
            <a:lvl1pPr algn="r" eaLnBrk="1" hangingPunct="1">
              <a:defRPr sz="120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FDA4BB51-A62F-4C5C-961C-AD452A4F9070}" type="slidenum">
              <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PhAnim="0" showMasterSp="0">
  <p:cSld name="标题幻灯片">
    <p:bg>
      <p:bgPr>
        <a:solidFill>
          <a:schemeClr val="bg1"/>
        </a:solidFill>
        <a:effectLst/>
      </p:bgPr>
    </p:bg>
    <p:spTree>
      <p:nvGrpSpPr>
        <p:cNvPr id="1" name=""/>
        <p:cNvGrpSpPr/>
        <p:nvPr/>
      </p:nvGrpSpPr>
      <p:grpSpPr>
        <a:xfrm>
          <a:off x="0" y="0"/>
          <a:ext cx="0" cy="0"/>
          <a:chOff x="0" y="0"/>
          <a:chExt cx="0" cy="0"/>
        </a:xfrm>
      </p:grpSpPr>
      <p:grpSp>
        <p:nvGrpSpPr>
          <p:cNvPr id="2050" name="Group 2"/>
          <p:cNvGrpSpPr/>
          <p:nvPr/>
        </p:nvGrpSpPr>
        <p:grpSpPr>
          <a:xfrm>
            <a:off x="-4296833" y="304800"/>
            <a:ext cx="15879233" cy="4724400"/>
            <a:chOff x="-2030" y="192"/>
            <a:chExt cx="7502" cy="2976"/>
          </a:xfrm>
        </p:grpSpPr>
        <p:sp>
          <p:nvSpPr>
            <p:cNvPr id="2057" name="Line 3"/>
            <p:cNvSpPr/>
            <p:nvPr/>
          </p:nvSpPr>
          <p:spPr>
            <a:xfrm>
              <a:off x="912" y="1584"/>
              <a:ext cx="4560" cy="0"/>
            </a:xfrm>
            <a:prstGeom prst="line">
              <a:avLst/>
            </a:prstGeom>
            <a:ln w="12700" cap="flat" cmpd="sng">
              <a:solidFill>
                <a:schemeClr val="tx1"/>
              </a:solidFill>
              <a:prstDash val="solid"/>
              <a:headEnd type="none" w="med" len="med"/>
              <a:tailEnd type="none" w="med" len="med"/>
            </a:ln>
          </p:spPr>
        </p:sp>
        <p:sp>
          <p:nvSpPr>
            <p:cNvPr id="2058" name="AutoShape 4"/>
            <p:cNvSpPr/>
            <p:nvPr/>
          </p:nvSpPr>
          <p:spPr>
            <a:xfrm>
              <a:off x="-1584" y="864"/>
              <a:ext cx="2304" cy="2304"/>
            </a:xfrm>
            <a:custGeom>
              <a:avLst/>
              <a:gdLst>
                <a:gd name="txL" fmla="*/ 44083 w 64000"/>
                <a:gd name="txT" fmla="*/ -29639 h 64000"/>
                <a:gd name="txR" fmla="*/ 44083 w 64000"/>
                <a:gd name="txB" fmla="*/ 29639 h 64000"/>
              </a:gdLst>
              <a:ahLst/>
              <a:cxnLst>
                <a:cxn ang="0">
                  <a:pos x="0" y="0"/>
                </a:cxn>
                <a:cxn ang="0">
                  <a:pos x="0" y="0"/>
                </a:cxn>
                <a:cxn ang="0">
                  <a:pos x="0" y="0"/>
                </a:cxn>
                <a:cxn ang="0">
                  <a:pos x="0" y="0"/>
                </a:cxn>
                <a:cxn ang="0">
                  <a:pos x="0" y="0"/>
                </a:cxn>
                <a:cxn ang="0">
                  <a:pos x="0" y="0"/>
                </a:cxn>
                <a:cxn ang="0">
                  <a:pos x="0" y="0"/>
                </a:cxn>
                <a:cxn ang="0">
                  <a:pos x="0" y="0"/>
                </a:cxn>
                <a:cxn ang="0">
                  <a:pos x="0" y="0"/>
                </a:cxn>
              </a:cxnLst>
              <a:rect l="txL" t="txT" r="txR" b="txB"/>
              <a:pathLst>
                <a:path w="64000" h="64000">
                  <a:moveTo>
                    <a:pt x="44083" y="2368"/>
                  </a:moveTo>
                  <a:cubicBezTo>
                    <a:pt x="56127" y="7280"/>
                    <a:pt x="64000" y="18993"/>
                    <a:pt x="64000" y="32000"/>
                  </a:cubicBezTo>
                  <a:cubicBezTo>
                    <a:pt x="64000" y="45006"/>
                    <a:pt x="56127" y="56719"/>
                    <a:pt x="44083" y="61631"/>
                  </a:cubicBezTo>
                  <a:cubicBezTo>
                    <a:pt x="44082" y="61631"/>
                    <a:pt x="44082" y="61631"/>
                    <a:pt x="44082" y="61631"/>
                  </a:cubicBezTo>
                  <a:lnTo>
                    <a:pt x="44083" y="61632"/>
                  </a:lnTo>
                  <a:lnTo>
                    <a:pt x="44083" y="2368"/>
                  </a:lnTo>
                  <a:lnTo>
                    <a:pt x="44082" y="2368"/>
                  </a:lnTo>
                  <a:cubicBezTo>
                    <a:pt x="44082" y="2368"/>
                    <a:pt x="44082" y="2368"/>
                    <a:pt x="44083" y="2368"/>
                  </a:cubicBezTo>
                  <a:close/>
                </a:path>
              </a:pathLst>
            </a:custGeom>
            <a:solidFill>
              <a:schemeClr val="accent2">
                <a:alpha val="100000"/>
              </a:schemeClr>
            </a:solidFill>
            <a:ln w="9525">
              <a:noFill/>
            </a:ln>
          </p:spPr>
          <p:txBody>
            <a:bodyPr/>
            <a:p>
              <a:endParaRPr lang="zh-CN" altLang="en-US"/>
            </a:p>
          </p:txBody>
        </p:sp>
        <p:sp>
          <p:nvSpPr>
            <p:cNvPr id="2059" name="AutoShape 5"/>
            <p:cNvSpPr/>
            <p:nvPr/>
          </p:nvSpPr>
          <p:spPr>
            <a:xfrm>
              <a:off x="-2030" y="192"/>
              <a:ext cx="2544" cy="2544"/>
            </a:xfrm>
            <a:custGeom>
              <a:avLst/>
              <a:gdLst>
                <a:gd name="txL" fmla="*/ 50994 w 64000"/>
                <a:gd name="txT" fmla="*/ -25761 h 64000"/>
                <a:gd name="txR" fmla="*/ 50994 w 64000"/>
                <a:gd name="txB" fmla="*/ 25761 h 64000"/>
              </a:gdLst>
              <a:ahLst/>
              <a:cxnLst>
                <a:cxn ang="0">
                  <a:pos x="0" y="0"/>
                </a:cxn>
                <a:cxn ang="0">
                  <a:pos x="0" y="0"/>
                </a:cxn>
                <a:cxn ang="0">
                  <a:pos x="0" y="0"/>
                </a:cxn>
                <a:cxn ang="0">
                  <a:pos x="0" y="0"/>
                </a:cxn>
                <a:cxn ang="0">
                  <a:pos x="0" y="0"/>
                </a:cxn>
                <a:cxn ang="0">
                  <a:pos x="0" y="0"/>
                </a:cxn>
                <a:cxn ang="0">
                  <a:pos x="0" y="0"/>
                </a:cxn>
                <a:cxn ang="0">
                  <a:pos x="0" y="0"/>
                </a:cxn>
                <a:cxn ang="0">
                  <a:pos x="0" y="0"/>
                </a:cxn>
              </a:cxnLst>
              <a:rect l="txL" t="txT" r="txR" b="txB"/>
              <a:pathLst>
                <a:path w="64000" h="64000">
                  <a:moveTo>
                    <a:pt x="50994" y="6246"/>
                  </a:moveTo>
                  <a:cubicBezTo>
                    <a:pt x="59172" y="12279"/>
                    <a:pt x="64000" y="21837"/>
                    <a:pt x="64000" y="32000"/>
                  </a:cubicBezTo>
                  <a:cubicBezTo>
                    <a:pt x="64000" y="42162"/>
                    <a:pt x="59172" y="51720"/>
                    <a:pt x="50994" y="57753"/>
                  </a:cubicBezTo>
                  <a:cubicBezTo>
                    <a:pt x="50993" y="57753"/>
                    <a:pt x="50993" y="57753"/>
                    <a:pt x="50993" y="57753"/>
                  </a:cubicBezTo>
                  <a:lnTo>
                    <a:pt x="50994" y="57754"/>
                  </a:lnTo>
                  <a:lnTo>
                    <a:pt x="50994" y="6246"/>
                  </a:lnTo>
                  <a:lnTo>
                    <a:pt x="50993" y="6246"/>
                  </a:lnTo>
                  <a:cubicBezTo>
                    <a:pt x="50993" y="6246"/>
                    <a:pt x="50993" y="6246"/>
                    <a:pt x="50994" y="6246"/>
                  </a:cubicBezTo>
                  <a:close/>
                </a:path>
              </a:pathLst>
            </a:custGeom>
            <a:solidFill>
              <a:schemeClr val="hlink">
                <a:alpha val="100000"/>
              </a:schemeClr>
            </a:solidFill>
            <a:ln w="9525">
              <a:noFill/>
            </a:ln>
          </p:spPr>
          <p:txBody>
            <a:bodyPr/>
            <a:p>
              <a:endParaRPr lang="zh-CN" altLang="en-US"/>
            </a:p>
          </p:txBody>
        </p:sp>
      </p:grpSp>
      <p:pic>
        <p:nvPicPr>
          <p:cNvPr id="2051" name="Picture 12" descr="透明标PPT用"/>
          <p:cNvPicPr>
            <a:picLocks noChangeAspect="1"/>
          </p:cNvPicPr>
          <p:nvPr userDrawn="1"/>
        </p:nvPicPr>
        <p:blipFill>
          <a:blip r:embed="rId2"/>
          <a:stretch>
            <a:fillRect/>
          </a:stretch>
        </p:blipFill>
        <p:spPr>
          <a:xfrm>
            <a:off x="6430433" y="5622925"/>
            <a:ext cx="5761567" cy="1262063"/>
          </a:xfrm>
          <a:prstGeom prst="rect">
            <a:avLst/>
          </a:prstGeom>
          <a:noFill/>
          <a:ln w="9525">
            <a:noFill/>
          </a:ln>
        </p:spPr>
      </p:pic>
      <p:sp>
        <p:nvSpPr>
          <p:cNvPr id="101382" name="Rectangle 6"/>
          <p:cNvSpPr>
            <a:spLocks noGrp="1" noChangeArrowheads="1"/>
          </p:cNvSpPr>
          <p:nvPr>
            <p:ph type="ctrTitle"/>
          </p:nvPr>
        </p:nvSpPr>
        <p:spPr>
          <a:xfrm>
            <a:off x="1924051" y="985838"/>
            <a:ext cx="9652000" cy="1444625"/>
          </a:xfrm>
        </p:spPr>
        <p:txBody>
          <a:bodyPr/>
          <a:lstStyle>
            <a:lvl1pPr>
              <a:defRPr sz="4000"/>
            </a:lvl1pPr>
          </a:lstStyle>
          <a:p>
            <a:r>
              <a:rPr lang="zh-CN" altLang="en-US"/>
              <a:t>单击此处编辑母版标题样式</a:t>
            </a:r>
            <a:endParaRPr lang="zh-CN" altLang="en-US"/>
          </a:p>
        </p:txBody>
      </p:sp>
      <p:sp>
        <p:nvSpPr>
          <p:cNvPr id="101383" name="Rectangle 7"/>
          <p:cNvSpPr>
            <a:spLocks noGrp="1" noChangeArrowheads="1"/>
          </p:cNvSpPr>
          <p:nvPr>
            <p:ph type="subTitle" idx="1"/>
          </p:nvPr>
        </p:nvSpPr>
        <p:spPr>
          <a:xfrm>
            <a:off x="1924051" y="3427413"/>
            <a:ext cx="9652000" cy="1752600"/>
          </a:xfrm>
        </p:spPr>
        <p:txBody>
          <a:bodyPr/>
          <a:lstStyle>
            <a:lvl1pPr marL="0" indent="0">
              <a:buFont typeface="Wingdings" panose="05000000000000000000" pitchFamily="2" charset="2"/>
              <a:buNone/>
              <a:defRPr/>
            </a:lvl1pPr>
          </a:lstStyle>
          <a:p>
            <a:r>
              <a:rPr lang="zh-CN" altLang="en-US"/>
              <a:t>单击此处编辑母版副标题样式</a:t>
            </a:r>
            <a:endParaRPr lang="zh-CN" altLang="en-US"/>
          </a:p>
        </p:txBody>
      </p:sp>
      <p:sp>
        <p:nvSpPr>
          <p:cNvPr id="17" name="Rectangle 8"/>
          <p:cNvSpPr>
            <a:spLocks noGrp="1" noChangeArrowheads="1"/>
          </p:cNvSpPr>
          <p:nvPr>
            <p:ph type="dt" sz="half" idx="2"/>
          </p:nvPr>
        </p:nvSpPr>
        <p:spPr bwMode="auto">
          <a:xfrm>
            <a:off x="609600" y="6248400"/>
            <a:ext cx="28448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8" name="Rectangle 9"/>
          <p:cNvSpPr>
            <a:spLocks noGrp="1" noChangeArrowheads="1"/>
          </p:cNvSpPr>
          <p:nvPr>
            <p:ph type="ftr" sz="quarter" idx="3"/>
          </p:nvPr>
        </p:nvSpPr>
        <p:spPr bwMode="auto">
          <a:xfrm>
            <a:off x="4165600" y="6248400"/>
            <a:ext cx="38608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9" name="Rectangle 10"/>
          <p:cNvSpPr>
            <a:spLocks noGrp="1" noChangeArrowheads="1"/>
          </p:cNvSpPr>
          <p:nvPr>
            <p:ph type="sldNum" sz="quarter" idx="4"/>
          </p:nvPr>
        </p:nvSpPr>
        <p:spPr bwMode="auto">
          <a:xfrm>
            <a:off x="8737600" y="6248400"/>
            <a:ext cx="28448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B89D25A1-C256-4E7E-B199-1B0FFD0C14D1}"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B1C4C346-0130-43E3-ADB2-5302FF05F8F2}"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141884" y="301625"/>
            <a:ext cx="2436283" cy="564038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1826684" y="301625"/>
            <a:ext cx="7112000" cy="564038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B1C4C346-0130-43E3-ADB2-5302FF05F8F2}"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1826684" y="301625"/>
            <a:ext cx="9751483" cy="1143000"/>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1826684" y="1827213"/>
            <a:ext cx="4773083" cy="4114800"/>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802967" y="1827213"/>
            <a:ext cx="4775200" cy="4114800"/>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B1C4C346-0130-43E3-ADB2-5302FF05F8F2}"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1826684" y="301625"/>
            <a:ext cx="9751483" cy="1143000"/>
          </a:xfrm>
        </p:spPr>
        <p:txBody>
          <a:bodyPr/>
          <a:lstStyle/>
          <a:p>
            <a:r>
              <a:rPr lang="zh-CN" altLang="en-US" smtClean="0"/>
              <a:t>单击此处编辑母版标题样式</a:t>
            </a:r>
            <a:endParaRPr lang="zh-CN" altLang="en-US"/>
          </a:p>
        </p:txBody>
      </p:sp>
      <p:sp>
        <p:nvSpPr>
          <p:cNvPr id="3" name="表格占位符 2"/>
          <p:cNvSpPr>
            <a:spLocks noGrp="1"/>
          </p:cNvSpPr>
          <p:nvPr>
            <p:ph type="tbl" idx="1"/>
          </p:nvPr>
        </p:nvSpPr>
        <p:spPr>
          <a:xfrm>
            <a:off x="1826684" y="1827213"/>
            <a:ext cx="9751483" cy="4114800"/>
          </a:xfrm>
        </p:spPr>
        <p:txBody>
          <a:bodyPr vert="horz" wrap="square" lIns="91440" tIns="45720" rIns="91440" bIns="45720" numCol="1" anchor="t" anchorCtr="0" compatLnSpc="1"/>
          <a:lstStyle/>
          <a:p>
            <a:pPr marL="342900" marR="0" lvl="0" indent="-342900" algn="l" defTabSz="914400" rtl="0" eaLnBrk="0" fontAlgn="base" latinLnBrk="0" hangingPunct="0">
              <a:lnSpc>
                <a:spcPct val="100000"/>
              </a:lnSpc>
              <a:spcBef>
                <a:spcPct val="20000"/>
              </a:spcBef>
              <a:spcAft>
                <a:spcPct val="0"/>
              </a:spcAft>
              <a:buClr>
                <a:schemeClr val="tx2"/>
              </a:buClr>
              <a:buSzPct val="70000"/>
              <a:buFont typeface="Wingdings" panose="05000000000000000000" pitchFamily="2" charset="2"/>
              <a:buChar char="¡"/>
              <a:defRPr/>
            </a:pPr>
            <a:endParaRPr kumimoji="0" lang="zh-CN" altLang="en-US" sz="2900" b="0" i="0" u="none" strike="noStrike" kern="0" cap="none" spc="0" normalizeH="0" baseline="0" noProof="0" smtClean="0">
              <a:ln>
                <a:noFill/>
              </a:ln>
              <a:solidFill>
                <a:schemeClr val="tx1"/>
              </a:solidFill>
              <a:effectLst/>
              <a:uLnTx/>
              <a:uFillTx/>
              <a:latin typeface="+mn-lt"/>
              <a:ea typeface="+mn-ea"/>
              <a:cs typeface="+mn-cs"/>
            </a:endParaRPr>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B1C4C346-0130-43E3-ADB2-5302FF05F8F2}"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B1C4C346-0130-43E3-ADB2-5302FF05F8F2}"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0"/>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B1C4C346-0130-43E3-ADB2-5302FF05F8F2}"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1826684" y="1827213"/>
            <a:ext cx="4773083"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802967" y="1827213"/>
            <a:ext cx="47752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B1C4C346-0130-43E3-ADB2-5302FF05F8F2}"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93367"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93367"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9" name="灯片编号占位符 8"/>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B1C4C346-0130-43E3-ADB2-5302FF05F8F2}"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B1C4C346-0130-43E3-ADB2-5302FF05F8F2}"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4" name="灯片编号占位符 3"/>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B1C4C346-0130-43E3-ADB2-5302FF05F8F2}"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084" cy="1162050"/>
          </a:xfrm>
        </p:spPr>
        <p:txBody>
          <a:bodyPr/>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0"/>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09600" y="1435100"/>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B1C4C346-0130-43E3-ADB2-5302FF05F8F2}"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
                <a:schemeClr val="tx2"/>
              </a:buClr>
              <a:buSzPct val="70000"/>
              <a:buFont typeface="Wingdings" panose="05000000000000000000" pitchFamily="2" charset="2"/>
              <a:buNone/>
              <a:defRPr/>
            </a:pPr>
            <a:endParaRPr kumimoji="0" lang="zh-CN" altLang="en-US" sz="3200" b="0" i="0" u="none" strike="noStrike" kern="0" cap="none" spc="0" normalizeH="0" baseline="0" noProof="0" smtClean="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B1C4C346-0130-43E3-ADB2-5302FF05F8F2}"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image" Target="../media/image1.png"/><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grpSp>
        <p:nvGrpSpPr>
          <p:cNvPr id="1026" name="Group 2"/>
          <p:cNvGrpSpPr/>
          <p:nvPr/>
        </p:nvGrpSpPr>
        <p:grpSpPr>
          <a:xfrm>
            <a:off x="-4318000" y="0"/>
            <a:ext cx="15900400" cy="3810000"/>
            <a:chOff x="-2040" y="0"/>
            <a:chExt cx="7512" cy="2400"/>
          </a:xfrm>
        </p:grpSpPr>
        <p:sp>
          <p:nvSpPr>
            <p:cNvPr id="1033" name="AutoShape 3"/>
            <p:cNvSpPr/>
            <p:nvPr/>
          </p:nvSpPr>
          <p:spPr>
            <a:xfrm>
              <a:off x="-2040" y="432"/>
              <a:ext cx="2592" cy="1968"/>
            </a:xfrm>
            <a:custGeom>
              <a:avLst/>
              <a:gdLst>
                <a:gd name="txL" fmla="*/ 50296 w 64000"/>
                <a:gd name="txT" fmla="*/ -26244 h 64000"/>
                <a:gd name="txR" fmla="*/ 50296 w 64000"/>
                <a:gd name="txB" fmla="*/ 26244 h 64000"/>
              </a:gdLst>
              <a:ahLst/>
              <a:cxnLst>
                <a:cxn ang="0">
                  <a:pos x="0" y="0"/>
                </a:cxn>
                <a:cxn ang="0">
                  <a:pos x="0" y="0"/>
                </a:cxn>
                <a:cxn ang="0">
                  <a:pos x="0" y="0"/>
                </a:cxn>
                <a:cxn ang="0">
                  <a:pos x="0" y="0"/>
                </a:cxn>
                <a:cxn ang="0">
                  <a:pos x="0" y="0"/>
                </a:cxn>
                <a:cxn ang="0">
                  <a:pos x="0" y="0"/>
                </a:cxn>
                <a:cxn ang="0">
                  <a:pos x="0" y="0"/>
                </a:cxn>
                <a:cxn ang="0">
                  <a:pos x="0" y="0"/>
                </a:cxn>
                <a:cxn ang="0">
                  <a:pos x="0" y="0"/>
                </a:cxn>
              </a:cxnLst>
              <a:rect l="txL" t="txT" r="txR" b="txB"/>
              <a:pathLst>
                <a:path w="64000" h="64000">
                  <a:moveTo>
                    <a:pt x="50296" y="5746"/>
                  </a:moveTo>
                  <a:cubicBezTo>
                    <a:pt x="58882" y="11730"/>
                    <a:pt x="64000" y="21534"/>
                    <a:pt x="64000" y="32000"/>
                  </a:cubicBezTo>
                  <a:cubicBezTo>
                    <a:pt x="64000" y="42465"/>
                    <a:pt x="58882" y="52269"/>
                    <a:pt x="50296" y="58253"/>
                  </a:cubicBezTo>
                  <a:cubicBezTo>
                    <a:pt x="50296" y="58253"/>
                    <a:pt x="50296" y="58253"/>
                    <a:pt x="50295" y="58253"/>
                  </a:cubicBezTo>
                  <a:lnTo>
                    <a:pt x="50296" y="58254"/>
                  </a:lnTo>
                  <a:lnTo>
                    <a:pt x="50296" y="5746"/>
                  </a:lnTo>
                  <a:lnTo>
                    <a:pt x="50295" y="5746"/>
                  </a:lnTo>
                  <a:cubicBezTo>
                    <a:pt x="50296" y="5746"/>
                    <a:pt x="50296" y="5746"/>
                    <a:pt x="50296" y="5746"/>
                  </a:cubicBezTo>
                  <a:close/>
                </a:path>
              </a:pathLst>
            </a:custGeom>
            <a:solidFill>
              <a:schemeClr val="accent2">
                <a:alpha val="100000"/>
              </a:schemeClr>
            </a:solidFill>
            <a:ln w="9525">
              <a:noFill/>
            </a:ln>
          </p:spPr>
          <p:txBody>
            <a:bodyPr/>
            <a:p>
              <a:endParaRPr lang="zh-CN" altLang="en-US"/>
            </a:p>
          </p:txBody>
        </p:sp>
        <p:sp>
          <p:nvSpPr>
            <p:cNvPr id="1034" name="AutoShape 4"/>
            <p:cNvSpPr/>
            <p:nvPr/>
          </p:nvSpPr>
          <p:spPr>
            <a:xfrm>
              <a:off x="-1528" y="0"/>
              <a:ext cx="1949" cy="1987"/>
            </a:xfrm>
            <a:custGeom>
              <a:avLst/>
              <a:gdLst>
                <a:gd name="txL" fmla="*/ 50077 w 64000"/>
                <a:gd name="txT" fmla="*/ -26412 h 64000"/>
                <a:gd name="txR" fmla="*/ 50077 w 64000"/>
                <a:gd name="txB" fmla="*/ 26412 h 64000"/>
              </a:gdLst>
              <a:ahLst/>
              <a:cxnLst>
                <a:cxn ang="0">
                  <a:pos x="0" y="0"/>
                </a:cxn>
                <a:cxn ang="0">
                  <a:pos x="0" y="0"/>
                </a:cxn>
                <a:cxn ang="0">
                  <a:pos x="0" y="0"/>
                </a:cxn>
                <a:cxn ang="0">
                  <a:pos x="0" y="0"/>
                </a:cxn>
                <a:cxn ang="0">
                  <a:pos x="0" y="0"/>
                </a:cxn>
                <a:cxn ang="0">
                  <a:pos x="0" y="0"/>
                </a:cxn>
                <a:cxn ang="0">
                  <a:pos x="0" y="0"/>
                </a:cxn>
                <a:cxn ang="0">
                  <a:pos x="0" y="0"/>
                </a:cxn>
                <a:cxn ang="0">
                  <a:pos x="0" y="0"/>
                </a:cxn>
              </a:cxnLst>
              <a:rect l="txL" t="txT" r="txR" b="txB"/>
              <a:pathLst>
                <a:path w="64000" h="64000">
                  <a:moveTo>
                    <a:pt x="50077" y="5595"/>
                  </a:moveTo>
                  <a:cubicBezTo>
                    <a:pt x="58790" y="11560"/>
                    <a:pt x="64000" y="21440"/>
                    <a:pt x="64000" y="32000"/>
                  </a:cubicBezTo>
                  <a:cubicBezTo>
                    <a:pt x="64000" y="42559"/>
                    <a:pt x="58790" y="52439"/>
                    <a:pt x="50077" y="58404"/>
                  </a:cubicBezTo>
                  <a:cubicBezTo>
                    <a:pt x="50077" y="58404"/>
                    <a:pt x="50077" y="58404"/>
                    <a:pt x="50076" y="58404"/>
                  </a:cubicBezTo>
                  <a:lnTo>
                    <a:pt x="50077" y="58405"/>
                  </a:lnTo>
                  <a:lnTo>
                    <a:pt x="50077" y="5595"/>
                  </a:lnTo>
                  <a:lnTo>
                    <a:pt x="50076" y="5595"/>
                  </a:lnTo>
                  <a:cubicBezTo>
                    <a:pt x="50077" y="5595"/>
                    <a:pt x="50077" y="5595"/>
                    <a:pt x="50077" y="5595"/>
                  </a:cubicBezTo>
                  <a:close/>
                </a:path>
              </a:pathLst>
            </a:custGeom>
            <a:solidFill>
              <a:schemeClr val="hlink">
                <a:alpha val="100000"/>
              </a:schemeClr>
            </a:solidFill>
            <a:ln w="9525">
              <a:noFill/>
            </a:ln>
          </p:spPr>
          <p:txBody>
            <a:bodyPr/>
            <a:p>
              <a:endParaRPr lang="zh-CN" altLang="en-US"/>
            </a:p>
          </p:txBody>
        </p:sp>
        <p:sp>
          <p:nvSpPr>
            <p:cNvPr id="1035" name="Line 5"/>
            <p:cNvSpPr/>
            <p:nvPr/>
          </p:nvSpPr>
          <p:spPr>
            <a:xfrm>
              <a:off x="864" y="960"/>
              <a:ext cx="4608" cy="0"/>
            </a:xfrm>
            <a:prstGeom prst="line">
              <a:avLst/>
            </a:prstGeom>
            <a:ln w="12700" cap="flat" cmpd="sng">
              <a:solidFill>
                <a:schemeClr val="tx1"/>
              </a:solidFill>
              <a:prstDash val="solid"/>
              <a:headEnd type="none" w="med" len="med"/>
              <a:tailEnd type="none" w="med" len="med"/>
            </a:ln>
          </p:spPr>
        </p:sp>
      </p:grpSp>
      <p:sp>
        <p:nvSpPr>
          <p:cNvPr id="1027" name="Rectangle 6"/>
          <p:cNvSpPr>
            <a:spLocks noGrp="1"/>
          </p:cNvSpPr>
          <p:nvPr>
            <p:ph type="title"/>
          </p:nvPr>
        </p:nvSpPr>
        <p:spPr>
          <a:xfrm>
            <a:off x="1826684" y="301625"/>
            <a:ext cx="9751483" cy="1143000"/>
          </a:xfrm>
          <a:prstGeom prst="rect">
            <a:avLst/>
          </a:prstGeom>
          <a:noFill/>
          <a:ln w="9525">
            <a:noFill/>
          </a:ln>
        </p:spPr>
        <p:txBody>
          <a:bodyPr anchor="b" anchorCtr="0"/>
          <a:p>
            <a:pPr lvl="0"/>
            <a:r>
              <a:rPr lang="zh-CN" altLang="en-US" dirty="0"/>
              <a:t>单击此处编辑母版标题样式</a:t>
            </a:r>
            <a:endParaRPr lang="zh-CN" altLang="en-US" dirty="0"/>
          </a:p>
        </p:txBody>
      </p:sp>
      <p:sp>
        <p:nvSpPr>
          <p:cNvPr id="100359" name="Rectangle 7"/>
          <p:cNvSpPr>
            <a:spLocks noGrp="1"/>
          </p:cNvSpPr>
          <p:nvPr>
            <p:ph type="body" idx="1"/>
          </p:nvPr>
        </p:nvSpPr>
        <p:spPr>
          <a:xfrm>
            <a:off x="1826684" y="1827213"/>
            <a:ext cx="9751483" cy="4114800"/>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00360" name="Rectangle 8"/>
          <p:cNvSpPr>
            <a:spLocks noGrp="1" noChangeArrowheads="1"/>
          </p:cNvSpPr>
          <p:nvPr>
            <p:ph type="dt" sz="half" idx="2"/>
          </p:nvPr>
        </p:nvSpPr>
        <p:spPr bwMode="auto">
          <a:xfrm>
            <a:off x="609600" y="6248400"/>
            <a:ext cx="2844800" cy="457200"/>
          </a:xfrm>
          <a:prstGeom prst="rect">
            <a:avLst/>
          </a:prstGeom>
          <a:noFill/>
          <a:ln w="9525">
            <a:noFill/>
            <a:miter lim="800000"/>
          </a:ln>
          <a:effectLst/>
        </p:spPr>
        <p:txBody>
          <a:bodyPr vert="horz" wrap="square" lIns="91440" tIns="45720" rIns="91440" bIns="45720" numCol="1" anchor="b" anchorCtr="0" compatLnSpc="1"/>
          <a:lstStyle>
            <a:lvl1pPr eaLnBrk="1" hangingPunct="1">
              <a:defRPr sz="1200"/>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00361" name="Rectangle 9"/>
          <p:cNvSpPr>
            <a:spLocks noGrp="1" noChangeArrowheads="1"/>
          </p:cNvSpPr>
          <p:nvPr>
            <p:ph type="ftr" sz="quarter" idx="3"/>
          </p:nvPr>
        </p:nvSpPr>
        <p:spPr bwMode="auto">
          <a:xfrm>
            <a:off x="4165600" y="6248400"/>
            <a:ext cx="3860800" cy="457200"/>
          </a:xfrm>
          <a:prstGeom prst="rect">
            <a:avLst/>
          </a:prstGeom>
          <a:noFill/>
          <a:ln w="9525">
            <a:noFill/>
            <a:miter lim="800000"/>
          </a:ln>
          <a:effectLst/>
        </p:spPr>
        <p:txBody>
          <a:bodyPr vert="horz" wrap="square" lIns="91440" tIns="45720" rIns="91440" bIns="45720" numCol="1" anchor="b" anchorCtr="0" compatLnSpc="1"/>
          <a:lstStyle>
            <a:lvl1pPr algn="ctr" eaLnBrk="1" hangingPunct="1">
              <a:defRPr sz="1200"/>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00362" name="Rectangle 10"/>
          <p:cNvSpPr>
            <a:spLocks noGrp="1" noChangeArrowheads="1"/>
          </p:cNvSpPr>
          <p:nvPr>
            <p:ph type="sldNum" sz="quarter" idx="4"/>
          </p:nvPr>
        </p:nvSpPr>
        <p:spPr bwMode="auto">
          <a:xfrm>
            <a:off x="8737600" y="6248400"/>
            <a:ext cx="2844800" cy="457200"/>
          </a:xfrm>
          <a:prstGeom prst="rect">
            <a:avLst/>
          </a:prstGeom>
          <a:noFill/>
          <a:ln w="9525">
            <a:noFill/>
            <a:miter lim="800000"/>
          </a:ln>
          <a:effectLst/>
        </p:spPr>
        <p:txBody>
          <a:bodyPr vert="horz" wrap="square" lIns="91440" tIns="45720" rIns="91440" bIns="45720" numCol="1" anchor="b" anchorCtr="0" compatLnSpc="1"/>
          <a:lstStyle>
            <a:lvl1pPr algn="r" eaLnBrk="1" hangingPunct="1">
              <a:defRPr sz="1200"/>
            </a:lvl1pPr>
          </a:lstStyle>
          <a:p>
            <a:pPr marL="0" marR="0" lvl="0" indent="0" algn="r" defTabSz="914400" rtl="0" eaLnBrk="1" fontAlgn="base" latinLnBrk="0" hangingPunct="1">
              <a:lnSpc>
                <a:spcPct val="100000"/>
              </a:lnSpc>
              <a:spcBef>
                <a:spcPct val="0"/>
              </a:spcBef>
              <a:spcAft>
                <a:spcPct val="0"/>
              </a:spcAft>
              <a:buClrTx/>
              <a:buSzTx/>
              <a:buFontTx/>
              <a:buNone/>
              <a:defRPr/>
            </a:pPr>
            <a:fld id="{B1C4C346-0130-43E3-ADB2-5302FF05F8F2}"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pic>
        <p:nvPicPr>
          <p:cNvPr id="1032" name="Picture 12" descr="透明标PPT用"/>
          <p:cNvPicPr>
            <a:picLocks noChangeAspect="1"/>
          </p:cNvPicPr>
          <p:nvPr userDrawn="1"/>
        </p:nvPicPr>
        <p:blipFill>
          <a:blip r:embed="rId14"/>
          <a:stretch>
            <a:fillRect/>
          </a:stretch>
        </p:blipFill>
        <p:spPr>
          <a:xfrm>
            <a:off x="6430433" y="5622925"/>
            <a:ext cx="5761567" cy="1262063"/>
          </a:xfrm>
          <a:prstGeom prst="rect">
            <a:avLst/>
          </a:prstGeom>
          <a:noFill/>
          <a:ln w="9525">
            <a:noFill/>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00359">
                                            <p:txEl>
                                              <p:pRg st="0" end="0"/>
                                            </p:txEl>
                                          </p:spTgt>
                                        </p:tgtEl>
                                        <p:attrNameLst>
                                          <p:attrName>style.visibility</p:attrName>
                                        </p:attrNameLst>
                                      </p:cBhvr>
                                      <p:to>
                                        <p:strVal val="visible"/>
                                      </p:to>
                                    </p:set>
                                    <p:animEffect transition="in" filter="fade">
                                      <p:cBhvr>
                                        <p:cTn id="7" dur="1000"/>
                                        <p:tgtEl>
                                          <p:spTgt spid="100359">
                                            <p:txEl>
                                              <p:pRg st="0" end="0"/>
                                            </p:txEl>
                                          </p:spTgt>
                                        </p:tgtEl>
                                      </p:cBhvr>
                                    </p:animEffect>
                                    <p:anim calcmode="lin" valueType="num">
                                      <p:cBhvr>
                                        <p:cTn id="8" dur="1000" fill="hold"/>
                                        <p:tgtEl>
                                          <p:spTgt spid="100359">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00359">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00359">
                                            <p:txEl>
                                              <p:pRg st="1" end="1"/>
                                            </p:txEl>
                                          </p:spTgt>
                                        </p:tgtEl>
                                        <p:attrNameLst>
                                          <p:attrName>style.visibility</p:attrName>
                                        </p:attrNameLst>
                                      </p:cBhvr>
                                      <p:to>
                                        <p:strVal val="visible"/>
                                      </p:to>
                                    </p:set>
                                    <p:animEffect transition="in" filter="fade">
                                      <p:cBhvr>
                                        <p:cTn id="12" dur="1000"/>
                                        <p:tgtEl>
                                          <p:spTgt spid="100359">
                                            <p:txEl>
                                              <p:pRg st="1" end="1"/>
                                            </p:txEl>
                                          </p:spTgt>
                                        </p:tgtEl>
                                      </p:cBhvr>
                                    </p:animEffect>
                                    <p:anim calcmode="lin" valueType="num">
                                      <p:cBhvr>
                                        <p:cTn id="13" dur="1000" fill="hold"/>
                                        <p:tgtEl>
                                          <p:spTgt spid="100359">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100359">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00359">
                                            <p:txEl>
                                              <p:pRg st="2" end="2"/>
                                            </p:txEl>
                                          </p:spTgt>
                                        </p:tgtEl>
                                        <p:attrNameLst>
                                          <p:attrName>style.visibility</p:attrName>
                                        </p:attrNameLst>
                                      </p:cBhvr>
                                      <p:to>
                                        <p:strVal val="visible"/>
                                      </p:to>
                                    </p:set>
                                    <p:animEffect transition="in" filter="fade">
                                      <p:cBhvr>
                                        <p:cTn id="17" dur="1000"/>
                                        <p:tgtEl>
                                          <p:spTgt spid="100359">
                                            <p:txEl>
                                              <p:pRg st="2" end="2"/>
                                            </p:txEl>
                                          </p:spTgt>
                                        </p:tgtEl>
                                      </p:cBhvr>
                                    </p:animEffect>
                                    <p:anim calcmode="lin" valueType="num">
                                      <p:cBhvr>
                                        <p:cTn id="18" dur="1000" fill="hold"/>
                                        <p:tgtEl>
                                          <p:spTgt spid="100359">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100359">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00359">
                                            <p:txEl>
                                              <p:pRg st="3" end="3"/>
                                            </p:txEl>
                                          </p:spTgt>
                                        </p:tgtEl>
                                        <p:attrNameLst>
                                          <p:attrName>style.visibility</p:attrName>
                                        </p:attrNameLst>
                                      </p:cBhvr>
                                      <p:to>
                                        <p:strVal val="visible"/>
                                      </p:to>
                                    </p:set>
                                    <p:animEffect transition="in" filter="fade">
                                      <p:cBhvr>
                                        <p:cTn id="22" dur="1000"/>
                                        <p:tgtEl>
                                          <p:spTgt spid="100359">
                                            <p:txEl>
                                              <p:pRg st="3" end="3"/>
                                            </p:txEl>
                                          </p:spTgt>
                                        </p:tgtEl>
                                      </p:cBhvr>
                                    </p:animEffect>
                                    <p:anim calcmode="lin" valueType="num">
                                      <p:cBhvr>
                                        <p:cTn id="23" dur="1000" fill="hold"/>
                                        <p:tgtEl>
                                          <p:spTgt spid="100359">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100359">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00359">
                                            <p:txEl>
                                              <p:pRg st="4" end="4"/>
                                            </p:txEl>
                                          </p:spTgt>
                                        </p:tgtEl>
                                        <p:attrNameLst>
                                          <p:attrName>style.visibility</p:attrName>
                                        </p:attrNameLst>
                                      </p:cBhvr>
                                      <p:to>
                                        <p:strVal val="visible"/>
                                      </p:to>
                                    </p:set>
                                    <p:animEffect transition="in" filter="fade">
                                      <p:cBhvr>
                                        <p:cTn id="27" dur="1000"/>
                                        <p:tgtEl>
                                          <p:spTgt spid="100359">
                                            <p:txEl>
                                              <p:pRg st="4" end="4"/>
                                            </p:txEl>
                                          </p:spTgt>
                                        </p:tgtEl>
                                      </p:cBhvr>
                                    </p:animEffect>
                                    <p:anim calcmode="lin" valueType="num">
                                      <p:cBhvr>
                                        <p:cTn id="28" dur="1000" fill="hold"/>
                                        <p:tgtEl>
                                          <p:spTgt spid="100359">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100359">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359" grpId="0" build="p">
        <p:tmplLst>
          <p:tmpl lvl="1">
            <p:tnLst>
              <p:par>
                <p:cTn presetID="42" presetClass="entr" presetSubtype="0" fill="hold" nodeType="clickEffect">
                  <p:stCondLst>
                    <p:cond delay="0"/>
                  </p:stCondLst>
                  <p:childTnLst>
                    <p:set>
                      <p:cBhvr>
                        <p:cTn dur="1" fill="hold">
                          <p:stCondLst>
                            <p:cond delay="0"/>
                          </p:stCondLst>
                        </p:cTn>
                        <p:tgtEl>
                          <p:spTgt spid="100359"/>
                        </p:tgtEl>
                        <p:attrNameLst>
                          <p:attrName>style.visibility</p:attrName>
                        </p:attrNameLst>
                      </p:cBhvr>
                      <p:to>
                        <p:strVal val="visible"/>
                      </p:to>
                    </p:set>
                    <p:animEffect transition="in" filter="fade">
                      <p:cBhvr>
                        <p:cTn dur="1000"/>
                        <p:tgtEl>
                          <p:spTgt spid="100359"/>
                        </p:tgtEl>
                      </p:cBhvr>
                    </p:animEffect>
                    <p:anim calcmode="lin" valueType="num">
                      <p:cBhvr>
                        <p:cTn dur="1000" fill="hold"/>
                        <p:tgtEl>
                          <p:spTgt spid="100359"/>
                        </p:tgtEl>
                        <p:attrNameLst>
                          <p:attrName>ppt_x</p:attrName>
                        </p:attrNameLst>
                      </p:cBhvr>
                      <p:tavLst>
                        <p:tav tm="0">
                          <p:val>
                            <p:strVal val="#ppt_x"/>
                          </p:val>
                        </p:tav>
                        <p:tav tm="100000">
                          <p:val>
                            <p:strVal val="#ppt_x"/>
                          </p:val>
                        </p:tav>
                      </p:tavLst>
                    </p:anim>
                    <p:anim calcmode="lin" valueType="num">
                      <p:cBhvr>
                        <p:cTn dur="1000" fill="hold"/>
                        <p:tgtEl>
                          <p:spTgt spid="100359"/>
                        </p:tgtEl>
                        <p:attrNameLst>
                          <p:attrName>ppt_y</p:attrName>
                        </p:attrNameLst>
                      </p:cBhvr>
                      <p:tavLst>
                        <p:tav tm="0">
                          <p:val>
                            <p:strVal val="#ppt_y+.1"/>
                          </p:val>
                        </p:tav>
                        <p:tav tm="100000">
                          <p:val>
                            <p:strVal val="#ppt_y"/>
                          </p:val>
                        </p:tav>
                      </p:tavLst>
                    </p:anim>
                  </p:childTnLst>
                </p:cTn>
              </p:par>
            </p:tnLst>
          </p:tmpl>
          <p:tmpl lvl="2">
            <p:tnLst>
              <p:par>
                <p:cTn presetID="42" presetClass="entr" presetSubtype="0" fill="hold" nodeType="withEffect">
                  <p:stCondLst>
                    <p:cond delay="0"/>
                  </p:stCondLst>
                  <p:childTnLst>
                    <p:set>
                      <p:cBhvr>
                        <p:cTn dur="1" fill="hold">
                          <p:stCondLst>
                            <p:cond delay="0"/>
                          </p:stCondLst>
                        </p:cTn>
                        <p:tgtEl>
                          <p:spTgt spid="100359"/>
                        </p:tgtEl>
                        <p:attrNameLst>
                          <p:attrName>style.visibility</p:attrName>
                        </p:attrNameLst>
                      </p:cBhvr>
                      <p:to>
                        <p:strVal val="visible"/>
                      </p:to>
                    </p:set>
                    <p:animEffect transition="in" filter="fade">
                      <p:cBhvr>
                        <p:cTn dur="1000"/>
                        <p:tgtEl>
                          <p:spTgt spid="100359"/>
                        </p:tgtEl>
                      </p:cBhvr>
                    </p:animEffect>
                    <p:anim calcmode="lin" valueType="num">
                      <p:cBhvr>
                        <p:cTn dur="1000" fill="hold"/>
                        <p:tgtEl>
                          <p:spTgt spid="100359"/>
                        </p:tgtEl>
                        <p:attrNameLst>
                          <p:attrName>ppt_x</p:attrName>
                        </p:attrNameLst>
                      </p:cBhvr>
                      <p:tavLst>
                        <p:tav tm="0">
                          <p:val>
                            <p:strVal val="#ppt_x"/>
                          </p:val>
                        </p:tav>
                        <p:tav tm="100000">
                          <p:val>
                            <p:strVal val="#ppt_x"/>
                          </p:val>
                        </p:tav>
                      </p:tavLst>
                    </p:anim>
                    <p:anim calcmode="lin" valueType="num">
                      <p:cBhvr>
                        <p:cTn dur="1000" fill="hold"/>
                        <p:tgtEl>
                          <p:spTgt spid="100359"/>
                        </p:tgtEl>
                        <p:attrNameLst>
                          <p:attrName>ppt_y</p:attrName>
                        </p:attrNameLst>
                      </p:cBhvr>
                      <p:tavLst>
                        <p:tav tm="0">
                          <p:val>
                            <p:strVal val="#ppt_y+.1"/>
                          </p:val>
                        </p:tav>
                        <p:tav tm="100000">
                          <p:val>
                            <p:strVal val="#ppt_y"/>
                          </p:val>
                        </p:tav>
                      </p:tavLst>
                    </p:anim>
                  </p:childTnLst>
                </p:cTn>
              </p:par>
            </p:tnLst>
          </p:tmpl>
          <p:tmpl lvl="3">
            <p:tnLst>
              <p:par>
                <p:cTn presetID="42" presetClass="entr" presetSubtype="0" fill="hold" nodeType="withEffect">
                  <p:stCondLst>
                    <p:cond delay="0"/>
                  </p:stCondLst>
                  <p:childTnLst>
                    <p:set>
                      <p:cBhvr>
                        <p:cTn dur="1" fill="hold">
                          <p:stCondLst>
                            <p:cond delay="0"/>
                          </p:stCondLst>
                        </p:cTn>
                        <p:tgtEl>
                          <p:spTgt spid="100359"/>
                        </p:tgtEl>
                        <p:attrNameLst>
                          <p:attrName>style.visibility</p:attrName>
                        </p:attrNameLst>
                      </p:cBhvr>
                      <p:to>
                        <p:strVal val="visible"/>
                      </p:to>
                    </p:set>
                    <p:animEffect transition="in" filter="fade">
                      <p:cBhvr>
                        <p:cTn dur="1000"/>
                        <p:tgtEl>
                          <p:spTgt spid="100359"/>
                        </p:tgtEl>
                      </p:cBhvr>
                    </p:animEffect>
                    <p:anim calcmode="lin" valueType="num">
                      <p:cBhvr>
                        <p:cTn dur="1000" fill="hold"/>
                        <p:tgtEl>
                          <p:spTgt spid="100359"/>
                        </p:tgtEl>
                        <p:attrNameLst>
                          <p:attrName>ppt_x</p:attrName>
                        </p:attrNameLst>
                      </p:cBhvr>
                      <p:tavLst>
                        <p:tav tm="0">
                          <p:val>
                            <p:strVal val="#ppt_x"/>
                          </p:val>
                        </p:tav>
                        <p:tav tm="100000">
                          <p:val>
                            <p:strVal val="#ppt_x"/>
                          </p:val>
                        </p:tav>
                      </p:tavLst>
                    </p:anim>
                    <p:anim calcmode="lin" valueType="num">
                      <p:cBhvr>
                        <p:cTn dur="1000" fill="hold"/>
                        <p:tgtEl>
                          <p:spTgt spid="100359"/>
                        </p:tgtEl>
                        <p:attrNameLst>
                          <p:attrName>ppt_y</p:attrName>
                        </p:attrNameLst>
                      </p:cBhvr>
                      <p:tavLst>
                        <p:tav tm="0">
                          <p:val>
                            <p:strVal val="#ppt_y+.1"/>
                          </p:val>
                        </p:tav>
                        <p:tav tm="100000">
                          <p:val>
                            <p:strVal val="#ppt_y"/>
                          </p:val>
                        </p:tav>
                      </p:tavLst>
                    </p:anim>
                  </p:childTnLst>
                </p:cTn>
              </p:par>
            </p:tnLst>
          </p:tmpl>
          <p:tmpl lvl="4">
            <p:tnLst>
              <p:par>
                <p:cTn presetID="42" presetClass="entr" presetSubtype="0" fill="hold" nodeType="withEffect">
                  <p:stCondLst>
                    <p:cond delay="0"/>
                  </p:stCondLst>
                  <p:childTnLst>
                    <p:set>
                      <p:cBhvr>
                        <p:cTn dur="1" fill="hold">
                          <p:stCondLst>
                            <p:cond delay="0"/>
                          </p:stCondLst>
                        </p:cTn>
                        <p:tgtEl>
                          <p:spTgt spid="100359"/>
                        </p:tgtEl>
                        <p:attrNameLst>
                          <p:attrName>style.visibility</p:attrName>
                        </p:attrNameLst>
                      </p:cBhvr>
                      <p:to>
                        <p:strVal val="visible"/>
                      </p:to>
                    </p:set>
                    <p:animEffect transition="in" filter="fade">
                      <p:cBhvr>
                        <p:cTn dur="1000"/>
                        <p:tgtEl>
                          <p:spTgt spid="100359"/>
                        </p:tgtEl>
                      </p:cBhvr>
                    </p:animEffect>
                    <p:anim calcmode="lin" valueType="num">
                      <p:cBhvr>
                        <p:cTn dur="1000" fill="hold"/>
                        <p:tgtEl>
                          <p:spTgt spid="100359"/>
                        </p:tgtEl>
                        <p:attrNameLst>
                          <p:attrName>ppt_x</p:attrName>
                        </p:attrNameLst>
                      </p:cBhvr>
                      <p:tavLst>
                        <p:tav tm="0">
                          <p:val>
                            <p:strVal val="#ppt_x"/>
                          </p:val>
                        </p:tav>
                        <p:tav tm="100000">
                          <p:val>
                            <p:strVal val="#ppt_x"/>
                          </p:val>
                        </p:tav>
                      </p:tavLst>
                    </p:anim>
                    <p:anim calcmode="lin" valueType="num">
                      <p:cBhvr>
                        <p:cTn dur="1000" fill="hold"/>
                        <p:tgtEl>
                          <p:spTgt spid="100359"/>
                        </p:tgtEl>
                        <p:attrNameLst>
                          <p:attrName>ppt_y</p:attrName>
                        </p:attrNameLst>
                      </p:cBhvr>
                      <p:tavLst>
                        <p:tav tm="0">
                          <p:val>
                            <p:strVal val="#ppt_y+.1"/>
                          </p:val>
                        </p:tav>
                        <p:tav tm="100000">
                          <p:val>
                            <p:strVal val="#ppt_y"/>
                          </p:val>
                        </p:tav>
                      </p:tavLst>
                    </p:anim>
                  </p:childTnLst>
                </p:cTn>
              </p:par>
            </p:tnLst>
          </p:tmpl>
          <p:tmpl lvl="5">
            <p:tnLst>
              <p:par>
                <p:cTn presetID="42" presetClass="entr" presetSubtype="0" fill="hold" nodeType="withEffect">
                  <p:stCondLst>
                    <p:cond delay="0"/>
                  </p:stCondLst>
                  <p:childTnLst>
                    <p:set>
                      <p:cBhvr>
                        <p:cTn dur="1" fill="hold">
                          <p:stCondLst>
                            <p:cond delay="0"/>
                          </p:stCondLst>
                        </p:cTn>
                        <p:tgtEl>
                          <p:spTgt spid="100359"/>
                        </p:tgtEl>
                        <p:attrNameLst>
                          <p:attrName>style.visibility</p:attrName>
                        </p:attrNameLst>
                      </p:cBhvr>
                      <p:to>
                        <p:strVal val="visible"/>
                      </p:to>
                    </p:set>
                    <p:animEffect transition="in" filter="fade">
                      <p:cBhvr>
                        <p:cTn dur="1000"/>
                        <p:tgtEl>
                          <p:spTgt spid="100359"/>
                        </p:tgtEl>
                      </p:cBhvr>
                    </p:animEffect>
                    <p:anim calcmode="lin" valueType="num">
                      <p:cBhvr>
                        <p:cTn dur="1000" fill="hold"/>
                        <p:tgtEl>
                          <p:spTgt spid="100359"/>
                        </p:tgtEl>
                        <p:attrNameLst>
                          <p:attrName>ppt_x</p:attrName>
                        </p:attrNameLst>
                      </p:cBhvr>
                      <p:tavLst>
                        <p:tav tm="0">
                          <p:val>
                            <p:strVal val="#ppt_x"/>
                          </p:val>
                        </p:tav>
                        <p:tav tm="100000">
                          <p:val>
                            <p:strVal val="#ppt_x"/>
                          </p:val>
                        </p:tav>
                      </p:tavLst>
                    </p:anim>
                    <p:anim calcmode="lin" valueType="num">
                      <p:cBhvr>
                        <p:cTn dur="1000" fill="hold"/>
                        <p:tgtEl>
                          <p:spTgt spid="100359"/>
                        </p:tgtEl>
                        <p:attrNameLst>
                          <p:attrName>ppt_y</p:attrName>
                        </p:attrNameLst>
                      </p:cBhvr>
                      <p:tavLst>
                        <p:tav tm="0">
                          <p:val>
                            <p:strVal val="#ppt_y+.1"/>
                          </p:val>
                        </p:tav>
                        <p:tav tm="100000">
                          <p:val>
                            <p:strVal val="#ppt_y"/>
                          </p:val>
                        </p:tav>
                      </p:tavLst>
                    </p:anim>
                  </p:childTnLst>
                </p:cTn>
              </p:par>
            </p:tnLst>
          </p:tmpl>
        </p:tmplLst>
      </p:bldP>
    </p:bldLst>
  </p:timing>
  <p:hf sldNum="0" hdr="0" ftr="0" dt="0"/>
  <p:txStyles>
    <p:titleStyle>
      <a:lvl1pPr algn="l" rtl="0" eaLnBrk="0" fontAlgn="base" hangingPunct="0">
        <a:spcBef>
          <a:spcPct val="0"/>
        </a:spcBef>
        <a:spcAft>
          <a:spcPct val="0"/>
        </a:spcAft>
        <a:defRPr sz="3600">
          <a:solidFill>
            <a:schemeClr val="tx2"/>
          </a:solidFill>
          <a:latin typeface="+mj-lt"/>
          <a:ea typeface="+mj-ea"/>
          <a:cs typeface="+mj-cs"/>
        </a:defRPr>
      </a:lvl1pPr>
      <a:lvl2pPr algn="l" rtl="0" eaLnBrk="0" fontAlgn="base" hangingPunct="0">
        <a:spcBef>
          <a:spcPct val="0"/>
        </a:spcBef>
        <a:spcAft>
          <a:spcPct val="0"/>
        </a:spcAft>
        <a:defRPr sz="3600">
          <a:solidFill>
            <a:schemeClr val="tx2"/>
          </a:solidFill>
          <a:latin typeface="Arial" panose="020B0604020202020204" pitchFamily="34" charset="0"/>
          <a:ea typeface="宋体" panose="02010600030101010101" pitchFamily="2" charset="-122"/>
        </a:defRPr>
      </a:lvl2pPr>
      <a:lvl3pPr algn="l" rtl="0" eaLnBrk="0" fontAlgn="base" hangingPunct="0">
        <a:spcBef>
          <a:spcPct val="0"/>
        </a:spcBef>
        <a:spcAft>
          <a:spcPct val="0"/>
        </a:spcAft>
        <a:defRPr sz="3600">
          <a:solidFill>
            <a:schemeClr val="tx2"/>
          </a:solidFill>
          <a:latin typeface="Arial" panose="020B0604020202020204" pitchFamily="34" charset="0"/>
          <a:ea typeface="宋体" panose="02010600030101010101" pitchFamily="2" charset="-122"/>
        </a:defRPr>
      </a:lvl3pPr>
      <a:lvl4pPr algn="l" rtl="0" eaLnBrk="0" fontAlgn="base" hangingPunct="0">
        <a:spcBef>
          <a:spcPct val="0"/>
        </a:spcBef>
        <a:spcAft>
          <a:spcPct val="0"/>
        </a:spcAft>
        <a:defRPr sz="3600">
          <a:solidFill>
            <a:schemeClr val="tx2"/>
          </a:solidFill>
          <a:latin typeface="Arial" panose="020B0604020202020204" pitchFamily="34" charset="0"/>
          <a:ea typeface="宋体" panose="02010600030101010101" pitchFamily="2" charset="-122"/>
        </a:defRPr>
      </a:lvl4pPr>
      <a:lvl5pPr algn="l" rtl="0" eaLnBrk="0" fontAlgn="base" hangingPunct="0">
        <a:spcBef>
          <a:spcPct val="0"/>
        </a:spcBef>
        <a:spcAft>
          <a:spcPct val="0"/>
        </a:spcAft>
        <a:defRPr sz="3600">
          <a:solidFill>
            <a:schemeClr val="tx2"/>
          </a:solidFill>
          <a:latin typeface="Arial" panose="020B0604020202020204" pitchFamily="34" charset="0"/>
          <a:ea typeface="宋体" panose="02010600030101010101" pitchFamily="2" charset="-122"/>
        </a:defRPr>
      </a:lvl5pPr>
      <a:lvl6pPr marL="457200" algn="l" rtl="0" fontAlgn="base">
        <a:spcBef>
          <a:spcPct val="0"/>
        </a:spcBef>
        <a:spcAft>
          <a:spcPct val="0"/>
        </a:spcAft>
        <a:defRPr sz="3600">
          <a:solidFill>
            <a:schemeClr val="tx2"/>
          </a:solidFill>
          <a:latin typeface="Arial" panose="020B0604020202020204" pitchFamily="34" charset="0"/>
          <a:ea typeface="宋体" panose="02010600030101010101" pitchFamily="2" charset="-122"/>
        </a:defRPr>
      </a:lvl6pPr>
      <a:lvl7pPr marL="914400" algn="l" rtl="0" fontAlgn="base">
        <a:spcBef>
          <a:spcPct val="0"/>
        </a:spcBef>
        <a:spcAft>
          <a:spcPct val="0"/>
        </a:spcAft>
        <a:defRPr sz="3600">
          <a:solidFill>
            <a:schemeClr val="tx2"/>
          </a:solidFill>
          <a:latin typeface="Arial" panose="020B0604020202020204" pitchFamily="34" charset="0"/>
          <a:ea typeface="宋体" panose="02010600030101010101" pitchFamily="2" charset="-122"/>
        </a:defRPr>
      </a:lvl7pPr>
      <a:lvl8pPr marL="1371600" algn="l" rtl="0" fontAlgn="base">
        <a:spcBef>
          <a:spcPct val="0"/>
        </a:spcBef>
        <a:spcAft>
          <a:spcPct val="0"/>
        </a:spcAft>
        <a:defRPr sz="3600">
          <a:solidFill>
            <a:schemeClr val="tx2"/>
          </a:solidFill>
          <a:latin typeface="Arial" panose="020B0604020202020204" pitchFamily="34" charset="0"/>
          <a:ea typeface="宋体" panose="02010600030101010101" pitchFamily="2" charset="-122"/>
        </a:defRPr>
      </a:lvl8pPr>
      <a:lvl9pPr marL="1828800" algn="l" rtl="0" fontAlgn="base">
        <a:spcBef>
          <a:spcPct val="0"/>
        </a:spcBef>
        <a:spcAft>
          <a:spcPct val="0"/>
        </a:spcAft>
        <a:defRPr sz="3600">
          <a:solidFill>
            <a:schemeClr val="tx2"/>
          </a:solidFill>
          <a:latin typeface="Arial" panose="020B060402020202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vl6pPr marL="25146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6pPr>
      <a:lvl7pPr marL="29718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7pPr>
      <a:lvl8pPr marL="34290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8pPr>
      <a:lvl9pPr marL="38862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hyperlink" Target="http://wiki.mbalib.com/wiki/%E6%89%BF%E8%BF%90%E4%BA%BA" TargetMode="External"/><Relationship Id="rId1" Type="http://schemas.openxmlformats.org/officeDocument/2006/relationships/hyperlink" Target="http://wiki.mbalib.com/wiki/%E6%8F%90%E5%8D%95" TargetMode="Externa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hyperlink" Target="http://wiki.mbalib.com/wiki/%E4%BF%83%E9%94%80" TargetMode="External"/><Relationship Id="rId1" Type="http://schemas.openxmlformats.org/officeDocument/2006/relationships/hyperlink" Target="http://wiki.mbalib.com/wiki/%E6%B8%A0%E9%81%93"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jpe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7.jpeg"/><Relationship Id="rId1" Type="http://schemas.openxmlformats.org/officeDocument/2006/relationships/image" Target="../media/image6.jpe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8.jpe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7" Type="http://schemas.openxmlformats.org/officeDocument/2006/relationships/slideLayout" Target="../slideLayouts/slideLayout2.xml"/><Relationship Id="rId6" Type="http://schemas.openxmlformats.org/officeDocument/2006/relationships/hyperlink" Target="http://www.hudong.com/wiki/%E4%BC%81%E4%B8%9A" TargetMode="External"/><Relationship Id="rId5" Type="http://schemas.openxmlformats.org/officeDocument/2006/relationships/hyperlink" Target="http://www.hudong.com/wiki/%E8%A1%8C%E4%B8%9A" TargetMode="External"/><Relationship Id="rId4" Type="http://schemas.openxmlformats.org/officeDocument/2006/relationships/hyperlink" Target="http://www.hudong.com/wiki/%E5%9C%B0%E5%8C%BA" TargetMode="External"/><Relationship Id="rId3" Type="http://schemas.openxmlformats.org/officeDocument/2006/relationships/hyperlink" Target="http://www.hudong.com/wiki/%E5%9B%BD%E5%AE%B6" TargetMode="External"/><Relationship Id="rId2" Type="http://schemas.openxmlformats.org/officeDocument/2006/relationships/hyperlink" Target="http://www.hudong.com/wiki/%E6%95%B0%E5%AD%97" TargetMode="External"/><Relationship Id="rId1" Type="http://schemas.openxmlformats.org/officeDocument/2006/relationships/hyperlink" Target="http://www.hudong.com/wiki/%E4%BF%A1%E6%81%AF" TargetMode="Externa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hyperlink" Target="http://www.economywatch.com/economy-articles/inclusive-growth-india-china.html" TargetMode="External"/></Relationships>
</file>

<file path=ppt/slides/_rels/slide54.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hyperlink" Target="http://www.hudong.com/wiki/%E5%8F%97%E7%9B%8A" TargetMode="External"/><Relationship Id="rId3" Type="http://schemas.openxmlformats.org/officeDocument/2006/relationships/hyperlink" Target="http://www.hudong.com/wiki/%E7%BB%8F%E6%B5%8E%E5%8F%91%E5%B1%95" TargetMode="External"/><Relationship Id="rId2" Type="http://schemas.openxmlformats.org/officeDocument/2006/relationships/hyperlink" Target="http://www.hudong.com/wiki/2007%E5%B9%B4" TargetMode="External"/><Relationship Id="rId1" Type="http://schemas.openxmlformats.org/officeDocument/2006/relationships/hyperlink" Target="http://www.hudong.com/wiki/%E4%BA%9A%E6%B4%B2%E5%BC%80%E5%8F%91%E9%93%B6%E8%A1%8C" TargetMode="Externa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hyperlink" Target="https://baike.baidu.com/item/%E6%94%BF%E5%BA%9C%E5%92%8C%E7%A4%BE%E4%BC%9A%E8%B5%84%E6%9C%AC%E5%90%88%E4%BD%9C" TargetMode="External"/><Relationship Id="rId1" Type="http://schemas.openxmlformats.org/officeDocument/2006/relationships/hyperlink" Target="https://baike.baidu.com/item/PPP%E6%A8%A1%E5%BC%8F/5474529"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140290" name="Rectangle 2"/>
          <p:cNvSpPr>
            <a:spLocks noGrp="1" noChangeArrowheads="1"/>
          </p:cNvSpPr>
          <p:nvPr>
            <p:ph type="ctrTitle"/>
          </p:nvPr>
        </p:nvSpPr>
        <p:spPr>
          <a:xfrm>
            <a:off x="2965450" y="1316038"/>
            <a:ext cx="7239000" cy="1104900"/>
          </a:xfrm>
        </p:spPr>
        <p:txBody>
          <a:bodyPr vert="horz" wrap="square" lIns="91440" tIns="45720" rIns="91440" bIns="45720" numCol="1" anchor="b" anchorCtr="0" compatLnSpc="1"/>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5400" b="1" i="0" u="none" strike="noStrike" kern="0" cap="none" spc="0" normalizeH="0" baseline="0" noProof="0" smtClean="0">
                <a:ln>
                  <a:noFill/>
                </a:ln>
                <a:solidFill>
                  <a:srgbClr val="006699"/>
                </a:solidFill>
                <a:effectLst>
                  <a:outerShdw blurRad="38100" dist="38100" dir="2700000" algn="tl">
                    <a:srgbClr val="C0C0C0"/>
                  </a:outerShdw>
                </a:effectLst>
                <a:uLnTx/>
                <a:uFillTx/>
                <a:latin typeface="+mj-lt"/>
                <a:ea typeface="+mj-ea"/>
                <a:cs typeface="+mj-cs"/>
              </a:rPr>
              <a:t>商务翻译实务</a:t>
            </a:r>
            <a:endParaRPr kumimoji="0" lang="zh-CN" altLang="en-US" sz="5400" b="1" i="0" u="none" strike="noStrike" kern="0" cap="none" spc="0" normalizeH="0" baseline="0" noProof="0" smtClean="0">
              <a:ln>
                <a:noFill/>
              </a:ln>
              <a:solidFill>
                <a:srgbClr val="006699"/>
              </a:solidFill>
              <a:effectLst>
                <a:outerShdw blurRad="38100" dist="38100" dir="2700000" algn="tl">
                  <a:srgbClr val="C0C0C0"/>
                </a:outerShdw>
              </a:effectLst>
              <a:uLnTx/>
              <a:uFillTx/>
              <a:latin typeface="+mj-lt"/>
              <a:ea typeface="+mj-ea"/>
              <a:cs typeface="+mj-cs"/>
            </a:endParaRPr>
          </a:p>
        </p:txBody>
      </p:sp>
      <p:sp>
        <p:nvSpPr>
          <p:cNvPr id="140292" name="Rectangle 4"/>
          <p:cNvSpPr>
            <a:spLocks noChangeArrowheads="1"/>
          </p:cNvSpPr>
          <p:nvPr/>
        </p:nvSpPr>
        <p:spPr bwMode="auto">
          <a:xfrm>
            <a:off x="1524000" y="0"/>
            <a:ext cx="4464050" cy="553085"/>
          </a:xfrm>
          <a:prstGeom prst="rect">
            <a:avLst/>
          </a:prstGeom>
          <a:noFill/>
          <a:ln w="9525">
            <a:noFill/>
            <a:miter lim="800000"/>
          </a:ln>
          <a:effectLst/>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3000" b="1" i="0" u="none" strike="noStrike" kern="1200" cap="none" spc="0" normalizeH="0" baseline="0" noProof="0">
              <a:ln>
                <a:noFill/>
              </a:ln>
              <a:solidFill>
                <a:schemeClr val="tx2"/>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endParaRPr>
          </a:p>
        </p:txBody>
      </p:sp>
      <p:sp>
        <p:nvSpPr>
          <p:cNvPr id="2" name="Rectangle 3"/>
          <p:cNvSpPr>
            <a:spLocks noChangeArrowheads="1"/>
          </p:cNvSpPr>
          <p:nvPr/>
        </p:nvSpPr>
        <p:spPr bwMode="auto">
          <a:xfrm>
            <a:off x="4727258" y="2997200"/>
            <a:ext cx="3455988" cy="822325"/>
          </a:xfrm>
          <a:prstGeom prst="rect">
            <a:avLst/>
          </a:prstGeom>
          <a:noFill/>
          <a:ln>
            <a:noFill/>
          </a:ln>
          <a:effectLst/>
        </p:spPr>
        <p:txBody>
          <a:bodyPr>
            <a:spAutoFit/>
          </a:bodyPr>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400" b="1" i="0" u="none" strike="noStrike" kern="1200" cap="none" spc="0" normalizeH="0" baseline="0" noProof="0">
                <a:ln>
                  <a:noFill/>
                </a:ln>
                <a:solidFill>
                  <a:schemeClr val="tx2"/>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rPr>
              <a:t>袁 洪   王济华 主    编</a:t>
            </a:r>
            <a:endParaRPr kumimoji="0" lang="zh-CN" altLang="en-US" sz="2400" b="1" i="0" u="none" strike="noStrike" kern="1200" cap="none" spc="0" normalizeH="0" baseline="0" noProof="0">
              <a:ln>
                <a:noFill/>
              </a:ln>
              <a:solidFill>
                <a:schemeClr val="tx2"/>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endParaRPr>
          </a:p>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400" b="1" i="0" u="none" strike="noStrike" kern="1200" cap="none" spc="0" normalizeH="0" baseline="0" noProof="0">
                <a:ln>
                  <a:noFill/>
                </a:ln>
                <a:solidFill>
                  <a:schemeClr val="tx2"/>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rPr>
              <a:t>钱立武 赵继荣 副主编</a:t>
            </a:r>
            <a:endParaRPr kumimoji="0" lang="zh-CN" altLang="en-US" sz="2400" b="1" i="0" u="none" strike="noStrike" kern="1200" cap="none" spc="0" normalizeH="0" baseline="0" noProof="0">
              <a:ln>
                <a:noFill/>
              </a:ln>
              <a:solidFill>
                <a:schemeClr val="tx2"/>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endParaRP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386" name="Rectangle 3"/>
          <p:cNvSpPr>
            <a:spLocks noGrp="1"/>
          </p:cNvSpPr>
          <p:nvPr>
            <p:ph idx="1"/>
          </p:nvPr>
        </p:nvSpPr>
        <p:spPr>
          <a:xfrm>
            <a:off x="3935730" y="1613535"/>
            <a:ext cx="4987290" cy="4274820"/>
          </a:xfrm>
          <a:solidFill>
            <a:srgbClr val="CCFFFF">
              <a:alpha val="100000"/>
            </a:srgbClr>
          </a:solidFill>
        </p:spPr>
        <p:txBody>
          <a:bodyPr vert="horz" wrap="square" lIns="91440" tIns="45720" rIns="91440" bIns="45720" anchor="t" anchorCtr="0"/>
          <a:p>
            <a:pPr eaLnBrk="1" hangingPunct="1">
              <a:lnSpc>
                <a:spcPct val="120000"/>
              </a:lnSpc>
            </a:pPr>
            <a:r>
              <a:rPr lang="en-US" altLang="zh-CN" sz="2000" dirty="0">
                <a:latin typeface="Times New Roman" panose="02020603050405020304" pitchFamily="18" charset="0"/>
                <a:cs typeface="Times New Roman" panose="02020603050405020304" pitchFamily="18" charset="0"/>
              </a:rPr>
              <a:t>6. Bill of Lading </a:t>
            </a:r>
            <a:endParaRPr lang="en-US" altLang="zh-CN" sz="2000" dirty="0">
              <a:latin typeface="Times New Roman" panose="02020603050405020304" pitchFamily="18" charset="0"/>
              <a:cs typeface="Times New Roman" panose="02020603050405020304" pitchFamily="18" charset="0"/>
            </a:endParaRPr>
          </a:p>
          <a:p>
            <a:pPr eaLnBrk="1" hangingPunct="1">
              <a:lnSpc>
                <a:spcPct val="120000"/>
              </a:lnSpc>
            </a:pPr>
            <a:r>
              <a:rPr lang="zh-CN" altLang="zh-CN" sz="2000" dirty="0">
                <a:latin typeface="Times New Roman" panose="02020603050405020304" pitchFamily="18" charset="0"/>
                <a:cs typeface="Times New Roman" panose="02020603050405020304" pitchFamily="18" charset="0"/>
              </a:rPr>
              <a:t>海运提单</a:t>
            </a:r>
            <a:endParaRPr lang="zh-CN" altLang="en-US" sz="2000" dirty="0">
              <a:latin typeface="Times New Roman" panose="02020603050405020304" pitchFamily="18" charset="0"/>
              <a:cs typeface="Times New Roman" panose="02020603050405020304" pitchFamily="18" charset="0"/>
            </a:endParaRPr>
          </a:p>
          <a:p>
            <a:pPr eaLnBrk="1" hangingPunct="1">
              <a:lnSpc>
                <a:spcPct val="120000"/>
              </a:lnSpc>
            </a:pPr>
            <a:r>
              <a:rPr lang="en-US" altLang="zh-CN" sz="2000" dirty="0">
                <a:latin typeface="Times New Roman" panose="02020603050405020304" pitchFamily="18" charset="0"/>
                <a:cs typeface="Times New Roman" panose="02020603050405020304" pitchFamily="18" charset="0"/>
              </a:rPr>
              <a:t>7. Consumer Price Index </a:t>
            </a:r>
            <a:endParaRPr lang="en-US" altLang="zh-CN" sz="2000" dirty="0">
              <a:latin typeface="Times New Roman" panose="02020603050405020304" pitchFamily="18" charset="0"/>
              <a:cs typeface="Times New Roman" panose="02020603050405020304" pitchFamily="18" charset="0"/>
            </a:endParaRPr>
          </a:p>
          <a:p>
            <a:pPr eaLnBrk="1" hangingPunct="1">
              <a:lnSpc>
                <a:spcPct val="120000"/>
              </a:lnSpc>
            </a:pPr>
            <a:r>
              <a:rPr lang="zh-CN" altLang="en-US" sz="2000" dirty="0">
                <a:latin typeface="Times New Roman" panose="02020603050405020304" pitchFamily="18" charset="0"/>
                <a:cs typeface="Times New Roman" panose="02020603050405020304" pitchFamily="18" charset="0"/>
              </a:rPr>
              <a:t>消费者价格指数</a:t>
            </a:r>
            <a:endParaRPr lang="zh-CN" altLang="en-US" sz="2000" dirty="0">
              <a:latin typeface="Times New Roman" panose="02020603050405020304" pitchFamily="18" charset="0"/>
              <a:cs typeface="Times New Roman" panose="02020603050405020304" pitchFamily="18" charset="0"/>
            </a:endParaRPr>
          </a:p>
          <a:p>
            <a:pPr eaLnBrk="1" hangingPunct="1">
              <a:lnSpc>
                <a:spcPct val="120000"/>
              </a:lnSpc>
            </a:pPr>
            <a:r>
              <a:rPr lang="en-US" altLang="zh-CN" sz="2000" dirty="0">
                <a:latin typeface="Times New Roman" panose="02020603050405020304" pitchFamily="18" charset="0"/>
                <a:cs typeface="Times New Roman" panose="02020603050405020304" pitchFamily="18" charset="0"/>
              </a:rPr>
              <a:t>8. Gross Domestic Product </a:t>
            </a:r>
            <a:endParaRPr lang="en-US" altLang="zh-CN" sz="2000" dirty="0">
              <a:latin typeface="Times New Roman" panose="02020603050405020304" pitchFamily="18" charset="0"/>
              <a:cs typeface="Times New Roman" panose="02020603050405020304" pitchFamily="18" charset="0"/>
            </a:endParaRPr>
          </a:p>
          <a:p>
            <a:pPr eaLnBrk="1" hangingPunct="1">
              <a:lnSpc>
                <a:spcPct val="120000"/>
              </a:lnSpc>
            </a:pPr>
            <a:r>
              <a:rPr lang="zh-CN" altLang="en-US" sz="2000" dirty="0">
                <a:latin typeface="Times New Roman" panose="02020603050405020304" pitchFamily="18" charset="0"/>
                <a:cs typeface="Times New Roman" panose="02020603050405020304" pitchFamily="18" charset="0"/>
              </a:rPr>
              <a:t>国内生产总值</a:t>
            </a:r>
            <a:endParaRPr lang="zh-CN" altLang="en-US" sz="2000" dirty="0">
              <a:latin typeface="Times New Roman" panose="02020603050405020304" pitchFamily="18" charset="0"/>
              <a:cs typeface="Times New Roman" panose="02020603050405020304" pitchFamily="18" charset="0"/>
            </a:endParaRPr>
          </a:p>
          <a:p>
            <a:pPr eaLnBrk="1" hangingPunct="1">
              <a:lnSpc>
                <a:spcPct val="120000"/>
              </a:lnSpc>
            </a:pPr>
            <a:r>
              <a:rPr lang="en-US" altLang="zh-CN" sz="2000" dirty="0">
                <a:latin typeface="Times New Roman" panose="02020603050405020304" pitchFamily="18" charset="0"/>
                <a:cs typeface="Times New Roman" panose="02020603050405020304" pitchFamily="18" charset="0"/>
              </a:rPr>
              <a:t>9. Quality Specification</a:t>
            </a:r>
            <a:endParaRPr lang="en-US" altLang="zh-CN" sz="2000" dirty="0">
              <a:latin typeface="Times New Roman" panose="02020603050405020304" pitchFamily="18" charset="0"/>
              <a:cs typeface="Times New Roman" panose="02020603050405020304" pitchFamily="18" charset="0"/>
            </a:endParaRPr>
          </a:p>
          <a:p>
            <a:pPr eaLnBrk="1" hangingPunct="1">
              <a:lnSpc>
                <a:spcPct val="120000"/>
              </a:lnSpc>
            </a:pPr>
            <a:r>
              <a:rPr lang="zh-CN" altLang="zh-CN" sz="2000" dirty="0">
                <a:latin typeface="Times New Roman" panose="02020603050405020304" pitchFamily="18" charset="0"/>
                <a:cs typeface="Times New Roman" panose="02020603050405020304" pitchFamily="18" charset="0"/>
              </a:rPr>
              <a:t>质量标准</a:t>
            </a:r>
            <a:endParaRPr lang="en-US" altLang="zh-CN" sz="2000" dirty="0">
              <a:latin typeface="Times New Roman" panose="02020603050405020304" pitchFamily="18" charset="0"/>
              <a:cs typeface="Times New Roman" panose="02020603050405020304" pitchFamily="18" charset="0"/>
            </a:endParaRPr>
          </a:p>
          <a:p>
            <a:pPr eaLnBrk="1" hangingPunct="1">
              <a:lnSpc>
                <a:spcPct val="120000"/>
              </a:lnSpc>
            </a:pPr>
            <a:r>
              <a:rPr lang="en-US" altLang="zh-CN" sz="2000" dirty="0">
                <a:latin typeface="Times New Roman" panose="02020603050405020304" pitchFamily="18" charset="0"/>
                <a:cs typeface="Times New Roman" panose="02020603050405020304" pitchFamily="18" charset="0"/>
              </a:rPr>
              <a:t>10. Wholly Foreign-owned Enterprises </a:t>
            </a:r>
            <a:endParaRPr lang="en-US" altLang="zh-CN" sz="2000" dirty="0">
              <a:latin typeface="Times New Roman" panose="02020603050405020304" pitchFamily="18" charset="0"/>
              <a:cs typeface="Times New Roman" panose="02020603050405020304" pitchFamily="18" charset="0"/>
            </a:endParaRPr>
          </a:p>
          <a:p>
            <a:pPr eaLnBrk="1" hangingPunct="1">
              <a:lnSpc>
                <a:spcPct val="120000"/>
              </a:lnSpc>
            </a:pPr>
            <a:r>
              <a:rPr lang="zh-CN" altLang="en-US" sz="2000" dirty="0">
                <a:latin typeface="Times New Roman" panose="02020603050405020304" pitchFamily="18" charset="0"/>
                <a:cs typeface="Times New Roman" panose="02020603050405020304" pitchFamily="18" charset="0"/>
              </a:rPr>
              <a:t>外资独资企业 </a:t>
            </a:r>
            <a:endParaRPr lang="zh-CN" altLang="en-US" sz="2000" dirty="0">
              <a:latin typeface="Times New Roman" panose="02020603050405020304" pitchFamily="18" charset="0"/>
              <a:cs typeface="Times New Roman" panose="02020603050405020304" pitchFamily="18" charset="0"/>
            </a:endParaRPr>
          </a:p>
        </p:txBody>
      </p:sp>
      <p:sp>
        <p:nvSpPr>
          <p:cNvPr id="16387" name="Text Box 5"/>
          <p:cNvSpPr txBox="1"/>
          <p:nvPr/>
        </p:nvSpPr>
        <p:spPr>
          <a:xfrm>
            <a:off x="1703705" y="1701165"/>
            <a:ext cx="2304415" cy="3969385"/>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Tx/>
              <a:buNone/>
            </a:pPr>
            <a:r>
              <a:rPr lang="en-US" altLang="zh-CN" sz="2800" dirty="0">
                <a:latin typeface="Times New Roman" panose="02020603050405020304" pitchFamily="18" charset="0"/>
                <a:cs typeface="Times New Roman" panose="02020603050405020304" pitchFamily="18" charset="0"/>
              </a:rPr>
              <a:t>6. B/L</a:t>
            </a:r>
            <a:endParaRPr lang="en-US" altLang="zh-CN" sz="2800" dirty="0">
              <a:latin typeface="Times New Roman" panose="02020603050405020304" pitchFamily="18" charset="0"/>
              <a:cs typeface="Times New Roman" panose="02020603050405020304" pitchFamily="18" charset="0"/>
            </a:endParaRPr>
          </a:p>
          <a:p>
            <a:pPr marL="0" lvl="0" indent="0" eaLnBrk="1" hangingPunct="1">
              <a:spcBef>
                <a:spcPct val="0"/>
              </a:spcBef>
              <a:buClrTx/>
              <a:buSzTx/>
              <a:buFontTx/>
              <a:buNone/>
            </a:pPr>
            <a:r>
              <a:rPr lang="en-US" altLang="zh-CN" sz="2800" dirty="0">
                <a:latin typeface="Times New Roman" panose="02020603050405020304" pitchFamily="18" charset="0"/>
                <a:cs typeface="Times New Roman" panose="02020603050405020304" pitchFamily="18" charset="0"/>
              </a:rPr>
              <a:t> </a:t>
            </a:r>
            <a:r>
              <a:rPr lang="en-US" altLang="zh-CN" sz="2800" u="sng" dirty="0">
                <a:latin typeface="Times New Roman" panose="02020603050405020304" pitchFamily="18" charset="0"/>
                <a:cs typeface="Times New Roman" panose="02020603050405020304" pitchFamily="18" charset="0"/>
              </a:rPr>
              <a:t>                                                                       </a:t>
            </a:r>
            <a:endParaRPr lang="en-US" altLang="zh-CN" sz="2800" dirty="0">
              <a:latin typeface="Times New Roman" panose="02020603050405020304" pitchFamily="18" charset="0"/>
              <a:cs typeface="Times New Roman" panose="02020603050405020304" pitchFamily="18" charset="0"/>
            </a:endParaRPr>
          </a:p>
          <a:p>
            <a:pPr marL="0" lvl="0" indent="0" eaLnBrk="1" hangingPunct="1">
              <a:spcBef>
                <a:spcPct val="0"/>
              </a:spcBef>
              <a:buClrTx/>
              <a:buSzTx/>
              <a:buFontTx/>
              <a:buNone/>
            </a:pPr>
            <a:r>
              <a:rPr lang="en-US" altLang="zh-CN" sz="2800" dirty="0">
                <a:latin typeface="Times New Roman" panose="02020603050405020304" pitchFamily="18" charset="0"/>
                <a:cs typeface="Times New Roman" panose="02020603050405020304" pitchFamily="18" charset="0"/>
              </a:rPr>
              <a:t>7. CPI </a:t>
            </a:r>
            <a:endParaRPr lang="en-US" altLang="zh-CN" sz="2800" dirty="0">
              <a:latin typeface="Times New Roman" panose="02020603050405020304" pitchFamily="18" charset="0"/>
              <a:cs typeface="Times New Roman" panose="02020603050405020304" pitchFamily="18" charset="0"/>
            </a:endParaRPr>
          </a:p>
          <a:p>
            <a:pPr marL="0" lvl="0" indent="0" eaLnBrk="1" hangingPunct="1">
              <a:spcBef>
                <a:spcPct val="0"/>
              </a:spcBef>
              <a:buClrTx/>
              <a:buSzTx/>
              <a:buFontTx/>
              <a:buNone/>
            </a:pPr>
            <a:r>
              <a:rPr lang="en-US" altLang="zh-CN" sz="2800" u="sng" dirty="0">
                <a:latin typeface="Times New Roman" panose="02020603050405020304" pitchFamily="18" charset="0"/>
                <a:cs typeface="Times New Roman" panose="02020603050405020304" pitchFamily="18" charset="0"/>
              </a:rPr>
              <a:t>                                                                       </a:t>
            </a:r>
            <a:endParaRPr lang="en-US" altLang="zh-CN" sz="2800" dirty="0">
              <a:latin typeface="Times New Roman" panose="02020603050405020304" pitchFamily="18" charset="0"/>
              <a:cs typeface="Times New Roman" panose="02020603050405020304" pitchFamily="18" charset="0"/>
            </a:endParaRPr>
          </a:p>
          <a:p>
            <a:pPr marL="0" lvl="0" indent="0" eaLnBrk="1" hangingPunct="1">
              <a:spcBef>
                <a:spcPct val="0"/>
              </a:spcBef>
              <a:buClrTx/>
              <a:buSzTx/>
              <a:buFontTx/>
              <a:buNone/>
            </a:pPr>
            <a:r>
              <a:rPr lang="en-US" altLang="zh-CN" sz="2800" dirty="0">
                <a:latin typeface="Times New Roman" panose="02020603050405020304" pitchFamily="18" charset="0"/>
                <a:cs typeface="Times New Roman" panose="02020603050405020304" pitchFamily="18" charset="0"/>
              </a:rPr>
              <a:t>8. GDP </a:t>
            </a:r>
            <a:endParaRPr lang="en-US" altLang="zh-CN" sz="2800" dirty="0">
              <a:latin typeface="Times New Roman" panose="02020603050405020304" pitchFamily="18" charset="0"/>
              <a:cs typeface="Times New Roman" panose="02020603050405020304" pitchFamily="18" charset="0"/>
            </a:endParaRPr>
          </a:p>
          <a:p>
            <a:pPr marL="0" lvl="0" indent="0" eaLnBrk="1" hangingPunct="1">
              <a:spcBef>
                <a:spcPct val="0"/>
              </a:spcBef>
              <a:buClrTx/>
              <a:buSzTx/>
              <a:buFontTx/>
              <a:buNone/>
            </a:pPr>
            <a:r>
              <a:rPr lang="en-US" altLang="zh-CN" sz="2800" u="sng" dirty="0">
                <a:latin typeface="Times New Roman" panose="02020603050405020304" pitchFamily="18" charset="0"/>
                <a:cs typeface="Times New Roman" panose="02020603050405020304" pitchFamily="18" charset="0"/>
              </a:rPr>
              <a:t>                                                                       </a:t>
            </a:r>
            <a:endParaRPr lang="en-US" altLang="zh-CN" sz="2800" dirty="0">
              <a:latin typeface="Times New Roman" panose="02020603050405020304" pitchFamily="18" charset="0"/>
              <a:cs typeface="Times New Roman" panose="02020603050405020304" pitchFamily="18" charset="0"/>
            </a:endParaRPr>
          </a:p>
          <a:p>
            <a:pPr marL="0" lvl="0" indent="0" eaLnBrk="1" hangingPunct="1">
              <a:spcBef>
                <a:spcPct val="0"/>
              </a:spcBef>
              <a:buClrTx/>
              <a:buSzTx/>
              <a:buFontTx/>
              <a:buNone/>
            </a:pPr>
            <a:r>
              <a:rPr lang="en-US" altLang="zh-CN" sz="2800" dirty="0">
                <a:latin typeface="Times New Roman" panose="02020603050405020304" pitchFamily="18" charset="0"/>
                <a:cs typeface="Times New Roman" panose="02020603050405020304" pitchFamily="18" charset="0"/>
              </a:rPr>
              <a:t>9. QS </a:t>
            </a:r>
            <a:endParaRPr lang="en-US" altLang="zh-CN" sz="2800" dirty="0">
              <a:latin typeface="Times New Roman" panose="02020603050405020304" pitchFamily="18" charset="0"/>
              <a:cs typeface="Times New Roman" panose="02020603050405020304" pitchFamily="18" charset="0"/>
            </a:endParaRPr>
          </a:p>
          <a:p>
            <a:pPr marL="0" lvl="0" indent="0" eaLnBrk="1" hangingPunct="1">
              <a:spcBef>
                <a:spcPct val="0"/>
              </a:spcBef>
              <a:buClrTx/>
              <a:buSzTx/>
              <a:buFontTx/>
              <a:buNone/>
            </a:pPr>
            <a:r>
              <a:rPr lang="en-US" altLang="zh-CN" sz="2800" u="sng" dirty="0">
                <a:latin typeface="Times New Roman" panose="02020603050405020304" pitchFamily="18" charset="0"/>
                <a:cs typeface="Times New Roman" panose="02020603050405020304" pitchFamily="18" charset="0"/>
              </a:rPr>
              <a:t>                                                                       </a:t>
            </a:r>
            <a:endParaRPr lang="en-US" altLang="zh-CN" sz="2800" dirty="0">
              <a:latin typeface="Times New Roman" panose="02020603050405020304" pitchFamily="18" charset="0"/>
              <a:cs typeface="Times New Roman" panose="02020603050405020304" pitchFamily="18" charset="0"/>
            </a:endParaRPr>
          </a:p>
          <a:p>
            <a:pPr marL="0" lvl="0" indent="0" eaLnBrk="1" hangingPunct="1">
              <a:spcBef>
                <a:spcPct val="0"/>
              </a:spcBef>
              <a:buClrTx/>
              <a:buSzTx/>
              <a:buFontTx/>
              <a:buNone/>
            </a:pPr>
            <a:r>
              <a:rPr lang="en-US" altLang="zh-CN" sz="2800" dirty="0">
                <a:latin typeface="Times New Roman" panose="02020603050405020304" pitchFamily="18" charset="0"/>
                <a:cs typeface="Times New Roman" panose="02020603050405020304" pitchFamily="18" charset="0"/>
              </a:rPr>
              <a:t>10. WFOE</a:t>
            </a:r>
            <a:endParaRPr lang="en-US" altLang="zh-CN" sz="28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7410" name="Rectangle 3"/>
          <p:cNvSpPr>
            <a:spLocks noGrp="1"/>
          </p:cNvSpPr>
          <p:nvPr>
            <p:ph idx="1"/>
          </p:nvPr>
        </p:nvSpPr>
        <p:spPr>
          <a:xfrm>
            <a:off x="1849120" y="908050"/>
            <a:ext cx="9650730" cy="5472430"/>
          </a:xfrm>
        </p:spPr>
        <p:txBody>
          <a:bodyPr vert="horz" wrap="square" lIns="91440" tIns="45720" rIns="91440" bIns="45720" anchor="t" anchorCtr="0"/>
          <a:p>
            <a:pPr eaLnBrk="1" hangingPunct="1">
              <a:buNone/>
            </a:pPr>
            <a:r>
              <a:rPr lang="en-US" altLang="zh-CN" sz="3700" dirty="0">
                <a:latin typeface="Times New Roman" panose="02020603050405020304" pitchFamily="18" charset="0"/>
                <a:cs typeface="Times New Roman" panose="02020603050405020304" pitchFamily="18" charset="0"/>
              </a:rPr>
              <a:t>Task II  </a:t>
            </a:r>
            <a:r>
              <a:rPr lang="zh-CN" altLang="en-US" sz="3700" dirty="0">
                <a:latin typeface="Times New Roman" panose="02020603050405020304" pitchFamily="18" charset="0"/>
                <a:cs typeface="Times New Roman" panose="02020603050405020304" pitchFamily="18" charset="0"/>
              </a:rPr>
              <a:t>把下列句子翻译成汉语。</a:t>
            </a:r>
            <a:endParaRPr lang="zh-CN" altLang="en-US" sz="3700" dirty="0">
              <a:latin typeface="Times New Roman" panose="02020603050405020304" pitchFamily="18" charset="0"/>
              <a:cs typeface="Times New Roman" panose="02020603050405020304" pitchFamily="18" charset="0"/>
            </a:endParaRPr>
          </a:p>
          <a:p>
            <a:pPr eaLnBrk="1" hangingPunct="1">
              <a:lnSpc>
                <a:spcPct val="130000"/>
              </a:lnSpc>
            </a:pPr>
            <a:r>
              <a:rPr lang="en-US" altLang="zh-CN" sz="2400" dirty="0">
                <a:latin typeface="Times New Roman" panose="02020603050405020304" pitchFamily="18" charset="0"/>
                <a:cs typeface="Times New Roman" panose="02020603050405020304" pitchFamily="18" charset="0"/>
              </a:rPr>
              <a:t>1.	We are sorry to inform you that your price has been found uncompetitive, but we are still interested in doing business with you if you can bring down your price to be in line with the international market price.</a:t>
            </a:r>
            <a:endParaRPr lang="en-US" altLang="zh-CN" sz="2400" dirty="0">
              <a:latin typeface="Times New Roman" panose="02020603050405020304" pitchFamily="18" charset="0"/>
              <a:cs typeface="Times New Roman" panose="02020603050405020304" pitchFamily="18" charset="0"/>
            </a:endParaRPr>
          </a:p>
          <a:p>
            <a:pPr eaLnBrk="1" hangingPunct="1">
              <a:lnSpc>
                <a:spcPct val="130000"/>
              </a:lnSpc>
            </a:pPr>
            <a:r>
              <a:rPr lang="zh-CN" altLang="en-US" sz="2400" dirty="0">
                <a:latin typeface="Times New Roman" panose="02020603050405020304" pitchFamily="18" charset="0"/>
                <a:cs typeface="Times New Roman" panose="02020603050405020304" pitchFamily="18" charset="0"/>
              </a:rPr>
              <a:t>我们很遗憾地通知贵方，你方价格无竞争力。若贵方能将价格降至国际市场价格，我们仍对交易感兴趣。</a:t>
            </a:r>
            <a:endParaRPr lang="zh-CN" altLang="en-US" sz="24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434" name="Rectangle 3"/>
          <p:cNvSpPr>
            <a:spLocks noGrp="1"/>
          </p:cNvSpPr>
          <p:nvPr>
            <p:ph idx="1"/>
          </p:nvPr>
        </p:nvSpPr>
        <p:spPr>
          <a:xfrm>
            <a:off x="1415415" y="692150"/>
            <a:ext cx="10123170" cy="4466590"/>
          </a:xfrm>
          <a:solidFill>
            <a:schemeClr val="bg1"/>
          </a:solidFill>
        </p:spPr>
        <p:txBody>
          <a:bodyPr vert="horz" wrap="square" lIns="91440" tIns="45720" rIns="91440" bIns="45720" anchor="t" anchorCtr="0"/>
          <a:p>
            <a:pPr eaLnBrk="1" hangingPunct="1">
              <a:lnSpc>
                <a:spcPct val="110000"/>
              </a:lnSpc>
            </a:pPr>
            <a:r>
              <a:rPr lang="en-US" altLang="zh-CN" sz="2400" dirty="0">
                <a:latin typeface="Times New Roman" panose="02020603050405020304" pitchFamily="18" charset="0"/>
                <a:cs typeface="Times New Roman" panose="02020603050405020304" pitchFamily="18" charset="0"/>
              </a:rPr>
              <a:t>2.	After thorough investigation of the damages, we found out that the B/L showed that when the shipping company received the goods, they were in apparent good condition. The liability is certainly not on our side.</a:t>
            </a:r>
            <a:endParaRPr lang="en-US" altLang="zh-CN" sz="2400" dirty="0">
              <a:latin typeface="Times New Roman" panose="02020603050405020304" pitchFamily="18" charset="0"/>
              <a:cs typeface="Times New Roman" panose="02020603050405020304" pitchFamily="18" charset="0"/>
            </a:endParaRPr>
          </a:p>
          <a:p>
            <a:pPr eaLnBrk="1" hangingPunct="1">
              <a:lnSpc>
                <a:spcPct val="110000"/>
              </a:lnSpc>
            </a:pPr>
            <a:r>
              <a:rPr lang="zh-CN" altLang="en-US" sz="2400" dirty="0">
                <a:latin typeface="Times New Roman" panose="02020603050405020304" pitchFamily="18" charset="0"/>
                <a:cs typeface="Times New Roman" panose="02020603050405020304" pitchFamily="18" charset="0"/>
              </a:rPr>
              <a:t>经过对货物损害的全面调查，我方发现货运提单显示船公司收到货物时，外表良好。因此，该损害我方并无责任。</a:t>
            </a:r>
            <a:endParaRPr lang="zh-CN" altLang="en-US" sz="2400" dirty="0">
              <a:latin typeface="Times New Roman" panose="02020603050405020304" pitchFamily="18" charset="0"/>
              <a:cs typeface="Times New Roman" panose="02020603050405020304" pitchFamily="18" charset="0"/>
            </a:endParaRPr>
          </a:p>
          <a:p>
            <a:pPr eaLnBrk="1" hangingPunct="1">
              <a:lnSpc>
                <a:spcPct val="110000"/>
              </a:lnSpc>
            </a:pPr>
            <a:endParaRPr lang="zh-CN" altLang="en-US" sz="2400" dirty="0">
              <a:latin typeface="Times New Roman" panose="02020603050405020304" pitchFamily="18" charset="0"/>
              <a:cs typeface="Times New Roman" panose="02020603050405020304" pitchFamily="18" charset="0"/>
            </a:endParaRPr>
          </a:p>
          <a:p>
            <a:pPr eaLnBrk="1" hangingPunct="1">
              <a:lnSpc>
                <a:spcPct val="110000"/>
              </a:lnSpc>
            </a:pPr>
            <a:r>
              <a:rPr lang="en-US" altLang="zh-CN" sz="2400" dirty="0">
                <a:latin typeface="Times New Roman" panose="02020603050405020304" pitchFamily="18" charset="0"/>
                <a:cs typeface="Times New Roman" panose="02020603050405020304" pitchFamily="18" charset="0"/>
              </a:rPr>
              <a:t>3.	A firm offer is a kind of offer which is made to a specific person or persons to express or imply a definite intention of the offeror to make a contract under a clear, complete and final trade terms.</a:t>
            </a:r>
            <a:endParaRPr lang="en-US" altLang="zh-CN" sz="2400" dirty="0">
              <a:latin typeface="Times New Roman" panose="02020603050405020304" pitchFamily="18" charset="0"/>
              <a:cs typeface="Times New Roman" panose="02020603050405020304" pitchFamily="18" charset="0"/>
            </a:endParaRPr>
          </a:p>
          <a:p>
            <a:pPr eaLnBrk="1" hangingPunct="1">
              <a:lnSpc>
                <a:spcPct val="110000"/>
              </a:lnSpc>
            </a:pPr>
            <a:r>
              <a:rPr lang="zh-CN" altLang="en-US" sz="2400" dirty="0">
                <a:latin typeface="Times New Roman" panose="02020603050405020304" pitchFamily="18" charset="0"/>
                <a:cs typeface="Times New Roman" panose="02020603050405020304" pitchFamily="18" charset="0"/>
              </a:rPr>
              <a:t>当发盘针对一个或几个特定的受盘人，明示或者暗示发盘人在明确、完整和最终的条件下订立合同的明确意图时，该盘为实盘。</a:t>
            </a:r>
            <a:endParaRPr lang="zh-CN" altLang="en-US" sz="24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9458" name="Rectangle 3"/>
          <p:cNvSpPr>
            <a:spLocks noGrp="1"/>
          </p:cNvSpPr>
          <p:nvPr>
            <p:ph idx="1"/>
          </p:nvPr>
        </p:nvSpPr>
        <p:spPr>
          <a:xfrm>
            <a:off x="1722755" y="1605915"/>
            <a:ext cx="9951720" cy="4055110"/>
          </a:xfrm>
        </p:spPr>
        <p:txBody>
          <a:bodyPr vert="horz" wrap="square" lIns="91440" tIns="45720" rIns="91440" bIns="45720" anchor="t" anchorCtr="0"/>
          <a:p>
            <a:pPr eaLnBrk="1" hangingPunct="1">
              <a:lnSpc>
                <a:spcPct val="130000"/>
              </a:lnSpc>
            </a:pPr>
            <a:r>
              <a:rPr lang="en-US" altLang="zh-CN" sz="2400" dirty="0">
                <a:latin typeface="Times New Roman" panose="02020603050405020304" pitchFamily="18" charset="0"/>
                <a:cs typeface="Times New Roman" panose="02020603050405020304" pitchFamily="18" charset="0"/>
              </a:rPr>
              <a:t>4.	As the marketplace becomes truly global, as barriers of distance, time, language and regulation diminish through the new communication technologies, the level of competition among market participants has never been higher. </a:t>
            </a:r>
            <a:endParaRPr lang="en-US" altLang="zh-CN" sz="2400" dirty="0">
              <a:latin typeface="Times New Roman" panose="02020603050405020304" pitchFamily="18" charset="0"/>
              <a:cs typeface="Times New Roman" panose="02020603050405020304" pitchFamily="18" charset="0"/>
            </a:endParaRPr>
          </a:p>
          <a:p>
            <a:pPr eaLnBrk="1" hangingPunct="1">
              <a:lnSpc>
                <a:spcPct val="130000"/>
              </a:lnSpc>
            </a:pPr>
            <a:r>
              <a:rPr lang="en-US" altLang="zh-CN" sz="2400" dirty="0">
                <a:latin typeface="Times New Roman" panose="02020603050405020304" pitchFamily="18" charset="0"/>
                <a:cs typeface="Times New Roman" panose="02020603050405020304" pitchFamily="18" charset="0"/>
              </a:rPr>
              <a:t> </a:t>
            </a:r>
            <a:r>
              <a:rPr lang="zh-CN" altLang="en-US" sz="2400" dirty="0">
                <a:latin typeface="Times New Roman" panose="02020603050405020304" pitchFamily="18" charset="0"/>
                <a:cs typeface="Times New Roman" panose="02020603050405020304" pitchFamily="18" charset="0"/>
              </a:rPr>
              <a:t>随着新的通讯技术的使用，距离、时间、语言和法规等方面的障碍变得越来越小，市场实现了真正全球化，市场参与者之间的竞争达到前所未有的激烈程度。</a:t>
            </a:r>
            <a:r>
              <a:rPr lang="zh-CN" altLang="en-US" sz="1800" dirty="0">
                <a:latin typeface="Times New Roman" panose="02020603050405020304" pitchFamily="18" charset="0"/>
                <a:cs typeface="Times New Roman" panose="02020603050405020304" pitchFamily="18" charset="0"/>
              </a:rPr>
              <a:t> </a:t>
            </a:r>
            <a:endParaRPr lang="zh-CN" altLang="en-US" sz="18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1506" name="Rectangle 3"/>
          <p:cNvSpPr>
            <a:spLocks noGrp="1"/>
          </p:cNvSpPr>
          <p:nvPr>
            <p:ph idx="1"/>
          </p:nvPr>
        </p:nvSpPr>
        <p:spPr>
          <a:xfrm>
            <a:off x="1703705" y="1628140"/>
            <a:ext cx="8713470" cy="3910965"/>
          </a:xfrm>
        </p:spPr>
        <p:txBody>
          <a:bodyPr vert="horz" wrap="square" lIns="91440" tIns="45720" rIns="91440" bIns="45720" anchor="t" anchorCtr="0"/>
          <a:p>
            <a:pPr eaLnBrk="1" hangingPunct="1"/>
            <a:endParaRPr lang="en-US" altLang="zh-CN" sz="2400" b="1" dirty="0">
              <a:latin typeface="Times New Roman" panose="02020603050405020304" pitchFamily="18" charset="0"/>
              <a:cs typeface="Times New Roman" panose="02020603050405020304" pitchFamily="18" charset="0"/>
            </a:endParaRPr>
          </a:p>
          <a:p>
            <a:pPr eaLnBrk="1" hangingPunct="1"/>
            <a:r>
              <a:rPr lang="en-US" altLang="zh-CN" sz="2400" b="1" dirty="0">
                <a:latin typeface="Times New Roman" panose="02020603050405020304" pitchFamily="18" charset="0"/>
                <a:cs typeface="Times New Roman" panose="02020603050405020304" pitchFamily="18" charset="0"/>
              </a:rPr>
              <a:t>Task I</a:t>
            </a:r>
            <a:r>
              <a:rPr lang="en-US" altLang="zh-CN" sz="2400" dirty="0">
                <a:latin typeface="Times New Roman" panose="02020603050405020304" pitchFamily="18" charset="0"/>
                <a:cs typeface="Times New Roman" panose="02020603050405020304" pitchFamily="18" charset="0"/>
              </a:rPr>
              <a:t>  </a:t>
            </a:r>
            <a:r>
              <a:rPr lang="zh-CN" altLang="en-US" sz="2400" dirty="0">
                <a:latin typeface="Times New Roman" panose="02020603050405020304" pitchFamily="18" charset="0"/>
                <a:cs typeface="Times New Roman" panose="02020603050405020304" pitchFamily="18" charset="0"/>
              </a:rPr>
              <a:t>阅读下列短语，体会其语言特点。</a:t>
            </a:r>
            <a:endParaRPr lang="zh-CN" altLang="en-US" sz="2400" dirty="0">
              <a:latin typeface="Times New Roman" panose="02020603050405020304" pitchFamily="18" charset="0"/>
              <a:cs typeface="Times New Roman" panose="02020603050405020304" pitchFamily="18" charset="0"/>
            </a:endParaRPr>
          </a:p>
          <a:p>
            <a:pPr eaLnBrk="1" hangingPunct="1"/>
            <a:r>
              <a:rPr lang="en-US" altLang="zh-CN" sz="2400" dirty="0">
                <a:latin typeface="Times New Roman" panose="02020603050405020304" pitchFamily="18" charset="0"/>
                <a:cs typeface="Times New Roman" panose="02020603050405020304" pitchFamily="18" charset="0"/>
              </a:rPr>
              <a:t>1. </a:t>
            </a:r>
            <a:r>
              <a:rPr lang="en-US" altLang="zh-CN" sz="2400" b="1" dirty="0">
                <a:latin typeface="Times New Roman" panose="02020603050405020304" pitchFamily="18" charset="0"/>
                <a:cs typeface="Times New Roman" panose="02020603050405020304" pitchFamily="18" charset="0"/>
              </a:rPr>
              <a:t>Clean bills of lading</a:t>
            </a:r>
            <a:r>
              <a:rPr lang="en-US" altLang="zh-CN" sz="2400" dirty="0">
                <a:latin typeface="Times New Roman" panose="02020603050405020304" pitchFamily="18" charset="0"/>
                <a:cs typeface="Times New Roman" panose="02020603050405020304" pitchFamily="18" charset="0"/>
              </a:rPr>
              <a:t> </a:t>
            </a:r>
            <a:endParaRPr lang="en-US" altLang="zh-CN" sz="2400" dirty="0">
              <a:latin typeface="Times New Roman" panose="02020603050405020304" pitchFamily="18" charset="0"/>
              <a:cs typeface="Times New Roman" panose="02020603050405020304" pitchFamily="18" charset="0"/>
            </a:endParaRPr>
          </a:p>
          <a:p>
            <a:pPr eaLnBrk="1" hangingPunct="1"/>
            <a:r>
              <a:rPr lang="zh-CN" altLang="en-US" sz="2400" dirty="0">
                <a:latin typeface="Times New Roman" panose="02020603050405020304" pitchFamily="18" charset="0"/>
                <a:cs typeface="Times New Roman" panose="02020603050405020304" pitchFamily="18" charset="0"/>
              </a:rPr>
              <a:t>清洁提单：清洁提单是指没有在提单上对货物的表面状况作出货损或包装不良之类批注的</a:t>
            </a:r>
            <a:r>
              <a:rPr lang="zh-CN" altLang="en-US" sz="2400" dirty="0">
                <a:latin typeface="Times New Roman" panose="02020603050405020304" pitchFamily="18" charset="0"/>
                <a:cs typeface="Times New Roman" panose="02020603050405020304" pitchFamily="18" charset="0"/>
                <a:hlinkClick r:id="rId1" tooltip="提单"/>
              </a:rPr>
              <a:t>提单</a:t>
            </a:r>
            <a:r>
              <a:rPr lang="zh-CN" altLang="en-US" sz="2400" dirty="0">
                <a:latin typeface="Times New Roman" panose="02020603050405020304" pitchFamily="18" charset="0"/>
                <a:cs typeface="Times New Roman" panose="02020603050405020304" pitchFamily="18" charset="0"/>
              </a:rPr>
              <a:t>，它表明</a:t>
            </a:r>
            <a:r>
              <a:rPr lang="zh-CN" altLang="en-US" sz="2400" dirty="0">
                <a:latin typeface="Times New Roman" panose="02020603050405020304" pitchFamily="18" charset="0"/>
                <a:cs typeface="Times New Roman" panose="02020603050405020304" pitchFamily="18" charset="0"/>
                <a:hlinkClick r:id="rId2" tooltip="承运人"/>
              </a:rPr>
              <a:t>承运人</a:t>
            </a:r>
            <a:r>
              <a:rPr lang="zh-CN" altLang="en-US" sz="2400" dirty="0">
                <a:latin typeface="Times New Roman" panose="02020603050405020304" pitchFamily="18" charset="0"/>
                <a:cs typeface="Times New Roman" panose="02020603050405020304" pitchFamily="18" charset="0"/>
              </a:rPr>
              <a:t>在接收或者装船时，该货物的表面状况良好。</a:t>
            </a:r>
            <a:endParaRPr lang="zh-CN" altLang="en-US" sz="2400" dirty="0">
              <a:latin typeface="Times New Roman" panose="02020603050405020304" pitchFamily="18" charset="0"/>
              <a:cs typeface="Times New Roman" panose="02020603050405020304" pitchFamily="18" charset="0"/>
            </a:endParaRPr>
          </a:p>
          <a:p>
            <a:pPr eaLnBrk="1" hangingPunct="1"/>
            <a:endParaRPr lang="zh-CN" altLang="en-US" sz="900" dirty="0">
              <a:latin typeface="Times New Roman" panose="02020603050405020304" pitchFamily="18" charset="0"/>
              <a:cs typeface="Times New Roman" panose="02020603050405020304" pitchFamily="18" charset="0"/>
            </a:endParaRPr>
          </a:p>
          <a:p>
            <a:pPr eaLnBrk="1" hangingPunct="1"/>
            <a:r>
              <a:rPr lang="en-US" altLang="zh-CN" sz="2400" dirty="0">
                <a:latin typeface="Times New Roman" panose="02020603050405020304" pitchFamily="18" charset="0"/>
                <a:cs typeface="Times New Roman" panose="02020603050405020304" pitchFamily="18" charset="0"/>
              </a:rPr>
              <a:t>2. </a:t>
            </a:r>
            <a:r>
              <a:rPr lang="en-US" altLang="zh-CN" sz="2400" b="1" dirty="0">
                <a:latin typeface="Times New Roman" panose="02020603050405020304" pitchFamily="18" charset="0"/>
                <a:cs typeface="Times New Roman" panose="02020603050405020304" pitchFamily="18" charset="0"/>
              </a:rPr>
              <a:t>Packing list</a:t>
            </a:r>
            <a:endParaRPr lang="en-US" altLang="zh-CN" sz="2400" b="1" dirty="0">
              <a:latin typeface="Times New Roman" panose="02020603050405020304" pitchFamily="18" charset="0"/>
              <a:cs typeface="Times New Roman" panose="02020603050405020304" pitchFamily="18" charset="0"/>
            </a:endParaRPr>
          </a:p>
          <a:p>
            <a:pPr eaLnBrk="1" hangingPunct="1"/>
            <a:r>
              <a:rPr lang="zh-CN" altLang="en-US" sz="2400" dirty="0">
                <a:latin typeface="Times New Roman" panose="02020603050405020304" pitchFamily="18" charset="0"/>
                <a:cs typeface="Times New Roman" panose="02020603050405020304" pitchFamily="18" charset="0"/>
              </a:rPr>
              <a:t>装箱单</a:t>
            </a:r>
            <a:endParaRPr lang="zh-CN" altLang="en-US" sz="2400" dirty="0">
              <a:latin typeface="Times New Roman" panose="02020603050405020304" pitchFamily="18" charset="0"/>
              <a:cs typeface="Times New Roman" panose="02020603050405020304" pitchFamily="18" charset="0"/>
            </a:endParaRPr>
          </a:p>
        </p:txBody>
      </p:sp>
      <p:sp>
        <p:nvSpPr>
          <p:cNvPr id="157701" name="AutoShape 5"/>
          <p:cNvSpPr/>
          <p:nvPr/>
        </p:nvSpPr>
        <p:spPr>
          <a:xfrm>
            <a:off x="8112125" y="1628775"/>
            <a:ext cx="2376488" cy="719138"/>
          </a:xfrm>
          <a:prstGeom prst="wedgeRoundRectCallout">
            <a:avLst>
              <a:gd name="adj1" fmla="val -143360"/>
              <a:gd name="adj2" fmla="val 89867"/>
              <a:gd name="adj3" fmla="val 16667"/>
            </a:avLst>
          </a:prstGeom>
          <a:solidFill>
            <a:schemeClr val="accent1"/>
          </a:solidFill>
          <a:ln w="9525" cap="flat" cmpd="sng">
            <a:solidFill>
              <a:schemeClr val="tx1"/>
            </a:solidFill>
            <a:prstDash val="solid"/>
            <a:miter/>
            <a:headEnd type="none" w="med" len="med"/>
            <a:tailEnd type="none" w="med" len="med"/>
          </a:ln>
        </p:spPr>
        <p:txBody>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algn="ctr" eaLnBrk="1" hangingPunct="1">
              <a:spcBef>
                <a:spcPct val="0"/>
              </a:spcBef>
              <a:buClrTx/>
              <a:buSzTx/>
              <a:buFontTx/>
              <a:buNone/>
            </a:pPr>
            <a:r>
              <a:rPr lang="zh-CN" altLang="en-US" sz="3200" dirty="0"/>
              <a:t>专业化 </a:t>
            </a:r>
            <a:endParaRPr lang="zh-CN" altLang="en-US" sz="3200" dirty="0"/>
          </a:p>
        </p:txBody>
      </p:sp>
      <p:sp>
        <p:nvSpPr>
          <p:cNvPr id="21508" name="Rectangle 6"/>
          <p:cNvSpPr>
            <a:spLocks noGrp="1"/>
          </p:cNvSpPr>
          <p:nvPr>
            <p:ph type="title"/>
          </p:nvPr>
        </p:nvSpPr>
        <p:spPr>
          <a:xfrm>
            <a:off x="2207578" y="764540"/>
            <a:ext cx="7313612" cy="606425"/>
          </a:xfrm>
        </p:spPr>
        <p:txBody>
          <a:bodyPr vert="horz" wrap="square" lIns="91440" tIns="45720" rIns="91440" bIns="45720" anchor="b" anchorCtr="0"/>
          <a:p>
            <a:pPr eaLnBrk="1" hangingPunct="1"/>
            <a:r>
              <a:rPr lang="en-US" altLang="zh-CN" sz="3500" b="1" dirty="0">
                <a:latin typeface="Times New Roman" panose="02020603050405020304" pitchFamily="18" charset="0"/>
                <a:cs typeface="Times New Roman" panose="02020603050405020304" pitchFamily="18" charset="0"/>
              </a:rPr>
              <a:t>§ PART THREE </a:t>
            </a:r>
            <a:r>
              <a:rPr lang="zh-CN" altLang="en-US" sz="3500" dirty="0">
                <a:latin typeface="Times New Roman" panose="02020603050405020304" pitchFamily="18" charset="0"/>
                <a:cs typeface="Times New Roman" panose="02020603050405020304" pitchFamily="18" charset="0"/>
              </a:rPr>
              <a:t>商务英语语言特点</a:t>
            </a:r>
            <a:endParaRPr lang="zh-CN" altLang="en-US" sz="3400" b="1" dirty="0">
              <a:latin typeface="Times New Roman" panose="02020603050405020304" pitchFamily="18" charset="0"/>
              <a:cs typeface="Times New Roman" panose="02020603050405020304"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57701"/>
                                        </p:tgtEl>
                                        <p:attrNameLst>
                                          <p:attrName>style.visibility</p:attrName>
                                        </p:attrNameLst>
                                      </p:cBhvr>
                                      <p:to>
                                        <p:strVal val="visible"/>
                                      </p:to>
                                    </p:set>
                                    <p:anim calcmode="lin" valueType="num">
                                      <p:cBhvr additive="base">
                                        <p:cTn id="7" dur="500" fill="hold"/>
                                        <p:tgtEl>
                                          <p:spTgt spid="157701"/>
                                        </p:tgtEl>
                                        <p:attrNameLst>
                                          <p:attrName>ppt_x</p:attrName>
                                        </p:attrNameLst>
                                      </p:cBhvr>
                                      <p:tavLst>
                                        <p:tav tm="0">
                                          <p:val>
                                            <p:strVal val="#ppt_x"/>
                                          </p:val>
                                        </p:tav>
                                        <p:tav tm="100000">
                                          <p:val>
                                            <p:strVal val="#ppt_x"/>
                                          </p:val>
                                        </p:tav>
                                      </p:tavLst>
                                    </p:anim>
                                    <p:anim calcmode="lin" valueType="num">
                                      <p:cBhvr additive="base">
                                        <p:cTn id="8" dur="500" fill="hold"/>
                                        <p:tgtEl>
                                          <p:spTgt spid="15770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7701" grpId="0" bldLvl="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2530" name="Rectangle 3"/>
          <p:cNvSpPr>
            <a:spLocks noGrp="1"/>
          </p:cNvSpPr>
          <p:nvPr>
            <p:ph idx="1"/>
          </p:nvPr>
        </p:nvSpPr>
        <p:spPr>
          <a:xfrm>
            <a:off x="1280795" y="1557020"/>
            <a:ext cx="10125075" cy="4496435"/>
          </a:xfrm>
        </p:spPr>
        <p:txBody>
          <a:bodyPr vert="horz" wrap="square" lIns="91440" tIns="45720" rIns="91440" bIns="45720" anchor="t" anchorCtr="0"/>
          <a:p>
            <a:pPr eaLnBrk="1" hangingPunct="1">
              <a:lnSpc>
                <a:spcPct val="130000"/>
              </a:lnSpc>
              <a:buNone/>
            </a:pPr>
            <a:r>
              <a:rPr lang="en-US" altLang="zh-CN" sz="1800" dirty="0">
                <a:latin typeface="Times New Roman" panose="02020603050405020304" pitchFamily="18" charset="0"/>
                <a:cs typeface="Times New Roman" panose="02020603050405020304" pitchFamily="18" charset="0"/>
              </a:rPr>
              <a:t>   </a:t>
            </a:r>
            <a:r>
              <a:rPr lang="en-US" altLang="zh-CN" sz="2000" dirty="0">
                <a:latin typeface="Times New Roman" panose="02020603050405020304" pitchFamily="18" charset="0"/>
                <a:cs typeface="Times New Roman" panose="02020603050405020304" pitchFamily="18" charset="0"/>
              </a:rPr>
              <a:t>3. Shipping advice</a:t>
            </a:r>
            <a:endParaRPr lang="en-US" altLang="zh-CN" sz="2000" dirty="0">
              <a:latin typeface="Times New Roman" panose="02020603050405020304" pitchFamily="18" charset="0"/>
              <a:cs typeface="Times New Roman" panose="02020603050405020304" pitchFamily="18" charset="0"/>
            </a:endParaRPr>
          </a:p>
          <a:p>
            <a:pPr eaLnBrk="1" hangingPunct="1">
              <a:lnSpc>
                <a:spcPct val="130000"/>
              </a:lnSpc>
              <a:buNone/>
            </a:pPr>
            <a:r>
              <a:rPr lang="en-US" altLang="zh-CN" sz="2000" dirty="0">
                <a:latin typeface="Times New Roman" panose="02020603050405020304" pitchFamily="18" charset="0"/>
                <a:cs typeface="Times New Roman" panose="02020603050405020304" pitchFamily="18" charset="0"/>
              </a:rPr>
              <a:t>    </a:t>
            </a:r>
            <a:r>
              <a:rPr lang="zh-CN" altLang="en-US" sz="2000" dirty="0">
                <a:latin typeface="Times New Roman" panose="02020603050405020304" pitchFamily="18" charset="0"/>
                <a:cs typeface="Times New Roman" panose="02020603050405020304" pitchFamily="18" charset="0"/>
              </a:rPr>
              <a:t>装运通知：装运通知是由卖方向买方发出的货物已经于某年某月某日装船的书面通知。</a:t>
            </a:r>
            <a:endParaRPr lang="zh-CN" altLang="en-US" sz="2000" dirty="0">
              <a:latin typeface="Times New Roman" panose="02020603050405020304" pitchFamily="18" charset="0"/>
              <a:cs typeface="Times New Roman" panose="02020603050405020304" pitchFamily="18" charset="0"/>
            </a:endParaRPr>
          </a:p>
          <a:p>
            <a:pPr eaLnBrk="1" hangingPunct="1">
              <a:lnSpc>
                <a:spcPct val="130000"/>
              </a:lnSpc>
            </a:pPr>
            <a:r>
              <a:rPr lang="en-US" altLang="zh-CN" sz="2000" dirty="0">
                <a:latin typeface="Times New Roman" panose="02020603050405020304" pitchFamily="18" charset="0"/>
                <a:cs typeface="Times New Roman" panose="02020603050405020304" pitchFamily="18" charset="0"/>
              </a:rPr>
              <a:t>4. Shipping instructions</a:t>
            </a:r>
            <a:endParaRPr lang="en-US" altLang="zh-CN" sz="2000" dirty="0">
              <a:latin typeface="Times New Roman" panose="02020603050405020304" pitchFamily="18" charset="0"/>
              <a:cs typeface="Times New Roman" panose="02020603050405020304" pitchFamily="18" charset="0"/>
            </a:endParaRPr>
          </a:p>
          <a:p>
            <a:pPr eaLnBrk="1" hangingPunct="1">
              <a:lnSpc>
                <a:spcPct val="130000"/>
              </a:lnSpc>
            </a:pPr>
            <a:r>
              <a:rPr lang="zh-CN" altLang="en-US" sz="2000" dirty="0">
                <a:latin typeface="Times New Roman" panose="02020603050405020304" pitchFamily="18" charset="0"/>
                <a:cs typeface="Times New Roman" panose="02020603050405020304" pitchFamily="18" charset="0"/>
              </a:rPr>
              <a:t>装运须知：装运须知是买方就货物装运的具体要求向卖方发出的书面通知。</a:t>
            </a:r>
            <a:endParaRPr lang="zh-CN" altLang="en-US" sz="2000" dirty="0">
              <a:latin typeface="Times New Roman" panose="02020603050405020304" pitchFamily="18" charset="0"/>
              <a:cs typeface="Times New Roman" panose="02020603050405020304" pitchFamily="18" charset="0"/>
            </a:endParaRPr>
          </a:p>
          <a:p>
            <a:pPr eaLnBrk="1" hangingPunct="1">
              <a:lnSpc>
                <a:spcPct val="130000"/>
              </a:lnSpc>
            </a:pPr>
            <a:r>
              <a:rPr lang="en-US" altLang="zh-CN" sz="2000" dirty="0">
                <a:latin typeface="Times New Roman" panose="02020603050405020304" pitchFamily="18" charset="0"/>
                <a:cs typeface="Times New Roman" panose="02020603050405020304" pitchFamily="18" charset="0"/>
              </a:rPr>
              <a:t>5. Marketing mix</a:t>
            </a:r>
            <a:endParaRPr lang="en-US" altLang="zh-CN" sz="2000" dirty="0">
              <a:latin typeface="Times New Roman" panose="02020603050405020304" pitchFamily="18" charset="0"/>
              <a:cs typeface="Times New Roman" panose="02020603050405020304" pitchFamily="18" charset="0"/>
            </a:endParaRPr>
          </a:p>
          <a:p>
            <a:pPr eaLnBrk="1" hangingPunct="1">
              <a:lnSpc>
                <a:spcPct val="130000"/>
              </a:lnSpc>
            </a:pPr>
            <a:r>
              <a:rPr lang="zh-CN" altLang="en-US" sz="2000" dirty="0">
                <a:latin typeface="Times New Roman" panose="02020603050405020304" pitchFamily="18" charset="0"/>
                <a:cs typeface="Times New Roman" panose="02020603050405020304" pitchFamily="18" charset="0"/>
              </a:rPr>
              <a:t>营销组合：该概念由</a:t>
            </a:r>
            <a:r>
              <a:rPr lang="en-US" altLang="zh-CN" sz="2000" dirty="0">
                <a:latin typeface="Times New Roman" panose="02020603050405020304" pitchFamily="18" charset="0"/>
                <a:cs typeface="Times New Roman" panose="02020603050405020304" pitchFamily="18" charset="0"/>
              </a:rPr>
              <a:t>Neil Bordon</a:t>
            </a:r>
            <a:r>
              <a:rPr lang="zh-CN" altLang="en-US" sz="2000" dirty="0">
                <a:latin typeface="Times New Roman" panose="02020603050405020304" pitchFamily="18" charset="0"/>
                <a:cs typeface="Times New Roman" panose="02020603050405020304" pitchFamily="18" charset="0"/>
              </a:rPr>
              <a:t>提出，指企业根据顾客的需求和企业的营销目标来确定可控营销因素的最佳组合。理查德</a:t>
            </a:r>
            <a:r>
              <a:rPr lang="en-US" altLang="zh-CN" sz="2000" dirty="0">
                <a:latin typeface="Times New Roman" panose="02020603050405020304" pitchFamily="18" charset="0"/>
                <a:cs typeface="Times New Roman" panose="02020603050405020304" pitchFamily="18" charset="0"/>
              </a:rPr>
              <a:t>·</a:t>
            </a:r>
            <a:r>
              <a:rPr lang="zh-CN" altLang="en-US" sz="2000" dirty="0">
                <a:latin typeface="Times New Roman" panose="02020603050405020304" pitchFamily="18" charset="0"/>
                <a:cs typeface="Times New Roman" panose="02020603050405020304" pitchFamily="18" charset="0"/>
              </a:rPr>
              <a:t>克莱维持教授把营销组合要素归纳为产品、订价、</a:t>
            </a:r>
            <a:r>
              <a:rPr lang="zh-CN" altLang="en-US" sz="2000" dirty="0">
                <a:latin typeface="Times New Roman" panose="02020603050405020304" pitchFamily="18" charset="0"/>
                <a:cs typeface="Times New Roman" panose="02020603050405020304" pitchFamily="18" charset="0"/>
                <a:hlinkClick r:id="rId1" tooltip="渠道"/>
              </a:rPr>
              <a:t>渠道</a:t>
            </a:r>
            <a:r>
              <a:rPr lang="zh-CN" altLang="en-US" sz="2000" dirty="0">
                <a:latin typeface="Times New Roman" panose="02020603050405020304" pitchFamily="18" charset="0"/>
                <a:cs typeface="Times New Roman" panose="02020603050405020304" pitchFamily="18" charset="0"/>
              </a:rPr>
              <a:t>、</a:t>
            </a:r>
            <a:r>
              <a:rPr lang="zh-CN" altLang="en-US" sz="2000" dirty="0">
                <a:latin typeface="Times New Roman" panose="02020603050405020304" pitchFamily="18" charset="0"/>
                <a:cs typeface="Times New Roman" panose="02020603050405020304" pitchFamily="18" charset="0"/>
                <a:hlinkClick r:id="rId2" tooltip="促销"/>
              </a:rPr>
              <a:t>促销</a:t>
            </a:r>
            <a:r>
              <a:rPr lang="zh-CN" altLang="en-US" sz="2000" dirty="0">
                <a:latin typeface="Times New Roman" panose="02020603050405020304" pitchFamily="18" charset="0"/>
                <a:cs typeface="Times New Roman" panose="02020603050405020304" pitchFamily="18" charset="0"/>
              </a:rPr>
              <a:t>四大要素。</a:t>
            </a:r>
            <a:endParaRPr lang="zh-CN" altLang="en-US" sz="2000" dirty="0">
              <a:latin typeface="Times New Roman" panose="02020603050405020304" pitchFamily="18" charset="0"/>
              <a:cs typeface="Times New Roman" panose="02020603050405020304" pitchFamily="18" charset="0"/>
            </a:endParaRPr>
          </a:p>
        </p:txBody>
      </p:sp>
      <p:sp>
        <p:nvSpPr>
          <p:cNvPr id="2" name="文本框 1"/>
          <p:cNvSpPr txBox="1"/>
          <p:nvPr/>
        </p:nvSpPr>
        <p:spPr>
          <a:xfrm>
            <a:off x="1442085" y="5301615"/>
            <a:ext cx="9652635" cy="659130"/>
          </a:xfrm>
          <a:prstGeom prst="rect">
            <a:avLst/>
          </a:prstGeom>
        </p:spPr>
        <p:txBody>
          <a:bodyPr wrap="square">
            <a:noAutofit/>
          </a:bodyPr>
          <a:p>
            <a:pPr marL="0" indent="266700" algn="just" defTabSz="266700">
              <a:lnSpc>
                <a:spcPts val="1530"/>
              </a:lnSpc>
              <a:spcAft>
                <a:spcPct val="0"/>
              </a:spcAft>
            </a:pPr>
            <a:r>
              <a:rPr lang="zh-CN" altLang="en-US" sz="1600">
                <a:latin typeface="+mj-lt"/>
                <a:ea typeface="黑体" panose="02010609060101010101" charset="-122"/>
              </a:rPr>
              <a:t>【解析】</a:t>
            </a:r>
            <a:r>
              <a:rPr lang="zh-CN" altLang="en-US" sz="1600">
                <a:latin typeface="+mj-lt"/>
                <a:ea typeface="宋体" panose="02010600030101010101" pitchFamily="2" charset="-122"/>
              </a:rPr>
              <a:t>从这些短语不难看出，商务英语具有专业化的特点，也就是说，商务英语中不乏行话与术语，完全可以信手拈来。</a:t>
            </a:r>
            <a:endParaRPr lang="zh-CN" altLang="en-US" sz="1600">
              <a:latin typeface="+mj-lt"/>
              <a:ea typeface="宋体" panose="02010600030101010101" pitchFamily="2" charset="-122"/>
            </a:endParaRPr>
          </a:p>
        </p:txBody>
      </p:sp>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3554" name="Rectangle 3"/>
          <p:cNvSpPr>
            <a:spLocks noGrp="1"/>
          </p:cNvSpPr>
          <p:nvPr>
            <p:ph idx="1"/>
          </p:nvPr>
        </p:nvSpPr>
        <p:spPr>
          <a:xfrm>
            <a:off x="1529080" y="1700530"/>
            <a:ext cx="9836785" cy="4537075"/>
          </a:xfrm>
        </p:spPr>
        <p:txBody>
          <a:bodyPr vert="horz" wrap="square" lIns="91440" tIns="45720" rIns="91440" bIns="45720" anchor="t" anchorCtr="0"/>
          <a:p>
            <a:pPr eaLnBrk="1" hangingPunct="1">
              <a:lnSpc>
                <a:spcPct val="100000"/>
              </a:lnSpc>
            </a:pPr>
            <a:r>
              <a:rPr lang="en-US" altLang="zh-CN" sz="2400" dirty="0">
                <a:latin typeface="Times New Roman" panose="02020603050405020304" pitchFamily="18" charset="0"/>
                <a:cs typeface="Times New Roman" panose="02020603050405020304" pitchFamily="18" charset="0"/>
              </a:rPr>
              <a:t>1.	This simply means that the company continues indefinitely, that the death or withdrawal of a shareholder does not terminate the company existence, and that a shareholder does not have the power to compel or force dissolution.</a:t>
            </a:r>
            <a:endParaRPr lang="en-US" altLang="zh-CN" sz="2400" dirty="0">
              <a:latin typeface="Times New Roman" panose="02020603050405020304" pitchFamily="18" charset="0"/>
              <a:cs typeface="Times New Roman" panose="02020603050405020304" pitchFamily="18" charset="0"/>
            </a:endParaRPr>
          </a:p>
          <a:p>
            <a:pPr algn="l" eaLnBrk="1" hangingPunct="1">
              <a:lnSpc>
                <a:spcPct val="100000"/>
              </a:lnSpc>
            </a:pPr>
            <a:r>
              <a:rPr lang="en-US" altLang="zh-CN" sz="2400" dirty="0">
                <a:latin typeface="Times New Roman" panose="02020603050405020304" pitchFamily="18" charset="0"/>
                <a:cs typeface="Times New Roman" panose="02020603050405020304" pitchFamily="18" charset="0"/>
                <a:sym typeface="+mn-ea"/>
              </a:rPr>
              <a:t>2.	Marketing occurs when people decide to satisfy needs and wants through exchange. Exchange is the act of obtaining a desired object from someone by offering something in return. Exchange is only one of many ways people can obtain a desired object.</a:t>
            </a:r>
            <a:endParaRPr lang="en-US" altLang="zh-CN" sz="2400" dirty="0">
              <a:latin typeface="Times New Roman" panose="02020603050405020304" pitchFamily="18" charset="0"/>
              <a:cs typeface="Times New Roman" panose="02020603050405020304" pitchFamily="18" charset="0"/>
            </a:endParaRPr>
          </a:p>
          <a:p>
            <a:pPr eaLnBrk="1" hangingPunct="1">
              <a:lnSpc>
                <a:spcPct val="100000"/>
              </a:lnSpc>
            </a:pPr>
            <a:endParaRPr lang="en-US" altLang="zh-CN" sz="2400" dirty="0">
              <a:latin typeface="Times New Roman" panose="02020603050405020304" pitchFamily="18" charset="0"/>
              <a:cs typeface="Times New Roman" panose="02020603050405020304" pitchFamily="18" charset="0"/>
            </a:endParaRPr>
          </a:p>
        </p:txBody>
      </p:sp>
      <p:sp>
        <p:nvSpPr>
          <p:cNvPr id="23555" name="Rectangle 6"/>
          <p:cNvSpPr>
            <a:spLocks noGrp="1"/>
          </p:cNvSpPr>
          <p:nvPr>
            <p:ph type="title"/>
          </p:nvPr>
        </p:nvSpPr>
        <p:spPr/>
        <p:txBody>
          <a:bodyPr vert="horz" wrap="square" lIns="91440" tIns="45720" rIns="91440" bIns="45720" anchor="b" anchorCtr="0"/>
          <a:p>
            <a:pPr eaLnBrk="1" hangingPunct="1"/>
            <a:r>
              <a:rPr lang="en-US" altLang="zh-CN" sz="2800" dirty="0">
                <a:latin typeface="Times New Roman" panose="02020603050405020304" pitchFamily="18" charset="0"/>
                <a:cs typeface="Times New Roman" panose="02020603050405020304" pitchFamily="18" charset="0"/>
              </a:rPr>
              <a:t>Task II  </a:t>
            </a:r>
            <a:r>
              <a:rPr lang="zh-CN" altLang="en-US" sz="2800" dirty="0">
                <a:latin typeface="Times New Roman" panose="02020603050405020304" pitchFamily="18" charset="0"/>
                <a:cs typeface="Times New Roman" panose="02020603050405020304" pitchFamily="18" charset="0"/>
              </a:rPr>
              <a:t>阅读下列句子，从语言规范方面讨论商务英语的语言特点。</a:t>
            </a:r>
            <a:endParaRPr lang="zh-CN" altLang="en-US" sz="28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4578" name="Rectangle 3"/>
          <p:cNvSpPr>
            <a:spLocks noGrp="1"/>
          </p:cNvSpPr>
          <p:nvPr>
            <p:ph idx="1"/>
          </p:nvPr>
        </p:nvSpPr>
        <p:spPr>
          <a:xfrm>
            <a:off x="1650365" y="1701800"/>
            <a:ext cx="9895840" cy="4679950"/>
          </a:xfrm>
        </p:spPr>
        <p:txBody>
          <a:bodyPr vert="horz" wrap="square" lIns="91440" tIns="45720" rIns="91440" bIns="45720" anchor="t" anchorCtr="0"/>
          <a:p>
            <a:pPr eaLnBrk="1" hangingPunct="1">
              <a:lnSpc>
                <a:spcPct val="110000"/>
              </a:lnSpc>
            </a:pPr>
            <a:r>
              <a:rPr lang="en-US" altLang="zh-CN" sz="2400" dirty="0">
                <a:latin typeface="Times New Roman" panose="02020603050405020304" pitchFamily="18" charset="0"/>
                <a:cs typeface="Times New Roman" panose="02020603050405020304" pitchFamily="18" charset="0"/>
              </a:rPr>
              <a:t>3.	As prices continue to rise and consumers search for affordable ways to sustain the transitional economy, nearly 80 percent of U.S. households are shopping at Wal-Mart. Consumers across various income brackets are now taking advantage of Wal-Mart’s one-stop shopping convenience to purchase a wide assortment of consumer packaged goods at low prices.</a:t>
            </a:r>
            <a:endParaRPr lang="en-US" altLang="zh-CN" sz="2400" dirty="0">
              <a:latin typeface="Times New Roman" panose="02020603050405020304" pitchFamily="18" charset="0"/>
              <a:cs typeface="Times New Roman" panose="02020603050405020304" pitchFamily="18" charset="0"/>
            </a:endParaRPr>
          </a:p>
          <a:p>
            <a:pPr eaLnBrk="1" hangingPunct="1">
              <a:lnSpc>
                <a:spcPct val="110000"/>
              </a:lnSpc>
            </a:pPr>
            <a:r>
              <a:rPr lang="en-US" altLang="zh-CN" sz="2400" dirty="0">
                <a:latin typeface="Times New Roman" panose="02020603050405020304" pitchFamily="18" charset="0"/>
                <a:cs typeface="Times New Roman" panose="02020603050405020304" pitchFamily="18" charset="0"/>
              </a:rPr>
              <a:t>4.	At your request, we have effected insurance on this consignment against All Risks and War Risk for US $ 1 million on June 1, 2010. </a:t>
            </a:r>
            <a:endParaRPr lang="en-US" altLang="zh-CN" sz="2400" dirty="0">
              <a:latin typeface="Times New Roman" panose="02020603050405020304" pitchFamily="18" charset="0"/>
              <a:cs typeface="Times New Roman" panose="02020603050405020304" pitchFamily="18" charset="0"/>
            </a:endParaRPr>
          </a:p>
        </p:txBody>
      </p:sp>
      <p:sp>
        <p:nvSpPr>
          <p:cNvPr id="159748" name="AutoShape 4"/>
          <p:cNvSpPr/>
          <p:nvPr/>
        </p:nvSpPr>
        <p:spPr>
          <a:xfrm>
            <a:off x="5160010" y="476885"/>
            <a:ext cx="2376170" cy="852805"/>
          </a:xfrm>
          <a:prstGeom prst="wedgeRoundRectCallout">
            <a:avLst>
              <a:gd name="adj1" fmla="val -111811"/>
              <a:gd name="adj2" fmla="val 65785"/>
              <a:gd name="adj3" fmla="val 16667"/>
            </a:avLst>
          </a:prstGeom>
          <a:solidFill>
            <a:schemeClr val="accent1"/>
          </a:solidFill>
          <a:ln w="9525" cap="flat" cmpd="sng">
            <a:solidFill>
              <a:schemeClr val="tx1"/>
            </a:solidFill>
            <a:prstDash val="solid"/>
            <a:miter/>
            <a:headEnd type="none" w="med" len="med"/>
            <a:tailEnd type="none" w="med" len="med"/>
          </a:ln>
        </p:spPr>
        <p:txBody>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algn="ctr" eaLnBrk="1" hangingPunct="1">
              <a:spcBef>
                <a:spcPct val="0"/>
              </a:spcBef>
              <a:buClrTx/>
              <a:buSzTx/>
              <a:buFontTx/>
              <a:buNone/>
            </a:pPr>
            <a:r>
              <a:rPr lang="zh-CN" altLang="en-US" sz="4000" dirty="0"/>
              <a:t>规范化</a:t>
            </a:r>
            <a:endParaRPr lang="zh-CN" altLang="en-US" sz="4000" dirty="0"/>
          </a:p>
        </p:txBody>
      </p:sp>
      <p:sp>
        <p:nvSpPr>
          <p:cNvPr id="25602" name="Rectangle 3"/>
          <p:cNvSpPr>
            <a:spLocks noGrp="1"/>
          </p:cNvSpPr>
          <p:nvPr/>
        </p:nvSpPr>
        <p:spPr>
          <a:xfrm>
            <a:off x="1812925" y="5301615"/>
            <a:ext cx="9733280" cy="1165225"/>
          </a:xfrm>
          <a:prstGeom prst="rect">
            <a:avLst/>
          </a:prstGeom>
          <a:noFill/>
          <a:ln w="9525">
            <a:noFill/>
          </a:ln>
        </p:spPr>
        <p:txBody>
          <a:bodyPr vert="horz" wrap="square" lIns="91440" tIns="45720" rIns="91440" bIns="45720" anchor="t" anchorCtr="0"/>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vl6pPr marL="25146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6pPr>
            <a:lvl7pPr marL="29718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7pPr>
            <a:lvl8pPr marL="34290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8pPr>
            <a:lvl9pPr marL="38862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9pPr>
          </a:lstStyle>
          <a:p>
            <a:pPr eaLnBrk="1" hangingPunct="1">
              <a:lnSpc>
                <a:spcPct val="130000"/>
              </a:lnSpc>
              <a:buNone/>
            </a:pPr>
            <a:r>
              <a:rPr lang="en-US" altLang="zh-CN" sz="1800" dirty="0">
                <a:latin typeface="Arial" panose="020B0604020202020204" pitchFamily="34" charset="0"/>
              </a:rPr>
              <a:t>【</a:t>
            </a:r>
            <a:r>
              <a:rPr lang="zh-CN" altLang="en-US" sz="1800" dirty="0">
                <a:latin typeface="Arial" panose="020B0604020202020204" pitchFamily="34" charset="0"/>
              </a:rPr>
              <a:t>解析</a:t>
            </a:r>
            <a:r>
              <a:rPr lang="en-US" altLang="zh-CN" sz="1800" dirty="0">
                <a:latin typeface="Arial" panose="020B0604020202020204" pitchFamily="34" charset="0"/>
              </a:rPr>
              <a:t>】</a:t>
            </a:r>
            <a:r>
              <a:rPr lang="zh-CN" altLang="en-US" sz="1800" dirty="0">
                <a:latin typeface="Arial" panose="020B0604020202020204" pitchFamily="34" charset="0"/>
              </a:rPr>
              <a:t>商务英语具有规范化特征，语言统一、客观，准确传递作者意图，规范性还体现在语言的正式性和合理性。</a:t>
            </a:r>
            <a:endParaRPr lang="zh-CN" altLang="en-US" sz="1800" dirty="0">
              <a:latin typeface="Arial" panose="020B0604020202020204"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59748"/>
                                        </p:tgtEl>
                                        <p:attrNameLst>
                                          <p:attrName>style.visibility</p:attrName>
                                        </p:attrNameLst>
                                      </p:cBhvr>
                                      <p:to>
                                        <p:strVal val="visible"/>
                                      </p:to>
                                    </p:set>
                                    <p:anim calcmode="lin" valueType="num">
                                      <p:cBhvr additive="base">
                                        <p:cTn id="7" dur="500" fill="hold"/>
                                        <p:tgtEl>
                                          <p:spTgt spid="159748"/>
                                        </p:tgtEl>
                                        <p:attrNameLst>
                                          <p:attrName>ppt_x</p:attrName>
                                        </p:attrNameLst>
                                      </p:cBhvr>
                                      <p:tavLst>
                                        <p:tav tm="0">
                                          <p:val>
                                            <p:strVal val="#ppt_x"/>
                                          </p:val>
                                        </p:tav>
                                        <p:tav tm="100000">
                                          <p:val>
                                            <p:strVal val="#ppt_x"/>
                                          </p:val>
                                        </p:tav>
                                      </p:tavLst>
                                    </p:anim>
                                    <p:anim calcmode="lin" valueType="num">
                                      <p:cBhvr additive="base">
                                        <p:cTn id="8" dur="500" fill="hold"/>
                                        <p:tgtEl>
                                          <p:spTgt spid="15974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9748" grpId="0" bldLvl="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6" name="Rectangle 3"/>
          <p:cNvSpPr>
            <a:spLocks noGrp="1"/>
          </p:cNvSpPr>
          <p:nvPr>
            <p:ph idx="1"/>
          </p:nvPr>
        </p:nvSpPr>
        <p:spPr>
          <a:xfrm>
            <a:off x="1540510" y="1586230"/>
            <a:ext cx="9892665" cy="4795520"/>
          </a:xfrm>
        </p:spPr>
        <p:txBody>
          <a:bodyPr vert="horz" wrap="square" lIns="91440" tIns="45720" rIns="91440" bIns="45720" anchor="t" anchorCtr="0"/>
          <a:p>
            <a:pPr eaLnBrk="1" hangingPunct="1">
              <a:lnSpc>
                <a:spcPct val="120000"/>
              </a:lnSpc>
            </a:pPr>
            <a:r>
              <a:rPr lang="en-US" altLang="zh-CN" sz="2000" dirty="0">
                <a:latin typeface="Times New Roman" panose="02020603050405020304" pitchFamily="18" charset="0"/>
                <a:cs typeface="Times New Roman" panose="02020603050405020304" pitchFamily="18" charset="0"/>
              </a:rPr>
              <a:t> 1.	This simply means that the company continues indefinitely, that the death or withdrawal of a shareholder does not terminate the company existence, and that a shareholder does not have the power to compel or force dissolution.</a:t>
            </a:r>
            <a:endParaRPr lang="en-US" altLang="zh-CN" sz="2000" dirty="0">
              <a:latin typeface="Times New Roman" panose="02020603050405020304" pitchFamily="18" charset="0"/>
              <a:cs typeface="Times New Roman" panose="02020603050405020304" pitchFamily="18" charset="0"/>
            </a:endParaRPr>
          </a:p>
          <a:p>
            <a:pPr eaLnBrk="1" hangingPunct="1">
              <a:lnSpc>
                <a:spcPct val="120000"/>
              </a:lnSpc>
            </a:pPr>
            <a:r>
              <a:rPr lang="zh-CN" altLang="en-US" sz="2000" dirty="0">
                <a:latin typeface="Times New Roman" panose="02020603050405020304" pitchFamily="18" charset="0"/>
                <a:cs typeface="Times New Roman" panose="02020603050405020304" pitchFamily="18" charset="0"/>
              </a:rPr>
              <a:t>也就是说，公司可以无限存续，股东的死亡和撤股并不能终止公司的存续，而且股东也不具有强行解散公司的权力。</a:t>
            </a:r>
            <a:endParaRPr lang="zh-CN" altLang="en-US" sz="2000" dirty="0">
              <a:latin typeface="Times New Roman" panose="02020603050405020304" pitchFamily="18" charset="0"/>
              <a:cs typeface="Times New Roman" panose="02020603050405020304" pitchFamily="18" charset="0"/>
            </a:endParaRPr>
          </a:p>
          <a:p>
            <a:pPr eaLnBrk="1" hangingPunct="1">
              <a:lnSpc>
                <a:spcPct val="120000"/>
              </a:lnSpc>
            </a:pPr>
            <a:r>
              <a:rPr lang="en-US" altLang="zh-CN" sz="2000" dirty="0">
                <a:latin typeface="Times New Roman" panose="02020603050405020304" pitchFamily="18" charset="0"/>
                <a:cs typeface="Times New Roman" panose="02020603050405020304" pitchFamily="18" charset="0"/>
              </a:rPr>
              <a:t>2.	Marketing occurs when people decide to satisfy needs and wants through exchange. Exchange is the act of obtaining a desired object from someone by offering something in return. Exchange is only one of many ways people can obtain a desired object.</a:t>
            </a:r>
            <a:endParaRPr lang="en-US" altLang="zh-CN" sz="2000" dirty="0">
              <a:latin typeface="Times New Roman" panose="02020603050405020304" pitchFamily="18" charset="0"/>
              <a:cs typeface="Times New Roman" panose="02020603050405020304" pitchFamily="18" charset="0"/>
            </a:endParaRPr>
          </a:p>
          <a:p>
            <a:pPr eaLnBrk="1" hangingPunct="1">
              <a:lnSpc>
                <a:spcPct val="120000"/>
              </a:lnSpc>
            </a:pPr>
            <a:r>
              <a:rPr lang="zh-CN" altLang="en-US" sz="2000" dirty="0">
                <a:latin typeface="Times New Roman" panose="02020603050405020304" pitchFamily="18" charset="0"/>
                <a:cs typeface="Times New Roman" panose="02020603050405020304" pitchFamily="18" charset="0"/>
              </a:rPr>
              <a:t>人们开始通过交换来满足需求的时候就出现了营销。所谓交换就是指从他人那里取得想要的物品，并以某种物品作为回报的行为。获得想要物品的方式有多种，交易只是其中之一。</a:t>
            </a:r>
            <a:endParaRPr lang="zh-CN" altLang="en-US" sz="2000" dirty="0">
              <a:latin typeface="Times New Roman" panose="02020603050405020304" pitchFamily="18" charset="0"/>
              <a:cs typeface="Times New Roman" panose="02020603050405020304" pitchFamily="18" charset="0"/>
            </a:endParaRPr>
          </a:p>
        </p:txBody>
      </p:sp>
      <p:sp>
        <p:nvSpPr>
          <p:cNvPr id="2" name="文本框 1"/>
          <p:cNvSpPr txBox="1"/>
          <p:nvPr/>
        </p:nvSpPr>
        <p:spPr>
          <a:xfrm>
            <a:off x="2051050" y="476885"/>
            <a:ext cx="8401050" cy="460375"/>
          </a:xfrm>
          <a:prstGeom prst="rect">
            <a:avLst/>
          </a:prstGeom>
          <a:noFill/>
        </p:spPr>
        <p:txBody>
          <a:bodyPr wrap="square" rtlCol="0">
            <a:spAutoFit/>
          </a:bodyPr>
          <a:p>
            <a:r>
              <a:rPr lang="zh-CN" altLang="en-US" sz="2400" b="1">
                <a:latin typeface="+mj-lt"/>
                <a:cs typeface="+mj-lt"/>
              </a:rPr>
              <a:t>参考</a:t>
            </a:r>
            <a:r>
              <a:rPr lang="zh-CN" altLang="en-US" sz="2400" b="1">
                <a:latin typeface="+mj-lt"/>
                <a:cs typeface="+mj-lt"/>
              </a:rPr>
              <a:t>译文</a:t>
            </a:r>
            <a:endParaRPr lang="zh-CN" altLang="en-US" sz="2400" b="1">
              <a:latin typeface="+mj-lt"/>
              <a:cs typeface="+mj-lt"/>
            </a:endParaRPr>
          </a:p>
        </p:txBody>
      </p:sp>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7650" name="Rectangle 3"/>
          <p:cNvSpPr>
            <a:spLocks noGrp="1"/>
          </p:cNvSpPr>
          <p:nvPr>
            <p:ph idx="1"/>
          </p:nvPr>
        </p:nvSpPr>
        <p:spPr>
          <a:xfrm>
            <a:off x="1518920" y="599440"/>
            <a:ext cx="10046335" cy="5638165"/>
          </a:xfrm>
          <a:solidFill>
            <a:schemeClr val="bg1"/>
          </a:solidFill>
        </p:spPr>
        <p:txBody>
          <a:bodyPr vert="horz" wrap="square" lIns="91440" tIns="45720" rIns="91440" bIns="45720" anchor="t" anchorCtr="0"/>
          <a:p>
            <a:pPr eaLnBrk="1" hangingPunct="1">
              <a:lnSpc>
                <a:spcPct val="130000"/>
              </a:lnSpc>
            </a:pPr>
            <a:r>
              <a:rPr lang="en-US" altLang="zh-CN" sz="2000" dirty="0">
                <a:latin typeface="Times New Roman" panose="02020603050405020304" pitchFamily="18" charset="0"/>
                <a:cs typeface="Times New Roman" panose="02020603050405020304" pitchFamily="18" charset="0"/>
              </a:rPr>
              <a:t>3.	As prices continue to rise and consumers search for affordable ways to sustain the transitional economy, nearly 80 percent of U.S. households are shopping at Wal-Mart. Consumers across various income brackets are now taking advantage of Wal-Mart’s one-stop shopping convenience to purchase a wide assortment of consumer packaged goods at low prices.</a:t>
            </a:r>
            <a:endParaRPr lang="en-US" altLang="zh-CN" sz="2000" dirty="0">
              <a:latin typeface="Times New Roman" panose="02020603050405020304" pitchFamily="18" charset="0"/>
              <a:cs typeface="Times New Roman" panose="02020603050405020304" pitchFamily="18" charset="0"/>
            </a:endParaRPr>
          </a:p>
          <a:p>
            <a:pPr eaLnBrk="1" hangingPunct="1">
              <a:lnSpc>
                <a:spcPct val="130000"/>
              </a:lnSpc>
            </a:pPr>
            <a:r>
              <a:rPr lang="zh-CN" altLang="en-US" sz="2000" dirty="0">
                <a:latin typeface="Times New Roman" panose="02020603050405020304" pitchFamily="18" charset="0"/>
                <a:cs typeface="Times New Roman" panose="02020603050405020304" pitchFamily="18" charset="0"/>
              </a:rPr>
              <a:t>随着价格持续上涨，消费者寻求比较经济的办法来度过经济转型期，大约 </a:t>
            </a:r>
            <a:r>
              <a:rPr lang="en-US" altLang="zh-CN" sz="2000" dirty="0">
                <a:latin typeface="Times New Roman" panose="02020603050405020304" pitchFamily="18" charset="0"/>
                <a:cs typeface="Times New Roman" panose="02020603050405020304" pitchFamily="18" charset="0"/>
              </a:rPr>
              <a:t>80%</a:t>
            </a:r>
            <a:r>
              <a:rPr lang="zh-CN" altLang="en-US" sz="2000" dirty="0">
                <a:latin typeface="Times New Roman" panose="02020603050405020304" pitchFamily="18" charset="0"/>
                <a:cs typeface="Times New Roman" panose="02020603050405020304" pitchFamily="18" charset="0"/>
              </a:rPr>
              <a:t>的美国家庭在沃尔玛购物。各种不同收入的人群都利用沃尔玛的一站式购物便利，以低价购买各种各样的日用消费品。</a:t>
            </a:r>
            <a:endParaRPr lang="zh-CN" altLang="en-US" sz="2000" dirty="0">
              <a:latin typeface="Times New Roman" panose="02020603050405020304" pitchFamily="18" charset="0"/>
              <a:cs typeface="Times New Roman" panose="02020603050405020304" pitchFamily="18" charset="0"/>
            </a:endParaRPr>
          </a:p>
          <a:p>
            <a:pPr eaLnBrk="1" hangingPunct="1">
              <a:lnSpc>
                <a:spcPct val="130000"/>
              </a:lnSpc>
            </a:pPr>
            <a:endParaRPr lang="zh-CN" altLang="en-US" sz="2000" dirty="0">
              <a:latin typeface="Times New Roman" panose="02020603050405020304" pitchFamily="18" charset="0"/>
              <a:cs typeface="Times New Roman" panose="02020603050405020304" pitchFamily="18" charset="0"/>
            </a:endParaRPr>
          </a:p>
          <a:p>
            <a:pPr eaLnBrk="1" hangingPunct="1">
              <a:lnSpc>
                <a:spcPct val="130000"/>
              </a:lnSpc>
            </a:pPr>
            <a:r>
              <a:rPr lang="en-US" altLang="zh-CN" sz="2000" dirty="0">
                <a:latin typeface="Times New Roman" panose="02020603050405020304" pitchFamily="18" charset="0"/>
                <a:cs typeface="Times New Roman" panose="02020603050405020304" pitchFamily="18" charset="0"/>
              </a:rPr>
              <a:t>4.	At your request, we have effected insurance on this consignment against All Risks and War Risk for US $ 1 million on June 1, 2010. </a:t>
            </a:r>
            <a:endParaRPr lang="en-US" altLang="zh-CN" sz="2000" dirty="0">
              <a:latin typeface="Times New Roman" panose="02020603050405020304" pitchFamily="18" charset="0"/>
              <a:cs typeface="Times New Roman" panose="02020603050405020304" pitchFamily="18" charset="0"/>
            </a:endParaRPr>
          </a:p>
          <a:p>
            <a:pPr eaLnBrk="1" hangingPunct="1">
              <a:lnSpc>
                <a:spcPct val="130000"/>
              </a:lnSpc>
            </a:pPr>
            <a:r>
              <a:rPr lang="zh-CN" altLang="en-US" sz="2000" dirty="0">
                <a:latin typeface="Times New Roman" panose="02020603050405020304" pitchFamily="18" charset="0"/>
                <a:cs typeface="Times New Roman" panose="02020603050405020304" pitchFamily="18" charset="0"/>
              </a:rPr>
              <a:t>应贵方要求，我方已于</a:t>
            </a:r>
            <a:r>
              <a:rPr lang="en-US" altLang="zh-CN" sz="2000" dirty="0">
                <a:latin typeface="Times New Roman" panose="02020603050405020304" pitchFamily="18" charset="0"/>
                <a:cs typeface="Times New Roman" panose="02020603050405020304" pitchFamily="18" charset="0"/>
              </a:rPr>
              <a:t>2010</a:t>
            </a:r>
            <a:r>
              <a:rPr lang="zh-CN" altLang="en-US" sz="2000" dirty="0">
                <a:latin typeface="Times New Roman" panose="02020603050405020304" pitchFamily="18" charset="0"/>
                <a:cs typeface="Times New Roman" panose="02020603050405020304" pitchFamily="18" charset="0"/>
              </a:rPr>
              <a:t>年</a:t>
            </a:r>
            <a:r>
              <a:rPr lang="en-US" altLang="zh-CN" sz="2000" dirty="0">
                <a:latin typeface="Times New Roman" panose="02020603050405020304" pitchFamily="18" charset="0"/>
                <a:cs typeface="Times New Roman" panose="02020603050405020304" pitchFamily="18" charset="0"/>
              </a:rPr>
              <a:t>6</a:t>
            </a:r>
            <a:r>
              <a:rPr lang="zh-CN" altLang="en-US" sz="2000" dirty="0">
                <a:latin typeface="Times New Roman" panose="02020603050405020304" pitchFamily="18" charset="0"/>
                <a:cs typeface="Times New Roman" panose="02020603050405020304" pitchFamily="18" charset="0"/>
              </a:rPr>
              <a:t>月</a:t>
            </a:r>
            <a:r>
              <a:rPr lang="en-US" altLang="zh-CN" sz="2000" dirty="0">
                <a:latin typeface="Times New Roman" panose="02020603050405020304" pitchFamily="18" charset="0"/>
                <a:cs typeface="Times New Roman" panose="02020603050405020304" pitchFamily="18" charset="0"/>
              </a:rPr>
              <a:t>1</a:t>
            </a:r>
            <a:r>
              <a:rPr lang="zh-CN" altLang="en-US" sz="2000" dirty="0">
                <a:latin typeface="Times New Roman" panose="02020603050405020304" pitchFamily="18" charset="0"/>
                <a:cs typeface="Times New Roman" panose="02020603050405020304" pitchFamily="18" charset="0"/>
              </a:rPr>
              <a:t>日为这批货物投保了价值为</a:t>
            </a:r>
            <a:r>
              <a:rPr lang="en-US" altLang="zh-CN" sz="2000" dirty="0">
                <a:latin typeface="Times New Roman" panose="02020603050405020304" pitchFamily="18" charset="0"/>
                <a:cs typeface="Times New Roman" panose="02020603050405020304" pitchFamily="18" charset="0"/>
              </a:rPr>
              <a:t>100</a:t>
            </a:r>
            <a:r>
              <a:rPr lang="zh-CN" altLang="en-US" sz="2000" dirty="0">
                <a:latin typeface="Times New Roman" panose="02020603050405020304" pitchFamily="18" charset="0"/>
                <a:cs typeface="Times New Roman" panose="02020603050405020304" pitchFamily="18" charset="0"/>
              </a:rPr>
              <a:t>万美元的一切险和战争险。</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1314" name="Rectangle 2"/>
          <p:cNvSpPr>
            <a:spLocks noGrp="1" noChangeArrowheads="1"/>
          </p:cNvSpPr>
          <p:nvPr>
            <p:ph type="ctrTitle"/>
          </p:nvPr>
        </p:nvSpPr>
        <p:spPr>
          <a:xfrm>
            <a:off x="2782888" y="836613"/>
            <a:ext cx="7239000" cy="1104900"/>
          </a:xfrm>
        </p:spPr>
        <p:txBody>
          <a:bodyPr vert="horz" wrap="square" lIns="91440" tIns="45720" rIns="91440" bIns="45720" numCol="1" anchor="b" anchorCtr="0" compatLnSpc="1"/>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4800" b="1" i="0" u="none" strike="noStrike" kern="0" cap="none" spc="0" normalizeH="0" baseline="0" noProof="0" smtClean="0">
                <a:ln>
                  <a:noFill/>
                </a:ln>
                <a:solidFill>
                  <a:srgbClr val="006699"/>
                </a:solidFill>
                <a:effectLst>
                  <a:outerShdw blurRad="38100" dist="38100" dir="2700000" algn="tl">
                    <a:srgbClr val="C0C0C0"/>
                  </a:outerShdw>
                </a:effectLst>
                <a:uLnTx/>
                <a:uFillTx/>
                <a:latin typeface="+mj-lt"/>
                <a:ea typeface="+mj-ea"/>
                <a:cs typeface="+mj-cs"/>
              </a:rPr>
              <a:t>第一单元 商务翻译概论</a:t>
            </a:r>
            <a:endParaRPr kumimoji="0" lang="zh-CN" altLang="en-US" sz="4800" b="1" i="0" u="none" strike="noStrike" kern="0" cap="none" spc="0" normalizeH="0" baseline="0" noProof="0" smtClean="0">
              <a:ln>
                <a:noFill/>
              </a:ln>
              <a:solidFill>
                <a:srgbClr val="006699"/>
              </a:solidFill>
              <a:effectLst>
                <a:outerShdw blurRad="38100" dist="38100" dir="2700000" algn="tl">
                  <a:srgbClr val="C0C0C0"/>
                </a:outerShdw>
              </a:effectLst>
              <a:uLnTx/>
              <a:uFillTx/>
              <a:latin typeface="+mj-lt"/>
              <a:ea typeface="+mj-ea"/>
              <a:cs typeface="+mj-cs"/>
            </a:endParaRPr>
          </a:p>
        </p:txBody>
      </p:sp>
      <p:sp>
        <p:nvSpPr>
          <p:cNvPr id="141316" name="Rectangle 4"/>
          <p:cNvSpPr>
            <a:spLocks noChangeArrowheads="1"/>
          </p:cNvSpPr>
          <p:nvPr/>
        </p:nvSpPr>
        <p:spPr bwMode="auto">
          <a:xfrm>
            <a:off x="1524000" y="0"/>
            <a:ext cx="4464050" cy="553085"/>
          </a:xfrm>
          <a:prstGeom prst="rect">
            <a:avLst/>
          </a:prstGeom>
          <a:noFill/>
          <a:ln w="9525">
            <a:noFill/>
            <a:miter lim="800000"/>
          </a:ln>
          <a:effectLst/>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3000" b="1" i="0" u="none" strike="noStrike" kern="1200" cap="none" spc="0" normalizeH="0" baseline="0" noProof="0">
              <a:ln>
                <a:noFill/>
              </a:ln>
              <a:solidFill>
                <a:schemeClr val="tx2"/>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endParaRPr>
          </a:p>
        </p:txBody>
      </p:sp>
      <p:pic>
        <p:nvPicPr>
          <p:cNvPr id="6148" name="Picture 17" descr="01300000029584121325123513230"/>
          <p:cNvPicPr>
            <a:picLocks noChangeAspect="1"/>
          </p:cNvPicPr>
          <p:nvPr/>
        </p:nvPicPr>
        <p:blipFill>
          <a:blip r:embed="rId1"/>
          <a:stretch>
            <a:fillRect/>
          </a:stretch>
        </p:blipFill>
        <p:spPr>
          <a:xfrm>
            <a:off x="4295775" y="2852420"/>
            <a:ext cx="4310380" cy="2924175"/>
          </a:xfrm>
          <a:prstGeom prst="rect">
            <a:avLst/>
          </a:prstGeom>
          <a:noFill/>
          <a:ln w="9525">
            <a:noFill/>
          </a:ln>
        </p:spPr>
      </p:pic>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8674" name="Rectangle 3"/>
          <p:cNvSpPr>
            <a:spLocks noGrp="1"/>
          </p:cNvSpPr>
          <p:nvPr>
            <p:ph idx="1"/>
          </p:nvPr>
        </p:nvSpPr>
        <p:spPr>
          <a:xfrm>
            <a:off x="1774825" y="1628775"/>
            <a:ext cx="9742805" cy="4535805"/>
          </a:xfrm>
        </p:spPr>
        <p:txBody>
          <a:bodyPr vert="horz" wrap="square" lIns="91440" tIns="45720" rIns="91440" bIns="45720" anchor="t" anchorCtr="0"/>
          <a:p>
            <a:pPr eaLnBrk="1" hangingPunct="1">
              <a:lnSpc>
                <a:spcPct val="120000"/>
              </a:lnSpc>
            </a:pPr>
            <a:r>
              <a:rPr lang="en-US" altLang="zh-CN" sz="2000" dirty="0">
                <a:latin typeface="Times New Roman" panose="02020603050405020304" pitchFamily="18" charset="0"/>
                <a:cs typeface="Times New Roman" panose="02020603050405020304" pitchFamily="18" charset="0"/>
              </a:rPr>
              <a:t>1.	It would be appreciated if you could quote your best prices of CIF London for Christmas decorations, and also let us know the earliest possible date you can make shipment.</a:t>
            </a:r>
            <a:endParaRPr lang="en-US" altLang="zh-CN" sz="2000" dirty="0">
              <a:latin typeface="Times New Roman" panose="02020603050405020304" pitchFamily="18" charset="0"/>
              <a:cs typeface="Times New Roman" panose="02020603050405020304" pitchFamily="18" charset="0"/>
            </a:endParaRPr>
          </a:p>
          <a:p>
            <a:pPr eaLnBrk="1" hangingPunct="1">
              <a:lnSpc>
                <a:spcPct val="120000"/>
              </a:lnSpc>
            </a:pPr>
            <a:r>
              <a:rPr lang="en-US" altLang="zh-CN" sz="2000" dirty="0">
                <a:latin typeface="Times New Roman" panose="02020603050405020304" pitchFamily="18" charset="0"/>
                <a:cs typeface="Times New Roman" panose="02020603050405020304" pitchFamily="18" charset="0"/>
              </a:rPr>
              <a:t>2.	This contract is made in a spirit of friendship and cooperation by and between Party A and Party B, whereby Party A shall invite Party B as an English teacher on the terms and conditions stipulated as follows:</a:t>
            </a:r>
            <a:endParaRPr lang="en-US" altLang="zh-CN" sz="2000" dirty="0">
              <a:latin typeface="Times New Roman" panose="02020603050405020304" pitchFamily="18" charset="0"/>
              <a:cs typeface="Times New Roman" panose="02020603050405020304" pitchFamily="18" charset="0"/>
            </a:endParaRPr>
          </a:p>
          <a:p>
            <a:pPr eaLnBrk="1" hangingPunct="1">
              <a:lnSpc>
                <a:spcPct val="120000"/>
              </a:lnSpc>
            </a:pPr>
            <a:r>
              <a:rPr lang="en-US" altLang="zh-CN" sz="2000" dirty="0">
                <a:latin typeface="Times New Roman" panose="02020603050405020304" pitchFamily="18" charset="0"/>
                <a:cs typeface="Times New Roman" panose="02020603050405020304" pitchFamily="18" charset="0"/>
              </a:rPr>
              <a:t>3.	Neither party shall be held responsible for failure or delay to perform all or any part of this Contract due to flood, fire, earthquake, snowstorm, hailstorm, hurricane, war, government prohibition or any other events that are unforeseeable at the time of the execution of this Contract and could not be controlled, avoided or overcome by such party. </a:t>
            </a:r>
            <a:endParaRPr lang="en-US" altLang="zh-CN" sz="2000" dirty="0">
              <a:latin typeface="Times New Roman" panose="02020603050405020304" pitchFamily="18" charset="0"/>
              <a:cs typeface="Times New Roman" panose="02020603050405020304" pitchFamily="18" charset="0"/>
            </a:endParaRPr>
          </a:p>
        </p:txBody>
      </p:sp>
      <p:sp>
        <p:nvSpPr>
          <p:cNvPr id="162822" name="AutoShape 6"/>
          <p:cNvSpPr/>
          <p:nvPr/>
        </p:nvSpPr>
        <p:spPr>
          <a:xfrm>
            <a:off x="407670" y="4941570"/>
            <a:ext cx="3771900" cy="669290"/>
          </a:xfrm>
          <a:prstGeom prst="wedgeRoundRectCallout">
            <a:avLst>
              <a:gd name="adj1" fmla="val 69421"/>
              <a:gd name="adj2" fmla="val -98167"/>
              <a:gd name="adj3" fmla="val 16667"/>
            </a:avLst>
          </a:prstGeom>
          <a:solidFill>
            <a:schemeClr val="accent1"/>
          </a:solidFill>
          <a:ln w="9525" cap="flat" cmpd="sng">
            <a:solidFill>
              <a:schemeClr val="tx1"/>
            </a:solidFill>
            <a:prstDash val="solid"/>
            <a:miter/>
            <a:headEnd type="none" w="med" len="med"/>
            <a:tailEnd type="none" w="med" len="med"/>
          </a:ln>
        </p:spPr>
        <p:txBody>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algn="ctr" eaLnBrk="1" hangingPunct="1">
              <a:spcBef>
                <a:spcPct val="0"/>
              </a:spcBef>
              <a:buClrTx/>
              <a:buSzTx/>
              <a:buFontTx/>
              <a:buNone/>
            </a:pPr>
            <a:r>
              <a:rPr lang="zh-CN" altLang="en-US" sz="4000" dirty="0"/>
              <a:t>程式化公式化</a:t>
            </a:r>
            <a:endParaRPr lang="zh-CN" altLang="en-US" sz="4000" dirty="0"/>
          </a:p>
        </p:txBody>
      </p:sp>
      <p:sp>
        <p:nvSpPr>
          <p:cNvPr id="28676" name="Rectangle 7"/>
          <p:cNvSpPr>
            <a:spLocks noGrp="1"/>
          </p:cNvSpPr>
          <p:nvPr>
            <p:ph type="title"/>
          </p:nvPr>
        </p:nvSpPr>
        <p:spPr/>
        <p:txBody>
          <a:bodyPr vert="horz" wrap="square" lIns="91440" tIns="45720" rIns="91440" bIns="45720" anchor="b" anchorCtr="0"/>
          <a:p>
            <a:pPr eaLnBrk="1" hangingPunct="1"/>
            <a:r>
              <a:rPr lang="en-US" altLang="zh-CN" sz="2800" b="1" dirty="0">
                <a:latin typeface="Times New Roman" panose="02020603050405020304" pitchFamily="18" charset="0"/>
                <a:cs typeface="Times New Roman" panose="02020603050405020304" pitchFamily="18" charset="0"/>
              </a:rPr>
              <a:t>Task III</a:t>
            </a:r>
            <a:r>
              <a:rPr lang="en-US" altLang="zh-CN" sz="2800" dirty="0">
                <a:latin typeface="Times New Roman" panose="02020603050405020304" pitchFamily="18" charset="0"/>
                <a:cs typeface="Times New Roman" panose="02020603050405020304" pitchFamily="18" charset="0"/>
              </a:rPr>
              <a:t>  </a:t>
            </a:r>
            <a:r>
              <a:rPr lang="zh-CN" altLang="en-US" sz="2800" dirty="0">
                <a:latin typeface="Times New Roman" panose="02020603050405020304" pitchFamily="18" charset="0"/>
                <a:cs typeface="Times New Roman" panose="02020603050405020304" pitchFamily="18" charset="0"/>
              </a:rPr>
              <a:t>阅读下列句子，从语言结构稳定性方面讨论商务英语的语言特点。</a:t>
            </a:r>
            <a:endParaRPr lang="zh-CN" altLang="en-US" sz="2800" dirty="0">
              <a:latin typeface="Times New Roman" panose="02020603050405020304" pitchFamily="18" charset="0"/>
              <a:cs typeface="Times New Roman" panose="02020603050405020304"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62822"/>
                                        </p:tgtEl>
                                        <p:attrNameLst>
                                          <p:attrName>style.visibility</p:attrName>
                                        </p:attrNameLst>
                                      </p:cBhvr>
                                      <p:to>
                                        <p:strVal val="visible"/>
                                      </p:to>
                                    </p:set>
                                    <p:anim calcmode="lin" valueType="num">
                                      <p:cBhvr additive="base">
                                        <p:cTn id="7" dur="500" fill="hold"/>
                                        <p:tgtEl>
                                          <p:spTgt spid="162822"/>
                                        </p:tgtEl>
                                        <p:attrNameLst>
                                          <p:attrName>ppt_x</p:attrName>
                                        </p:attrNameLst>
                                      </p:cBhvr>
                                      <p:tavLst>
                                        <p:tav tm="0">
                                          <p:val>
                                            <p:strVal val="#ppt_x"/>
                                          </p:val>
                                        </p:tav>
                                        <p:tav tm="100000">
                                          <p:val>
                                            <p:strVal val="#ppt_x"/>
                                          </p:val>
                                        </p:tav>
                                      </p:tavLst>
                                    </p:anim>
                                    <p:anim calcmode="lin" valueType="num">
                                      <p:cBhvr additive="base">
                                        <p:cTn id="8" dur="500" fill="hold"/>
                                        <p:tgtEl>
                                          <p:spTgt spid="1628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2822" grpId="0" bldLvl="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9698" name="Rectangle 3"/>
          <p:cNvSpPr>
            <a:spLocks noGrp="1"/>
          </p:cNvSpPr>
          <p:nvPr>
            <p:ph idx="1"/>
          </p:nvPr>
        </p:nvSpPr>
        <p:spPr>
          <a:xfrm>
            <a:off x="1350645" y="1557655"/>
            <a:ext cx="9979025" cy="4966970"/>
          </a:xfrm>
        </p:spPr>
        <p:txBody>
          <a:bodyPr vert="horz" wrap="square" lIns="91440" tIns="45720" rIns="91440" bIns="45720" anchor="t" anchorCtr="0"/>
          <a:p>
            <a:pPr eaLnBrk="1" hangingPunct="1">
              <a:lnSpc>
                <a:spcPct val="140000"/>
              </a:lnSpc>
            </a:pPr>
            <a:r>
              <a:rPr lang="en-US" altLang="zh-CN" sz="2000" dirty="0">
                <a:latin typeface="Times New Roman" panose="02020603050405020304" pitchFamily="18" charset="0"/>
                <a:cs typeface="Times New Roman" panose="02020603050405020304" pitchFamily="18" charset="0"/>
              </a:rPr>
              <a:t>1.	It would be appreciated if you could quote your best prices of CIF London for Christmas decorations, and also let us know the earliest possible date you can make shipment.</a:t>
            </a:r>
            <a:endParaRPr lang="en-US" altLang="zh-CN" sz="2000" dirty="0">
              <a:latin typeface="Times New Roman" panose="02020603050405020304" pitchFamily="18" charset="0"/>
              <a:cs typeface="Times New Roman" panose="02020603050405020304" pitchFamily="18" charset="0"/>
            </a:endParaRPr>
          </a:p>
          <a:p>
            <a:pPr eaLnBrk="1" hangingPunct="1">
              <a:lnSpc>
                <a:spcPct val="140000"/>
              </a:lnSpc>
            </a:pPr>
            <a:r>
              <a:rPr lang="zh-CN" altLang="en-US" sz="2000" dirty="0">
                <a:latin typeface="Times New Roman" panose="02020603050405020304" pitchFamily="18" charset="0"/>
                <a:cs typeface="Times New Roman" panose="02020603050405020304" pitchFamily="18" charset="0"/>
              </a:rPr>
              <a:t>如贵公司能报圣诞饰品的最优惠伦敦到岸价及最早交货期，我方不胜感激。</a:t>
            </a:r>
            <a:endParaRPr lang="zh-CN" altLang="en-US" sz="2000" dirty="0">
              <a:latin typeface="Times New Roman" panose="02020603050405020304" pitchFamily="18" charset="0"/>
              <a:cs typeface="Times New Roman" panose="02020603050405020304" pitchFamily="18" charset="0"/>
            </a:endParaRPr>
          </a:p>
          <a:p>
            <a:pPr eaLnBrk="1" hangingPunct="1">
              <a:lnSpc>
                <a:spcPct val="140000"/>
              </a:lnSpc>
            </a:pPr>
            <a:r>
              <a:rPr lang="en-US" altLang="zh-CN" sz="2000" dirty="0">
                <a:latin typeface="Times New Roman" panose="02020603050405020304" pitchFamily="18" charset="0"/>
                <a:cs typeface="Times New Roman" panose="02020603050405020304" pitchFamily="18" charset="0"/>
              </a:rPr>
              <a:t>2.	This contract is made in a spirit of friendship and cooperation by and between Party A and Party B, whereby Party A shall invite Party B as an English teacher on the terms and conditions stipulated as follows:</a:t>
            </a:r>
            <a:endParaRPr lang="en-US" altLang="zh-CN" sz="2000" dirty="0">
              <a:latin typeface="Times New Roman" panose="02020603050405020304" pitchFamily="18" charset="0"/>
              <a:cs typeface="Times New Roman" panose="02020603050405020304" pitchFamily="18" charset="0"/>
            </a:endParaRPr>
          </a:p>
          <a:p>
            <a:pPr eaLnBrk="1" hangingPunct="1">
              <a:lnSpc>
                <a:spcPct val="140000"/>
              </a:lnSpc>
            </a:pPr>
            <a:r>
              <a:rPr lang="zh-CN" altLang="en-US" sz="2000" dirty="0">
                <a:latin typeface="Times New Roman" panose="02020603050405020304" pitchFamily="18" charset="0"/>
                <a:cs typeface="Times New Roman" panose="02020603050405020304" pitchFamily="18" charset="0"/>
              </a:rPr>
              <a:t>本着友好合作之精神，甲方聘请乙方为英语教师，甲乙双方同意签订下列条款：</a:t>
            </a:r>
            <a:endParaRPr lang="zh-CN" altLang="en-US" sz="2000" dirty="0">
              <a:latin typeface="Times New Roman" panose="02020603050405020304" pitchFamily="18" charset="0"/>
              <a:cs typeface="Times New Roman" panose="02020603050405020304" pitchFamily="18" charset="0"/>
            </a:endParaRPr>
          </a:p>
        </p:txBody>
      </p:sp>
      <p:sp>
        <p:nvSpPr>
          <p:cNvPr id="29699" name="Rectangle 7"/>
          <p:cNvSpPr>
            <a:spLocks noGrp="1"/>
          </p:cNvSpPr>
          <p:nvPr>
            <p:ph type="title"/>
          </p:nvPr>
        </p:nvSpPr>
        <p:spPr/>
        <p:txBody>
          <a:bodyPr vert="horz" wrap="square" lIns="91440" tIns="45720" rIns="91440" bIns="45720" anchor="b" anchorCtr="0"/>
          <a:p>
            <a:pPr eaLnBrk="1" hangingPunct="1"/>
            <a:r>
              <a:rPr lang="zh-CN" altLang="en-US" sz="3100" b="1" dirty="0"/>
              <a:t>参考译文</a:t>
            </a:r>
            <a:endParaRPr lang="zh-CN" altLang="en-US" sz="3100" b="1" dirty="0"/>
          </a:p>
        </p:txBody>
      </p:sp>
    </p:spTree>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722" name="Rectangle 3"/>
          <p:cNvSpPr>
            <a:spLocks noGrp="1"/>
          </p:cNvSpPr>
          <p:nvPr>
            <p:ph idx="1"/>
          </p:nvPr>
        </p:nvSpPr>
        <p:spPr>
          <a:xfrm>
            <a:off x="1732280" y="1827530"/>
            <a:ext cx="9712325" cy="4338320"/>
          </a:xfrm>
        </p:spPr>
        <p:txBody>
          <a:bodyPr vert="horz" wrap="square" lIns="91440" tIns="45720" rIns="91440" bIns="45720" anchor="t" anchorCtr="0"/>
          <a:p>
            <a:pPr eaLnBrk="1" hangingPunct="1">
              <a:lnSpc>
                <a:spcPct val="130000"/>
              </a:lnSpc>
            </a:pPr>
            <a:r>
              <a:rPr lang="en-US" altLang="zh-CN" sz="2000" dirty="0">
                <a:latin typeface="Times New Roman" panose="02020603050405020304" pitchFamily="18" charset="0"/>
                <a:cs typeface="Times New Roman" panose="02020603050405020304" pitchFamily="18" charset="0"/>
              </a:rPr>
              <a:t>3.	Neither party shall be held responsible for failure or delay to perform all or any part of this Contract due to flood, fire, earthquake, snowstorm, hailstorm, hurricane, war, government prohibition or any other events that are unforeseeable at the time of the execution of this Contract and could not be controlled, avoided or overcome by such party. </a:t>
            </a:r>
            <a:endParaRPr lang="en-US" altLang="zh-CN" sz="2000" dirty="0">
              <a:latin typeface="Times New Roman" panose="02020603050405020304" pitchFamily="18" charset="0"/>
              <a:cs typeface="Times New Roman" panose="02020603050405020304" pitchFamily="18" charset="0"/>
            </a:endParaRPr>
          </a:p>
          <a:p>
            <a:pPr eaLnBrk="1" hangingPunct="1">
              <a:lnSpc>
                <a:spcPct val="130000"/>
              </a:lnSpc>
            </a:pPr>
            <a:r>
              <a:rPr lang="zh-CN" altLang="en-US" sz="2000" dirty="0">
                <a:latin typeface="Times New Roman" panose="02020603050405020304" pitchFamily="18" charset="0"/>
                <a:cs typeface="Times New Roman" panose="02020603050405020304" pitchFamily="18" charset="0"/>
              </a:rPr>
              <a:t>任何一方如果由于洪水、火灾、地震、雪暴、雹暴、飓风、战争、政府禁令或其他在合同执行时无法预见并不能控制、不可避免或无法克服的事件致使不能或迟延履行合同的全部或一部分时，该方不承担责任。</a:t>
            </a:r>
            <a:r>
              <a:rPr lang="zh-CN" altLang="en-US" sz="1600" dirty="0">
                <a:latin typeface="Times New Roman" panose="02020603050405020304" pitchFamily="18" charset="0"/>
                <a:cs typeface="Times New Roman" panose="02020603050405020304" pitchFamily="18" charset="0"/>
              </a:rPr>
              <a:t> </a:t>
            </a:r>
            <a:endParaRPr lang="zh-CN" altLang="en-US" sz="16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1746" name="Rectangle 3"/>
          <p:cNvSpPr>
            <a:spLocks noGrp="1"/>
          </p:cNvSpPr>
          <p:nvPr>
            <p:ph idx="1"/>
          </p:nvPr>
        </p:nvSpPr>
        <p:spPr>
          <a:xfrm>
            <a:off x="1954213" y="1628775"/>
            <a:ext cx="8389937" cy="4610100"/>
          </a:xfrm>
        </p:spPr>
        <p:txBody>
          <a:bodyPr vert="horz" wrap="square" lIns="91440" tIns="45720" rIns="91440" bIns="45720" anchor="t" anchorCtr="0"/>
          <a:p>
            <a:pPr eaLnBrk="1" hangingPunct="1">
              <a:lnSpc>
                <a:spcPct val="100000"/>
              </a:lnSpc>
            </a:pPr>
            <a:r>
              <a:rPr lang="en-US" altLang="zh-CN" sz="2400" dirty="0">
                <a:latin typeface="Times New Roman" panose="02020603050405020304" pitchFamily="18" charset="0"/>
                <a:cs typeface="Times New Roman" panose="02020603050405020304" pitchFamily="18" charset="0"/>
              </a:rPr>
              <a:t>1. CT: Cable transfer</a:t>
            </a:r>
            <a:endParaRPr lang="en-US" altLang="zh-CN" sz="2400" dirty="0">
              <a:latin typeface="Times New Roman" panose="02020603050405020304" pitchFamily="18" charset="0"/>
              <a:cs typeface="Times New Roman" panose="02020603050405020304" pitchFamily="18" charset="0"/>
            </a:endParaRPr>
          </a:p>
          <a:p>
            <a:pPr eaLnBrk="1" hangingPunct="1">
              <a:lnSpc>
                <a:spcPct val="100000"/>
              </a:lnSpc>
            </a:pPr>
            <a:r>
              <a:rPr lang="en-US" altLang="zh-CN" sz="2400" dirty="0">
                <a:latin typeface="Times New Roman" panose="02020603050405020304" pitchFamily="18" charset="0"/>
                <a:cs typeface="Times New Roman" panose="02020603050405020304" pitchFamily="18" charset="0"/>
              </a:rPr>
              <a:t>2. POD: Pay on delivery </a:t>
            </a:r>
            <a:endParaRPr lang="en-US" altLang="zh-CN" sz="2400" dirty="0">
              <a:latin typeface="Times New Roman" panose="02020603050405020304" pitchFamily="18" charset="0"/>
              <a:cs typeface="Times New Roman" panose="02020603050405020304" pitchFamily="18" charset="0"/>
            </a:endParaRPr>
          </a:p>
          <a:p>
            <a:pPr eaLnBrk="1" hangingPunct="1">
              <a:lnSpc>
                <a:spcPct val="100000"/>
              </a:lnSpc>
            </a:pPr>
            <a:r>
              <a:rPr lang="en-US" altLang="zh-CN" sz="2400" dirty="0">
                <a:latin typeface="Times New Roman" panose="02020603050405020304" pitchFamily="18" charset="0"/>
                <a:cs typeface="Times New Roman" panose="02020603050405020304" pitchFamily="18" charset="0"/>
              </a:rPr>
              <a:t>3. BOT: Balance of trade </a:t>
            </a:r>
            <a:endParaRPr lang="en-US" altLang="zh-CN" sz="2400" dirty="0">
              <a:latin typeface="Times New Roman" panose="02020603050405020304" pitchFamily="18" charset="0"/>
              <a:cs typeface="Times New Roman" panose="02020603050405020304" pitchFamily="18" charset="0"/>
            </a:endParaRPr>
          </a:p>
          <a:p>
            <a:pPr eaLnBrk="1" hangingPunct="1">
              <a:lnSpc>
                <a:spcPct val="100000"/>
              </a:lnSpc>
            </a:pPr>
            <a:r>
              <a:rPr lang="en-US" altLang="zh-CN" sz="2400" dirty="0">
                <a:latin typeface="Times New Roman" panose="02020603050405020304" pitchFamily="18" charset="0"/>
                <a:cs typeface="Times New Roman" panose="02020603050405020304" pitchFamily="18" charset="0"/>
              </a:rPr>
              <a:t>4. SO: Shipping order</a:t>
            </a:r>
            <a:endParaRPr lang="en-US" altLang="zh-CN" sz="2400" dirty="0">
              <a:latin typeface="Times New Roman" panose="02020603050405020304" pitchFamily="18" charset="0"/>
              <a:cs typeface="Times New Roman" panose="02020603050405020304" pitchFamily="18" charset="0"/>
            </a:endParaRPr>
          </a:p>
          <a:p>
            <a:pPr eaLnBrk="1" hangingPunct="1">
              <a:lnSpc>
                <a:spcPct val="100000"/>
              </a:lnSpc>
            </a:pPr>
            <a:r>
              <a:rPr lang="en-US" altLang="zh-CN" sz="2400" dirty="0">
                <a:latin typeface="Times New Roman" panose="02020603050405020304" pitchFamily="18" charset="0"/>
                <a:cs typeface="Times New Roman" panose="02020603050405020304" pitchFamily="18" charset="0"/>
              </a:rPr>
              <a:t>5. VAX: Value added tax</a:t>
            </a:r>
            <a:endParaRPr lang="en-US" altLang="zh-CN" sz="2400" dirty="0">
              <a:latin typeface="Times New Roman" panose="02020603050405020304" pitchFamily="18" charset="0"/>
              <a:cs typeface="Times New Roman" panose="02020603050405020304" pitchFamily="18" charset="0"/>
            </a:endParaRPr>
          </a:p>
          <a:p>
            <a:pPr eaLnBrk="1" hangingPunct="1">
              <a:lnSpc>
                <a:spcPct val="100000"/>
              </a:lnSpc>
            </a:pPr>
            <a:r>
              <a:rPr lang="en-US" altLang="zh-CN" sz="2400" dirty="0">
                <a:latin typeface="Times New Roman" panose="02020603050405020304" pitchFamily="18" charset="0"/>
                <a:cs typeface="Times New Roman" panose="02020603050405020304" pitchFamily="18" charset="0"/>
              </a:rPr>
              <a:t>6. BRIC: Brazil, Russia, India, China </a:t>
            </a:r>
            <a:endParaRPr lang="en-US" altLang="zh-CN" sz="2400" dirty="0">
              <a:latin typeface="Times New Roman" panose="02020603050405020304" pitchFamily="18" charset="0"/>
              <a:cs typeface="Times New Roman" panose="02020603050405020304" pitchFamily="18" charset="0"/>
            </a:endParaRPr>
          </a:p>
          <a:p>
            <a:pPr eaLnBrk="1" hangingPunct="1">
              <a:lnSpc>
                <a:spcPct val="100000"/>
              </a:lnSpc>
            </a:pPr>
            <a:r>
              <a:rPr lang="en-US" altLang="zh-CN" sz="2400" dirty="0">
                <a:latin typeface="Times New Roman" panose="02020603050405020304" pitchFamily="18" charset="0"/>
                <a:cs typeface="Times New Roman" panose="02020603050405020304" pitchFamily="18" charset="0"/>
              </a:rPr>
              <a:t>7.BRI: Belt and Road Initiative</a:t>
            </a:r>
            <a:endParaRPr lang="en-US" altLang="zh-CN" sz="2400" dirty="0">
              <a:latin typeface="Times New Roman" panose="02020603050405020304" pitchFamily="18" charset="0"/>
              <a:cs typeface="Times New Roman" panose="02020603050405020304" pitchFamily="18" charset="0"/>
            </a:endParaRPr>
          </a:p>
          <a:p>
            <a:pPr eaLnBrk="1" hangingPunct="1">
              <a:lnSpc>
                <a:spcPct val="100000"/>
              </a:lnSpc>
            </a:pPr>
            <a:r>
              <a:rPr lang="en-US" altLang="zh-CN" sz="2400" dirty="0">
                <a:latin typeface="Times New Roman" panose="02020603050405020304" pitchFamily="18" charset="0"/>
                <a:cs typeface="Times New Roman" panose="02020603050405020304" pitchFamily="18" charset="0"/>
              </a:rPr>
              <a:t>8.AIIB: Asian Infrastructure Investment Bank</a:t>
            </a:r>
            <a:endParaRPr lang="zh-CN" altLang="zh-CN" sz="2400" dirty="0">
              <a:latin typeface="Times New Roman" panose="02020603050405020304" pitchFamily="18" charset="0"/>
              <a:cs typeface="Times New Roman" panose="02020603050405020304" pitchFamily="18" charset="0"/>
            </a:endParaRPr>
          </a:p>
          <a:p>
            <a:pPr eaLnBrk="1" hangingPunct="1">
              <a:lnSpc>
                <a:spcPct val="80000"/>
              </a:lnSpc>
            </a:pPr>
            <a:endParaRPr lang="en-US" altLang="zh-CN" sz="2400" dirty="0">
              <a:latin typeface="Times New Roman" panose="02020603050405020304" pitchFamily="18" charset="0"/>
              <a:cs typeface="Times New Roman" panose="02020603050405020304" pitchFamily="18" charset="0"/>
            </a:endParaRPr>
          </a:p>
        </p:txBody>
      </p:sp>
      <p:sp>
        <p:nvSpPr>
          <p:cNvPr id="164873" name="AutoShape 9"/>
          <p:cNvSpPr/>
          <p:nvPr/>
        </p:nvSpPr>
        <p:spPr>
          <a:xfrm>
            <a:off x="7176135" y="1772920"/>
            <a:ext cx="2376805" cy="849630"/>
          </a:xfrm>
          <a:prstGeom prst="wedgeRoundRectCallout">
            <a:avLst>
              <a:gd name="adj1" fmla="val -89759"/>
              <a:gd name="adj2" fmla="val 8237"/>
              <a:gd name="adj3" fmla="val 16667"/>
            </a:avLst>
          </a:prstGeom>
          <a:solidFill>
            <a:schemeClr val="accent1"/>
          </a:solidFill>
          <a:ln w="9525" cap="flat" cmpd="sng">
            <a:solidFill>
              <a:schemeClr val="tx1"/>
            </a:solidFill>
            <a:prstDash val="solid"/>
            <a:miter/>
            <a:headEnd type="none" w="med" len="med"/>
            <a:tailEnd type="none" w="med" len="med"/>
          </a:ln>
        </p:spPr>
        <p:txBody>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algn="ctr" eaLnBrk="1" hangingPunct="1">
              <a:spcBef>
                <a:spcPct val="0"/>
              </a:spcBef>
              <a:buClrTx/>
              <a:buSzTx/>
              <a:buFontTx/>
              <a:buNone/>
            </a:pPr>
            <a:r>
              <a:rPr lang="zh-CN" altLang="en-US" sz="4000" dirty="0"/>
              <a:t>缩略语</a:t>
            </a:r>
            <a:endParaRPr lang="zh-CN" altLang="en-US" sz="4000" dirty="0"/>
          </a:p>
        </p:txBody>
      </p:sp>
      <p:sp>
        <p:nvSpPr>
          <p:cNvPr id="31748" name="Rectangle 10"/>
          <p:cNvSpPr>
            <a:spLocks noGrp="1"/>
          </p:cNvSpPr>
          <p:nvPr>
            <p:ph type="title"/>
          </p:nvPr>
        </p:nvSpPr>
        <p:spPr>
          <a:xfrm>
            <a:off x="2063750" y="332740"/>
            <a:ext cx="8193405" cy="1143000"/>
          </a:xfrm>
        </p:spPr>
        <p:txBody>
          <a:bodyPr vert="horz" wrap="square" lIns="91440" tIns="45720" rIns="91440" bIns="45720" anchor="b" anchorCtr="0"/>
          <a:p>
            <a:pPr eaLnBrk="1" hangingPunct="1"/>
            <a:r>
              <a:rPr lang="en-US" altLang="zh-CN" sz="2800" b="1" dirty="0"/>
              <a:t>Task IV</a:t>
            </a:r>
            <a:r>
              <a:rPr lang="en-US" altLang="zh-CN" sz="2800" dirty="0"/>
              <a:t>  </a:t>
            </a:r>
            <a:r>
              <a:rPr lang="zh-CN" altLang="en-US" sz="2800" dirty="0"/>
              <a:t>阅读下列短语，讨论商务英语的语言特点。</a:t>
            </a:r>
            <a:endParaRPr lang="zh-CN" altLang="en-US" sz="2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64873"/>
                                        </p:tgtEl>
                                        <p:attrNameLst>
                                          <p:attrName>style.visibility</p:attrName>
                                        </p:attrNameLst>
                                      </p:cBhvr>
                                      <p:to>
                                        <p:strVal val="visible"/>
                                      </p:to>
                                    </p:set>
                                    <p:anim calcmode="lin" valueType="num">
                                      <p:cBhvr additive="base">
                                        <p:cTn id="7" dur="500" fill="hold"/>
                                        <p:tgtEl>
                                          <p:spTgt spid="164873"/>
                                        </p:tgtEl>
                                        <p:attrNameLst>
                                          <p:attrName>ppt_x</p:attrName>
                                        </p:attrNameLst>
                                      </p:cBhvr>
                                      <p:tavLst>
                                        <p:tav tm="0">
                                          <p:val>
                                            <p:strVal val="#ppt_x"/>
                                          </p:val>
                                        </p:tav>
                                        <p:tav tm="100000">
                                          <p:val>
                                            <p:strVal val="#ppt_x"/>
                                          </p:val>
                                        </p:tav>
                                      </p:tavLst>
                                    </p:anim>
                                    <p:anim calcmode="lin" valueType="num">
                                      <p:cBhvr additive="base">
                                        <p:cTn id="8" dur="500" fill="hold"/>
                                        <p:tgtEl>
                                          <p:spTgt spid="16487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4873" grpId="0" bldLvl="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2770" name="Rectangle 3"/>
          <p:cNvSpPr>
            <a:spLocks noGrp="1"/>
          </p:cNvSpPr>
          <p:nvPr>
            <p:ph idx="1"/>
          </p:nvPr>
        </p:nvSpPr>
        <p:spPr>
          <a:xfrm>
            <a:off x="1553210" y="333375"/>
            <a:ext cx="9996170" cy="5725795"/>
          </a:xfrm>
        </p:spPr>
        <p:txBody>
          <a:bodyPr vert="horz" wrap="square" lIns="91440" tIns="45720" rIns="91440" bIns="45720" anchor="t" anchorCtr="0"/>
          <a:p>
            <a:pPr eaLnBrk="1" hangingPunct="1">
              <a:lnSpc>
                <a:spcPct val="110000"/>
              </a:lnSpc>
            </a:pPr>
            <a:r>
              <a:rPr lang="en-US" altLang="zh-CN" sz="2000" dirty="0">
                <a:latin typeface="Times New Roman" panose="02020603050405020304" pitchFamily="18" charset="0"/>
                <a:cs typeface="Times New Roman" panose="02020603050405020304" pitchFamily="18" charset="0"/>
              </a:rPr>
              <a:t>1. CT: Cable transfer</a:t>
            </a:r>
            <a:endParaRPr lang="en-US" altLang="zh-CN" sz="2000" dirty="0">
              <a:latin typeface="Times New Roman" panose="02020603050405020304" pitchFamily="18" charset="0"/>
              <a:cs typeface="Times New Roman" panose="02020603050405020304" pitchFamily="18" charset="0"/>
            </a:endParaRPr>
          </a:p>
          <a:p>
            <a:pPr eaLnBrk="1" hangingPunct="1">
              <a:lnSpc>
                <a:spcPct val="110000"/>
              </a:lnSpc>
            </a:pPr>
            <a:r>
              <a:rPr lang="zh-CN" altLang="en-US" sz="2000" dirty="0">
                <a:latin typeface="Times New Roman" panose="02020603050405020304" pitchFamily="18" charset="0"/>
                <a:cs typeface="Times New Roman" panose="02020603050405020304" pitchFamily="18" charset="0"/>
              </a:rPr>
              <a:t>电汇：国际贸易常用术语。</a:t>
            </a:r>
            <a:endParaRPr lang="zh-CN" altLang="en-US" sz="2000" dirty="0">
              <a:latin typeface="Times New Roman" panose="02020603050405020304" pitchFamily="18" charset="0"/>
              <a:cs typeface="Times New Roman" panose="02020603050405020304" pitchFamily="18" charset="0"/>
            </a:endParaRPr>
          </a:p>
          <a:p>
            <a:pPr eaLnBrk="1" hangingPunct="1">
              <a:lnSpc>
                <a:spcPct val="110000"/>
              </a:lnSpc>
            </a:pPr>
            <a:r>
              <a:rPr lang="en-US" altLang="zh-CN" sz="2000" dirty="0">
                <a:latin typeface="Times New Roman" panose="02020603050405020304" pitchFamily="18" charset="0"/>
                <a:cs typeface="Times New Roman" panose="02020603050405020304" pitchFamily="18" charset="0"/>
              </a:rPr>
              <a:t>2. POD: Pay on delivery</a:t>
            </a:r>
            <a:endParaRPr lang="en-US" altLang="zh-CN" sz="2000" dirty="0">
              <a:latin typeface="Times New Roman" panose="02020603050405020304" pitchFamily="18" charset="0"/>
              <a:cs typeface="Times New Roman" panose="02020603050405020304" pitchFamily="18" charset="0"/>
            </a:endParaRPr>
          </a:p>
          <a:p>
            <a:pPr eaLnBrk="1" hangingPunct="1">
              <a:lnSpc>
                <a:spcPct val="110000"/>
              </a:lnSpc>
            </a:pPr>
            <a:r>
              <a:rPr lang="zh-CN" altLang="en-US" sz="2000" dirty="0">
                <a:latin typeface="Times New Roman" panose="02020603050405020304" pitchFamily="18" charset="0"/>
                <a:cs typeface="Times New Roman" panose="02020603050405020304" pitchFamily="18" charset="0"/>
              </a:rPr>
              <a:t>货到付款：国际贸易常用术语。</a:t>
            </a:r>
            <a:r>
              <a:rPr lang="en-US" altLang="zh-CN" sz="2000" dirty="0">
                <a:latin typeface="Times New Roman" panose="02020603050405020304" pitchFamily="18" charset="0"/>
                <a:cs typeface="Times New Roman" panose="02020603050405020304" pitchFamily="18" charset="0"/>
              </a:rPr>
              <a:t>POD</a:t>
            </a:r>
            <a:r>
              <a:rPr lang="zh-CN" altLang="en-US" sz="2000" dirty="0">
                <a:latin typeface="Times New Roman" panose="02020603050405020304" pitchFamily="18" charset="0"/>
                <a:cs typeface="Times New Roman" panose="02020603050405020304" pitchFamily="18" charset="0"/>
              </a:rPr>
              <a:t>的全称还可以是</a:t>
            </a:r>
            <a:r>
              <a:rPr lang="en-US" altLang="zh-CN" sz="2000" dirty="0">
                <a:latin typeface="Times New Roman" panose="02020603050405020304" pitchFamily="18" charset="0"/>
                <a:cs typeface="Times New Roman" panose="02020603050405020304" pitchFamily="18" charset="0"/>
              </a:rPr>
              <a:t>Print on demand</a:t>
            </a:r>
            <a:r>
              <a:rPr lang="zh-CN" altLang="en-US" sz="2000" dirty="0">
                <a:latin typeface="Times New Roman" panose="02020603050405020304" pitchFamily="18" charset="0"/>
                <a:cs typeface="Times New Roman" panose="02020603050405020304" pitchFamily="18" charset="0"/>
              </a:rPr>
              <a:t>，表示“按需打印</a:t>
            </a:r>
            <a:r>
              <a:rPr lang="en-US" altLang="zh-CN" sz="2000" dirty="0">
                <a:latin typeface="Times New Roman" panose="02020603050405020304" pitchFamily="18" charset="0"/>
                <a:cs typeface="Times New Roman" panose="02020603050405020304" pitchFamily="18" charset="0"/>
              </a:rPr>
              <a:t>/</a:t>
            </a:r>
            <a:r>
              <a:rPr lang="zh-CN" altLang="en-US" sz="2000" dirty="0">
                <a:latin typeface="Times New Roman" panose="02020603050405020304" pitchFamily="18" charset="0"/>
                <a:cs typeface="Times New Roman" panose="02020603050405020304" pitchFamily="18" charset="0"/>
              </a:rPr>
              <a:t>出版”的意思。</a:t>
            </a:r>
            <a:endParaRPr lang="zh-CN" altLang="en-US" sz="2000" dirty="0">
              <a:latin typeface="Times New Roman" panose="02020603050405020304" pitchFamily="18" charset="0"/>
              <a:cs typeface="Times New Roman" panose="02020603050405020304" pitchFamily="18" charset="0"/>
            </a:endParaRPr>
          </a:p>
          <a:p>
            <a:pPr eaLnBrk="1" hangingPunct="1">
              <a:lnSpc>
                <a:spcPct val="110000"/>
              </a:lnSpc>
            </a:pPr>
            <a:r>
              <a:rPr lang="en-US" altLang="zh-CN" sz="2000" dirty="0">
                <a:latin typeface="Times New Roman" panose="02020603050405020304" pitchFamily="18" charset="0"/>
                <a:cs typeface="Times New Roman" panose="02020603050405020304" pitchFamily="18" charset="0"/>
              </a:rPr>
              <a:t>3. BOT: Balance of trade</a:t>
            </a:r>
            <a:endParaRPr lang="en-US" altLang="zh-CN" sz="2000" dirty="0">
              <a:latin typeface="Times New Roman" panose="02020603050405020304" pitchFamily="18" charset="0"/>
              <a:cs typeface="Times New Roman" panose="02020603050405020304" pitchFamily="18" charset="0"/>
            </a:endParaRPr>
          </a:p>
          <a:p>
            <a:pPr eaLnBrk="1" hangingPunct="1">
              <a:lnSpc>
                <a:spcPct val="120000"/>
              </a:lnSpc>
            </a:pPr>
            <a:r>
              <a:rPr lang="zh-CN" altLang="en-US" sz="2000" dirty="0">
                <a:latin typeface="Times New Roman" panose="02020603050405020304" pitchFamily="18" charset="0"/>
                <a:cs typeface="Times New Roman" panose="02020603050405020304" pitchFamily="18" charset="0"/>
              </a:rPr>
              <a:t>贸易差额：某一国家或地区某一时间段出口货物、服务与进口货物、服务之差额。</a:t>
            </a:r>
            <a:r>
              <a:rPr lang="en-US" altLang="zh-CN" sz="2000" dirty="0">
                <a:latin typeface="Times New Roman" panose="02020603050405020304" pitchFamily="18" charset="0"/>
                <a:cs typeface="Times New Roman" panose="02020603050405020304" pitchFamily="18" charset="0"/>
              </a:rPr>
              <a:t>*</a:t>
            </a:r>
            <a:r>
              <a:rPr lang="en-US" altLang="zh-CN" sz="1800" dirty="0">
                <a:latin typeface="Times New Roman" panose="02020603050405020304" pitchFamily="18" charset="0"/>
                <a:cs typeface="Times New Roman" panose="02020603050405020304" pitchFamily="18" charset="0"/>
              </a:rPr>
              <a:t>BOT</a:t>
            </a:r>
            <a:r>
              <a:rPr lang="zh-CN" altLang="en-US" sz="1800" dirty="0">
                <a:latin typeface="Times New Roman" panose="02020603050405020304" pitchFamily="18" charset="0"/>
                <a:cs typeface="Times New Roman" panose="02020603050405020304" pitchFamily="18" charset="0"/>
              </a:rPr>
              <a:t>还可用来表示</a:t>
            </a:r>
            <a:r>
              <a:rPr lang="en-US" altLang="zh-CN" sz="1800" dirty="0">
                <a:latin typeface="Times New Roman" panose="02020603050405020304" pitchFamily="18" charset="0"/>
                <a:cs typeface="Times New Roman" panose="02020603050405020304" pitchFamily="18" charset="0"/>
              </a:rPr>
              <a:t>Build-Operate-Transfer</a:t>
            </a:r>
            <a:r>
              <a:rPr lang="zh-CN" altLang="en-US" sz="1800" dirty="0">
                <a:latin typeface="Times New Roman" panose="02020603050405020304" pitchFamily="18" charset="0"/>
                <a:cs typeface="Times New Roman" panose="02020603050405020304" pitchFamily="18" charset="0"/>
              </a:rPr>
              <a:t>（建设、经营、移交）项目，指政府授予投资企业享有一定期限的特许经营权，许可其融资建设和经营特定的公用基础设施，并允许其通过向用户收费或出售产品以还贷、回收投资、赚取利润等，在特许权期限届满时，该设施无偿移交政府或业主。</a:t>
            </a:r>
            <a:endParaRPr lang="zh-CN" altLang="en-US" sz="1800" dirty="0">
              <a:latin typeface="Times New Roman" panose="02020603050405020304" pitchFamily="18" charset="0"/>
              <a:cs typeface="Times New Roman" panose="02020603050405020304" pitchFamily="18" charset="0"/>
            </a:endParaRPr>
          </a:p>
          <a:p>
            <a:pPr eaLnBrk="1" hangingPunct="1">
              <a:lnSpc>
                <a:spcPct val="110000"/>
              </a:lnSpc>
            </a:pPr>
            <a:r>
              <a:rPr lang="en-US" altLang="zh-CN" sz="2000" dirty="0">
                <a:latin typeface="Times New Roman" panose="02020603050405020304" pitchFamily="18" charset="0"/>
                <a:cs typeface="Times New Roman" panose="02020603050405020304" pitchFamily="18" charset="0"/>
              </a:rPr>
              <a:t>4. SO: Shipping order</a:t>
            </a:r>
            <a:endParaRPr lang="en-US" altLang="zh-CN" sz="2000" dirty="0">
              <a:latin typeface="Times New Roman" panose="02020603050405020304" pitchFamily="18" charset="0"/>
              <a:cs typeface="Times New Roman" panose="02020603050405020304" pitchFamily="18" charset="0"/>
            </a:endParaRPr>
          </a:p>
          <a:p>
            <a:pPr eaLnBrk="1" hangingPunct="1">
              <a:lnSpc>
                <a:spcPct val="110000"/>
              </a:lnSpc>
            </a:pPr>
            <a:r>
              <a:rPr lang="zh-CN" altLang="en-US" sz="2000" dirty="0">
                <a:latin typeface="Times New Roman" panose="02020603050405020304" pitchFamily="18" charset="0"/>
                <a:cs typeface="Times New Roman" panose="02020603050405020304" pitchFamily="18" charset="0"/>
              </a:rPr>
              <a:t>装货单：国际贸易常用术语。</a:t>
            </a:r>
            <a:endParaRPr lang="zh-CN" altLang="en-US" sz="2000" dirty="0">
              <a:latin typeface="Times New Roman" panose="02020603050405020304" pitchFamily="18" charset="0"/>
              <a:cs typeface="Times New Roman" panose="02020603050405020304" pitchFamily="18" charset="0"/>
            </a:endParaRPr>
          </a:p>
          <a:p>
            <a:pPr eaLnBrk="1" hangingPunct="1">
              <a:lnSpc>
                <a:spcPct val="110000"/>
              </a:lnSpc>
            </a:pPr>
            <a:r>
              <a:rPr lang="en-US" altLang="zh-CN" sz="2000" dirty="0">
                <a:latin typeface="Times New Roman" panose="02020603050405020304" pitchFamily="18" charset="0"/>
                <a:cs typeface="Times New Roman" panose="02020603050405020304" pitchFamily="18" charset="0"/>
              </a:rPr>
              <a:t>5. VAX: Value added tax</a:t>
            </a:r>
            <a:endParaRPr lang="en-US" altLang="zh-CN" sz="2000" dirty="0">
              <a:latin typeface="Times New Roman" panose="02020603050405020304" pitchFamily="18" charset="0"/>
              <a:cs typeface="Times New Roman" panose="02020603050405020304" pitchFamily="18" charset="0"/>
            </a:endParaRPr>
          </a:p>
          <a:p>
            <a:pPr eaLnBrk="1" hangingPunct="1">
              <a:lnSpc>
                <a:spcPct val="110000"/>
              </a:lnSpc>
            </a:pPr>
            <a:r>
              <a:rPr lang="zh-CN" altLang="en-US" sz="2000" dirty="0">
                <a:latin typeface="Times New Roman" panose="02020603050405020304" pitchFamily="18" charset="0"/>
                <a:cs typeface="Times New Roman" panose="02020603050405020304" pitchFamily="18" charset="0"/>
              </a:rPr>
              <a:t>增值税：税收的一种。</a:t>
            </a:r>
            <a:r>
              <a:rPr lang="zh-CN" altLang="en-US" sz="1400" dirty="0">
                <a:latin typeface="Times New Roman" panose="02020603050405020304" pitchFamily="18" charset="0"/>
                <a:cs typeface="Times New Roman" panose="02020603050405020304" pitchFamily="18" charset="0"/>
              </a:rPr>
              <a:t>	</a:t>
            </a:r>
            <a:endParaRPr lang="zh-CN" altLang="en-US" sz="14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3794" name="Rectangle 3"/>
          <p:cNvSpPr>
            <a:spLocks noGrp="1"/>
          </p:cNvSpPr>
          <p:nvPr>
            <p:ph idx="1"/>
          </p:nvPr>
        </p:nvSpPr>
        <p:spPr>
          <a:xfrm>
            <a:off x="1534795" y="908685"/>
            <a:ext cx="9969500" cy="5111750"/>
          </a:xfrm>
        </p:spPr>
        <p:txBody>
          <a:bodyPr vert="horz" wrap="square" lIns="91440" tIns="45720" rIns="91440" bIns="45720" anchor="t" anchorCtr="0"/>
          <a:p>
            <a:pPr eaLnBrk="1" hangingPunct="1">
              <a:lnSpc>
                <a:spcPct val="130000"/>
              </a:lnSpc>
            </a:pPr>
            <a:r>
              <a:rPr lang="en-US" altLang="zh-CN" sz="2000" dirty="0">
                <a:latin typeface="Times New Roman" panose="02020603050405020304" pitchFamily="18" charset="0"/>
                <a:cs typeface="Times New Roman" panose="02020603050405020304" pitchFamily="18" charset="0"/>
              </a:rPr>
              <a:t>6. BRIC: Brazil, Russia, India, China</a:t>
            </a:r>
            <a:endParaRPr lang="en-US" altLang="zh-CN" sz="2000" dirty="0">
              <a:latin typeface="Times New Roman" panose="02020603050405020304" pitchFamily="18" charset="0"/>
              <a:cs typeface="Times New Roman" panose="02020603050405020304" pitchFamily="18" charset="0"/>
            </a:endParaRPr>
          </a:p>
          <a:p>
            <a:pPr eaLnBrk="1" hangingPunct="1">
              <a:lnSpc>
                <a:spcPct val="130000"/>
              </a:lnSpc>
            </a:pPr>
            <a:endParaRPr lang="en-US" altLang="zh-CN" sz="2000" dirty="0">
              <a:latin typeface="Times New Roman" panose="02020603050405020304" pitchFamily="18" charset="0"/>
              <a:cs typeface="Times New Roman" panose="02020603050405020304" pitchFamily="18" charset="0"/>
            </a:endParaRPr>
          </a:p>
          <a:p>
            <a:pPr eaLnBrk="1" hangingPunct="1">
              <a:lnSpc>
                <a:spcPct val="130000"/>
              </a:lnSpc>
            </a:pPr>
            <a:r>
              <a:rPr lang="zh-CN" altLang="en-US" sz="2000" dirty="0">
                <a:latin typeface="Times New Roman" panose="02020603050405020304" pitchFamily="18" charset="0"/>
                <a:cs typeface="Times New Roman" panose="02020603050405020304" pitchFamily="18" charset="0"/>
              </a:rPr>
              <a:t>金砖四国：“金砖四国”这一概念最早是由美国高盛公司首席经济师奥尼尔于</a:t>
            </a:r>
            <a:r>
              <a:rPr lang="en-US" altLang="zh-CN" sz="2000" dirty="0">
                <a:latin typeface="Times New Roman" panose="02020603050405020304" pitchFamily="18" charset="0"/>
                <a:cs typeface="Times New Roman" panose="02020603050405020304" pitchFamily="18" charset="0"/>
              </a:rPr>
              <a:t>2001</a:t>
            </a:r>
            <a:r>
              <a:rPr lang="zh-CN" altLang="en-US" sz="2000" dirty="0">
                <a:latin typeface="Times New Roman" panose="02020603050405020304" pitchFamily="18" charset="0"/>
                <a:cs typeface="Times New Roman" panose="02020603050405020304" pitchFamily="18" charset="0"/>
              </a:rPr>
              <a:t>年提出的。</a:t>
            </a:r>
            <a:r>
              <a:rPr lang="en-US" altLang="zh-CN" sz="2000" dirty="0">
                <a:latin typeface="Times New Roman" panose="02020603050405020304" pitchFamily="18" charset="0"/>
                <a:cs typeface="Times New Roman" panose="02020603050405020304" pitchFamily="18" charset="0"/>
              </a:rPr>
              <a:t>2003</a:t>
            </a:r>
            <a:r>
              <a:rPr lang="zh-CN" altLang="en-US" sz="2000" dirty="0">
                <a:latin typeface="Times New Roman" panose="02020603050405020304" pitchFamily="18" charset="0"/>
                <a:cs typeface="Times New Roman" panose="02020603050405020304" pitchFamily="18" charset="0"/>
              </a:rPr>
              <a:t>年</a:t>
            </a:r>
            <a:r>
              <a:rPr lang="en-US" altLang="zh-CN" sz="2000" dirty="0">
                <a:latin typeface="Times New Roman" panose="02020603050405020304" pitchFamily="18" charset="0"/>
                <a:cs typeface="Times New Roman" panose="02020603050405020304" pitchFamily="18" charset="0"/>
              </a:rPr>
              <a:t>10</a:t>
            </a:r>
            <a:r>
              <a:rPr lang="zh-CN" altLang="en-US" sz="2000" dirty="0">
                <a:latin typeface="Times New Roman" panose="02020603050405020304" pitchFamily="18" charset="0"/>
                <a:cs typeface="Times New Roman" panose="02020603050405020304" pitchFamily="18" charset="0"/>
              </a:rPr>
              <a:t>月，高盛公司发表了一份题为</a:t>
            </a:r>
            <a:r>
              <a:rPr lang="en-US" altLang="zh-CN" sz="2000" dirty="0">
                <a:latin typeface="Times New Roman" panose="02020603050405020304" pitchFamily="18" charset="0"/>
                <a:cs typeface="Times New Roman" panose="02020603050405020304" pitchFamily="18" charset="0"/>
              </a:rPr>
              <a:t>《</a:t>
            </a:r>
            <a:r>
              <a:rPr lang="zh-CN" altLang="en-US" sz="2000" dirty="0">
                <a:latin typeface="Times New Roman" panose="02020603050405020304" pitchFamily="18" charset="0"/>
                <a:cs typeface="Times New Roman" panose="02020603050405020304" pitchFamily="18" charset="0"/>
              </a:rPr>
              <a:t>与</a:t>
            </a:r>
            <a:r>
              <a:rPr lang="en-US" altLang="zh-CN" sz="2000" dirty="0">
                <a:latin typeface="Times New Roman" panose="02020603050405020304" pitchFamily="18" charset="0"/>
                <a:cs typeface="Times New Roman" panose="02020603050405020304" pitchFamily="18" charset="0"/>
              </a:rPr>
              <a:t>BRICs</a:t>
            </a:r>
            <a:r>
              <a:rPr lang="zh-CN" altLang="en-US" sz="2000" dirty="0">
                <a:latin typeface="Times New Roman" panose="02020603050405020304" pitchFamily="18" charset="0"/>
                <a:cs typeface="Times New Roman" panose="02020603050405020304" pitchFamily="18" charset="0"/>
              </a:rPr>
              <a:t>一起梦想</a:t>
            </a:r>
            <a:r>
              <a:rPr lang="en-US" altLang="zh-CN" sz="2000" dirty="0">
                <a:latin typeface="Times New Roman" panose="02020603050405020304" pitchFamily="18" charset="0"/>
                <a:cs typeface="Times New Roman" panose="02020603050405020304" pitchFamily="18" charset="0"/>
              </a:rPr>
              <a:t>》</a:t>
            </a:r>
            <a:r>
              <a:rPr lang="zh-CN" altLang="en-US" sz="2000" dirty="0">
                <a:latin typeface="Times New Roman" panose="02020603050405020304" pitchFamily="18" charset="0"/>
                <a:cs typeface="Times New Roman" panose="02020603050405020304" pitchFamily="18" charset="0"/>
              </a:rPr>
              <a:t>的全球经济报告。报告估计，到</a:t>
            </a:r>
            <a:r>
              <a:rPr lang="en-US" altLang="zh-CN" sz="2000" dirty="0">
                <a:latin typeface="Times New Roman" panose="02020603050405020304" pitchFamily="18" charset="0"/>
                <a:cs typeface="Times New Roman" panose="02020603050405020304" pitchFamily="18" charset="0"/>
              </a:rPr>
              <a:t>2050</a:t>
            </a:r>
            <a:r>
              <a:rPr lang="zh-CN" altLang="en-US" sz="2000" dirty="0">
                <a:latin typeface="Times New Roman" panose="02020603050405020304" pitchFamily="18" charset="0"/>
                <a:cs typeface="Times New Roman" panose="02020603050405020304" pitchFamily="18" charset="0"/>
              </a:rPr>
              <a:t>年，世界经济格局将会经历剧烈洗牌，全球新的六大经济体将变成中国、美国、印度、日本、巴西、俄罗斯。巴西、俄罗斯、印度、中国的英文名称（</a:t>
            </a:r>
            <a:r>
              <a:rPr lang="en-US" altLang="zh-CN" sz="2000" dirty="0">
                <a:latin typeface="Times New Roman" panose="02020603050405020304" pitchFamily="18" charset="0"/>
                <a:cs typeface="Times New Roman" panose="02020603050405020304" pitchFamily="18" charset="0"/>
              </a:rPr>
              <a:t>Brazil, Russia, India, China</a:t>
            </a:r>
            <a:r>
              <a:rPr lang="zh-CN" altLang="en-US" sz="2000" dirty="0">
                <a:latin typeface="Times New Roman" panose="02020603050405020304" pitchFamily="18" charset="0"/>
                <a:cs typeface="Times New Roman" panose="02020603050405020304" pitchFamily="18" charset="0"/>
              </a:rPr>
              <a:t>）的首字母合起来是</a:t>
            </a:r>
            <a:r>
              <a:rPr lang="en-US" altLang="zh-CN" sz="2000" dirty="0">
                <a:latin typeface="Times New Roman" panose="02020603050405020304" pitchFamily="18" charset="0"/>
                <a:cs typeface="Times New Roman" panose="02020603050405020304" pitchFamily="18" charset="0"/>
              </a:rPr>
              <a:t>BRIC</a:t>
            </a:r>
            <a:r>
              <a:rPr lang="zh-CN" altLang="en-US" sz="2000" dirty="0">
                <a:latin typeface="Times New Roman" panose="02020603050405020304" pitchFamily="18" charset="0"/>
                <a:cs typeface="Times New Roman" panose="02020603050405020304" pitchFamily="18" charset="0"/>
              </a:rPr>
              <a:t>，而</a:t>
            </a:r>
            <a:r>
              <a:rPr lang="en-US" altLang="zh-CN" sz="2000" dirty="0">
                <a:latin typeface="Times New Roman" panose="02020603050405020304" pitchFamily="18" charset="0"/>
                <a:cs typeface="Times New Roman" panose="02020603050405020304" pitchFamily="18" charset="0"/>
              </a:rPr>
              <a:t>BRIC</a:t>
            </a:r>
            <a:r>
              <a:rPr lang="zh-CN" altLang="en-US" sz="2000" dirty="0">
                <a:latin typeface="Times New Roman" panose="02020603050405020304" pitchFamily="18" charset="0"/>
                <a:cs typeface="Times New Roman" panose="02020603050405020304" pitchFamily="18" charset="0"/>
              </a:rPr>
              <a:t>的发音恰好与英文“砖块”（</a:t>
            </a:r>
            <a:r>
              <a:rPr lang="en-US" altLang="zh-CN" sz="2000" dirty="0">
                <a:latin typeface="Times New Roman" panose="02020603050405020304" pitchFamily="18" charset="0"/>
                <a:cs typeface="Times New Roman" panose="02020603050405020304" pitchFamily="18" charset="0"/>
              </a:rPr>
              <a:t>BRICK</a:t>
            </a:r>
            <a:r>
              <a:rPr lang="zh-CN" altLang="en-US" sz="2000" dirty="0">
                <a:latin typeface="Times New Roman" panose="02020603050405020304" pitchFamily="18" charset="0"/>
                <a:cs typeface="Times New Roman" panose="02020603050405020304" pitchFamily="18" charset="0"/>
              </a:rPr>
              <a:t>）一词类似，故这四个国家得译名“金砖四国”。它们是新兴市场的基础代表，发展后劲强大。高盛公司提出“金砖四国”的概念，主要目的是为投资者指明未来最具投资机会的国家或地区。然而，经过几年的发展，“金砖四国”不再仅仅意味着投资机会，而是作为国际舞台上的一支重要力量受到关注。（</a:t>
            </a:r>
            <a:r>
              <a:rPr lang="en-US" altLang="zh-CN" sz="2000" dirty="0">
                <a:latin typeface="Times New Roman" panose="02020603050405020304" pitchFamily="18" charset="0"/>
                <a:cs typeface="Times New Roman" panose="02020603050405020304" pitchFamily="18" charset="0"/>
              </a:rPr>
              <a:t>《</a:t>
            </a:r>
            <a:r>
              <a:rPr lang="zh-CN" altLang="en-US" sz="2000" dirty="0">
                <a:latin typeface="Times New Roman" panose="02020603050405020304" pitchFamily="18" charset="0"/>
                <a:cs typeface="Times New Roman" panose="02020603050405020304" pitchFamily="18" charset="0"/>
              </a:rPr>
              <a:t>长江日报</a:t>
            </a:r>
            <a:r>
              <a:rPr lang="en-US" altLang="zh-CN" sz="2000" dirty="0">
                <a:latin typeface="Times New Roman" panose="02020603050405020304" pitchFamily="18" charset="0"/>
                <a:cs typeface="Times New Roman" panose="02020603050405020304" pitchFamily="18" charset="0"/>
              </a:rPr>
              <a:t>》2009. 6. 17</a:t>
            </a:r>
            <a:r>
              <a:rPr lang="zh-CN" altLang="en-US" sz="2000" dirty="0">
                <a:latin typeface="Times New Roman" panose="02020603050405020304" pitchFamily="18" charset="0"/>
                <a:cs typeface="Times New Roman" panose="02020603050405020304" pitchFamily="18" charset="0"/>
              </a:rPr>
              <a:t>）</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818" name="标题 1"/>
          <p:cNvSpPr>
            <a:spLocks noGrp="1"/>
          </p:cNvSpPr>
          <p:nvPr>
            <p:ph type="title"/>
          </p:nvPr>
        </p:nvSpPr>
        <p:spPr/>
        <p:txBody>
          <a:bodyPr vert="horz" wrap="square" lIns="91440" tIns="45720" rIns="91440" bIns="45720" anchor="b" anchorCtr="0"/>
          <a:p>
            <a:endParaRPr lang="zh-CN" altLang="en-US" dirty="0"/>
          </a:p>
        </p:txBody>
      </p:sp>
      <p:pic>
        <p:nvPicPr>
          <p:cNvPr id="34819" name="内容占位符 3"/>
          <p:cNvPicPr>
            <a:picLocks noGrp="1" noChangeAspect="1"/>
          </p:cNvPicPr>
          <p:nvPr>
            <p:ph idx="1"/>
          </p:nvPr>
        </p:nvPicPr>
        <p:blipFill>
          <a:blip r:embed="rId1"/>
          <a:srcRect/>
          <a:stretch>
            <a:fillRect/>
          </a:stretch>
        </p:blipFill>
        <p:spPr>
          <a:xfrm>
            <a:off x="1775460" y="548640"/>
            <a:ext cx="8288655" cy="5179060"/>
          </a:xfrm>
        </p:spPr>
      </p:pic>
    </p:spTree>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5842" name="Rectangle 3"/>
          <p:cNvSpPr>
            <a:spLocks noGrp="1"/>
          </p:cNvSpPr>
          <p:nvPr>
            <p:ph idx="1"/>
          </p:nvPr>
        </p:nvSpPr>
        <p:spPr>
          <a:xfrm>
            <a:off x="1713230" y="1700530"/>
            <a:ext cx="9697085" cy="3744595"/>
          </a:xfrm>
        </p:spPr>
        <p:txBody>
          <a:bodyPr vert="horz" wrap="square" lIns="91440" tIns="45720" rIns="91440" bIns="45720" anchor="t" anchorCtr="0"/>
          <a:p>
            <a:pPr eaLnBrk="1" hangingPunct="1">
              <a:lnSpc>
                <a:spcPct val="140000"/>
              </a:lnSpc>
            </a:pPr>
            <a:r>
              <a:rPr lang="en-US" altLang="zh-CN" sz="2400" dirty="0">
                <a:latin typeface="Times New Roman" panose="02020603050405020304" pitchFamily="18" charset="0"/>
                <a:cs typeface="Times New Roman" panose="02020603050405020304" pitchFamily="18" charset="0"/>
              </a:rPr>
              <a:t>7.	BRI: “</a:t>
            </a:r>
            <a:r>
              <a:rPr lang="zh-CN" altLang="en-US" sz="2400" dirty="0">
                <a:latin typeface="Times New Roman" panose="02020603050405020304" pitchFamily="18" charset="0"/>
                <a:cs typeface="Times New Roman" panose="02020603050405020304" pitchFamily="18" charset="0"/>
              </a:rPr>
              <a:t>一带一路</a:t>
            </a:r>
            <a:r>
              <a:rPr lang="en-US" altLang="zh-CN" sz="2400" dirty="0">
                <a:latin typeface="Times New Roman" panose="02020603050405020304" pitchFamily="18" charset="0"/>
                <a:cs typeface="Times New Roman" panose="02020603050405020304" pitchFamily="18" charset="0"/>
              </a:rPr>
              <a:t>”</a:t>
            </a:r>
            <a:r>
              <a:rPr lang="zh-CN" altLang="en-US" sz="2400" dirty="0">
                <a:latin typeface="Times New Roman" panose="02020603050405020304" pitchFamily="18" charset="0"/>
                <a:cs typeface="Times New Roman" panose="02020603050405020304" pitchFamily="18" charset="0"/>
              </a:rPr>
              <a:t>倡议</a:t>
            </a:r>
            <a:endParaRPr lang="zh-CN" altLang="en-US" sz="2400" dirty="0">
              <a:latin typeface="Times New Roman" panose="02020603050405020304" pitchFamily="18" charset="0"/>
              <a:cs typeface="Times New Roman" panose="02020603050405020304" pitchFamily="18" charset="0"/>
            </a:endParaRPr>
          </a:p>
          <a:p>
            <a:pPr eaLnBrk="1" hangingPunct="1">
              <a:lnSpc>
                <a:spcPct val="140000"/>
              </a:lnSpc>
            </a:pPr>
            <a:r>
              <a:rPr lang="en-US" altLang="zh-CN" sz="2400" dirty="0">
                <a:latin typeface="Times New Roman" panose="02020603050405020304" pitchFamily="18" charset="0"/>
                <a:cs typeface="Times New Roman" panose="02020603050405020304" pitchFamily="18" charset="0"/>
                <a:sym typeface="+mn-ea"/>
              </a:rPr>
              <a:t>8.	AIIB</a:t>
            </a:r>
            <a:r>
              <a:rPr lang="zh-CN" altLang="zh-CN" sz="2400" dirty="0">
                <a:latin typeface="Times New Roman" panose="02020603050405020304" pitchFamily="18" charset="0"/>
                <a:cs typeface="Times New Roman" panose="02020603050405020304" pitchFamily="18" charset="0"/>
                <a:sym typeface="+mn-ea"/>
              </a:rPr>
              <a:t>，亚洲基础设施投资银行（简称亚投行）。本句含义为：亚投行是一家多边发展银行，致力于亚太地区基础设施建设。</a:t>
            </a:r>
            <a:endParaRPr lang="en-US" altLang="zh-CN" sz="24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7890" name="Rectangle 3"/>
          <p:cNvSpPr>
            <a:spLocks noGrp="1"/>
          </p:cNvSpPr>
          <p:nvPr>
            <p:ph idx="1"/>
          </p:nvPr>
        </p:nvSpPr>
        <p:spPr>
          <a:xfrm>
            <a:off x="1381760" y="1801495"/>
            <a:ext cx="10250170" cy="3990340"/>
          </a:xfrm>
          <a:solidFill>
            <a:srgbClr val="99CCFF">
              <a:alpha val="100000"/>
            </a:srgbClr>
          </a:solidFill>
        </p:spPr>
        <p:txBody>
          <a:bodyPr vert="horz" wrap="square" lIns="91440" tIns="45720" rIns="91440" bIns="45720" anchor="t" anchorCtr="0"/>
          <a:p>
            <a:pPr eaLnBrk="1" hangingPunct="1">
              <a:lnSpc>
                <a:spcPct val="120000"/>
              </a:lnSpc>
            </a:pPr>
            <a:r>
              <a:rPr lang="en-US" altLang="zh-CN" sz="2000" dirty="0">
                <a:latin typeface="Times New Roman" panose="02020603050405020304" pitchFamily="18" charset="0"/>
                <a:cs typeface="Times New Roman" panose="02020603050405020304" pitchFamily="18" charset="0"/>
              </a:rPr>
              <a:t>1.	Party A shall be able to supply the goods in the contract on or before Sept. 10 so that they may reach the US before Christmas rush season. </a:t>
            </a:r>
            <a:endParaRPr lang="en-US" altLang="zh-CN" sz="2000" dirty="0">
              <a:latin typeface="Times New Roman" panose="02020603050405020304" pitchFamily="18" charset="0"/>
              <a:cs typeface="Times New Roman" panose="02020603050405020304" pitchFamily="18" charset="0"/>
            </a:endParaRPr>
          </a:p>
          <a:p>
            <a:pPr eaLnBrk="1" hangingPunct="1">
              <a:lnSpc>
                <a:spcPct val="120000"/>
              </a:lnSpc>
            </a:pPr>
            <a:r>
              <a:rPr lang="en-US" altLang="zh-CN" sz="2000" dirty="0">
                <a:latin typeface="Times New Roman" panose="02020603050405020304" pitchFamily="18" charset="0"/>
                <a:cs typeface="Times New Roman" panose="02020603050405020304" pitchFamily="18" charset="0"/>
              </a:rPr>
              <a:t>2.	Party A shall pay Party B a monthly salary of US$ 5000 (SAY FIVE THOUSAND US DOLLARS ONLY).</a:t>
            </a:r>
            <a:endParaRPr lang="en-US" altLang="zh-CN" sz="2000" dirty="0">
              <a:latin typeface="Times New Roman" panose="02020603050405020304" pitchFamily="18" charset="0"/>
              <a:cs typeface="Times New Roman" panose="02020603050405020304" pitchFamily="18" charset="0"/>
            </a:endParaRPr>
          </a:p>
          <a:p>
            <a:pPr eaLnBrk="1" hangingPunct="1">
              <a:lnSpc>
                <a:spcPct val="120000"/>
              </a:lnSpc>
            </a:pPr>
            <a:r>
              <a:rPr lang="en-US" altLang="zh-CN" sz="2000" dirty="0">
                <a:latin typeface="Times New Roman" panose="02020603050405020304" pitchFamily="18" charset="0"/>
                <a:cs typeface="Times New Roman" panose="02020603050405020304" pitchFamily="18" charset="0"/>
              </a:rPr>
              <a:t>3.	Generally, in a sales contract, the insured amount is 110% or 120% of the contracted prices of the consignment. </a:t>
            </a:r>
            <a:endParaRPr lang="en-US" altLang="zh-CN" sz="2000" dirty="0">
              <a:latin typeface="Times New Roman" panose="02020603050405020304" pitchFamily="18" charset="0"/>
              <a:cs typeface="Times New Roman" panose="02020603050405020304" pitchFamily="18" charset="0"/>
            </a:endParaRPr>
          </a:p>
          <a:p>
            <a:pPr eaLnBrk="1" hangingPunct="1">
              <a:lnSpc>
                <a:spcPct val="120000"/>
              </a:lnSpc>
            </a:pPr>
            <a:r>
              <a:rPr lang="en-US" altLang="zh-CN" sz="2000" dirty="0">
                <a:latin typeface="Times New Roman" panose="02020603050405020304" pitchFamily="18" charset="0"/>
                <a:cs typeface="Times New Roman" panose="02020603050405020304" pitchFamily="18" charset="0"/>
              </a:rPr>
              <a:t>4.	Within 30 days after the signing and coming into effect of this contract, the Buyer shall proceed to pay the price for the goods to the Seller by opening a confirmed irrevocable L/C for the full amount of US$ 880,000 in favor of the Seller through a bank at export port.</a:t>
            </a:r>
            <a:r>
              <a:rPr lang="en-US" altLang="zh-CN" sz="2000" dirty="0">
                <a:latin typeface="Times New Roman" panose="02020603050405020304" pitchFamily="18" charset="0"/>
                <a:cs typeface="Times New Roman" panose="02020603050405020304" pitchFamily="18" charset="0"/>
              </a:rPr>
              <a:t> </a:t>
            </a:r>
            <a:endParaRPr lang="en-US" altLang="zh-CN" sz="2000" dirty="0">
              <a:latin typeface="Times New Roman" panose="02020603050405020304" pitchFamily="18" charset="0"/>
              <a:cs typeface="Times New Roman" panose="02020603050405020304" pitchFamily="18" charset="0"/>
            </a:endParaRPr>
          </a:p>
        </p:txBody>
      </p:sp>
      <p:sp>
        <p:nvSpPr>
          <p:cNvPr id="168968" name="AutoShape 8"/>
          <p:cNvSpPr/>
          <p:nvPr/>
        </p:nvSpPr>
        <p:spPr>
          <a:xfrm>
            <a:off x="9552305" y="3501390"/>
            <a:ext cx="2023745" cy="747395"/>
          </a:xfrm>
          <a:prstGeom prst="wedgeRoundRectCallout">
            <a:avLst>
              <a:gd name="adj1" fmla="val -72311"/>
              <a:gd name="adj2" fmla="val -19838"/>
              <a:gd name="adj3" fmla="val 16667"/>
            </a:avLst>
          </a:prstGeom>
          <a:solidFill>
            <a:schemeClr val="accent1"/>
          </a:solidFill>
          <a:ln w="9525" cap="flat" cmpd="sng">
            <a:solidFill>
              <a:schemeClr val="tx1"/>
            </a:solidFill>
            <a:prstDash val="solid"/>
            <a:miter/>
            <a:headEnd type="none" w="med" len="med"/>
            <a:tailEnd type="none" w="med" len="med"/>
          </a:ln>
        </p:spPr>
        <p:txBody>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algn="ctr" eaLnBrk="1" hangingPunct="1">
              <a:spcBef>
                <a:spcPct val="0"/>
              </a:spcBef>
              <a:buClrTx/>
              <a:buSzTx/>
              <a:buFontTx/>
              <a:buNone/>
            </a:pPr>
            <a:r>
              <a:rPr lang="zh-CN" altLang="en-US" sz="4000" dirty="0"/>
              <a:t>准确性</a:t>
            </a:r>
            <a:endParaRPr lang="zh-CN" altLang="en-US" sz="4000" dirty="0"/>
          </a:p>
        </p:txBody>
      </p:sp>
      <p:sp>
        <p:nvSpPr>
          <p:cNvPr id="37892" name="Rectangle 9"/>
          <p:cNvSpPr>
            <a:spLocks noGrp="1"/>
          </p:cNvSpPr>
          <p:nvPr>
            <p:ph type="title"/>
          </p:nvPr>
        </p:nvSpPr>
        <p:spPr>
          <a:xfrm>
            <a:off x="1854835" y="333375"/>
            <a:ext cx="8352790" cy="895350"/>
          </a:xfrm>
        </p:spPr>
        <p:txBody>
          <a:bodyPr vert="horz" wrap="square" lIns="91440" tIns="45720" rIns="91440" bIns="45720" anchor="b" anchorCtr="0"/>
          <a:p>
            <a:pPr eaLnBrk="1" hangingPunct="1"/>
            <a:r>
              <a:rPr lang="en-US" altLang="zh-CN" sz="2400" dirty="0"/>
              <a:t> </a:t>
            </a:r>
            <a:r>
              <a:rPr lang="en-US" altLang="zh-CN" sz="2400" b="1" dirty="0"/>
              <a:t>Task V  </a:t>
            </a:r>
            <a:r>
              <a:rPr lang="zh-CN" altLang="en-US" sz="2400" b="1" dirty="0"/>
              <a:t>阅读下列句子，注意数字与词汇的精确度，讨论商务英语的语言特点。</a:t>
            </a:r>
            <a:endParaRPr lang="zh-CN" altLang="en-US" sz="2400" b="1"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68968"/>
                                        </p:tgtEl>
                                        <p:attrNameLst>
                                          <p:attrName>style.visibility</p:attrName>
                                        </p:attrNameLst>
                                      </p:cBhvr>
                                      <p:to>
                                        <p:strVal val="visible"/>
                                      </p:to>
                                    </p:set>
                                    <p:anim calcmode="lin" valueType="num">
                                      <p:cBhvr additive="base">
                                        <p:cTn id="7" dur="500" fill="hold"/>
                                        <p:tgtEl>
                                          <p:spTgt spid="168968"/>
                                        </p:tgtEl>
                                        <p:attrNameLst>
                                          <p:attrName>ppt_x</p:attrName>
                                        </p:attrNameLst>
                                      </p:cBhvr>
                                      <p:tavLst>
                                        <p:tav tm="0">
                                          <p:val>
                                            <p:strVal val="#ppt_x"/>
                                          </p:val>
                                        </p:tav>
                                        <p:tav tm="100000">
                                          <p:val>
                                            <p:strVal val="#ppt_x"/>
                                          </p:val>
                                        </p:tav>
                                      </p:tavLst>
                                    </p:anim>
                                    <p:anim calcmode="lin" valueType="num">
                                      <p:cBhvr additive="base">
                                        <p:cTn id="8" dur="500" fill="hold"/>
                                        <p:tgtEl>
                                          <p:spTgt spid="16896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8968" grpId="0" bldLvl="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8914" name="Rectangle 3"/>
          <p:cNvSpPr>
            <a:spLocks noGrp="1"/>
          </p:cNvSpPr>
          <p:nvPr>
            <p:ph idx="1"/>
          </p:nvPr>
        </p:nvSpPr>
        <p:spPr>
          <a:xfrm>
            <a:off x="1501140" y="1951990"/>
            <a:ext cx="9949815" cy="4096385"/>
          </a:xfrm>
        </p:spPr>
        <p:txBody>
          <a:bodyPr vert="horz" wrap="square" lIns="91440" tIns="45720" rIns="91440" bIns="45720" anchor="t" anchorCtr="0"/>
          <a:p>
            <a:pPr eaLnBrk="1" hangingPunct="1">
              <a:lnSpc>
                <a:spcPct val="130000"/>
              </a:lnSpc>
            </a:pPr>
            <a:r>
              <a:rPr lang="en-US" altLang="zh-CN" sz="2000" dirty="0">
                <a:latin typeface="Times New Roman" panose="02020603050405020304" pitchFamily="18" charset="0"/>
                <a:cs typeface="Times New Roman" panose="02020603050405020304" pitchFamily="18" charset="0"/>
              </a:rPr>
              <a:t>1.	Party A shall be able to supply the goods in the contract on or before Sept. 10 so that they may reach the US before Christmas rush season. </a:t>
            </a:r>
            <a:endParaRPr lang="en-US" altLang="zh-CN" sz="2000" dirty="0">
              <a:latin typeface="Times New Roman" panose="02020603050405020304" pitchFamily="18" charset="0"/>
              <a:cs typeface="Times New Roman" panose="02020603050405020304" pitchFamily="18" charset="0"/>
            </a:endParaRPr>
          </a:p>
          <a:p>
            <a:pPr eaLnBrk="1" hangingPunct="1">
              <a:lnSpc>
                <a:spcPct val="130000"/>
              </a:lnSpc>
            </a:pPr>
            <a:r>
              <a:rPr lang="zh-CN" altLang="en-US" sz="2000" dirty="0">
                <a:latin typeface="Times New Roman" panose="02020603050405020304" pitchFamily="18" charset="0"/>
                <a:cs typeface="Times New Roman" panose="02020603050405020304" pitchFamily="18" charset="0"/>
              </a:rPr>
              <a:t>甲方应在</a:t>
            </a:r>
            <a:r>
              <a:rPr lang="en-US" altLang="zh-CN" sz="2000" dirty="0">
                <a:latin typeface="Times New Roman" panose="02020603050405020304" pitchFamily="18" charset="0"/>
                <a:cs typeface="Times New Roman" panose="02020603050405020304" pitchFamily="18" charset="0"/>
              </a:rPr>
              <a:t>9</a:t>
            </a:r>
            <a:r>
              <a:rPr lang="zh-CN" altLang="en-US" sz="2000" dirty="0">
                <a:latin typeface="Times New Roman" panose="02020603050405020304" pitchFamily="18" charset="0"/>
                <a:cs typeface="Times New Roman" panose="02020603050405020304" pitchFamily="18" charset="0"/>
              </a:rPr>
              <a:t>月</a:t>
            </a:r>
            <a:r>
              <a:rPr lang="en-US" altLang="zh-CN" sz="2000" dirty="0">
                <a:latin typeface="Times New Roman" panose="02020603050405020304" pitchFamily="18" charset="0"/>
                <a:cs typeface="Times New Roman" panose="02020603050405020304" pitchFamily="18" charset="0"/>
              </a:rPr>
              <a:t>10</a:t>
            </a:r>
            <a:r>
              <a:rPr lang="zh-CN" altLang="en-US" sz="2000" dirty="0">
                <a:latin typeface="Times New Roman" panose="02020603050405020304" pitchFamily="18" charset="0"/>
                <a:cs typeface="Times New Roman" panose="02020603050405020304" pitchFamily="18" charset="0"/>
              </a:rPr>
              <a:t>日或之前交货，以便货物能在圣诞购物高峰之前到达美国。</a:t>
            </a:r>
            <a:endParaRPr lang="zh-CN" altLang="en-US" sz="2000" dirty="0">
              <a:latin typeface="Times New Roman" panose="02020603050405020304" pitchFamily="18" charset="0"/>
              <a:cs typeface="Times New Roman" panose="02020603050405020304" pitchFamily="18" charset="0"/>
            </a:endParaRPr>
          </a:p>
          <a:p>
            <a:pPr eaLnBrk="1" hangingPunct="1">
              <a:lnSpc>
                <a:spcPct val="130000"/>
              </a:lnSpc>
            </a:pPr>
            <a:r>
              <a:rPr lang="zh-CN" altLang="en-US" sz="2000" dirty="0">
                <a:latin typeface="Times New Roman" panose="02020603050405020304" pitchFamily="18" charset="0"/>
                <a:cs typeface="Times New Roman" panose="02020603050405020304" pitchFamily="18" charset="0"/>
              </a:rPr>
              <a:t> </a:t>
            </a:r>
            <a:r>
              <a:rPr lang="en-US" altLang="zh-CN" sz="2000" dirty="0">
                <a:latin typeface="Times New Roman" panose="02020603050405020304" pitchFamily="18" charset="0"/>
                <a:cs typeface="Times New Roman" panose="02020603050405020304" pitchFamily="18" charset="0"/>
              </a:rPr>
              <a:t>2.	Party A shall pay Party B a monthly salary of US$ 5000 (SAY FIVE THOUSAND US DOLLARS ONLY).</a:t>
            </a:r>
            <a:endParaRPr lang="en-US" altLang="zh-CN" sz="2000" dirty="0">
              <a:latin typeface="Times New Roman" panose="02020603050405020304" pitchFamily="18" charset="0"/>
              <a:cs typeface="Times New Roman" panose="02020603050405020304" pitchFamily="18" charset="0"/>
            </a:endParaRPr>
          </a:p>
          <a:p>
            <a:pPr eaLnBrk="1" hangingPunct="1">
              <a:lnSpc>
                <a:spcPct val="130000"/>
              </a:lnSpc>
            </a:pPr>
            <a:r>
              <a:rPr lang="zh-CN" altLang="en-US" sz="2000" dirty="0">
                <a:latin typeface="Times New Roman" panose="02020603050405020304" pitchFamily="18" charset="0"/>
                <a:cs typeface="Times New Roman" panose="02020603050405020304" pitchFamily="18" charset="0"/>
              </a:rPr>
              <a:t>甲方须每月支付乙方工资</a:t>
            </a:r>
            <a:r>
              <a:rPr lang="en-US" altLang="zh-CN" sz="2000" dirty="0">
                <a:latin typeface="Times New Roman" panose="02020603050405020304" pitchFamily="18" charset="0"/>
                <a:cs typeface="Times New Roman" panose="02020603050405020304" pitchFamily="18" charset="0"/>
              </a:rPr>
              <a:t>5 000</a:t>
            </a:r>
            <a:r>
              <a:rPr lang="zh-CN" altLang="en-US" sz="2000" dirty="0">
                <a:latin typeface="Times New Roman" panose="02020603050405020304" pitchFamily="18" charset="0"/>
                <a:cs typeface="Times New Roman" panose="02020603050405020304" pitchFamily="18" charset="0"/>
              </a:rPr>
              <a:t>美元（大写：伍仟美元整）。</a:t>
            </a:r>
            <a:endParaRPr lang="zh-CN" altLang="en-US" sz="2000" dirty="0">
              <a:latin typeface="Times New Roman" panose="02020603050405020304" pitchFamily="18" charset="0"/>
              <a:cs typeface="Times New Roman" panose="02020603050405020304" pitchFamily="18" charset="0"/>
            </a:endParaRPr>
          </a:p>
          <a:p>
            <a:pPr eaLnBrk="1" hangingPunct="1">
              <a:lnSpc>
                <a:spcPct val="90000"/>
              </a:lnSpc>
            </a:pPr>
            <a:endParaRPr lang="zh-CN" altLang="en-US" sz="2000" dirty="0">
              <a:latin typeface="Times New Roman" panose="02020603050405020304" pitchFamily="18" charset="0"/>
              <a:cs typeface="Times New Roman" panose="02020603050405020304" pitchFamily="18" charset="0"/>
            </a:endParaRPr>
          </a:p>
        </p:txBody>
      </p:sp>
      <p:sp>
        <p:nvSpPr>
          <p:cNvPr id="2" name="文本框 1"/>
          <p:cNvSpPr txBox="1"/>
          <p:nvPr/>
        </p:nvSpPr>
        <p:spPr>
          <a:xfrm>
            <a:off x="1991995" y="908685"/>
            <a:ext cx="4064000" cy="521970"/>
          </a:xfrm>
          <a:prstGeom prst="rect">
            <a:avLst/>
          </a:prstGeom>
          <a:noFill/>
        </p:spPr>
        <p:txBody>
          <a:bodyPr wrap="square" rtlCol="0">
            <a:spAutoFit/>
          </a:bodyPr>
          <a:p>
            <a:r>
              <a:rPr lang="zh-CN" altLang="en-US" sz="2800"/>
              <a:t>参考译文</a:t>
            </a:r>
            <a:endParaRPr lang="zh-CN" altLang="en-US" sz="2800"/>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70" name="Rectangle 7"/>
          <p:cNvSpPr>
            <a:spLocks noGrp="1"/>
          </p:cNvSpPr>
          <p:nvPr>
            <p:ph type="title"/>
          </p:nvPr>
        </p:nvSpPr>
        <p:spPr>
          <a:xfrm>
            <a:off x="2351088" y="0"/>
            <a:ext cx="3097212" cy="765175"/>
          </a:xfrm>
        </p:spPr>
        <p:txBody>
          <a:bodyPr vert="horz" wrap="square" lIns="91440" tIns="45720" rIns="91440" bIns="45720" anchor="b" anchorCtr="0"/>
          <a:p>
            <a:pPr eaLnBrk="1" hangingPunct="1"/>
            <a:r>
              <a:rPr lang="zh-CN" altLang="en-US" b="1" dirty="0"/>
              <a:t>商务翻译概论</a:t>
            </a:r>
            <a:endParaRPr lang="zh-CN" altLang="en-US" b="1" dirty="0"/>
          </a:p>
        </p:txBody>
      </p:sp>
      <p:sp>
        <p:nvSpPr>
          <p:cNvPr id="144393" name="Rectangle 9"/>
          <p:cNvSpPr>
            <a:spLocks noChangeArrowheads="1"/>
          </p:cNvSpPr>
          <p:nvPr/>
        </p:nvSpPr>
        <p:spPr bwMode="auto">
          <a:xfrm>
            <a:off x="2279650" y="981075"/>
            <a:ext cx="2486025" cy="503238"/>
          </a:xfrm>
          <a:prstGeom prst="rect">
            <a:avLst/>
          </a:prstGeom>
          <a:noFill/>
          <a:ln w="9525">
            <a:noFill/>
            <a:miter lim="800000"/>
          </a:ln>
          <a:effectLst/>
        </p:spPr>
        <p:txBody>
          <a:bodyPr anchor="b"/>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400" b="1" i="0" u="none" strike="noStrike" kern="1200" cap="none" spc="0" normalizeH="0" baseline="0" noProof="0">
                <a:ln>
                  <a:noFill/>
                </a:ln>
                <a:solidFill>
                  <a:srgbClr val="006699"/>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rPr>
              <a:t>本章概要</a:t>
            </a:r>
            <a:endParaRPr kumimoji="0" lang="zh-CN" altLang="en-US" sz="2400" b="1" i="0" u="none" strike="noStrike" kern="1200" cap="none" spc="0" normalizeH="0" baseline="0" noProof="0">
              <a:ln>
                <a:noFill/>
              </a:ln>
              <a:solidFill>
                <a:srgbClr val="006699"/>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endParaRPr>
          </a:p>
        </p:txBody>
      </p:sp>
      <p:sp>
        <p:nvSpPr>
          <p:cNvPr id="7172" name="Text Box 12"/>
          <p:cNvSpPr txBox="1"/>
          <p:nvPr/>
        </p:nvSpPr>
        <p:spPr>
          <a:xfrm>
            <a:off x="1550035" y="1700530"/>
            <a:ext cx="10058400" cy="4332605"/>
          </a:xfrm>
          <a:prstGeom prst="rect">
            <a:avLst/>
          </a:prstGeom>
          <a:solidFill>
            <a:schemeClr val="accent2"/>
          </a:solidFill>
          <a:ln w="9525" cap="flat" cmpd="sng">
            <a:solidFill>
              <a:schemeClr val="tx2"/>
            </a:solidFill>
            <a:prstDash val="solid"/>
            <a:miter/>
            <a:headEnd type="none" w="med" len="med"/>
            <a:tailEnd type="none" w="med" len="med"/>
          </a:ln>
        </p:spPr>
        <p:txBody>
          <a:bodyPr>
            <a:no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lnSpc>
                <a:spcPct val="120000"/>
              </a:lnSpc>
              <a:spcBef>
                <a:spcPct val="50000"/>
              </a:spcBef>
              <a:buClrTx/>
              <a:buSzTx/>
              <a:buFontTx/>
              <a:buNone/>
            </a:pPr>
            <a:r>
              <a:rPr lang="en-US" sz="1800" b="1" dirty="0">
                <a:latin typeface="Times New Roman" panose="02020603050405020304" pitchFamily="18" charset="0"/>
                <a:cs typeface="Times New Roman" panose="02020603050405020304" pitchFamily="18" charset="0"/>
              </a:rPr>
              <a:t>        </a:t>
            </a:r>
            <a:r>
              <a:rPr sz="1800" b="1" dirty="0">
                <a:latin typeface="Times New Roman" panose="02020603050405020304" pitchFamily="18" charset="0"/>
                <a:cs typeface="Times New Roman" panose="02020603050405020304" pitchFamily="18" charset="0"/>
              </a:rPr>
              <a:t>剑桥商务英语（BEC）考试大纲中把商务英语定义为：Business English is for business people who need to, or will soon need to, use English in their work. It may also be used by adult students who will be entering the world of business at the end of their course of studies.（商务英语是从事或将要从事商务活动的人所使用的语言；也是行将毕业、即将进入商界的大学生们将要使用的语言。）商务英语（Business English）就其语言本质而言，是在商务领域内经常使用的，反映这一领域专业活动的英语词汇、句型、文体等的有机总和，是专门针对商务和商务活动的专业英语（李太志，2006：7—8）。“商务”指商务工作人员所从事的商务活动和商务环节的总称；“英语”是进行此类商务活动时交流沟通的媒介。从整体上来说，商务英语不仅包括英语语音、语法、词汇、语篇和跨文化知识等通用英语（English for General Purposes, EGP）所包含的基础知识，还包括与商务有关的国际货物贸易、国际服务贸易、国际技术贸易、国际投资融资、国际合作等商务知识，是一种专门用途英语（English for Special Purposes, ESP）（贺雪娟，2007：9）。它是在商务活动环境中使用的功能性很强的专业英语。本单元介绍商务英语的语言特征及商务翻译的有关标准。</a:t>
            </a:r>
            <a:endParaRPr sz="1800" b="1"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9938" name="Rectangle 3"/>
          <p:cNvSpPr>
            <a:spLocks noGrp="1"/>
          </p:cNvSpPr>
          <p:nvPr>
            <p:ph idx="1"/>
          </p:nvPr>
        </p:nvSpPr>
        <p:spPr>
          <a:xfrm>
            <a:off x="1415415" y="1628775"/>
            <a:ext cx="10194925" cy="4255770"/>
          </a:xfrm>
        </p:spPr>
        <p:txBody>
          <a:bodyPr vert="horz" wrap="square" lIns="91440" tIns="45720" rIns="91440" bIns="45720" anchor="t" anchorCtr="0"/>
          <a:p>
            <a:pPr eaLnBrk="1" hangingPunct="1">
              <a:lnSpc>
                <a:spcPct val="120000"/>
              </a:lnSpc>
            </a:pPr>
            <a:r>
              <a:rPr lang="en-US" altLang="zh-CN" sz="2000" dirty="0">
                <a:latin typeface="Times New Roman" panose="02020603050405020304" pitchFamily="18" charset="0"/>
                <a:cs typeface="Times New Roman" panose="02020603050405020304" pitchFamily="18" charset="0"/>
              </a:rPr>
              <a:t>3.	Generally, in a sales contract, the insured amount is 110% or 120% of the contracted prices of the consignment.</a:t>
            </a:r>
            <a:endParaRPr lang="en-US" altLang="zh-CN" sz="2000" dirty="0">
              <a:latin typeface="Times New Roman" panose="02020603050405020304" pitchFamily="18" charset="0"/>
              <a:cs typeface="Times New Roman" panose="02020603050405020304" pitchFamily="18" charset="0"/>
            </a:endParaRPr>
          </a:p>
          <a:p>
            <a:pPr eaLnBrk="1" hangingPunct="1">
              <a:lnSpc>
                <a:spcPct val="120000"/>
              </a:lnSpc>
            </a:pPr>
            <a:r>
              <a:rPr lang="zh-CN" altLang="en-US" sz="2400" dirty="0">
                <a:latin typeface="Times New Roman" panose="02020603050405020304" pitchFamily="18" charset="0"/>
                <a:cs typeface="Times New Roman" panose="02020603050405020304" pitchFamily="18" charset="0"/>
              </a:rPr>
              <a:t>在销售合同中，保险额通常是合同货价加上</a:t>
            </a:r>
            <a:r>
              <a:rPr lang="en-US" altLang="zh-CN" sz="2400" dirty="0">
                <a:latin typeface="Times New Roman" panose="02020603050405020304" pitchFamily="18" charset="0"/>
                <a:cs typeface="Times New Roman" panose="02020603050405020304" pitchFamily="18" charset="0"/>
              </a:rPr>
              <a:t>10%</a:t>
            </a:r>
            <a:r>
              <a:rPr lang="zh-CN" altLang="en-US" sz="2400" dirty="0">
                <a:latin typeface="Times New Roman" panose="02020603050405020304" pitchFamily="18" charset="0"/>
                <a:cs typeface="Times New Roman" panose="02020603050405020304" pitchFamily="18" charset="0"/>
              </a:rPr>
              <a:t>或</a:t>
            </a:r>
            <a:r>
              <a:rPr lang="en-US" altLang="zh-CN" sz="2400" dirty="0">
                <a:latin typeface="Times New Roman" panose="02020603050405020304" pitchFamily="18" charset="0"/>
                <a:cs typeface="Times New Roman" panose="02020603050405020304" pitchFamily="18" charset="0"/>
              </a:rPr>
              <a:t>20%</a:t>
            </a:r>
            <a:r>
              <a:rPr lang="zh-CN" altLang="en-US" sz="2400" dirty="0">
                <a:latin typeface="Times New Roman" panose="02020603050405020304" pitchFamily="18" charset="0"/>
                <a:cs typeface="Times New Roman" panose="02020603050405020304" pitchFamily="18" charset="0"/>
              </a:rPr>
              <a:t>（保险额通常是合同货价的</a:t>
            </a:r>
            <a:r>
              <a:rPr lang="en-US" altLang="zh-CN" sz="2400" dirty="0">
                <a:latin typeface="Times New Roman" panose="02020603050405020304" pitchFamily="18" charset="0"/>
                <a:cs typeface="Times New Roman" panose="02020603050405020304" pitchFamily="18" charset="0"/>
              </a:rPr>
              <a:t>110%</a:t>
            </a:r>
            <a:r>
              <a:rPr lang="zh-CN" altLang="en-US" sz="2400" dirty="0">
                <a:latin typeface="Times New Roman" panose="02020603050405020304" pitchFamily="18" charset="0"/>
                <a:cs typeface="Times New Roman" panose="02020603050405020304" pitchFamily="18" charset="0"/>
              </a:rPr>
              <a:t>或</a:t>
            </a:r>
            <a:r>
              <a:rPr lang="en-US" altLang="zh-CN" sz="2400" dirty="0">
                <a:latin typeface="Times New Roman" panose="02020603050405020304" pitchFamily="18" charset="0"/>
                <a:cs typeface="Times New Roman" panose="02020603050405020304" pitchFamily="18" charset="0"/>
              </a:rPr>
              <a:t>120%</a:t>
            </a:r>
            <a:r>
              <a:rPr lang="zh-CN" altLang="en-US" sz="2400" dirty="0">
                <a:latin typeface="Times New Roman" panose="02020603050405020304" pitchFamily="18" charset="0"/>
                <a:cs typeface="Times New Roman" panose="02020603050405020304" pitchFamily="18" charset="0"/>
              </a:rPr>
              <a:t>）。</a:t>
            </a:r>
            <a:endParaRPr lang="zh-CN" altLang="en-US" sz="2400" dirty="0">
              <a:latin typeface="Times New Roman" panose="02020603050405020304" pitchFamily="18" charset="0"/>
              <a:cs typeface="Times New Roman" panose="02020603050405020304" pitchFamily="18" charset="0"/>
            </a:endParaRPr>
          </a:p>
          <a:p>
            <a:pPr eaLnBrk="1" hangingPunct="1">
              <a:lnSpc>
                <a:spcPct val="120000"/>
              </a:lnSpc>
            </a:pPr>
            <a:r>
              <a:rPr lang="en-US" altLang="zh-CN" sz="2000" dirty="0">
                <a:latin typeface="Times New Roman" panose="02020603050405020304" pitchFamily="18" charset="0"/>
                <a:cs typeface="Times New Roman" panose="02020603050405020304" pitchFamily="18" charset="0"/>
              </a:rPr>
              <a:t>4.	Within 30 days after the signing and coming into effect of this contract, the Buyer shall proceed to pay the price for the goods to the Seller by opening a confirmed irrevocable L/C for the full amount of US$ 880,000 in favor of the Seller through a bank at export port. </a:t>
            </a:r>
            <a:endParaRPr lang="en-US" altLang="zh-CN" sz="2000" dirty="0">
              <a:latin typeface="Times New Roman" panose="02020603050405020304" pitchFamily="18" charset="0"/>
              <a:cs typeface="Times New Roman" panose="02020603050405020304" pitchFamily="18" charset="0"/>
            </a:endParaRPr>
          </a:p>
          <a:p>
            <a:pPr eaLnBrk="1" hangingPunct="1">
              <a:lnSpc>
                <a:spcPct val="120000"/>
              </a:lnSpc>
            </a:pPr>
            <a:r>
              <a:rPr lang="zh-CN" altLang="en-US" sz="2400" dirty="0">
                <a:latin typeface="Times New Roman" panose="02020603050405020304" pitchFamily="18" charset="0"/>
                <a:cs typeface="Times New Roman" panose="02020603050405020304" pitchFamily="18" charset="0"/>
              </a:rPr>
              <a:t>买方必须于合同签字并生效后</a:t>
            </a:r>
            <a:r>
              <a:rPr lang="en-US" altLang="zh-CN" sz="2400" dirty="0">
                <a:latin typeface="Times New Roman" panose="02020603050405020304" pitchFamily="18" charset="0"/>
                <a:cs typeface="Times New Roman" panose="02020603050405020304" pitchFamily="18" charset="0"/>
              </a:rPr>
              <a:t>30</a:t>
            </a:r>
            <a:r>
              <a:rPr lang="zh-CN" altLang="en-US" sz="2400" dirty="0">
                <a:latin typeface="Times New Roman" panose="02020603050405020304" pitchFamily="18" charset="0"/>
                <a:cs typeface="Times New Roman" panose="02020603050405020304" pitchFamily="18" charset="0"/>
              </a:rPr>
              <a:t>天内通过出口地银行开立以卖方为受益人的保兑不可撤销信用证支付全部货款总计</a:t>
            </a:r>
            <a:r>
              <a:rPr lang="en-US" altLang="zh-CN" sz="2400" dirty="0">
                <a:latin typeface="Times New Roman" panose="02020603050405020304" pitchFamily="18" charset="0"/>
                <a:cs typeface="Times New Roman" panose="02020603050405020304" pitchFamily="18" charset="0"/>
              </a:rPr>
              <a:t>88</a:t>
            </a:r>
            <a:r>
              <a:rPr lang="zh-CN" altLang="en-US" sz="2400" dirty="0">
                <a:latin typeface="Times New Roman" panose="02020603050405020304" pitchFamily="18" charset="0"/>
                <a:cs typeface="Times New Roman" panose="02020603050405020304" pitchFamily="18" charset="0"/>
              </a:rPr>
              <a:t>万美元。</a:t>
            </a:r>
            <a:endParaRPr lang="zh-CN" altLang="en-US" sz="24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962" name="Rectangle 3"/>
          <p:cNvSpPr>
            <a:spLocks noGrp="1"/>
          </p:cNvSpPr>
          <p:nvPr>
            <p:ph idx="1"/>
          </p:nvPr>
        </p:nvSpPr>
        <p:spPr>
          <a:xfrm>
            <a:off x="1306195" y="1736725"/>
            <a:ext cx="10222865" cy="4379595"/>
          </a:xfrm>
          <a:noFill/>
          <a:extLst>
            <a:ext uri="{909E8E84-426E-40DD-AFC4-6F175D3DCCD1}">
              <a14:hiddenFill xmlns:a14="http://schemas.microsoft.com/office/drawing/2010/main">
                <a:solidFill>
                  <a:schemeClr val="accent1">
                    <a:alpha val="100000"/>
                  </a:schemeClr>
                </a:solidFill>
              </a14:hiddenFill>
            </a:ext>
          </a:extLst>
        </p:spPr>
        <p:txBody>
          <a:bodyPr vert="horz" wrap="square" lIns="91440" tIns="45720" rIns="91440" bIns="45720" anchor="t" anchorCtr="0"/>
          <a:p>
            <a:pPr eaLnBrk="1" hangingPunct="1">
              <a:lnSpc>
                <a:spcPct val="140000"/>
              </a:lnSpc>
            </a:pPr>
            <a:r>
              <a:rPr lang="en-US" altLang="zh-CN" sz="2000" dirty="0">
                <a:latin typeface="Times New Roman" panose="02020603050405020304" pitchFamily="18" charset="0"/>
                <a:cs typeface="Times New Roman" panose="02020603050405020304" pitchFamily="18" charset="0"/>
              </a:rPr>
              <a:t>1.	In general, when disputes arise between exporter and importer, it can be settled through friendly consultation, litigation or arbitration. Friendly negotiation or mediation is the best method of all and beneficial to both parties. The majority of the disputes are settled by this way and friendly business relations are thus </a:t>
            </a:r>
            <a:r>
              <a:rPr lang="en-US" altLang="zh-CN" sz="2000" i="1" dirty="0">
                <a:latin typeface="Times New Roman" panose="02020603050405020304" pitchFamily="18" charset="0"/>
                <a:cs typeface="Times New Roman" panose="02020603050405020304" pitchFamily="18" charset="0"/>
              </a:rPr>
              <a:t>maintained</a:t>
            </a:r>
            <a:r>
              <a:rPr lang="en-US" altLang="zh-CN" sz="2000" dirty="0">
                <a:latin typeface="Times New Roman" panose="02020603050405020304" pitchFamily="18" charset="0"/>
                <a:cs typeface="Times New Roman" panose="02020603050405020304" pitchFamily="18" charset="0"/>
              </a:rPr>
              <a:t> between importers and exporters. If the disputes cannot be settled through </a:t>
            </a:r>
            <a:r>
              <a:rPr lang="en-US" altLang="zh-CN" sz="2000" i="1" dirty="0">
                <a:latin typeface="Times New Roman" panose="02020603050405020304" pitchFamily="18" charset="0"/>
                <a:cs typeface="Times New Roman" panose="02020603050405020304" pitchFamily="18" charset="0"/>
              </a:rPr>
              <a:t>amicable</a:t>
            </a:r>
            <a:r>
              <a:rPr lang="en-US" altLang="zh-CN" sz="2000" dirty="0">
                <a:latin typeface="Times New Roman" panose="02020603050405020304" pitchFamily="18" charset="0"/>
                <a:cs typeface="Times New Roman" panose="02020603050405020304" pitchFamily="18" charset="0"/>
              </a:rPr>
              <a:t> negotiation or mediation, arbitration will be the next best </a:t>
            </a:r>
            <a:r>
              <a:rPr lang="en-US" altLang="zh-CN" sz="2000" i="1" dirty="0">
                <a:latin typeface="Times New Roman" panose="02020603050405020304" pitchFamily="18" charset="0"/>
                <a:cs typeface="Times New Roman" panose="02020603050405020304" pitchFamily="18" charset="0"/>
              </a:rPr>
              <a:t>alternative</a:t>
            </a:r>
            <a:r>
              <a:rPr lang="en-US" altLang="zh-CN" sz="2000" dirty="0">
                <a:latin typeface="Times New Roman" panose="02020603050405020304" pitchFamily="18" charset="0"/>
                <a:cs typeface="Times New Roman" panose="02020603050405020304" pitchFamily="18" charset="0"/>
              </a:rPr>
              <a:t>, as the litigation is usually costly and time-consuming.</a:t>
            </a:r>
            <a:endParaRPr lang="en-US" altLang="zh-CN" sz="2000" dirty="0">
              <a:latin typeface="Times New Roman" panose="02020603050405020304" pitchFamily="18" charset="0"/>
              <a:cs typeface="Times New Roman" panose="02020603050405020304" pitchFamily="18" charset="0"/>
            </a:endParaRPr>
          </a:p>
          <a:p>
            <a:pPr eaLnBrk="1" hangingPunct="1">
              <a:lnSpc>
                <a:spcPct val="140000"/>
              </a:lnSpc>
            </a:pPr>
            <a:r>
              <a:rPr lang="en-US" altLang="zh-CN" sz="2000" dirty="0">
                <a:latin typeface="Times New Roman" panose="02020603050405020304" pitchFamily="18" charset="0"/>
                <a:cs typeface="Times New Roman" panose="02020603050405020304" pitchFamily="18" charset="0"/>
              </a:rPr>
              <a:t>2.	We </a:t>
            </a:r>
            <a:r>
              <a:rPr lang="en-US" altLang="zh-CN" sz="2000" i="1" dirty="0">
                <a:latin typeface="Times New Roman" panose="02020603050405020304" pitchFamily="18" charset="0"/>
                <a:cs typeface="Times New Roman" panose="02020603050405020304" pitchFamily="18" charset="0"/>
              </a:rPr>
              <a:t>hereby certify</a:t>
            </a:r>
            <a:r>
              <a:rPr lang="en-US" altLang="zh-CN" sz="2000" dirty="0">
                <a:latin typeface="Times New Roman" panose="02020603050405020304" pitchFamily="18" charset="0"/>
                <a:cs typeface="Times New Roman" panose="02020603050405020304" pitchFamily="18" charset="0"/>
              </a:rPr>
              <a:t> that this invoice is true and correct, and in accordance with our books, also that the goods shipped are produced in Guangzhou, China and comply with Rules of Origin of the People’s Republic of China. </a:t>
            </a:r>
            <a:endParaRPr lang="en-US" altLang="zh-CN" sz="2000" dirty="0">
              <a:latin typeface="Times New Roman" panose="02020603050405020304" pitchFamily="18" charset="0"/>
              <a:cs typeface="Times New Roman" panose="02020603050405020304" pitchFamily="18" charset="0"/>
            </a:endParaRPr>
          </a:p>
        </p:txBody>
      </p:sp>
      <p:sp>
        <p:nvSpPr>
          <p:cNvPr id="2" name="文本框 1"/>
          <p:cNvSpPr txBox="1"/>
          <p:nvPr/>
        </p:nvSpPr>
        <p:spPr>
          <a:xfrm>
            <a:off x="1775460" y="908685"/>
            <a:ext cx="9399270" cy="404495"/>
          </a:xfrm>
          <a:prstGeom prst="rect">
            <a:avLst/>
          </a:prstGeom>
        </p:spPr>
        <p:txBody>
          <a:bodyPr wrap="square">
            <a:spAutoFit/>
          </a:bodyPr>
          <a:p>
            <a:pPr defTabSz="266700">
              <a:lnSpc>
                <a:spcPct val="102000"/>
              </a:lnSpc>
            </a:pPr>
            <a:r>
              <a:rPr lang="en-US" altLang="zh-CN" sz="2000" b="1">
                <a:solidFill>
                  <a:schemeClr val="tx1"/>
                </a:solidFill>
                <a:latin typeface="Times New Roman" panose="02020603050405020304"/>
                <a:ea typeface="Times New Roman" panose="02020603050405020304"/>
              </a:rPr>
              <a:t>Task VI  </a:t>
            </a:r>
            <a:r>
              <a:rPr lang="zh-CN" altLang="en-US" sz="2000" b="1">
                <a:solidFill>
                  <a:schemeClr val="tx1"/>
                </a:solidFill>
                <a:latin typeface="宋体" panose="02010600030101010101" pitchFamily="2" charset="-122"/>
                <a:ea typeface="宋体" panose="02010600030101010101" pitchFamily="2" charset="-122"/>
              </a:rPr>
              <a:t>阅读下列句子，讨论商务英语的语言特征，注意斜体词汇的特征。</a:t>
            </a:r>
            <a:r>
              <a:rPr lang="en-US" altLang="zh-CN" sz="2000" b="1">
                <a:solidFill>
                  <a:schemeClr val="tx1"/>
                </a:solidFill>
                <a:latin typeface="Times New Roman" panose="02020603050405020304"/>
                <a:ea typeface="Times New Roman" panose="02020603050405020304"/>
              </a:rPr>
              <a:t> </a:t>
            </a:r>
            <a:endParaRPr lang="en-US" altLang="zh-CN" sz="2000" b="1">
              <a:solidFill>
                <a:schemeClr val="tx1"/>
              </a:solidFill>
              <a:latin typeface="Times New Roman" panose="02020603050405020304"/>
              <a:ea typeface="Times New Roman" panose="02020603050405020304"/>
            </a:endParaRPr>
          </a:p>
        </p:txBody>
      </p:sp>
    </p:spTree>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010" name="Rectangle 3"/>
          <p:cNvSpPr>
            <a:spLocks noGrp="1"/>
          </p:cNvSpPr>
          <p:nvPr>
            <p:ph idx="1"/>
          </p:nvPr>
        </p:nvSpPr>
        <p:spPr>
          <a:xfrm>
            <a:off x="1891030" y="1052830"/>
            <a:ext cx="9339580" cy="4464050"/>
          </a:xfrm>
        </p:spPr>
        <p:txBody>
          <a:bodyPr vert="horz" wrap="square" lIns="91440" tIns="45720" rIns="91440" bIns="45720" anchor="t" anchorCtr="0"/>
          <a:p>
            <a:pPr eaLnBrk="1" hangingPunct="1">
              <a:lnSpc>
                <a:spcPct val="80000"/>
              </a:lnSpc>
              <a:buNone/>
            </a:pPr>
            <a:r>
              <a:rPr lang="en-US" altLang="zh-CN" sz="2600" dirty="0">
                <a:latin typeface="Times New Roman" panose="02020603050405020304" pitchFamily="18" charset="0"/>
                <a:cs typeface="Times New Roman" panose="02020603050405020304" pitchFamily="18" charset="0"/>
              </a:rPr>
              <a:t>【</a:t>
            </a:r>
            <a:r>
              <a:rPr lang="zh-CN" altLang="en-US" sz="2600" dirty="0">
                <a:latin typeface="Times New Roman" panose="02020603050405020304" pitchFamily="18" charset="0"/>
                <a:cs typeface="Times New Roman" panose="02020603050405020304" pitchFamily="18" charset="0"/>
              </a:rPr>
              <a:t>解析</a:t>
            </a:r>
            <a:r>
              <a:rPr lang="en-US" altLang="zh-CN" sz="2600" dirty="0">
                <a:latin typeface="Times New Roman" panose="02020603050405020304" pitchFamily="18" charset="0"/>
                <a:cs typeface="Times New Roman" panose="02020603050405020304" pitchFamily="18" charset="0"/>
              </a:rPr>
              <a:t>】</a:t>
            </a:r>
            <a:endParaRPr lang="en-US" altLang="zh-CN" sz="2600" dirty="0">
              <a:latin typeface="Times New Roman" panose="02020603050405020304" pitchFamily="18" charset="0"/>
              <a:cs typeface="Times New Roman" panose="02020603050405020304" pitchFamily="18" charset="0"/>
            </a:endParaRPr>
          </a:p>
          <a:p>
            <a:pPr eaLnBrk="1" hangingPunct="1">
              <a:lnSpc>
                <a:spcPct val="80000"/>
              </a:lnSpc>
              <a:buNone/>
            </a:pPr>
            <a:endParaRPr lang="en-US" altLang="zh-CN" sz="2600" dirty="0">
              <a:latin typeface="Times New Roman" panose="02020603050405020304" pitchFamily="18" charset="0"/>
              <a:cs typeface="Times New Roman" panose="02020603050405020304" pitchFamily="18" charset="0"/>
            </a:endParaRPr>
          </a:p>
          <a:p>
            <a:pPr eaLnBrk="1" hangingPunct="1">
              <a:lnSpc>
                <a:spcPct val="130000"/>
              </a:lnSpc>
            </a:pPr>
            <a:r>
              <a:rPr lang="en-US" altLang="zh-CN" sz="2600" dirty="0">
                <a:latin typeface="Times New Roman" panose="02020603050405020304" pitchFamily="18" charset="0"/>
                <a:cs typeface="Times New Roman" panose="02020603050405020304" pitchFamily="18" charset="0"/>
              </a:rPr>
              <a:t>     </a:t>
            </a:r>
            <a:r>
              <a:rPr lang="zh-CN" altLang="en-US" sz="2000" dirty="0">
                <a:latin typeface="Times New Roman" panose="02020603050405020304" pitchFamily="18" charset="0"/>
                <a:cs typeface="Times New Roman" panose="02020603050405020304" pitchFamily="18" charset="0"/>
              </a:rPr>
              <a:t>商务英语尤其是书面语言往往使用在正式场合，其特点为正式性，体现在语言庄重、得体、严谨。比如，上述文本中使用“</a:t>
            </a:r>
            <a:r>
              <a:rPr lang="en-US" altLang="zh-CN" sz="2000" dirty="0">
                <a:latin typeface="Times New Roman" panose="02020603050405020304" pitchFamily="18" charset="0"/>
                <a:cs typeface="Times New Roman" panose="02020603050405020304" pitchFamily="18" charset="0"/>
              </a:rPr>
              <a:t>maintain”</a:t>
            </a:r>
            <a:r>
              <a:rPr lang="zh-CN" altLang="en-US" sz="2000" dirty="0">
                <a:latin typeface="Times New Roman" panose="02020603050405020304" pitchFamily="18" charset="0"/>
                <a:cs typeface="Times New Roman" panose="02020603050405020304" pitchFamily="18" charset="0"/>
              </a:rPr>
              <a:t>而不是“</a:t>
            </a:r>
            <a:r>
              <a:rPr lang="en-US" altLang="zh-CN" sz="2000" dirty="0">
                <a:latin typeface="Times New Roman" panose="02020603050405020304" pitchFamily="18" charset="0"/>
                <a:cs typeface="Times New Roman" panose="02020603050405020304" pitchFamily="18" charset="0"/>
              </a:rPr>
              <a:t>keep”</a:t>
            </a:r>
            <a:r>
              <a:rPr lang="zh-CN" altLang="en-US" sz="2000" dirty="0">
                <a:latin typeface="Times New Roman" panose="02020603050405020304" pitchFamily="18" charset="0"/>
                <a:cs typeface="Times New Roman" panose="02020603050405020304" pitchFamily="18" charset="0"/>
              </a:rPr>
              <a:t>，使用“</a:t>
            </a:r>
            <a:r>
              <a:rPr lang="en-US" altLang="zh-CN" sz="2000" dirty="0">
                <a:latin typeface="Times New Roman" panose="02020603050405020304" pitchFamily="18" charset="0"/>
                <a:cs typeface="Times New Roman" panose="02020603050405020304" pitchFamily="18" charset="0"/>
              </a:rPr>
              <a:t>amicable”</a:t>
            </a:r>
            <a:r>
              <a:rPr lang="zh-CN" altLang="en-US" sz="2000" dirty="0">
                <a:latin typeface="Times New Roman" panose="02020603050405020304" pitchFamily="18" charset="0"/>
                <a:cs typeface="Times New Roman" panose="02020603050405020304" pitchFamily="18" charset="0"/>
              </a:rPr>
              <a:t>而不是“</a:t>
            </a:r>
            <a:r>
              <a:rPr lang="en-US" altLang="zh-CN" sz="2000" dirty="0">
                <a:latin typeface="Times New Roman" panose="02020603050405020304" pitchFamily="18" charset="0"/>
                <a:cs typeface="Times New Roman" panose="02020603050405020304" pitchFamily="18" charset="0"/>
              </a:rPr>
              <a:t>friendly”</a:t>
            </a:r>
            <a:r>
              <a:rPr lang="zh-CN" altLang="en-US" sz="2000" dirty="0">
                <a:latin typeface="Times New Roman" panose="02020603050405020304" pitchFamily="18" charset="0"/>
                <a:cs typeface="Times New Roman" panose="02020603050405020304" pitchFamily="18" charset="0"/>
              </a:rPr>
              <a:t>，使用“</a:t>
            </a:r>
            <a:r>
              <a:rPr lang="en-US" altLang="zh-CN" sz="2000" dirty="0">
                <a:latin typeface="Times New Roman" panose="02020603050405020304" pitchFamily="18" charset="0"/>
                <a:cs typeface="Times New Roman" panose="02020603050405020304" pitchFamily="18" charset="0"/>
              </a:rPr>
              <a:t>alternative”</a:t>
            </a:r>
            <a:r>
              <a:rPr lang="zh-CN" altLang="en-US" sz="2000" dirty="0">
                <a:latin typeface="Times New Roman" panose="02020603050405020304" pitchFamily="18" charset="0"/>
                <a:cs typeface="Times New Roman" panose="02020603050405020304" pitchFamily="18" charset="0"/>
              </a:rPr>
              <a:t>而不是“</a:t>
            </a:r>
            <a:r>
              <a:rPr lang="en-US" altLang="zh-CN" sz="2000" dirty="0">
                <a:latin typeface="Times New Roman" panose="02020603050405020304" pitchFamily="18" charset="0"/>
                <a:cs typeface="Times New Roman" panose="02020603050405020304" pitchFamily="18" charset="0"/>
              </a:rPr>
              <a:t>choice”</a:t>
            </a:r>
            <a:r>
              <a:rPr lang="zh-CN" altLang="en-US" sz="2000" dirty="0">
                <a:latin typeface="Times New Roman" panose="02020603050405020304" pitchFamily="18" charset="0"/>
                <a:cs typeface="Times New Roman" panose="02020603050405020304" pitchFamily="18" charset="0"/>
              </a:rPr>
              <a:t>，用“</a:t>
            </a:r>
            <a:r>
              <a:rPr lang="en-US" altLang="zh-CN" sz="2000" dirty="0">
                <a:latin typeface="Times New Roman" panose="02020603050405020304" pitchFamily="18" charset="0"/>
                <a:cs typeface="Times New Roman" panose="02020603050405020304" pitchFamily="18" charset="0"/>
              </a:rPr>
              <a:t>People’s Republic of China”</a:t>
            </a:r>
            <a:r>
              <a:rPr lang="zh-CN" altLang="en-US" sz="2000" dirty="0">
                <a:latin typeface="Times New Roman" panose="02020603050405020304" pitchFamily="18" charset="0"/>
                <a:cs typeface="Times New Roman" panose="02020603050405020304" pitchFamily="18" charset="0"/>
              </a:rPr>
              <a:t>而不是“</a:t>
            </a:r>
            <a:r>
              <a:rPr lang="en-US" altLang="zh-CN" sz="2000" dirty="0">
                <a:latin typeface="Times New Roman" panose="02020603050405020304" pitchFamily="18" charset="0"/>
                <a:cs typeface="Times New Roman" panose="02020603050405020304" pitchFamily="18" charset="0"/>
              </a:rPr>
              <a:t>China”</a:t>
            </a:r>
            <a:r>
              <a:rPr lang="zh-CN" altLang="en-US" sz="2000" dirty="0">
                <a:latin typeface="Times New Roman" panose="02020603050405020304" pitchFamily="18" charset="0"/>
                <a:cs typeface="Times New Roman" panose="02020603050405020304" pitchFamily="18" charset="0"/>
              </a:rPr>
              <a:t>，用“</a:t>
            </a:r>
            <a:r>
              <a:rPr lang="en-US" altLang="zh-CN" sz="2000" dirty="0">
                <a:latin typeface="Times New Roman" panose="02020603050405020304" pitchFamily="18" charset="0"/>
                <a:cs typeface="Times New Roman" panose="02020603050405020304" pitchFamily="18" charset="0"/>
              </a:rPr>
              <a:t>certify”</a:t>
            </a:r>
            <a:r>
              <a:rPr lang="zh-CN" altLang="en-US" sz="2000" dirty="0">
                <a:latin typeface="Times New Roman" panose="02020603050405020304" pitchFamily="18" charset="0"/>
                <a:cs typeface="Times New Roman" panose="02020603050405020304" pitchFamily="18" charset="0"/>
              </a:rPr>
              <a:t>而不是“</a:t>
            </a:r>
            <a:r>
              <a:rPr lang="en-US" altLang="zh-CN" sz="2000" dirty="0">
                <a:latin typeface="Times New Roman" panose="02020603050405020304" pitchFamily="18" charset="0"/>
                <a:cs typeface="Times New Roman" panose="02020603050405020304" pitchFamily="18" charset="0"/>
              </a:rPr>
              <a:t>prove”</a:t>
            </a:r>
            <a:r>
              <a:rPr lang="zh-CN" altLang="en-US" sz="2000" dirty="0">
                <a:latin typeface="Times New Roman" panose="02020603050405020304" pitchFamily="18" charset="0"/>
                <a:cs typeface="Times New Roman" panose="02020603050405020304" pitchFamily="18" charset="0"/>
              </a:rPr>
              <a:t>以及第</a:t>
            </a:r>
            <a:r>
              <a:rPr lang="en-US" altLang="zh-CN" sz="2000" dirty="0">
                <a:latin typeface="Times New Roman" panose="02020603050405020304" pitchFamily="18" charset="0"/>
                <a:cs typeface="Times New Roman" panose="02020603050405020304" pitchFamily="18" charset="0"/>
              </a:rPr>
              <a:t>2</a:t>
            </a:r>
            <a:r>
              <a:rPr lang="zh-CN" altLang="en-US" sz="2000" dirty="0">
                <a:latin typeface="Times New Roman" panose="02020603050405020304" pitchFamily="18" charset="0"/>
                <a:cs typeface="Times New Roman" panose="02020603050405020304" pitchFamily="18" charset="0"/>
              </a:rPr>
              <a:t>小题中使用了“</a:t>
            </a:r>
            <a:r>
              <a:rPr lang="en-US" altLang="zh-CN" sz="2000" dirty="0">
                <a:latin typeface="Times New Roman" panose="02020603050405020304" pitchFamily="18" charset="0"/>
                <a:cs typeface="Times New Roman" panose="02020603050405020304" pitchFamily="18" charset="0"/>
              </a:rPr>
              <a:t>hereby”</a:t>
            </a:r>
            <a:r>
              <a:rPr lang="zh-CN" altLang="en-US" sz="2000" dirty="0">
                <a:latin typeface="Times New Roman" panose="02020603050405020304" pitchFamily="18" charset="0"/>
                <a:cs typeface="Times New Roman" panose="02020603050405020304" pitchFamily="18" charset="0"/>
              </a:rPr>
              <a:t>都体现了语言的正式性。另外，“</a:t>
            </a:r>
            <a:r>
              <a:rPr lang="en-US" altLang="zh-CN" sz="2000" dirty="0">
                <a:latin typeface="Times New Roman" panose="02020603050405020304" pitchFamily="18" charset="0"/>
                <a:cs typeface="Times New Roman" panose="02020603050405020304" pitchFamily="18" charset="0"/>
              </a:rPr>
              <a:t>have entered or may be entered, integral”</a:t>
            </a:r>
            <a:r>
              <a:rPr lang="zh-CN" altLang="en-US" sz="2000" dirty="0">
                <a:latin typeface="Times New Roman" panose="02020603050405020304" pitchFamily="18" charset="0"/>
                <a:cs typeface="Times New Roman" panose="02020603050405020304" pitchFamily="18" charset="0"/>
              </a:rPr>
              <a:t>等短语或词汇都体现了商务英语使用正式语言，语言风格得体、谨慎。</a:t>
            </a:r>
            <a:r>
              <a:rPr lang="zh-CN" altLang="en-US" sz="2500" dirty="0">
                <a:latin typeface="Times New Roman" panose="02020603050405020304" pitchFamily="18" charset="0"/>
                <a:cs typeface="Times New Roman" panose="02020603050405020304" pitchFamily="18" charset="0"/>
              </a:rPr>
              <a:t> </a:t>
            </a:r>
            <a:endParaRPr lang="zh-CN" altLang="en-US" sz="25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4034" name="Rectangle 3"/>
          <p:cNvSpPr>
            <a:spLocks noGrp="1"/>
          </p:cNvSpPr>
          <p:nvPr>
            <p:ph idx="1"/>
          </p:nvPr>
        </p:nvSpPr>
        <p:spPr>
          <a:xfrm>
            <a:off x="1524000" y="1701165"/>
            <a:ext cx="9952990" cy="4682490"/>
          </a:xfrm>
          <a:noFill/>
          <a:extLst>
            <a:ext uri="{909E8E84-426E-40DD-AFC4-6F175D3DCCD1}">
              <a14:hiddenFill xmlns:a14="http://schemas.microsoft.com/office/drawing/2010/main">
                <a:solidFill>
                  <a:srgbClr val="99CCFF">
                    <a:alpha val="100000"/>
                  </a:srgbClr>
                </a:solidFill>
              </a14:hiddenFill>
            </a:ext>
          </a:extLst>
        </p:spPr>
        <p:txBody>
          <a:bodyPr vert="horz" wrap="square" lIns="91440" tIns="45720" rIns="91440" bIns="45720" anchor="t" anchorCtr="0"/>
          <a:p>
            <a:pPr eaLnBrk="1" hangingPunct="1">
              <a:lnSpc>
                <a:spcPct val="130000"/>
              </a:lnSpc>
            </a:pPr>
            <a:r>
              <a:rPr lang="en-US" altLang="zh-CN" sz="2000" dirty="0">
                <a:latin typeface="Times New Roman" panose="02020603050405020304" pitchFamily="18" charset="0"/>
                <a:cs typeface="Times New Roman" panose="02020603050405020304" pitchFamily="18" charset="0"/>
              </a:rPr>
              <a:t>1.	In general, when disputes arise between exporter and importer, it can be settled through friendly consultation, litigation or arbitration. Friendly negotiation or mediation is the best method of all and beneficial to both parties. The majority of the disputes are settled by this way and friendly business relations are thus </a:t>
            </a:r>
            <a:r>
              <a:rPr lang="en-US" altLang="zh-CN" sz="2000" i="1" dirty="0">
                <a:latin typeface="Times New Roman" panose="02020603050405020304" pitchFamily="18" charset="0"/>
                <a:cs typeface="Times New Roman" panose="02020603050405020304" pitchFamily="18" charset="0"/>
              </a:rPr>
              <a:t>maintained</a:t>
            </a:r>
            <a:r>
              <a:rPr lang="en-US" altLang="zh-CN" sz="2000" dirty="0">
                <a:latin typeface="Times New Roman" panose="02020603050405020304" pitchFamily="18" charset="0"/>
                <a:cs typeface="Times New Roman" panose="02020603050405020304" pitchFamily="18" charset="0"/>
              </a:rPr>
              <a:t> between importers and exporters. If the disputes cannot be settled through </a:t>
            </a:r>
            <a:r>
              <a:rPr lang="en-US" altLang="zh-CN" sz="2000" i="1" dirty="0">
                <a:latin typeface="Times New Roman" panose="02020603050405020304" pitchFamily="18" charset="0"/>
                <a:cs typeface="Times New Roman" panose="02020603050405020304" pitchFamily="18" charset="0"/>
              </a:rPr>
              <a:t>amicable</a:t>
            </a:r>
            <a:r>
              <a:rPr lang="en-US" altLang="zh-CN" sz="2000" dirty="0">
                <a:latin typeface="Times New Roman" panose="02020603050405020304" pitchFamily="18" charset="0"/>
                <a:cs typeface="Times New Roman" panose="02020603050405020304" pitchFamily="18" charset="0"/>
              </a:rPr>
              <a:t> negotiation or mediation, arbitration will be the next best </a:t>
            </a:r>
            <a:r>
              <a:rPr lang="en-US" altLang="zh-CN" sz="2000" i="1" dirty="0">
                <a:latin typeface="Times New Roman" panose="02020603050405020304" pitchFamily="18" charset="0"/>
                <a:cs typeface="Times New Roman" panose="02020603050405020304" pitchFamily="18" charset="0"/>
              </a:rPr>
              <a:t>alternative</a:t>
            </a:r>
            <a:r>
              <a:rPr lang="en-US" altLang="zh-CN" sz="2000" dirty="0">
                <a:latin typeface="Times New Roman" panose="02020603050405020304" pitchFamily="18" charset="0"/>
                <a:cs typeface="Times New Roman" panose="02020603050405020304" pitchFamily="18" charset="0"/>
              </a:rPr>
              <a:t>, as the litigation is usually costly and time-consuming.</a:t>
            </a:r>
            <a:endParaRPr lang="en-US" altLang="zh-CN" sz="2000" dirty="0">
              <a:latin typeface="Times New Roman" panose="02020603050405020304" pitchFamily="18" charset="0"/>
              <a:cs typeface="Times New Roman" panose="02020603050405020304" pitchFamily="18" charset="0"/>
            </a:endParaRPr>
          </a:p>
          <a:p>
            <a:pPr eaLnBrk="1" hangingPunct="1">
              <a:lnSpc>
                <a:spcPct val="130000"/>
              </a:lnSpc>
            </a:pPr>
            <a:r>
              <a:rPr lang="zh-CN" altLang="en-US" sz="2000" dirty="0">
                <a:latin typeface="Times New Roman" panose="02020603050405020304" pitchFamily="18" charset="0"/>
                <a:cs typeface="Times New Roman" panose="02020603050405020304" pitchFamily="18" charset="0"/>
              </a:rPr>
              <a:t>一般而言，进出口双方发生争议时，可以通过友好协商、诉讼或仲裁解决。友好协商或调解是最好的办法，对双方都有益。大多数争议通过友好协商解决，进出口双方的良好业务关系得以维持。如果友好协商或者调解无法解决争议，仲裁是第二个最佳选择，因为诉讼往往费时费钱。</a:t>
            </a:r>
            <a:endParaRPr lang="zh-CN" altLang="en-US" sz="2000" dirty="0">
              <a:latin typeface="Times New Roman" panose="02020603050405020304" pitchFamily="18" charset="0"/>
              <a:cs typeface="Times New Roman" panose="02020603050405020304" pitchFamily="18" charset="0"/>
            </a:endParaRPr>
          </a:p>
          <a:p>
            <a:pPr eaLnBrk="1" hangingPunct="1">
              <a:lnSpc>
                <a:spcPct val="90000"/>
              </a:lnSpc>
            </a:pPr>
            <a:endParaRPr lang="zh-CN" altLang="en-US" sz="2000" dirty="0">
              <a:latin typeface="Times New Roman" panose="02020603050405020304" pitchFamily="18" charset="0"/>
              <a:cs typeface="Times New Roman" panose="02020603050405020304" pitchFamily="18" charset="0"/>
            </a:endParaRPr>
          </a:p>
        </p:txBody>
      </p:sp>
      <p:sp>
        <p:nvSpPr>
          <p:cNvPr id="2" name="文本框 1"/>
          <p:cNvSpPr txBox="1"/>
          <p:nvPr/>
        </p:nvSpPr>
        <p:spPr>
          <a:xfrm>
            <a:off x="2013585" y="980440"/>
            <a:ext cx="4064000" cy="460375"/>
          </a:xfrm>
          <a:prstGeom prst="rect">
            <a:avLst/>
          </a:prstGeom>
          <a:noFill/>
        </p:spPr>
        <p:txBody>
          <a:bodyPr wrap="square" rtlCol="0">
            <a:spAutoFit/>
          </a:bodyPr>
          <a:p>
            <a:r>
              <a:rPr lang="zh-CN" altLang="en-US" sz="2400"/>
              <a:t>参考译文</a:t>
            </a:r>
            <a:endParaRPr lang="zh-CN" altLang="en-US" sz="2400"/>
          </a:p>
        </p:txBody>
      </p:sp>
    </p:spTree>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5058" name="Rectangle 3"/>
          <p:cNvSpPr>
            <a:spLocks noGrp="1"/>
          </p:cNvSpPr>
          <p:nvPr>
            <p:ph idx="1"/>
          </p:nvPr>
        </p:nvSpPr>
        <p:spPr>
          <a:xfrm>
            <a:off x="1795780" y="1557655"/>
            <a:ext cx="9660255" cy="4384675"/>
          </a:xfrm>
        </p:spPr>
        <p:txBody>
          <a:bodyPr vert="horz" wrap="square" lIns="91440" tIns="45720" rIns="91440" bIns="45720" anchor="t" anchorCtr="0"/>
          <a:p>
            <a:pPr eaLnBrk="1" hangingPunct="1">
              <a:lnSpc>
                <a:spcPct val="130000"/>
              </a:lnSpc>
            </a:pPr>
            <a:r>
              <a:rPr lang="en-US" altLang="zh-CN" sz="2400" dirty="0">
                <a:latin typeface="Times New Roman" panose="02020603050405020304" pitchFamily="18" charset="0"/>
                <a:cs typeface="Times New Roman" panose="02020603050405020304" pitchFamily="18" charset="0"/>
              </a:rPr>
              <a:t>2.	We </a:t>
            </a:r>
            <a:r>
              <a:rPr lang="en-US" altLang="zh-CN" sz="2400" i="1" dirty="0">
                <a:latin typeface="Times New Roman" panose="02020603050405020304" pitchFamily="18" charset="0"/>
                <a:cs typeface="Times New Roman" panose="02020603050405020304" pitchFamily="18" charset="0"/>
              </a:rPr>
              <a:t>hereby certify</a:t>
            </a:r>
            <a:r>
              <a:rPr lang="en-US" altLang="zh-CN" sz="2400" dirty="0">
                <a:latin typeface="Times New Roman" panose="02020603050405020304" pitchFamily="18" charset="0"/>
                <a:cs typeface="Times New Roman" panose="02020603050405020304" pitchFamily="18" charset="0"/>
              </a:rPr>
              <a:t> that this invoice is true and correct, and in accordance with our books, also that the goods shipped are produced in Guangzhou, China and comply with Rules of Origin of the People’s Republic of China. </a:t>
            </a:r>
            <a:endParaRPr lang="en-US" altLang="zh-CN" sz="2400" dirty="0">
              <a:latin typeface="Times New Roman" panose="02020603050405020304" pitchFamily="18" charset="0"/>
              <a:cs typeface="Times New Roman" panose="02020603050405020304" pitchFamily="18" charset="0"/>
            </a:endParaRPr>
          </a:p>
          <a:p>
            <a:pPr eaLnBrk="1" hangingPunct="1">
              <a:lnSpc>
                <a:spcPct val="130000"/>
              </a:lnSpc>
            </a:pPr>
            <a:r>
              <a:rPr lang="zh-CN" altLang="en-US" sz="2400" dirty="0">
                <a:latin typeface="Times New Roman" panose="02020603050405020304" pitchFamily="18" charset="0"/>
                <a:cs typeface="Times New Roman" panose="02020603050405020304" pitchFamily="18" charset="0"/>
              </a:rPr>
              <a:t>我们特此证明本发票真实无误，与我方账目相符；同时，所装运的货物产于中国广州，并符合中华人民共和国原产地规则。</a:t>
            </a:r>
            <a:endParaRPr lang="zh-CN" altLang="en-US" sz="24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7106" name="Rectangle 3"/>
          <p:cNvSpPr>
            <a:spLocks noGrp="1"/>
          </p:cNvSpPr>
          <p:nvPr>
            <p:ph idx="1"/>
          </p:nvPr>
        </p:nvSpPr>
        <p:spPr>
          <a:xfrm>
            <a:off x="1631950" y="1628775"/>
            <a:ext cx="9840595" cy="4824095"/>
          </a:xfrm>
        </p:spPr>
        <p:txBody>
          <a:bodyPr vert="horz" wrap="square" lIns="91440" tIns="45720" rIns="91440" bIns="45720" anchor="t" anchorCtr="0"/>
          <a:p>
            <a:pPr marL="476250" indent="-476250" eaLnBrk="1" hangingPunct="1">
              <a:lnSpc>
                <a:spcPct val="130000"/>
              </a:lnSpc>
              <a:buNone/>
            </a:pPr>
            <a:r>
              <a:rPr lang="en-US" altLang="zh-CN" sz="2400" b="1" dirty="0">
                <a:latin typeface="Times New Roman" panose="02020603050405020304" pitchFamily="18" charset="0"/>
                <a:cs typeface="Times New Roman" panose="02020603050405020304" pitchFamily="18" charset="0"/>
              </a:rPr>
              <a:t>Task I </a:t>
            </a:r>
            <a:r>
              <a:rPr lang="en-US" altLang="zh-CN" sz="2400" dirty="0">
                <a:latin typeface="Times New Roman" panose="02020603050405020304" pitchFamily="18" charset="0"/>
                <a:cs typeface="Times New Roman" panose="02020603050405020304" pitchFamily="18" charset="0"/>
              </a:rPr>
              <a:t> </a:t>
            </a:r>
            <a:r>
              <a:rPr lang="zh-CN" altLang="en-US" sz="2400" dirty="0">
                <a:latin typeface="Times New Roman" panose="02020603050405020304" pitchFamily="18" charset="0"/>
                <a:cs typeface="Times New Roman" panose="02020603050405020304" pitchFamily="18" charset="0"/>
              </a:rPr>
              <a:t>翻译下列句子或段落，讨论商务英语翻译的标准。</a:t>
            </a:r>
            <a:endParaRPr lang="zh-CN" altLang="en-US" sz="2400" dirty="0">
              <a:latin typeface="Times New Roman" panose="02020603050405020304" pitchFamily="18" charset="0"/>
              <a:cs typeface="Times New Roman" panose="02020603050405020304" pitchFamily="18" charset="0"/>
            </a:endParaRPr>
          </a:p>
          <a:p>
            <a:pPr marL="476250" indent="-476250" eaLnBrk="1" hangingPunct="1">
              <a:lnSpc>
                <a:spcPct val="130000"/>
              </a:lnSpc>
            </a:pPr>
            <a:r>
              <a:rPr lang="en-US" altLang="zh-CN" sz="2400" dirty="0">
                <a:latin typeface="Times New Roman" panose="02020603050405020304" pitchFamily="18" charset="0"/>
                <a:cs typeface="Times New Roman" panose="02020603050405020304" pitchFamily="18" charset="0"/>
              </a:rPr>
              <a:t>1.	Over 50,000 tons of </a:t>
            </a:r>
            <a:r>
              <a:rPr lang="en-US" altLang="zh-CN" sz="2400" i="1" dirty="0">
                <a:latin typeface="Times New Roman" panose="02020603050405020304" pitchFamily="18" charset="0"/>
                <a:cs typeface="Times New Roman" panose="02020603050405020304" pitchFamily="18" charset="0"/>
              </a:rPr>
              <a:t>freight</a:t>
            </a:r>
            <a:r>
              <a:rPr lang="en-US" altLang="zh-CN" sz="2400" dirty="0">
                <a:latin typeface="Times New Roman" panose="02020603050405020304" pitchFamily="18" charset="0"/>
                <a:cs typeface="Times New Roman" panose="02020603050405020304" pitchFamily="18" charset="0"/>
              </a:rPr>
              <a:t> are being landed each day at the Port of London. </a:t>
            </a:r>
            <a:endParaRPr lang="en-US" altLang="zh-CN" sz="2400" dirty="0">
              <a:latin typeface="Times New Roman" panose="02020603050405020304" pitchFamily="18" charset="0"/>
              <a:cs typeface="Times New Roman" panose="02020603050405020304" pitchFamily="18" charset="0"/>
            </a:endParaRPr>
          </a:p>
          <a:p>
            <a:pPr marL="476250" indent="-476250" eaLnBrk="1" hangingPunct="1">
              <a:lnSpc>
                <a:spcPct val="130000"/>
              </a:lnSpc>
            </a:pPr>
            <a:r>
              <a:rPr lang="en-US" altLang="zh-CN" sz="2400" dirty="0">
                <a:latin typeface="Times New Roman" panose="02020603050405020304" pitchFamily="18" charset="0"/>
                <a:cs typeface="Times New Roman" panose="02020603050405020304" pitchFamily="18" charset="0"/>
              </a:rPr>
              <a:t> </a:t>
            </a:r>
            <a:r>
              <a:rPr lang="zh-CN" altLang="en-US" sz="2400" dirty="0">
                <a:latin typeface="Times New Roman" panose="02020603050405020304" pitchFamily="18" charset="0"/>
                <a:cs typeface="Times New Roman" panose="02020603050405020304" pitchFamily="18" charset="0"/>
              </a:rPr>
              <a:t>每天在伦敦港卸下的货物超过</a:t>
            </a:r>
            <a:r>
              <a:rPr lang="en-US" altLang="zh-CN" sz="2400" dirty="0">
                <a:latin typeface="Times New Roman" panose="02020603050405020304" pitchFamily="18" charset="0"/>
                <a:cs typeface="Times New Roman" panose="02020603050405020304" pitchFamily="18" charset="0"/>
              </a:rPr>
              <a:t>5</a:t>
            </a:r>
            <a:r>
              <a:rPr lang="zh-CN" altLang="en-US" sz="2400" dirty="0">
                <a:latin typeface="Times New Roman" panose="02020603050405020304" pitchFamily="18" charset="0"/>
                <a:cs typeface="Times New Roman" panose="02020603050405020304" pitchFamily="18" charset="0"/>
              </a:rPr>
              <a:t>万吨。</a:t>
            </a:r>
            <a:endParaRPr lang="zh-CN" altLang="en-US" sz="2400" dirty="0">
              <a:latin typeface="Times New Roman" panose="02020603050405020304" pitchFamily="18" charset="0"/>
              <a:cs typeface="Times New Roman" panose="02020603050405020304" pitchFamily="18" charset="0"/>
            </a:endParaRPr>
          </a:p>
          <a:p>
            <a:pPr marL="476250" indent="-476250" eaLnBrk="1" hangingPunct="1">
              <a:lnSpc>
                <a:spcPct val="130000"/>
              </a:lnSpc>
            </a:pPr>
            <a:r>
              <a:rPr lang="en-US" altLang="zh-CN" sz="2400" dirty="0">
                <a:latin typeface="Times New Roman" panose="02020603050405020304" pitchFamily="18" charset="0"/>
                <a:cs typeface="Times New Roman" panose="02020603050405020304" pitchFamily="18" charset="0"/>
              </a:rPr>
              <a:t>2.	As the goods are urgently needed by our customers, they must be delivered as soon as possible by air </a:t>
            </a:r>
            <a:r>
              <a:rPr lang="en-US" altLang="zh-CN" sz="2400" i="1" dirty="0">
                <a:latin typeface="Times New Roman" panose="02020603050405020304" pitchFamily="18" charset="0"/>
                <a:cs typeface="Times New Roman" panose="02020603050405020304" pitchFamily="18" charset="0"/>
              </a:rPr>
              <a:t>freight</a:t>
            </a:r>
            <a:r>
              <a:rPr lang="en-US" altLang="zh-CN" sz="2400" dirty="0">
                <a:latin typeface="Times New Roman" panose="02020603050405020304" pitchFamily="18" charset="0"/>
                <a:cs typeface="Times New Roman" panose="02020603050405020304" pitchFamily="18" charset="0"/>
              </a:rPr>
              <a:t>.</a:t>
            </a:r>
            <a:endParaRPr lang="en-US" altLang="zh-CN" sz="2400" dirty="0">
              <a:latin typeface="Times New Roman" panose="02020603050405020304" pitchFamily="18" charset="0"/>
              <a:cs typeface="Times New Roman" panose="02020603050405020304" pitchFamily="18" charset="0"/>
            </a:endParaRPr>
          </a:p>
          <a:p>
            <a:pPr marL="476250" indent="-476250" eaLnBrk="1" hangingPunct="1">
              <a:lnSpc>
                <a:spcPct val="130000"/>
              </a:lnSpc>
            </a:pPr>
            <a:r>
              <a:rPr lang="zh-CN" altLang="en-US" sz="2400" dirty="0">
                <a:latin typeface="Times New Roman" panose="02020603050405020304" pitchFamily="18" charset="0"/>
                <a:cs typeface="Times New Roman" panose="02020603050405020304" pitchFamily="18" charset="0"/>
              </a:rPr>
              <a:t>由于我方顾客急需此货，请尽快空运。</a:t>
            </a:r>
            <a:endParaRPr lang="zh-CN" altLang="en-US" sz="2400" dirty="0">
              <a:latin typeface="Times New Roman" panose="02020603050405020304" pitchFamily="18" charset="0"/>
              <a:cs typeface="Times New Roman" panose="02020603050405020304" pitchFamily="18" charset="0"/>
            </a:endParaRPr>
          </a:p>
          <a:p>
            <a:pPr marL="476250" indent="-476250" eaLnBrk="1" hangingPunct="1"/>
            <a:endParaRPr lang="zh-CN" altLang="en-US" sz="2400" dirty="0">
              <a:latin typeface="Times New Roman" panose="02020603050405020304" pitchFamily="18" charset="0"/>
              <a:cs typeface="Times New Roman" panose="02020603050405020304" pitchFamily="18" charset="0"/>
            </a:endParaRPr>
          </a:p>
        </p:txBody>
      </p:sp>
      <p:sp>
        <p:nvSpPr>
          <p:cNvPr id="47107" name="Rectangle 4"/>
          <p:cNvSpPr>
            <a:spLocks noGrp="1"/>
          </p:cNvSpPr>
          <p:nvPr>
            <p:ph type="title"/>
          </p:nvPr>
        </p:nvSpPr>
        <p:spPr/>
        <p:txBody>
          <a:bodyPr vert="horz" wrap="square" lIns="91440" tIns="45720" rIns="91440" bIns="45720" anchor="b" anchorCtr="0"/>
          <a:p>
            <a:pPr eaLnBrk="1" hangingPunct="1"/>
            <a:r>
              <a:rPr lang="en-US" altLang="zh-CN" b="1" dirty="0"/>
              <a:t>§ PART FOUR </a:t>
            </a:r>
            <a:r>
              <a:rPr lang="zh-CN" altLang="en-US" dirty="0"/>
              <a:t>商务英语翻译标准</a:t>
            </a:r>
            <a:endParaRPr lang="zh-CN" altLang="en-US" b="1" dirty="0"/>
          </a:p>
        </p:txBody>
      </p:sp>
    </p:spTree>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8130" name="Rectangle 3"/>
          <p:cNvSpPr>
            <a:spLocks noGrp="1"/>
          </p:cNvSpPr>
          <p:nvPr>
            <p:ph idx="1"/>
          </p:nvPr>
        </p:nvSpPr>
        <p:spPr>
          <a:xfrm>
            <a:off x="1696085" y="1631315"/>
            <a:ext cx="9765030" cy="4174490"/>
          </a:xfrm>
        </p:spPr>
        <p:txBody>
          <a:bodyPr vert="horz" wrap="square" lIns="91440" tIns="45720" rIns="91440" bIns="45720" anchor="t" anchorCtr="0"/>
          <a:p>
            <a:pPr eaLnBrk="1" hangingPunct="1">
              <a:lnSpc>
                <a:spcPct val="120000"/>
              </a:lnSpc>
            </a:pPr>
            <a:r>
              <a:rPr lang="en-US" altLang="zh-CN" sz="2400" dirty="0">
                <a:latin typeface="Times New Roman" panose="02020603050405020304" pitchFamily="18" charset="0"/>
                <a:cs typeface="Times New Roman" panose="02020603050405020304" pitchFamily="18" charset="0"/>
              </a:rPr>
              <a:t>3.	Much of the fish sold in England is </a:t>
            </a:r>
            <a:r>
              <a:rPr lang="en-US" altLang="zh-CN" sz="2400" i="1" dirty="0">
                <a:latin typeface="Times New Roman" panose="02020603050405020304" pitchFamily="18" charset="0"/>
                <a:cs typeface="Times New Roman" panose="02020603050405020304" pitchFamily="18" charset="0"/>
              </a:rPr>
              <a:t>freighted</a:t>
            </a:r>
            <a:r>
              <a:rPr lang="en-US" altLang="zh-CN" sz="2400" dirty="0">
                <a:latin typeface="Times New Roman" panose="02020603050405020304" pitchFamily="18" charset="0"/>
                <a:cs typeface="Times New Roman" panose="02020603050405020304" pitchFamily="18" charset="0"/>
              </a:rPr>
              <a:t> overland from Scotland.</a:t>
            </a:r>
            <a:endParaRPr lang="en-US" altLang="zh-CN" sz="2400" dirty="0">
              <a:latin typeface="Times New Roman" panose="02020603050405020304" pitchFamily="18" charset="0"/>
              <a:cs typeface="Times New Roman" panose="02020603050405020304" pitchFamily="18" charset="0"/>
            </a:endParaRPr>
          </a:p>
          <a:p>
            <a:pPr eaLnBrk="1" hangingPunct="1">
              <a:lnSpc>
                <a:spcPct val="120000"/>
              </a:lnSpc>
            </a:pPr>
            <a:r>
              <a:rPr lang="zh-CN" altLang="en-US" sz="2400" dirty="0">
                <a:latin typeface="Times New Roman" panose="02020603050405020304" pitchFamily="18" charset="0"/>
                <a:cs typeface="Times New Roman" panose="02020603050405020304" pitchFamily="18" charset="0"/>
              </a:rPr>
              <a:t>英格兰出售的鱼很多是从苏格兰以陆路运输方式运来的。</a:t>
            </a:r>
            <a:endParaRPr lang="zh-CN" altLang="en-US" sz="2400" dirty="0">
              <a:latin typeface="Times New Roman" panose="02020603050405020304" pitchFamily="18" charset="0"/>
              <a:cs typeface="Times New Roman" panose="02020603050405020304" pitchFamily="18" charset="0"/>
            </a:endParaRPr>
          </a:p>
          <a:p>
            <a:pPr eaLnBrk="1" hangingPunct="1">
              <a:lnSpc>
                <a:spcPct val="120000"/>
              </a:lnSpc>
            </a:pPr>
            <a:endParaRPr lang="zh-CN" altLang="en-US" sz="2400" dirty="0">
              <a:latin typeface="Times New Roman" panose="02020603050405020304" pitchFamily="18" charset="0"/>
              <a:cs typeface="Times New Roman" panose="02020603050405020304" pitchFamily="18" charset="0"/>
            </a:endParaRPr>
          </a:p>
          <a:p>
            <a:pPr eaLnBrk="1" hangingPunct="1">
              <a:lnSpc>
                <a:spcPct val="120000"/>
              </a:lnSpc>
            </a:pPr>
            <a:r>
              <a:rPr lang="en-US" altLang="zh-CN" sz="2400" dirty="0">
                <a:latin typeface="Times New Roman" panose="02020603050405020304" pitchFamily="18" charset="0"/>
                <a:cs typeface="Times New Roman" panose="02020603050405020304" pitchFamily="18" charset="0"/>
              </a:rPr>
              <a:t>4.	Many of the machine parts are now made of plastics instead of metals so that their weight may be decreased.</a:t>
            </a:r>
            <a:endParaRPr lang="en-US" altLang="zh-CN" sz="2400" dirty="0">
              <a:latin typeface="Times New Roman" panose="02020603050405020304" pitchFamily="18" charset="0"/>
              <a:cs typeface="Times New Roman" panose="02020603050405020304" pitchFamily="18" charset="0"/>
            </a:endParaRPr>
          </a:p>
          <a:p>
            <a:pPr eaLnBrk="1" hangingPunct="1">
              <a:lnSpc>
                <a:spcPct val="120000"/>
              </a:lnSpc>
            </a:pPr>
            <a:r>
              <a:rPr lang="zh-CN" altLang="en-US" sz="2400" dirty="0">
                <a:latin typeface="Times New Roman" panose="02020603050405020304" pitchFamily="18" charset="0"/>
                <a:cs typeface="Times New Roman" panose="02020603050405020304" pitchFamily="18" charset="0"/>
              </a:rPr>
              <a:t>为减轻重量，现在许多机器零件不用金属而用塑料制造。 </a:t>
            </a:r>
            <a:endParaRPr lang="zh-CN" altLang="en-US" sz="24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0178" name="Rectangle 3"/>
          <p:cNvSpPr>
            <a:spLocks noGrp="1"/>
          </p:cNvSpPr>
          <p:nvPr>
            <p:ph idx="1"/>
          </p:nvPr>
        </p:nvSpPr>
        <p:spPr>
          <a:xfrm>
            <a:off x="1847850" y="1844675"/>
            <a:ext cx="9154795" cy="5545455"/>
          </a:xfrm>
        </p:spPr>
        <p:txBody>
          <a:bodyPr vert="horz" wrap="square" lIns="91440" tIns="45720" rIns="91440" bIns="45720" anchor="t" anchorCtr="0"/>
          <a:p>
            <a:pPr eaLnBrk="1" hangingPunct="1">
              <a:lnSpc>
                <a:spcPct val="130000"/>
              </a:lnSpc>
            </a:pPr>
            <a:r>
              <a:rPr lang="zh-CN" altLang="en-US" sz="2400" dirty="0">
                <a:latin typeface="Times New Roman" panose="02020603050405020304" pitchFamily="18" charset="0"/>
                <a:cs typeface="Times New Roman" panose="02020603050405020304" pitchFamily="18" charset="0"/>
              </a:rPr>
              <a:t>商务翻译属于应用翻译范畴，准确传递原文含义是其主要目标，忠实性仍然是商务翻译的首要标准。忠实体现在文本含义、行文方式、读者反应等方面的准确传递，信息数量和表达方式是商务翻译的关键。本部分中“</a:t>
            </a:r>
            <a:r>
              <a:rPr lang="en-US" altLang="zh-CN" sz="2400" dirty="0">
                <a:latin typeface="Times New Roman" panose="02020603050405020304" pitchFamily="18" charset="0"/>
                <a:cs typeface="Times New Roman" panose="02020603050405020304" pitchFamily="18" charset="0"/>
              </a:rPr>
              <a:t>freight”</a:t>
            </a:r>
            <a:r>
              <a:rPr lang="zh-CN" altLang="en-US" sz="2400" dirty="0">
                <a:latin typeface="Times New Roman" panose="02020603050405020304" pitchFamily="18" charset="0"/>
                <a:cs typeface="Times New Roman" panose="02020603050405020304" pitchFamily="18" charset="0"/>
              </a:rPr>
              <a:t>在不同的语境中表达不同的含义，应忠实于原文恰当地进行翻译。</a:t>
            </a:r>
            <a:endParaRPr lang="zh-CN" altLang="en-US" sz="2400" dirty="0">
              <a:latin typeface="Times New Roman" panose="02020603050405020304" pitchFamily="18" charset="0"/>
              <a:cs typeface="Times New Roman" panose="02020603050405020304" pitchFamily="18" charset="0"/>
            </a:endParaRPr>
          </a:p>
        </p:txBody>
      </p:sp>
      <p:sp>
        <p:nvSpPr>
          <p:cNvPr id="50179" name="Rectangle 9"/>
          <p:cNvSpPr/>
          <p:nvPr/>
        </p:nvSpPr>
        <p:spPr>
          <a:xfrm>
            <a:off x="1774825" y="692785"/>
            <a:ext cx="2316480" cy="521970"/>
          </a:xfrm>
          <a:prstGeom prst="rect">
            <a:avLst/>
          </a:prstGeom>
          <a:noFill/>
          <a:ln w="9525">
            <a:noFill/>
          </a:ln>
        </p:spPr>
        <p:txBody>
          <a:bodyPr wrap="none">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Tx/>
              <a:buNone/>
            </a:pPr>
            <a:r>
              <a:rPr lang="en-US" altLang="zh-CN" sz="2800" dirty="0"/>
              <a:t>【</a:t>
            </a:r>
            <a:r>
              <a:rPr lang="zh-CN" altLang="en-US" sz="2800" dirty="0"/>
              <a:t>总体分析</a:t>
            </a:r>
            <a:r>
              <a:rPr lang="en-US" altLang="zh-CN" sz="2800" dirty="0"/>
              <a:t>】</a:t>
            </a:r>
            <a:endParaRPr lang="en-US" altLang="zh-CN" sz="2800" dirty="0"/>
          </a:p>
        </p:txBody>
      </p:sp>
    </p:spTree>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1202" name="Rectangle 3"/>
          <p:cNvSpPr>
            <a:spLocks noGrp="1"/>
          </p:cNvSpPr>
          <p:nvPr>
            <p:ph idx="1"/>
          </p:nvPr>
        </p:nvSpPr>
        <p:spPr>
          <a:xfrm>
            <a:off x="1883410" y="1772920"/>
            <a:ext cx="9324975" cy="3978275"/>
          </a:xfrm>
        </p:spPr>
        <p:txBody>
          <a:bodyPr vert="horz" wrap="square" lIns="91440" tIns="45720" rIns="91440" bIns="45720" anchor="t" anchorCtr="0"/>
          <a:p>
            <a:pPr eaLnBrk="1" hangingPunct="1">
              <a:lnSpc>
                <a:spcPct val="110000"/>
              </a:lnSpc>
            </a:pPr>
            <a:r>
              <a:rPr lang="en-US" altLang="zh-CN" sz="2200" dirty="0">
                <a:latin typeface="Times New Roman" panose="02020603050405020304" pitchFamily="18" charset="0"/>
                <a:cs typeface="Times New Roman" panose="02020603050405020304" pitchFamily="18" charset="0"/>
              </a:rPr>
              <a:t>1. An important social impact stems from advertising’s financial support of the mass media: it provides about two-thirds of print revenue and virtually all broadcast revenue. Media operators thus see the public not as their primary audience, but as mere bait for attracting advertisers; media content, by and large, is designed to attract those citizens whose spending power is great. </a:t>
            </a:r>
            <a:endParaRPr lang="en-US" altLang="zh-CN" sz="2200" dirty="0">
              <a:latin typeface="Times New Roman" panose="02020603050405020304" pitchFamily="18" charset="0"/>
              <a:cs typeface="Times New Roman" panose="02020603050405020304" pitchFamily="18" charset="0"/>
            </a:endParaRPr>
          </a:p>
          <a:p>
            <a:pPr eaLnBrk="1" hangingPunct="1">
              <a:lnSpc>
                <a:spcPct val="110000"/>
              </a:lnSpc>
            </a:pPr>
            <a:r>
              <a:rPr lang="zh-CN" altLang="en-US" sz="2200" dirty="0">
                <a:latin typeface="Times New Roman" panose="02020603050405020304" pitchFamily="18" charset="0"/>
                <a:cs typeface="Times New Roman" panose="02020603050405020304" pitchFamily="18" charset="0"/>
              </a:rPr>
              <a:t>译文：</a:t>
            </a:r>
            <a:r>
              <a:rPr lang="zh-CN" altLang="en-US" sz="2200" dirty="0">
                <a:latin typeface="Times New Roman" panose="02020603050405020304" pitchFamily="18" charset="0"/>
                <a:cs typeface="Times New Roman" panose="02020603050405020304" pitchFamily="18" charset="0"/>
                <a:sym typeface="+mn-ea"/>
              </a:rPr>
              <a:t>一个重要的社会影响是广告为大众媒体提供财政支持：报纸收入的</a:t>
            </a:r>
            <a:r>
              <a:rPr lang="en-US" altLang="zh-CN" sz="2200" dirty="0">
                <a:latin typeface="Times New Roman" panose="02020603050405020304" pitchFamily="18" charset="0"/>
                <a:cs typeface="Times New Roman" panose="02020603050405020304" pitchFamily="18" charset="0"/>
                <a:sym typeface="+mn-ea"/>
              </a:rPr>
              <a:t>2/3</a:t>
            </a:r>
            <a:r>
              <a:rPr lang="zh-CN" altLang="en-US" sz="2200" dirty="0">
                <a:latin typeface="Times New Roman" panose="02020603050405020304" pitchFamily="18" charset="0"/>
                <a:cs typeface="Times New Roman" panose="02020603050405020304" pitchFamily="18" charset="0"/>
                <a:sym typeface="+mn-ea"/>
              </a:rPr>
              <a:t>、广播收入几乎全部来自广告。媒体运营商不把公众当成他们的基本受众，而当成吸引广告商的诱饵。总而言之，媒体内容的设计是为了吸引消费能力巨大的老百姓。 </a:t>
            </a:r>
            <a:endParaRPr lang="zh-CN" altLang="en-US" sz="2200" dirty="0">
              <a:latin typeface="Times New Roman" panose="02020603050405020304" pitchFamily="18" charset="0"/>
              <a:cs typeface="Times New Roman" panose="02020603050405020304" pitchFamily="18" charset="0"/>
            </a:endParaRPr>
          </a:p>
          <a:p>
            <a:pPr eaLnBrk="1" hangingPunct="1">
              <a:lnSpc>
                <a:spcPct val="110000"/>
              </a:lnSpc>
            </a:pPr>
            <a:endParaRPr lang="zh-CN" altLang="en-US" sz="2200" dirty="0">
              <a:latin typeface="Times New Roman" panose="02020603050405020304" pitchFamily="18" charset="0"/>
              <a:cs typeface="Times New Roman" panose="02020603050405020304" pitchFamily="18" charset="0"/>
            </a:endParaRPr>
          </a:p>
        </p:txBody>
      </p:sp>
      <p:sp>
        <p:nvSpPr>
          <p:cNvPr id="51203" name="Rectangle 10"/>
          <p:cNvSpPr>
            <a:spLocks noGrp="1"/>
          </p:cNvSpPr>
          <p:nvPr>
            <p:ph type="title"/>
          </p:nvPr>
        </p:nvSpPr>
        <p:spPr>
          <a:xfrm>
            <a:off x="1883093" y="692785"/>
            <a:ext cx="8675687" cy="679450"/>
          </a:xfrm>
        </p:spPr>
        <p:txBody>
          <a:bodyPr vert="horz" wrap="square" lIns="91440" tIns="45720" rIns="91440" bIns="45720" anchor="b" anchorCtr="0"/>
          <a:p>
            <a:pPr eaLnBrk="1" hangingPunct="1"/>
            <a:r>
              <a:rPr lang="en-US" altLang="zh-CN" sz="2900" b="1" dirty="0"/>
              <a:t>Task II</a:t>
            </a:r>
            <a:r>
              <a:rPr lang="en-US" altLang="zh-CN" sz="2900" dirty="0"/>
              <a:t>  </a:t>
            </a:r>
            <a:r>
              <a:rPr lang="zh-CN" altLang="en-US" sz="2900" b="1" dirty="0"/>
              <a:t>请翻译下列段落，讨论商务翻译的其他标准。</a:t>
            </a:r>
            <a:endParaRPr lang="zh-CN" altLang="en-US" sz="2900" b="1" dirty="0"/>
          </a:p>
        </p:txBody>
      </p:sp>
    </p:spTree>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3250" name="Rectangle 3"/>
          <p:cNvSpPr>
            <a:spLocks noGrp="1"/>
          </p:cNvSpPr>
          <p:nvPr>
            <p:ph idx="1"/>
          </p:nvPr>
        </p:nvSpPr>
        <p:spPr>
          <a:xfrm>
            <a:off x="1450340" y="1673860"/>
            <a:ext cx="10118725" cy="4634865"/>
          </a:xfrm>
        </p:spPr>
        <p:txBody>
          <a:bodyPr vert="horz" wrap="square" lIns="91440" tIns="45720" rIns="91440" bIns="45720" anchor="t" anchorCtr="0"/>
          <a:p>
            <a:pPr>
              <a:lnSpc>
                <a:spcPct val="120000"/>
              </a:lnSpc>
            </a:pPr>
            <a:r>
              <a:rPr lang="en-US" altLang="zh-CN" sz="2400" dirty="0">
                <a:latin typeface="Times New Roman" panose="02020603050405020304" pitchFamily="18" charset="0"/>
                <a:cs typeface="Times New Roman" panose="02020603050405020304" pitchFamily="18" charset="0"/>
              </a:rPr>
              <a:t>2.	China’s digital economy logged rapid expansion in recent years, with its scale increasing from 11 trillion yuan in 2012 to over 45 trillion yuan in 2021, according to the Ministry of Industry and Information Technology. The proportion of the digital economy in China’s GDP rose from 21.6 percent to 39.8 percent in the period.</a:t>
            </a:r>
            <a:endParaRPr lang="en-US" altLang="zh-CN" sz="2400" dirty="0">
              <a:latin typeface="Times New Roman" panose="02020603050405020304" pitchFamily="18" charset="0"/>
              <a:cs typeface="Times New Roman" panose="02020603050405020304" pitchFamily="18" charset="0"/>
            </a:endParaRPr>
          </a:p>
          <a:p>
            <a:pPr>
              <a:lnSpc>
                <a:spcPct val="120000"/>
              </a:lnSpc>
            </a:pPr>
            <a:r>
              <a:rPr lang="zh-CN" altLang="en-US" sz="2400" dirty="0">
                <a:latin typeface="Times New Roman" panose="02020603050405020304" pitchFamily="18" charset="0"/>
                <a:cs typeface="Times New Roman" panose="02020603050405020304" pitchFamily="18" charset="0"/>
              </a:rPr>
              <a:t>译文：</a:t>
            </a:r>
            <a:r>
              <a:rPr altLang="zh-CN" sz="2400" dirty="0">
                <a:latin typeface="Times New Roman" panose="02020603050405020304" pitchFamily="18" charset="0"/>
                <a:cs typeface="Times New Roman" panose="02020603050405020304" pitchFamily="18" charset="0"/>
                <a:sym typeface="+mn-ea"/>
              </a:rPr>
              <a:t>工业和信息化部称，近年来，我国数字经济蓬勃发展，产业规模持续快速增长。据统计，从2012年至2021年，我国数字经济规模从11万亿元增长到超45万亿元，数字经济占GDP比重由21.6%提升至39.8%。</a:t>
            </a:r>
            <a:endParaRPr altLang="zh-CN" sz="2400" dirty="0">
              <a:latin typeface="Times New Roman" panose="02020603050405020304" pitchFamily="18" charset="0"/>
              <a:cs typeface="Times New Roman" panose="02020603050405020304" pitchFamily="18" charset="0"/>
            </a:endParaRPr>
          </a:p>
          <a:p>
            <a:pPr marL="0" indent="0">
              <a:buNone/>
            </a:pPr>
            <a:endParaRPr lang="zh-CN" altLang="zh-CN" sz="24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3364" name="Rectangle 4"/>
          <p:cNvSpPr>
            <a:spLocks noChangeArrowheads="1"/>
          </p:cNvSpPr>
          <p:nvPr/>
        </p:nvSpPr>
        <p:spPr bwMode="auto">
          <a:xfrm>
            <a:off x="2711133" y="2277110"/>
            <a:ext cx="2160588" cy="503238"/>
          </a:xfrm>
          <a:prstGeom prst="rect">
            <a:avLst/>
          </a:prstGeom>
          <a:noFill/>
          <a:ln w="9525">
            <a:noFill/>
            <a:miter lim="800000"/>
          </a:ln>
          <a:effectLst/>
        </p:spPr>
        <p:txBody>
          <a:bodyPr anchor="b"/>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800" b="1" i="0" u="none" strike="noStrike" kern="1200" cap="none" spc="0" normalizeH="0" baseline="0" noProof="0">
                <a:ln>
                  <a:noFill/>
                </a:ln>
                <a:solidFill>
                  <a:srgbClr val="006699"/>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rPr>
              <a:t>本章重点</a:t>
            </a:r>
            <a:endParaRPr kumimoji="0" lang="zh-CN" altLang="en-US" sz="2800" b="1" i="0" u="none" strike="noStrike" kern="1200" cap="none" spc="0" normalizeH="0" baseline="0" noProof="0">
              <a:ln>
                <a:noFill/>
              </a:ln>
              <a:solidFill>
                <a:srgbClr val="006699"/>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endParaRPr>
          </a:p>
        </p:txBody>
      </p:sp>
      <p:sp>
        <p:nvSpPr>
          <p:cNvPr id="9220" name="Text Box 5"/>
          <p:cNvSpPr txBox="1"/>
          <p:nvPr/>
        </p:nvSpPr>
        <p:spPr>
          <a:xfrm>
            <a:off x="5087938" y="1985010"/>
            <a:ext cx="4537075" cy="1087755"/>
          </a:xfrm>
          <a:prstGeom prst="rect">
            <a:avLst/>
          </a:prstGeom>
          <a:solidFill>
            <a:schemeClr val="accent2"/>
          </a:solidFill>
          <a:ln w="9525" cap="flat" cmpd="sng">
            <a:solidFill>
              <a:schemeClr val="tx2"/>
            </a:solidFill>
            <a:prstDash val="solid"/>
            <a:miter/>
            <a:headEnd type="none" w="med" len="med"/>
            <a:tailEnd type="none" w="med" len="med"/>
          </a:ln>
        </p:spPr>
        <p:txBody>
          <a:bodyP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lnSpc>
                <a:spcPct val="120000"/>
              </a:lnSpc>
              <a:spcBef>
                <a:spcPct val="0"/>
              </a:spcBef>
              <a:buClrTx/>
              <a:buSzTx/>
              <a:buFontTx/>
              <a:buNone/>
            </a:pPr>
            <a:r>
              <a:rPr lang="en-US" altLang="zh-CN" sz="1800" b="1" dirty="0"/>
              <a:t>1. </a:t>
            </a:r>
            <a:r>
              <a:rPr lang="zh-CN" altLang="en-US" sz="1800" b="1" dirty="0"/>
              <a:t>掌握商务英语的语言特点；</a:t>
            </a:r>
            <a:endParaRPr lang="zh-CN" altLang="en-US" sz="1800" b="1" dirty="0"/>
          </a:p>
          <a:p>
            <a:pPr marL="0" lvl="0" indent="0" eaLnBrk="1" hangingPunct="1">
              <a:lnSpc>
                <a:spcPct val="120000"/>
              </a:lnSpc>
              <a:spcBef>
                <a:spcPct val="0"/>
              </a:spcBef>
              <a:buClrTx/>
              <a:buSzTx/>
              <a:buFontTx/>
              <a:buNone/>
            </a:pPr>
            <a:r>
              <a:rPr lang="en-US" altLang="zh-CN" sz="1800" b="1" dirty="0"/>
              <a:t>2. </a:t>
            </a:r>
            <a:r>
              <a:rPr lang="zh-CN" altLang="en-US" sz="1800" b="1" dirty="0"/>
              <a:t>掌握商务英语的翻译标准；</a:t>
            </a:r>
            <a:endParaRPr lang="zh-CN" altLang="en-US" sz="1800" b="1" dirty="0"/>
          </a:p>
          <a:p>
            <a:pPr marL="0" lvl="0" indent="0" eaLnBrk="1" hangingPunct="1">
              <a:lnSpc>
                <a:spcPct val="120000"/>
              </a:lnSpc>
              <a:spcBef>
                <a:spcPct val="0"/>
              </a:spcBef>
              <a:buClrTx/>
              <a:buSzTx/>
              <a:buFontTx/>
              <a:buNone/>
            </a:pPr>
            <a:r>
              <a:rPr lang="en-US" altLang="zh-CN" sz="1800" b="1" dirty="0"/>
              <a:t>3. </a:t>
            </a:r>
            <a:r>
              <a:rPr lang="zh-CN" altLang="en-US" sz="1800" b="1" dirty="0"/>
              <a:t>掌握商务英语与通用英语的区别。</a:t>
            </a:r>
            <a:endParaRPr lang="zh-CN" altLang="en-US" sz="1800" b="1" dirty="0"/>
          </a:p>
        </p:txBody>
      </p:sp>
      <p:sp>
        <p:nvSpPr>
          <p:cNvPr id="143366" name="Rectangle 6"/>
          <p:cNvSpPr>
            <a:spLocks noChangeArrowheads="1"/>
          </p:cNvSpPr>
          <p:nvPr/>
        </p:nvSpPr>
        <p:spPr bwMode="auto">
          <a:xfrm>
            <a:off x="2567940" y="4077018"/>
            <a:ext cx="2232025" cy="431800"/>
          </a:xfrm>
          <a:prstGeom prst="rect">
            <a:avLst/>
          </a:prstGeom>
          <a:noFill/>
          <a:ln w="9525">
            <a:noFill/>
            <a:miter lim="800000"/>
          </a:ln>
          <a:effectLst/>
        </p:spPr>
        <p:txBody>
          <a:bodyPr anchor="b"/>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800" b="1" i="0" u="none" strike="noStrike" kern="1200" cap="none" spc="0" normalizeH="0" baseline="0" noProof="0">
                <a:ln>
                  <a:noFill/>
                </a:ln>
                <a:solidFill>
                  <a:srgbClr val="006699"/>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rPr>
              <a:t>本章难点</a:t>
            </a:r>
            <a:endParaRPr kumimoji="0" lang="zh-CN" altLang="en-US" sz="2800" b="1" i="0" u="none" strike="noStrike" kern="1200" cap="none" spc="0" normalizeH="0" baseline="0" noProof="0">
              <a:ln>
                <a:noFill/>
              </a:ln>
              <a:solidFill>
                <a:srgbClr val="006699"/>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endParaRPr>
          </a:p>
        </p:txBody>
      </p:sp>
      <p:sp>
        <p:nvSpPr>
          <p:cNvPr id="9222" name="Text Box 7"/>
          <p:cNvSpPr txBox="1"/>
          <p:nvPr/>
        </p:nvSpPr>
        <p:spPr>
          <a:xfrm>
            <a:off x="5088255" y="4004628"/>
            <a:ext cx="4752975" cy="423545"/>
          </a:xfrm>
          <a:prstGeom prst="rect">
            <a:avLst/>
          </a:prstGeom>
          <a:solidFill>
            <a:schemeClr val="accent2"/>
          </a:solidFill>
          <a:ln w="9525" cap="flat" cmpd="sng">
            <a:solidFill>
              <a:schemeClr val="tx2"/>
            </a:solidFill>
            <a:prstDash val="solid"/>
            <a:miter/>
            <a:headEnd type="none" w="med" len="med"/>
            <a:tailEnd type="none" w="med" len="med"/>
          </a:ln>
        </p:spPr>
        <p:txBody>
          <a:bodyP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lnSpc>
                <a:spcPct val="120000"/>
              </a:lnSpc>
              <a:spcBef>
                <a:spcPct val="0"/>
              </a:spcBef>
              <a:buClrTx/>
              <a:buSzTx/>
              <a:buFontTx/>
              <a:buNone/>
            </a:pPr>
            <a:r>
              <a:rPr lang="zh-CN" altLang="en-US" sz="1800" b="1" dirty="0"/>
              <a:t>商务英语中专业术语的翻译。</a:t>
            </a:r>
            <a:endParaRPr lang="zh-CN" altLang="en-US" sz="1800" b="1" dirty="0"/>
          </a:p>
        </p:txBody>
      </p:sp>
    </p:spTree>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55298" name="Picture 4" descr="20070427101104798"/>
          <p:cNvPicPr>
            <a:picLocks noChangeAspect="1"/>
          </p:cNvPicPr>
          <p:nvPr/>
        </p:nvPicPr>
        <p:blipFill>
          <a:blip r:embed="rId1"/>
          <a:stretch>
            <a:fillRect/>
          </a:stretch>
        </p:blipFill>
        <p:spPr>
          <a:xfrm>
            <a:off x="1524000" y="4719638"/>
            <a:ext cx="4284663" cy="2138362"/>
          </a:xfrm>
          <a:prstGeom prst="rect">
            <a:avLst/>
          </a:prstGeom>
          <a:noFill/>
          <a:ln w="9525">
            <a:noFill/>
          </a:ln>
        </p:spPr>
      </p:pic>
      <p:sp>
        <p:nvSpPr>
          <p:cNvPr id="55299" name="Rectangle 3"/>
          <p:cNvSpPr>
            <a:spLocks noGrp="1"/>
          </p:cNvSpPr>
          <p:nvPr>
            <p:ph idx="1"/>
          </p:nvPr>
        </p:nvSpPr>
        <p:spPr>
          <a:xfrm>
            <a:off x="1524000" y="2009775"/>
            <a:ext cx="9144000" cy="4848225"/>
          </a:xfrm>
        </p:spPr>
        <p:txBody>
          <a:bodyPr vert="horz" wrap="square" lIns="91440" tIns="45720" rIns="91440" bIns="45720" anchor="t" anchorCtr="0"/>
          <a:p>
            <a:pPr eaLnBrk="1" hangingPunct="1">
              <a:lnSpc>
                <a:spcPct val="120000"/>
              </a:lnSpc>
            </a:pPr>
            <a:r>
              <a:rPr lang="en-US" altLang="zh-CN" sz="2500" dirty="0">
                <a:latin typeface="Arial" panose="020B0604020202020204" pitchFamily="34" charset="0"/>
              </a:rPr>
              <a:t>【</a:t>
            </a:r>
            <a:r>
              <a:rPr lang="zh-CN" altLang="en-US" sz="2500" dirty="0">
                <a:latin typeface="Arial" panose="020B0604020202020204" pitchFamily="34" charset="0"/>
              </a:rPr>
              <a:t>解析</a:t>
            </a:r>
            <a:r>
              <a:rPr lang="en-US" altLang="zh-CN" sz="2500" dirty="0">
                <a:latin typeface="Arial" panose="020B0604020202020204" pitchFamily="34" charset="0"/>
              </a:rPr>
              <a:t>】</a:t>
            </a:r>
            <a:r>
              <a:rPr lang="zh-CN" altLang="en-US" sz="2500" dirty="0">
                <a:latin typeface="Arial" panose="020B0604020202020204" pitchFamily="34" charset="0"/>
              </a:rPr>
              <a:t>在忠实性基础之上，统一性和连贯性（流畅性）也是商务翻译的重要标准。统一性体现在术语、表达、图表等方面的一致性；连贯性体现在连词、关系词等具有衔接功能的词语的使用，实现语言的连贯性。</a:t>
            </a:r>
            <a:endParaRPr lang="zh-CN" altLang="en-US" sz="2500" dirty="0">
              <a:latin typeface="Arial" panose="020B0604020202020204" pitchFamily="34" charset="0"/>
            </a:endParaRPr>
          </a:p>
        </p:txBody>
      </p:sp>
    </p:spTree>
  </p:cSld>
  <p:clrMapOvr>
    <a:masterClrMapping/>
  </p:clrMapOv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6322" name="Rectangle 3"/>
          <p:cNvSpPr>
            <a:spLocks noGrp="1"/>
          </p:cNvSpPr>
          <p:nvPr>
            <p:ph idx="1"/>
          </p:nvPr>
        </p:nvSpPr>
        <p:spPr>
          <a:xfrm>
            <a:off x="1569720" y="1677035"/>
            <a:ext cx="9862820" cy="4776470"/>
          </a:xfrm>
        </p:spPr>
        <p:txBody>
          <a:bodyPr vert="horz" wrap="square" lIns="91440" tIns="45720" rIns="91440" bIns="45720" anchor="t" anchorCtr="0"/>
          <a:p>
            <a:pPr algn="just" eaLnBrk="1" hangingPunct="1">
              <a:lnSpc>
                <a:spcPct val="130000"/>
              </a:lnSpc>
            </a:pPr>
            <a:r>
              <a:rPr lang="zh-CN" altLang="en-US" sz="2000" dirty="0"/>
              <a:t>本单元首先讨论了商务英语的语言特征，归纳起来就是</a:t>
            </a:r>
            <a:r>
              <a:rPr lang="zh-CN" altLang="en-US" sz="2000" dirty="0">
                <a:latin typeface="Arial" panose="020B0604020202020204" pitchFamily="34" charset="0"/>
              </a:rPr>
              <a:t>“</a:t>
            </a:r>
            <a:r>
              <a:rPr lang="zh-CN" altLang="en-US" sz="2000" dirty="0"/>
              <a:t>三化三性</a:t>
            </a:r>
            <a:r>
              <a:rPr lang="zh-CN" altLang="en-US" sz="2000" dirty="0">
                <a:latin typeface="Arial" panose="020B0604020202020204" pitchFamily="34" charset="0"/>
              </a:rPr>
              <a:t>”</a:t>
            </a:r>
            <a:r>
              <a:rPr lang="zh-CN" altLang="en-US" sz="2000" dirty="0"/>
              <a:t>：</a:t>
            </a:r>
            <a:r>
              <a:rPr lang="zh-CN" altLang="en-US" sz="2000" dirty="0">
                <a:latin typeface="Arial" panose="020B0604020202020204" pitchFamily="34" charset="0"/>
              </a:rPr>
              <a:t>“</a:t>
            </a:r>
            <a:r>
              <a:rPr lang="zh-CN" altLang="en-US" sz="2000" dirty="0"/>
              <a:t>三化</a:t>
            </a:r>
            <a:r>
              <a:rPr lang="zh-CN" altLang="en-US" sz="2000" dirty="0">
                <a:latin typeface="Arial" panose="020B0604020202020204" pitchFamily="34" charset="0"/>
              </a:rPr>
              <a:t>”</a:t>
            </a:r>
            <a:r>
              <a:rPr lang="zh-CN" altLang="en-US" sz="2000" dirty="0"/>
              <a:t>即专业化、规范化和程式化；</a:t>
            </a:r>
            <a:r>
              <a:rPr lang="zh-CN" altLang="en-US" sz="2000" dirty="0">
                <a:latin typeface="Arial" panose="020B0604020202020204" pitchFamily="34" charset="0"/>
              </a:rPr>
              <a:t>“</a:t>
            </a:r>
            <a:r>
              <a:rPr lang="zh-CN" altLang="en-US" sz="2000" dirty="0"/>
              <a:t>三性</a:t>
            </a:r>
            <a:r>
              <a:rPr lang="zh-CN" altLang="en-US" sz="2000" dirty="0">
                <a:latin typeface="Arial" panose="020B0604020202020204" pitchFamily="34" charset="0"/>
              </a:rPr>
              <a:t>”</a:t>
            </a:r>
            <a:r>
              <a:rPr lang="zh-CN" altLang="en-US" sz="2000" dirty="0"/>
              <a:t>即简洁性、准确性和正式性。基于商务英语的语言特点，我们讨论了商务英语翻译过程及翻译的标准，忠实（</a:t>
            </a:r>
            <a:r>
              <a:rPr lang="en-US" altLang="zh-CN" sz="2000" dirty="0">
                <a:latin typeface="Times New Roman" panose="02020603050405020304" pitchFamily="18" charset="0"/>
              </a:rPr>
              <a:t>Faithfulness</a:t>
            </a:r>
            <a:r>
              <a:rPr lang="zh-CN" altLang="en-US" sz="2000" dirty="0">
                <a:latin typeface="Times New Roman" panose="02020603050405020304" pitchFamily="18" charset="0"/>
              </a:rPr>
              <a:t>）、统一（</a:t>
            </a:r>
            <a:r>
              <a:rPr lang="en-US" altLang="zh-CN" sz="2000" dirty="0">
                <a:latin typeface="Times New Roman" panose="02020603050405020304" pitchFamily="18" charset="0"/>
              </a:rPr>
              <a:t>Consistency</a:t>
            </a:r>
            <a:r>
              <a:rPr lang="zh-CN" altLang="en-US" sz="2000" dirty="0">
                <a:latin typeface="Times New Roman" panose="02020603050405020304" pitchFamily="18" charset="0"/>
              </a:rPr>
              <a:t>）和连贯（</a:t>
            </a:r>
            <a:r>
              <a:rPr lang="en-US" altLang="zh-CN" sz="2000" dirty="0">
                <a:latin typeface="Times New Roman" panose="02020603050405020304" pitchFamily="18" charset="0"/>
              </a:rPr>
              <a:t>Coherence</a:t>
            </a:r>
            <a:r>
              <a:rPr lang="zh-CN" altLang="en-US" sz="2000" dirty="0"/>
              <a:t>）是商务翻译中比较重要的三大标准。忠实，就是把原文传递的信息尽可能完整地传递到目的语中，使目的语读者得到与原文读者一样的感受。统一，就是必须对所有的专业术语、人名、地名等专有名词进行检查，保持高度一致。连贯，就是目的语必须符合语法，表达流畅，表意清楚。商务翻译做到忠实、统一和连贯的基础上，可以尽量做到地道，即符合目的语的语言特点和表达习惯。比如，众所周知，英语名词化程度相当高，在英汉翻译过程中，需要把英语中的名词、动名词、动词不定式等翻译成汉语的动词，比如下例中的斜体单词都翻译成汉语的动词：</a:t>
            </a:r>
            <a:endParaRPr lang="zh-CN" altLang="en-US" sz="2000" dirty="0"/>
          </a:p>
        </p:txBody>
      </p:sp>
      <p:sp>
        <p:nvSpPr>
          <p:cNvPr id="56323" name="Rectangle 5"/>
          <p:cNvSpPr>
            <a:spLocks noGrp="1"/>
          </p:cNvSpPr>
          <p:nvPr>
            <p:ph type="title"/>
          </p:nvPr>
        </p:nvSpPr>
        <p:spPr>
          <a:xfrm>
            <a:off x="2855595" y="764540"/>
            <a:ext cx="7313613" cy="606425"/>
          </a:xfrm>
        </p:spPr>
        <p:txBody>
          <a:bodyPr vert="horz" wrap="square" lIns="91440" tIns="45720" rIns="91440" bIns="45720" anchor="b" anchorCtr="0"/>
          <a:p>
            <a:pPr eaLnBrk="1" hangingPunct="1"/>
            <a:r>
              <a:rPr lang="en-US" altLang="zh-CN" sz="3200" b="1" dirty="0"/>
              <a:t>§ PART FIVE </a:t>
            </a:r>
            <a:r>
              <a:rPr lang="zh-CN" altLang="en-US" sz="3200" dirty="0"/>
              <a:t>商务翻译标准再讨论</a:t>
            </a:r>
            <a:endParaRPr lang="zh-CN" altLang="en-US" sz="3200" dirty="0"/>
          </a:p>
        </p:txBody>
      </p:sp>
    </p:spTree>
  </p:cSld>
  <p:clrMapOvr>
    <a:masterClrMapping/>
  </p:clrMapOv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7346" name="Rectangle 3"/>
          <p:cNvSpPr>
            <a:spLocks noGrp="1"/>
          </p:cNvSpPr>
          <p:nvPr>
            <p:ph idx="1"/>
          </p:nvPr>
        </p:nvSpPr>
        <p:spPr>
          <a:xfrm>
            <a:off x="1416050" y="1720850"/>
            <a:ext cx="10168890" cy="4660900"/>
          </a:xfrm>
        </p:spPr>
        <p:txBody>
          <a:bodyPr vert="horz" wrap="square" lIns="91440" tIns="45720" rIns="91440" bIns="45720" anchor="t" anchorCtr="0"/>
          <a:p>
            <a:pPr eaLnBrk="1" hangingPunct="1">
              <a:lnSpc>
                <a:spcPct val="140000"/>
              </a:lnSpc>
            </a:pPr>
            <a:r>
              <a:rPr lang="zh-CN" altLang="en-US" sz="2000" dirty="0">
                <a:latin typeface="Times New Roman" panose="02020603050405020304" pitchFamily="18" charset="0"/>
                <a:cs typeface="Times New Roman" panose="02020603050405020304" pitchFamily="18" charset="0"/>
              </a:rPr>
              <a:t>原文：</a:t>
            </a:r>
            <a:r>
              <a:rPr lang="en-US" altLang="zh-CN" sz="2000" dirty="0">
                <a:latin typeface="Times New Roman" panose="02020603050405020304" pitchFamily="18" charset="0"/>
                <a:cs typeface="Times New Roman" panose="02020603050405020304" pitchFamily="18" charset="0"/>
              </a:rPr>
              <a:t>The</a:t>
            </a:r>
            <a:r>
              <a:rPr lang="en-US" altLang="zh-CN" sz="2000" i="1" dirty="0">
                <a:latin typeface="Times New Roman" panose="02020603050405020304" pitchFamily="18" charset="0"/>
                <a:cs typeface="Times New Roman" panose="02020603050405020304" pitchFamily="18" charset="0"/>
              </a:rPr>
              <a:t> adoption</a:t>
            </a:r>
            <a:r>
              <a:rPr lang="en-US" altLang="zh-CN" sz="2000" dirty="0">
                <a:latin typeface="Times New Roman" panose="02020603050405020304" pitchFamily="18" charset="0"/>
                <a:cs typeface="Times New Roman" panose="02020603050405020304" pitchFamily="18" charset="0"/>
              </a:rPr>
              <a:t> of euro banknotes and coins as the legal tender in Europe will bring opportunities as well as challenges to Hong Kong exporters. The </a:t>
            </a:r>
            <a:r>
              <a:rPr lang="en-US" altLang="zh-CN" sz="2000" i="1" dirty="0">
                <a:latin typeface="Times New Roman" panose="02020603050405020304" pitchFamily="18" charset="0"/>
                <a:cs typeface="Times New Roman" panose="02020603050405020304" pitchFamily="18" charset="0"/>
              </a:rPr>
              <a:t>introduction</a:t>
            </a:r>
            <a:r>
              <a:rPr lang="en-US" altLang="zh-CN" sz="2000" dirty="0">
                <a:latin typeface="Times New Roman" panose="02020603050405020304" pitchFamily="18" charset="0"/>
                <a:cs typeface="Times New Roman" panose="02020603050405020304" pitchFamily="18" charset="0"/>
              </a:rPr>
              <a:t> of euro has resulted in greater price transparency, as well as a</a:t>
            </a:r>
            <a:r>
              <a:rPr lang="en-US" altLang="zh-CN" sz="2000" i="1" dirty="0">
                <a:latin typeface="Times New Roman" panose="02020603050405020304" pitchFamily="18" charset="0"/>
                <a:cs typeface="Times New Roman" panose="02020603050405020304" pitchFamily="18" charset="0"/>
              </a:rPr>
              <a:t> reduction</a:t>
            </a:r>
            <a:r>
              <a:rPr lang="en-US" altLang="zh-CN" sz="2000" dirty="0">
                <a:latin typeface="Times New Roman" panose="02020603050405020304" pitchFamily="18" charset="0"/>
                <a:cs typeface="Times New Roman" panose="02020603050405020304" pitchFamily="18" charset="0"/>
              </a:rPr>
              <a:t> in transaction costs and foreign exchange risks in the euro zone. The higher transparency would benefit consumers as it would be more convenient for them to compare prices and they would eventually get the best buy.</a:t>
            </a:r>
            <a:endParaRPr lang="en-US" altLang="zh-CN" sz="2000" dirty="0">
              <a:latin typeface="Times New Roman" panose="02020603050405020304" pitchFamily="18" charset="0"/>
              <a:cs typeface="Times New Roman" panose="02020603050405020304" pitchFamily="18" charset="0"/>
            </a:endParaRPr>
          </a:p>
          <a:p>
            <a:pPr eaLnBrk="1" hangingPunct="1">
              <a:lnSpc>
                <a:spcPct val="140000"/>
              </a:lnSpc>
            </a:pPr>
            <a:r>
              <a:rPr lang="zh-CN" altLang="en-US" sz="2000" dirty="0">
                <a:latin typeface="Times New Roman" panose="02020603050405020304" pitchFamily="18" charset="0"/>
                <a:cs typeface="Times New Roman" panose="02020603050405020304" pitchFamily="18" charset="0"/>
              </a:rPr>
              <a:t>译文：欧洲利用欧元作为法定货币为香港出口商既带来了机遇，也带来了挑战。使用欧元提高了价格透明度，降低了欧元区交易成本和外汇风险。消费者将会受益于较高的价格透明度，因为他们更方便比较价格，最终购买更核算的产品。</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8370" name="Rectangle 3"/>
          <p:cNvSpPr>
            <a:spLocks noGrp="1"/>
          </p:cNvSpPr>
          <p:nvPr>
            <p:ph idx="1"/>
          </p:nvPr>
        </p:nvSpPr>
        <p:spPr>
          <a:xfrm>
            <a:off x="1703705" y="1701165"/>
            <a:ext cx="9933940" cy="3600450"/>
          </a:xfrm>
        </p:spPr>
        <p:txBody>
          <a:bodyPr vert="horz" wrap="square" lIns="91440" tIns="45720" rIns="91440" bIns="45720" anchor="t" anchorCtr="0"/>
          <a:p>
            <a:pPr algn="just" eaLnBrk="1" hangingPunct="1">
              <a:lnSpc>
                <a:spcPct val="140000"/>
              </a:lnSpc>
            </a:pPr>
            <a:r>
              <a:rPr lang="zh-CN" altLang="en-US" sz="2400" dirty="0">
                <a:latin typeface="Times New Roman" panose="02020603050405020304" pitchFamily="18" charset="0"/>
                <a:cs typeface="Times New Roman" panose="02020603050405020304" pitchFamily="18" charset="0"/>
              </a:rPr>
              <a:t>关于翻译标准，中国人最耳熟能详的不过于严复老先生提出的信（</a:t>
            </a:r>
            <a:r>
              <a:rPr lang="en-US" altLang="zh-CN" sz="2400" dirty="0">
                <a:latin typeface="Times New Roman" panose="02020603050405020304" pitchFamily="18" charset="0"/>
                <a:cs typeface="Times New Roman" panose="02020603050405020304" pitchFamily="18" charset="0"/>
              </a:rPr>
              <a:t>Faithfulness</a:t>
            </a:r>
            <a:r>
              <a:rPr lang="zh-CN" altLang="en-US" sz="2400" dirty="0">
                <a:latin typeface="Times New Roman" panose="02020603050405020304" pitchFamily="18" charset="0"/>
                <a:cs typeface="Times New Roman" panose="02020603050405020304" pitchFamily="18" charset="0"/>
              </a:rPr>
              <a:t>）、达（</a:t>
            </a:r>
            <a:r>
              <a:rPr lang="en-US" altLang="zh-CN" sz="2400" dirty="0">
                <a:latin typeface="Times New Roman" panose="02020603050405020304" pitchFamily="18" charset="0"/>
                <a:cs typeface="Times New Roman" panose="02020603050405020304" pitchFamily="18" charset="0"/>
              </a:rPr>
              <a:t>Expressiveness</a:t>
            </a:r>
            <a:r>
              <a:rPr lang="zh-CN" altLang="en-US" sz="2400" dirty="0">
                <a:latin typeface="Times New Roman" panose="02020603050405020304" pitchFamily="18" charset="0"/>
                <a:cs typeface="Times New Roman" panose="02020603050405020304" pitchFamily="18" charset="0"/>
              </a:rPr>
              <a:t>）、雅（</a:t>
            </a:r>
            <a:r>
              <a:rPr lang="en-US" altLang="zh-CN" sz="2400" dirty="0">
                <a:latin typeface="Times New Roman" panose="02020603050405020304" pitchFamily="18" charset="0"/>
                <a:cs typeface="Times New Roman" panose="02020603050405020304" pitchFamily="18" charset="0"/>
              </a:rPr>
              <a:t>Elegance</a:t>
            </a:r>
            <a:r>
              <a:rPr lang="zh-CN" altLang="en-US" sz="2400" dirty="0">
                <a:latin typeface="Times New Roman" panose="02020603050405020304" pitchFamily="18" charset="0"/>
                <a:cs typeface="Times New Roman" panose="02020603050405020304" pitchFamily="18" charset="0"/>
              </a:rPr>
              <a:t>），至今对翻译实践仍具有一定的指导意义。鲁迅先生认为，翻译一方面要求其易解，另一方面需要保存原作的丰姿。傅雷先生和钱钟书先生分别提出了“神似”说（</a:t>
            </a:r>
            <a:r>
              <a:rPr lang="en-US" altLang="zh-CN" sz="2400" dirty="0">
                <a:latin typeface="Times New Roman" panose="02020603050405020304" pitchFamily="18" charset="0"/>
                <a:cs typeface="Times New Roman" panose="02020603050405020304" pitchFamily="18" charset="0"/>
              </a:rPr>
              <a:t>Similarity in Spirit</a:t>
            </a:r>
            <a:r>
              <a:rPr lang="zh-CN" altLang="en-US" sz="2400" dirty="0">
                <a:latin typeface="Times New Roman" panose="02020603050405020304" pitchFamily="18" charset="0"/>
                <a:cs typeface="Times New Roman" panose="02020603050405020304" pitchFamily="18" charset="0"/>
              </a:rPr>
              <a:t>）和“化境”说（</a:t>
            </a:r>
            <a:r>
              <a:rPr lang="en-US" altLang="zh-CN" sz="2400" dirty="0">
                <a:latin typeface="Times New Roman" panose="02020603050405020304" pitchFamily="18" charset="0"/>
                <a:cs typeface="Times New Roman" panose="02020603050405020304" pitchFamily="18" charset="0"/>
              </a:rPr>
              <a:t>Sublimation</a:t>
            </a:r>
            <a:r>
              <a:rPr lang="zh-CN" altLang="en-US" sz="2400" dirty="0">
                <a:latin typeface="Times New Roman" panose="02020603050405020304" pitchFamily="18" charset="0"/>
                <a:cs typeface="Times New Roman" panose="02020603050405020304" pitchFamily="18" charset="0"/>
              </a:rPr>
              <a:t>）。所有这些标准主要是基于文学翻译而不是商务翻译提出来的，尽管其对商务翻译具有一定的指导作用。</a:t>
            </a:r>
            <a:endParaRPr lang="zh-CN" altLang="en-US" sz="24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9394" name="Rectangle 3"/>
          <p:cNvSpPr>
            <a:spLocks noGrp="1"/>
          </p:cNvSpPr>
          <p:nvPr>
            <p:ph idx="1"/>
          </p:nvPr>
        </p:nvSpPr>
        <p:spPr>
          <a:xfrm>
            <a:off x="1581785" y="1685290"/>
            <a:ext cx="9893935" cy="4623435"/>
          </a:xfrm>
        </p:spPr>
        <p:txBody>
          <a:bodyPr vert="horz" wrap="square" lIns="91440" tIns="45720" rIns="91440" bIns="45720" anchor="t" anchorCtr="0"/>
          <a:p>
            <a:pPr eaLnBrk="1" hangingPunct="1">
              <a:lnSpc>
                <a:spcPct val="140000"/>
              </a:lnSpc>
            </a:pPr>
            <a:r>
              <a:rPr lang="zh-CN" altLang="en-US" sz="2000" dirty="0">
                <a:latin typeface="Arial" panose="020B0604020202020204" pitchFamily="34" charset="0"/>
              </a:rPr>
              <a:t>刘法公（</a:t>
            </a:r>
            <a:r>
              <a:rPr lang="en-US" altLang="zh-CN" sz="2000" dirty="0">
                <a:latin typeface="Arial" panose="020B0604020202020204" pitchFamily="34" charset="0"/>
              </a:rPr>
              <a:t>1999</a:t>
            </a:r>
            <a:r>
              <a:rPr lang="zh-CN" altLang="en-US" sz="2000" dirty="0">
                <a:latin typeface="Arial" panose="020B0604020202020204" pitchFamily="34" charset="0"/>
              </a:rPr>
              <a:t>：</a:t>
            </a:r>
            <a:r>
              <a:rPr lang="en-US" altLang="zh-CN" sz="2000" dirty="0">
                <a:latin typeface="Arial" panose="020B0604020202020204" pitchFamily="34" charset="0"/>
              </a:rPr>
              <a:t>59</a:t>
            </a:r>
            <a:r>
              <a:rPr lang="zh-CN" altLang="en-US" sz="2000" dirty="0">
                <a:latin typeface="Arial" panose="020B0604020202020204" pitchFamily="34" charset="0"/>
              </a:rPr>
              <a:t>）提出了商务翻译忠实、地道、统一的标准。“所谓‘忠实’，即译文所传递的信息同原文所传递的信息要保持一致，或者说要保持信息等值。所谓‘地道’，即是指译文的语言和行文方式都要符合商务文献的语言规范和行文规范，也就是说译者所给出的译文读起来应该像是内行的人用译语写就的文章，其中的术语、表达等都应该符合商务文献的要求。所谓‘统一’，即是指在商务英语翻译过程中所采用的译名、概念、术语等在任何时候都应该保持统一，不允许将同一概念或术语随意变换译名”。</a:t>
            </a:r>
            <a:r>
              <a:rPr lang="zh-CN" altLang="en-US" sz="2400" dirty="0"/>
              <a:t> </a:t>
            </a:r>
            <a:endParaRPr lang="zh-CN" altLang="en-US" sz="2400" dirty="0"/>
          </a:p>
        </p:txBody>
      </p:sp>
    </p:spTree>
  </p:cSld>
  <p:clrMapOvr>
    <a:masterClrMapping/>
  </p:clrMapOvr>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0418" name="Rectangle 3"/>
          <p:cNvSpPr>
            <a:spLocks noGrp="1"/>
          </p:cNvSpPr>
          <p:nvPr>
            <p:ph idx="1"/>
          </p:nvPr>
        </p:nvSpPr>
        <p:spPr>
          <a:xfrm>
            <a:off x="1703705" y="3257550"/>
            <a:ext cx="9032240" cy="3600450"/>
          </a:xfrm>
        </p:spPr>
        <p:txBody>
          <a:bodyPr vert="horz" wrap="square" lIns="91440" tIns="45720" rIns="91440" bIns="45720" anchor="t" anchorCtr="0"/>
          <a:p>
            <a:pPr algn="just" eaLnBrk="1" hangingPunct="1">
              <a:lnSpc>
                <a:spcPct val="130000"/>
              </a:lnSpc>
            </a:pPr>
            <a:r>
              <a:rPr lang="zh-CN" altLang="en-US" sz="2000" dirty="0">
                <a:latin typeface="Times New Roman" panose="02020603050405020304" pitchFamily="18" charset="0"/>
                <a:cs typeface="Times New Roman" panose="02020603050405020304" pitchFamily="18" charset="0"/>
              </a:rPr>
              <a:t>翻译中确实存在不少统一性问题，如上图，某省会城市的宾馆外卖店两侧都有相同的公示语，但把“桃源外卖部”分别翻译成“</a:t>
            </a:r>
            <a:r>
              <a:rPr lang="en-US" altLang="zh-CN" sz="2000" dirty="0">
                <a:latin typeface="Times New Roman" panose="02020603050405020304" pitchFamily="18" charset="0"/>
                <a:cs typeface="Times New Roman" panose="02020603050405020304" pitchFamily="18" charset="0"/>
              </a:rPr>
              <a:t>Tao yuan Hotel Take away”</a:t>
            </a:r>
            <a:r>
              <a:rPr lang="zh-CN" altLang="en-US" sz="2000" dirty="0">
                <a:latin typeface="Times New Roman" panose="02020603050405020304" pitchFamily="18" charset="0"/>
                <a:cs typeface="Times New Roman" panose="02020603050405020304" pitchFamily="18" charset="0"/>
              </a:rPr>
              <a:t>和“</a:t>
            </a:r>
            <a:r>
              <a:rPr lang="en-US" altLang="zh-CN" sz="2000" dirty="0">
                <a:latin typeface="Times New Roman" panose="02020603050405020304" pitchFamily="18" charset="0"/>
                <a:cs typeface="Times New Roman" panose="02020603050405020304" pitchFamily="18" charset="0"/>
              </a:rPr>
              <a:t>DELIVERY DEPARTMENT OF TAOYUAN HOTEL”</a:t>
            </a:r>
            <a:r>
              <a:rPr lang="zh-CN" altLang="en-US" sz="2000" dirty="0">
                <a:latin typeface="Times New Roman" panose="02020603050405020304" pitchFamily="18" charset="0"/>
                <a:cs typeface="Times New Roman" panose="02020603050405020304" pitchFamily="18" charset="0"/>
              </a:rPr>
              <a:t>，姑且不论本身翻译不当，就看大小写混乱不堪就足以看出译者马虎草率，其实，可以直接翻译成“</a:t>
            </a:r>
            <a:r>
              <a:rPr lang="en-US" altLang="zh-CN" sz="2000" dirty="0">
                <a:latin typeface="Times New Roman" panose="02020603050405020304" pitchFamily="18" charset="0"/>
                <a:cs typeface="Times New Roman" panose="02020603050405020304" pitchFamily="18" charset="0"/>
              </a:rPr>
              <a:t>Take-away Service of Taoyuan Hotel”</a:t>
            </a:r>
            <a:r>
              <a:rPr lang="zh-CN" altLang="en-US" sz="2000" dirty="0">
                <a:latin typeface="Times New Roman" panose="02020603050405020304" pitchFamily="18" charset="0"/>
                <a:cs typeface="Times New Roman" panose="02020603050405020304" pitchFamily="18" charset="0"/>
              </a:rPr>
              <a:t>就可以了。</a:t>
            </a:r>
            <a:endParaRPr lang="zh-CN" altLang="en-US" sz="2000" dirty="0">
              <a:latin typeface="Times New Roman" panose="02020603050405020304" pitchFamily="18" charset="0"/>
              <a:cs typeface="Times New Roman" panose="02020603050405020304" pitchFamily="18" charset="0"/>
            </a:endParaRPr>
          </a:p>
        </p:txBody>
      </p:sp>
      <p:pic>
        <p:nvPicPr>
          <p:cNvPr id="60420" name="Picture 6" descr="照片 025"/>
          <p:cNvPicPr>
            <a:picLocks noChangeAspect="1"/>
          </p:cNvPicPr>
          <p:nvPr/>
        </p:nvPicPr>
        <p:blipFill>
          <a:blip r:embed="rId1"/>
          <a:stretch>
            <a:fillRect/>
          </a:stretch>
        </p:blipFill>
        <p:spPr>
          <a:xfrm>
            <a:off x="1524000" y="260350"/>
            <a:ext cx="4932363" cy="2805113"/>
          </a:xfrm>
          <a:prstGeom prst="rect">
            <a:avLst/>
          </a:prstGeom>
          <a:noFill/>
          <a:ln w="9525">
            <a:noFill/>
          </a:ln>
        </p:spPr>
      </p:pic>
      <p:pic>
        <p:nvPicPr>
          <p:cNvPr id="60421" name="Picture 7" descr="照片 026"/>
          <p:cNvPicPr>
            <a:picLocks noChangeAspect="1"/>
          </p:cNvPicPr>
          <p:nvPr/>
        </p:nvPicPr>
        <p:blipFill>
          <a:blip r:embed="rId2"/>
          <a:stretch>
            <a:fillRect/>
          </a:stretch>
        </p:blipFill>
        <p:spPr>
          <a:xfrm>
            <a:off x="6276975" y="549275"/>
            <a:ext cx="4391025" cy="2487613"/>
          </a:xfrm>
          <a:prstGeom prst="rect">
            <a:avLst/>
          </a:prstGeom>
          <a:noFill/>
          <a:ln w="9525">
            <a:noFill/>
          </a:ln>
        </p:spPr>
      </p:pic>
    </p:spTree>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42" name="Rectangle 3"/>
          <p:cNvSpPr>
            <a:spLocks noGrp="1"/>
          </p:cNvSpPr>
          <p:nvPr>
            <p:ph idx="1"/>
          </p:nvPr>
        </p:nvSpPr>
        <p:spPr/>
        <p:txBody>
          <a:bodyPr vert="horz" wrap="square" lIns="91440" tIns="45720" rIns="91440" bIns="45720" anchor="t" anchorCtr="0"/>
          <a:p>
            <a:pPr eaLnBrk="1" hangingPunct="1">
              <a:lnSpc>
                <a:spcPct val="130000"/>
              </a:lnSpc>
            </a:pPr>
            <a:r>
              <a:rPr lang="zh-CN" altLang="en-US" sz="2400" dirty="0">
                <a:latin typeface="Times New Roman" panose="02020603050405020304" pitchFamily="18" charset="0"/>
                <a:cs typeface="Times New Roman" panose="02020603050405020304" pitchFamily="18" charset="0"/>
              </a:rPr>
              <a:t>常玉田提出了非常实用的商务翻译标准：平民化标准，也就是“一看对不对，二看好不好”。（常玉田，</a:t>
            </a:r>
            <a:r>
              <a:rPr lang="en-US" altLang="zh-CN" sz="2400" dirty="0">
                <a:latin typeface="Times New Roman" panose="02020603050405020304" pitchFamily="18" charset="0"/>
                <a:cs typeface="Times New Roman" panose="02020603050405020304" pitchFamily="18" charset="0"/>
              </a:rPr>
              <a:t>2005</a:t>
            </a:r>
            <a:r>
              <a:rPr lang="zh-CN" altLang="en-US" sz="2400" dirty="0">
                <a:latin typeface="Times New Roman" panose="02020603050405020304" pitchFamily="18" charset="0"/>
                <a:cs typeface="Times New Roman" panose="02020603050405020304" pitchFamily="18" charset="0"/>
              </a:rPr>
              <a:t>：</a:t>
            </a:r>
            <a:r>
              <a:rPr lang="en-US" altLang="zh-CN" sz="2400" dirty="0">
                <a:latin typeface="Times New Roman" panose="02020603050405020304" pitchFamily="18" charset="0"/>
                <a:cs typeface="Times New Roman" panose="02020603050405020304" pitchFamily="18" charset="0"/>
              </a:rPr>
              <a:t>7</a:t>
            </a:r>
            <a:r>
              <a:rPr lang="zh-CN" altLang="en-US" sz="2400" dirty="0">
                <a:latin typeface="Times New Roman" panose="02020603050405020304" pitchFamily="18" charset="0"/>
                <a:cs typeface="Times New Roman" panose="02020603050405020304" pitchFamily="18" charset="0"/>
              </a:rPr>
              <a:t>）“对不对”指译文必须正确，符合原文意义。“好不好”指从读者的角度判断译文的表达，指译者翻译过程中应当意识到自己是在提供服务，意识到译文读者的阅读成本，比如把“</a:t>
            </a:r>
            <a:r>
              <a:rPr lang="en-US" altLang="zh-CN" sz="2400" dirty="0">
                <a:latin typeface="Times New Roman" panose="02020603050405020304" pitchFamily="18" charset="0"/>
                <a:cs typeface="Times New Roman" panose="02020603050405020304" pitchFamily="18" charset="0"/>
              </a:rPr>
              <a:t>US $100”</a:t>
            </a:r>
            <a:r>
              <a:rPr lang="zh-CN" altLang="en-US" sz="2400" dirty="0">
                <a:latin typeface="Times New Roman" panose="02020603050405020304" pitchFamily="18" charset="0"/>
                <a:cs typeface="Times New Roman" panose="02020603050405020304" pitchFamily="18" charset="0"/>
              </a:rPr>
              <a:t>翻译成“</a:t>
            </a:r>
            <a:r>
              <a:rPr lang="en-US" altLang="zh-CN" sz="2400" dirty="0">
                <a:latin typeface="Times New Roman" panose="02020603050405020304" pitchFamily="18" charset="0"/>
                <a:cs typeface="Times New Roman" panose="02020603050405020304" pitchFamily="18" charset="0"/>
              </a:rPr>
              <a:t>100</a:t>
            </a:r>
            <a:r>
              <a:rPr lang="zh-CN" altLang="en-US" sz="2400" dirty="0">
                <a:latin typeface="Times New Roman" panose="02020603050405020304" pitchFamily="18" charset="0"/>
                <a:cs typeface="Times New Roman" panose="02020603050405020304" pitchFamily="18" charset="0"/>
              </a:rPr>
              <a:t>美元”是对的，但翻译成“</a:t>
            </a:r>
            <a:r>
              <a:rPr lang="en-US" altLang="zh-CN" sz="2400" dirty="0">
                <a:latin typeface="Times New Roman" panose="02020603050405020304" pitchFamily="18" charset="0"/>
                <a:cs typeface="Times New Roman" panose="02020603050405020304" pitchFamily="18" charset="0"/>
              </a:rPr>
              <a:t>100</a:t>
            </a:r>
            <a:r>
              <a:rPr lang="zh-CN" altLang="en-US" sz="2400" dirty="0">
                <a:latin typeface="Times New Roman" panose="02020603050405020304" pitchFamily="18" charset="0"/>
                <a:cs typeface="Times New Roman" panose="02020603050405020304" pitchFamily="18" charset="0"/>
              </a:rPr>
              <a:t>美元（约合</a:t>
            </a:r>
            <a:r>
              <a:rPr lang="en-US" altLang="zh-CN" sz="2400" dirty="0">
                <a:latin typeface="Times New Roman" panose="02020603050405020304" pitchFamily="18" charset="0"/>
                <a:cs typeface="Times New Roman" panose="02020603050405020304" pitchFamily="18" charset="0"/>
              </a:rPr>
              <a:t>700</a:t>
            </a:r>
            <a:r>
              <a:rPr lang="zh-CN" altLang="en-US" sz="2400" dirty="0">
                <a:latin typeface="Times New Roman" panose="02020603050405020304" pitchFamily="18" charset="0"/>
                <a:cs typeface="Times New Roman" panose="02020603050405020304" pitchFamily="18" charset="0"/>
              </a:rPr>
              <a:t>元人民币）”就更好了。</a:t>
            </a:r>
            <a:endParaRPr lang="zh-CN" altLang="en-US" sz="24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2466" name="Rectangle 2"/>
          <p:cNvSpPr>
            <a:spLocks noGrp="1"/>
          </p:cNvSpPr>
          <p:nvPr>
            <p:ph type="title"/>
          </p:nvPr>
        </p:nvSpPr>
        <p:spPr>
          <a:xfrm>
            <a:off x="2927350" y="333375"/>
            <a:ext cx="7313613" cy="1143000"/>
          </a:xfrm>
        </p:spPr>
        <p:txBody>
          <a:bodyPr vert="horz" wrap="square" lIns="91440" tIns="45720" rIns="91440" bIns="45720" anchor="b" anchorCtr="0"/>
          <a:p>
            <a:pPr eaLnBrk="1" hangingPunct="1"/>
            <a:r>
              <a:rPr lang="en-US" altLang="zh-CN" b="1" dirty="0"/>
              <a:t>§ PART SIX </a:t>
            </a:r>
            <a:r>
              <a:rPr lang="zh-CN" altLang="en-US" dirty="0"/>
              <a:t>商务翻译实践</a:t>
            </a:r>
            <a:endParaRPr lang="zh-CN" altLang="en-US" dirty="0"/>
          </a:p>
        </p:txBody>
      </p:sp>
      <p:pic>
        <p:nvPicPr>
          <p:cNvPr id="62467" name="Picture 5" descr="group-discussion_2"/>
          <p:cNvPicPr>
            <a:picLocks noChangeAspect="1"/>
          </p:cNvPicPr>
          <p:nvPr/>
        </p:nvPicPr>
        <p:blipFill>
          <a:blip r:embed="rId1"/>
          <a:stretch>
            <a:fillRect/>
          </a:stretch>
        </p:blipFill>
        <p:spPr>
          <a:xfrm>
            <a:off x="3503613" y="2205038"/>
            <a:ext cx="3786187" cy="2706687"/>
          </a:xfrm>
          <a:prstGeom prst="rect">
            <a:avLst/>
          </a:prstGeom>
          <a:noFill/>
          <a:ln w="9525">
            <a:noFill/>
          </a:ln>
        </p:spPr>
      </p:pic>
    </p:spTree>
  </p:cSld>
  <p:clrMapOvr>
    <a:masterClrMapping/>
  </p:clrMapOvr>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3490" name="Rectangle 2"/>
          <p:cNvSpPr>
            <a:spLocks noGrp="1"/>
          </p:cNvSpPr>
          <p:nvPr>
            <p:ph type="title"/>
          </p:nvPr>
        </p:nvSpPr>
        <p:spPr/>
        <p:txBody>
          <a:bodyPr vert="horz" wrap="square" lIns="91440" tIns="45720" rIns="91440" bIns="45720" anchor="b" anchorCtr="0"/>
          <a:p>
            <a:pPr eaLnBrk="1" hangingPunct="1"/>
            <a:r>
              <a:rPr lang="en-GB" altLang="zh-CN" b="1" dirty="0"/>
              <a:t>Task I</a:t>
            </a:r>
            <a:r>
              <a:rPr lang="en-GB" altLang="zh-CN" dirty="0"/>
              <a:t>  </a:t>
            </a:r>
            <a:r>
              <a:rPr lang="zh-CN" altLang="en-GB" dirty="0"/>
              <a:t>请将下列短语翻译成中文。</a:t>
            </a:r>
            <a:endParaRPr lang="zh-CN" altLang="en-US" dirty="0"/>
          </a:p>
        </p:txBody>
      </p:sp>
      <p:sp>
        <p:nvSpPr>
          <p:cNvPr id="63491" name="Rectangle 3"/>
          <p:cNvSpPr>
            <a:spLocks noGrp="1"/>
          </p:cNvSpPr>
          <p:nvPr>
            <p:ph idx="1"/>
          </p:nvPr>
        </p:nvSpPr>
        <p:spPr>
          <a:xfrm>
            <a:off x="2135188" y="1628775"/>
            <a:ext cx="4032250" cy="4752975"/>
          </a:xfrm>
        </p:spPr>
        <p:txBody>
          <a:bodyPr vert="horz" wrap="square" lIns="91440" tIns="45720" rIns="91440" bIns="45720" anchor="t" anchorCtr="0"/>
          <a:p>
            <a:pPr eaLnBrk="1" hangingPunct="1"/>
            <a:endParaRPr lang="zh-CN" altLang="en-GB" dirty="0">
              <a:latin typeface="Times New Roman" panose="02020603050405020304" pitchFamily="18" charset="0"/>
              <a:cs typeface="Times New Roman" panose="02020603050405020304" pitchFamily="18" charset="0"/>
            </a:endParaRPr>
          </a:p>
          <a:p>
            <a:pPr eaLnBrk="1" hangingPunct="1"/>
            <a:r>
              <a:rPr lang="en-GB" altLang="zh-CN" dirty="0">
                <a:latin typeface="Times New Roman" panose="02020603050405020304" pitchFamily="18" charset="0"/>
                <a:cs typeface="Times New Roman" panose="02020603050405020304" pitchFamily="18" charset="0"/>
              </a:rPr>
              <a:t>1. Terms of payment</a:t>
            </a:r>
            <a:endParaRPr lang="en-GB" altLang="zh-CN" dirty="0">
              <a:latin typeface="Times New Roman" panose="02020603050405020304" pitchFamily="18" charset="0"/>
              <a:cs typeface="Times New Roman" panose="02020603050405020304" pitchFamily="18" charset="0"/>
            </a:endParaRPr>
          </a:p>
          <a:p>
            <a:pPr eaLnBrk="1" hangingPunct="1"/>
            <a:r>
              <a:rPr lang="en-GB" altLang="zh-CN" dirty="0">
                <a:latin typeface="Times New Roman" panose="02020603050405020304" pitchFamily="18" charset="0"/>
                <a:cs typeface="Times New Roman" panose="02020603050405020304" pitchFamily="18" charset="0"/>
              </a:rPr>
              <a:t>2. Payment advice	 </a:t>
            </a:r>
            <a:endParaRPr lang="en-GB" altLang="zh-CN" dirty="0">
              <a:latin typeface="Times New Roman" panose="02020603050405020304" pitchFamily="18" charset="0"/>
              <a:cs typeface="Times New Roman" panose="02020603050405020304" pitchFamily="18" charset="0"/>
            </a:endParaRPr>
          </a:p>
          <a:p>
            <a:pPr eaLnBrk="1" hangingPunct="1"/>
            <a:r>
              <a:rPr lang="en-GB" altLang="zh-CN" dirty="0">
                <a:latin typeface="Times New Roman" panose="02020603050405020304" pitchFamily="18" charset="0"/>
                <a:cs typeface="Times New Roman" panose="02020603050405020304" pitchFamily="18" charset="0"/>
              </a:rPr>
              <a:t>3. Working capital	 </a:t>
            </a:r>
            <a:endParaRPr lang="en-GB" altLang="zh-CN" dirty="0">
              <a:latin typeface="Times New Roman" panose="02020603050405020304" pitchFamily="18" charset="0"/>
              <a:cs typeface="Times New Roman" panose="02020603050405020304" pitchFamily="18" charset="0"/>
            </a:endParaRPr>
          </a:p>
          <a:p>
            <a:pPr eaLnBrk="1" hangingPunct="1"/>
            <a:r>
              <a:rPr lang="en-GB" altLang="zh-CN" dirty="0">
                <a:latin typeface="Times New Roman" panose="02020603050405020304" pitchFamily="18" charset="0"/>
                <a:cs typeface="Times New Roman" panose="02020603050405020304" pitchFamily="18" charset="0"/>
              </a:rPr>
              <a:t>4. Fixed capital	 </a:t>
            </a:r>
            <a:endParaRPr lang="en-GB" altLang="zh-CN" dirty="0">
              <a:latin typeface="Times New Roman" panose="02020603050405020304" pitchFamily="18" charset="0"/>
              <a:cs typeface="Times New Roman" panose="02020603050405020304" pitchFamily="18" charset="0"/>
            </a:endParaRPr>
          </a:p>
          <a:p>
            <a:pPr eaLnBrk="1" hangingPunct="1"/>
            <a:r>
              <a:rPr lang="en-GB" altLang="zh-CN" dirty="0">
                <a:latin typeface="Times New Roman" panose="02020603050405020304" pitchFamily="18" charset="0"/>
                <a:cs typeface="Times New Roman" panose="02020603050405020304" pitchFamily="18" charset="0"/>
              </a:rPr>
              <a:t>5. Hard currency	 </a:t>
            </a:r>
            <a:endParaRPr lang="en-GB" altLang="zh-CN" dirty="0">
              <a:latin typeface="Times New Roman" panose="02020603050405020304" pitchFamily="18" charset="0"/>
              <a:cs typeface="Times New Roman" panose="02020603050405020304" pitchFamily="18" charset="0"/>
            </a:endParaRPr>
          </a:p>
          <a:p>
            <a:pPr eaLnBrk="1" hangingPunct="1"/>
            <a:r>
              <a:rPr lang="en-GB" altLang="zh-CN" dirty="0">
                <a:latin typeface="Times New Roman" panose="02020603050405020304" pitchFamily="18" charset="0"/>
                <a:cs typeface="Times New Roman" panose="02020603050405020304" pitchFamily="18" charset="0"/>
              </a:rPr>
              <a:t>6. Monetary policy	 </a:t>
            </a:r>
            <a:endParaRPr lang="en-GB" altLang="zh-CN" dirty="0">
              <a:latin typeface="Times New Roman" panose="02020603050405020304" pitchFamily="18" charset="0"/>
              <a:cs typeface="Times New Roman" panose="02020603050405020304" pitchFamily="18" charset="0"/>
            </a:endParaRPr>
          </a:p>
          <a:p>
            <a:pPr eaLnBrk="1" hangingPunct="1">
              <a:buNone/>
            </a:pPr>
            <a:r>
              <a:rPr lang="en-GB" altLang="zh-CN" dirty="0">
                <a:latin typeface="Times New Roman" panose="02020603050405020304" pitchFamily="18" charset="0"/>
                <a:cs typeface="Times New Roman" panose="02020603050405020304" pitchFamily="18" charset="0"/>
              </a:rPr>
              <a:t> </a:t>
            </a:r>
            <a:endParaRPr lang="en-US" altLang="zh-CN" dirty="0">
              <a:latin typeface="Times New Roman" panose="02020603050405020304" pitchFamily="18" charset="0"/>
              <a:cs typeface="Times New Roman" panose="02020603050405020304" pitchFamily="18" charset="0"/>
            </a:endParaRPr>
          </a:p>
        </p:txBody>
      </p:sp>
      <p:sp>
        <p:nvSpPr>
          <p:cNvPr id="189446" name="Text Box 6"/>
          <p:cNvSpPr txBox="1"/>
          <p:nvPr/>
        </p:nvSpPr>
        <p:spPr>
          <a:xfrm>
            <a:off x="6672263" y="2133600"/>
            <a:ext cx="2952750" cy="3338195"/>
          </a:xfrm>
          <a:prstGeom prst="rect">
            <a:avLst/>
          </a:prstGeom>
          <a:solidFill>
            <a:srgbClr val="CCFFFF"/>
          </a:solidFill>
          <a:ln w="9525">
            <a:noFill/>
          </a:ln>
        </p:spPr>
        <p:txBody>
          <a:bodyP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342900" lvl="0" indent="-342900" eaLnBrk="1" hangingPunct="1">
              <a:lnSpc>
                <a:spcPct val="110000"/>
              </a:lnSpc>
              <a:spcBef>
                <a:spcPct val="0"/>
              </a:spcBef>
              <a:buClrTx/>
              <a:buSzTx/>
              <a:buFontTx/>
              <a:buAutoNum type="arabicPeriod"/>
            </a:pPr>
            <a:r>
              <a:rPr lang="zh-CN" altLang="en-GB" sz="3200" dirty="0">
                <a:latin typeface="Arial" panose="020B0604020202020204" pitchFamily="34" charset="0"/>
              </a:rPr>
              <a:t>支付条款	</a:t>
            </a:r>
            <a:endParaRPr lang="zh-CN" altLang="en-GB" sz="3200" dirty="0">
              <a:latin typeface="Arial" panose="020B0604020202020204" pitchFamily="34" charset="0"/>
            </a:endParaRPr>
          </a:p>
          <a:p>
            <a:pPr marL="342900" lvl="0" indent="-342900" eaLnBrk="1" hangingPunct="1">
              <a:lnSpc>
                <a:spcPct val="110000"/>
              </a:lnSpc>
              <a:spcBef>
                <a:spcPct val="0"/>
              </a:spcBef>
              <a:buClrTx/>
              <a:buSzTx/>
              <a:buFontTx/>
              <a:buNone/>
            </a:pPr>
            <a:r>
              <a:rPr lang="en-GB" altLang="zh-CN" sz="3200" dirty="0">
                <a:latin typeface="Arial" panose="020B0604020202020204" pitchFamily="34" charset="0"/>
              </a:rPr>
              <a:t>2. </a:t>
            </a:r>
            <a:r>
              <a:rPr lang="zh-CN" altLang="en-GB" sz="3200" dirty="0">
                <a:latin typeface="Arial" panose="020B0604020202020204" pitchFamily="34" charset="0"/>
              </a:rPr>
              <a:t>付款通知	</a:t>
            </a:r>
            <a:endParaRPr lang="zh-CN" altLang="en-GB" sz="3200" dirty="0">
              <a:latin typeface="Arial" panose="020B0604020202020204" pitchFamily="34" charset="0"/>
            </a:endParaRPr>
          </a:p>
          <a:p>
            <a:pPr marL="342900" lvl="0" indent="-342900" eaLnBrk="1" hangingPunct="1">
              <a:lnSpc>
                <a:spcPct val="110000"/>
              </a:lnSpc>
              <a:spcBef>
                <a:spcPct val="0"/>
              </a:spcBef>
              <a:buClrTx/>
              <a:buSzTx/>
              <a:buFontTx/>
              <a:buNone/>
            </a:pPr>
            <a:r>
              <a:rPr lang="en-GB" altLang="zh-CN" sz="3200" dirty="0">
                <a:latin typeface="Arial" panose="020B0604020202020204" pitchFamily="34" charset="0"/>
              </a:rPr>
              <a:t>3. </a:t>
            </a:r>
            <a:r>
              <a:rPr lang="zh-CN" altLang="en-GB" sz="3200" dirty="0">
                <a:latin typeface="Arial" panose="020B0604020202020204" pitchFamily="34" charset="0"/>
              </a:rPr>
              <a:t>流动资本</a:t>
            </a:r>
            <a:endParaRPr lang="zh-CN" altLang="en-GB" sz="3200" dirty="0">
              <a:latin typeface="Arial" panose="020B0604020202020204" pitchFamily="34" charset="0"/>
            </a:endParaRPr>
          </a:p>
          <a:p>
            <a:pPr marL="342900" lvl="0" indent="-342900" eaLnBrk="1" hangingPunct="1">
              <a:lnSpc>
                <a:spcPct val="110000"/>
              </a:lnSpc>
              <a:spcBef>
                <a:spcPct val="0"/>
              </a:spcBef>
              <a:buClrTx/>
              <a:buSzTx/>
              <a:buFontTx/>
              <a:buNone/>
            </a:pPr>
            <a:r>
              <a:rPr lang="en-GB" altLang="zh-CN" sz="3200" dirty="0">
                <a:latin typeface="Arial" panose="020B0604020202020204" pitchFamily="34" charset="0"/>
              </a:rPr>
              <a:t>4. </a:t>
            </a:r>
            <a:r>
              <a:rPr lang="zh-CN" altLang="en-GB" sz="3200" dirty="0">
                <a:latin typeface="Arial" panose="020B0604020202020204" pitchFamily="34" charset="0"/>
              </a:rPr>
              <a:t>固定资本	</a:t>
            </a:r>
            <a:endParaRPr lang="zh-CN" altLang="en-GB" sz="3200" dirty="0">
              <a:latin typeface="Arial" panose="020B0604020202020204" pitchFamily="34" charset="0"/>
            </a:endParaRPr>
          </a:p>
          <a:p>
            <a:pPr marL="342900" lvl="0" indent="-342900" eaLnBrk="1" hangingPunct="1">
              <a:lnSpc>
                <a:spcPct val="110000"/>
              </a:lnSpc>
              <a:spcBef>
                <a:spcPct val="0"/>
              </a:spcBef>
              <a:buClrTx/>
              <a:buSzTx/>
              <a:buFontTx/>
              <a:buNone/>
            </a:pPr>
            <a:r>
              <a:rPr lang="en-GB" altLang="zh-CN" sz="3200" dirty="0">
                <a:latin typeface="Arial" panose="020B0604020202020204" pitchFamily="34" charset="0"/>
              </a:rPr>
              <a:t>5. </a:t>
            </a:r>
            <a:r>
              <a:rPr lang="zh-CN" altLang="en-GB" sz="3200" dirty="0">
                <a:latin typeface="Arial" panose="020B0604020202020204" pitchFamily="34" charset="0"/>
              </a:rPr>
              <a:t>硬通货		</a:t>
            </a:r>
            <a:endParaRPr lang="zh-CN" altLang="en-GB" sz="3200" dirty="0">
              <a:latin typeface="Arial" panose="020B0604020202020204" pitchFamily="34" charset="0"/>
            </a:endParaRPr>
          </a:p>
          <a:p>
            <a:pPr marL="342900" lvl="0" indent="-342900" eaLnBrk="1" hangingPunct="1">
              <a:lnSpc>
                <a:spcPct val="110000"/>
              </a:lnSpc>
              <a:spcBef>
                <a:spcPct val="0"/>
              </a:spcBef>
              <a:buClrTx/>
              <a:buSzTx/>
              <a:buFontTx/>
              <a:buNone/>
            </a:pPr>
            <a:r>
              <a:rPr lang="en-GB" altLang="zh-CN" sz="3200" dirty="0">
                <a:latin typeface="Arial" panose="020B0604020202020204" pitchFamily="34" charset="0"/>
              </a:rPr>
              <a:t>6. </a:t>
            </a:r>
            <a:r>
              <a:rPr lang="zh-CN" altLang="en-GB" sz="3200" dirty="0">
                <a:latin typeface="Arial" panose="020B0604020202020204" pitchFamily="34" charset="0"/>
              </a:rPr>
              <a:t>货币政策</a:t>
            </a:r>
            <a:endParaRPr lang="zh-CN" altLang="en-US" sz="3200" dirty="0">
              <a:latin typeface="Arial" panose="020B0604020202020204"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89446">
                                            <p:txEl>
                                              <p:charRg st="0" end="6"/>
                                            </p:txEl>
                                          </p:spTgt>
                                        </p:tgtEl>
                                        <p:attrNameLst>
                                          <p:attrName>style.visibility</p:attrName>
                                        </p:attrNameLst>
                                      </p:cBhvr>
                                      <p:to>
                                        <p:strVal val="visible"/>
                                      </p:to>
                                    </p:set>
                                    <p:animEffect transition="in" filter="wipe(down)">
                                      <p:cBhvr>
                                        <p:cTn id="7" dur="500"/>
                                        <p:tgtEl>
                                          <p:spTgt spid="189446">
                                            <p:txEl>
                                              <p:charRg st="0" end="6"/>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89446">
                                            <p:txEl>
                                              <p:charRg st="6" end="15"/>
                                            </p:txEl>
                                          </p:spTgt>
                                        </p:tgtEl>
                                        <p:attrNameLst>
                                          <p:attrName>style.visibility</p:attrName>
                                        </p:attrNameLst>
                                      </p:cBhvr>
                                      <p:to>
                                        <p:strVal val="visible"/>
                                      </p:to>
                                    </p:set>
                                    <p:animEffect transition="in" filter="wipe(down)">
                                      <p:cBhvr>
                                        <p:cTn id="12" dur="500"/>
                                        <p:tgtEl>
                                          <p:spTgt spid="189446">
                                            <p:txEl>
                                              <p:charRg st="6" end="15"/>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189446">
                                            <p:txEl>
                                              <p:charRg st="15" end="23"/>
                                            </p:txEl>
                                          </p:spTgt>
                                        </p:tgtEl>
                                        <p:attrNameLst>
                                          <p:attrName>style.visibility</p:attrName>
                                        </p:attrNameLst>
                                      </p:cBhvr>
                                      <p:to>
                                        <p:strVal val="visible"/>
                                      </p:to>
                                    </p:set>
                                    <p:animEffect transition="in" filter="wipe(down)">
                                      <p:cBhvr>
                                        <p:cTn id="17" dur="500"/>
                                        <p:tgtEl>
                                          <p:spTgt spid="189446">
                                            <p:txEl>
                                              <p:charRg st="15" end="2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189446">
                                            <p:txEl>
                                              <p:charRg st="23" end="32"/>
                                            </p:txEl>
                                          </p:spTgt>
                                        </p:tgtEl>
                                        <p:attrNameLst>
                                          <p:attrName>style.visibility</p:attrName>
                                        </p:attrNameLst>
                                      </p:cBhvr>
                                      <p:to>
                                        <p:strVal val="visible"/>
                                      </p:to>
                                    </p:set>
                                    <p:animEffect transition="in" filter="wipe(down)">
                                      <p:cBhvr>
                                        <p:cTn id="22" dur="500"/>
                                        <p:tgtEl>
                                          <p:spTgt spid="189446">
                                            <p:txEl>
                                              <p:charRg st="23" end="3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189446">
                                            <p:txEl>
                                              <p:charRg st="32" end="41"/>
                                            </p:txEl>
                                          </p:spTgt>
                                        </p:tgtEl>
                                        <p:attrNameLst>
                                          <p:attrName>style.visibility</p:attrName>
                                        </p:attrNameLst>
                                      </p:cBhvr>
                                      <p:to>
                                        <p:strVal val="visible"/>
                                      </p:to>
                                    </p:set>
                                    <p:animEffect transition="in" filter="wipe(down)">
                                      <p:cBhvr>
                                        <p:cTn id="27" dur="500"/>
                                        <p:tgtEl>
                                          <p:spTgt spid="189446">
                                            <p:txEl>
                                              <p:charRg st="32" end="41"/>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189446">
                                            <p:txEl>
                                              <p:charRg st="41" end="49"/>
                                            </p:txEl>
                                          </p:spTgt>
                                        </p:tgtEl>
                                        <p:attrNameLst>
                                          <p:attrName>style.visibility</p:attrName>
                                        </p:attrNameLst>
                                      </p:cBhvr>
                                      <p:to>
                                        <p:strVal val="visible"/>
                                      </p:to>
                                    </p:set>
                                    <p:animEffect transition="in" filter="wipe(down)">
                                      <p:cBhvr>
                                        <p:cTn id="32" dur="500"/>
                                        <p:tgtEl>
                                          <p:spTgt spid="189446">
                                            <p:txEl>
                                              <p:charRg st="41" end="4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93574" name="Text Box 38"/>
          <p:cNvSpPr txBox="1"/>
          <p:nvPr/>
        </p:nvSpPr>
        <p:spPr>
          <a:xfrm>
            <a:off x="6311900" y="1989138"/>
            <a:ext cx="3284538" cy="3338195"/>
          </a:xfrm>
          <a:prstGeom prst="rect">
            <a:avLst/>
          </a:prstGeom>
          <a:solidFill>
            <a:srgbClr val="CCFFFF"/>
          </a:solidFill>
          <a:ln w="9525">
            <a:noFill/>
          </a:ln>
        </p:spPr>
        <p:txBody>
          <a:bodyP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lnSpc>
                <a:spcPct val="110000"/>
              </a:lnSpc>
              <a:spcBef>
                <a:spcPct val="0"/>
              </a:spcBef>
              <a:buClrTx/>
              <a:buSzTx/>
              <a:buFontTx/>
              <a:buNone/>
            </a:pPr>
            <a:r>
              <a:rPr lang="en-GB" altLang="zh-CN" sz="3200" dirty="0">
                <a:latin typeface="Arial" panose="020B0604020202020204" pitchFamily="34" charset="0"/>
              </a:rPr>
              <a:t>7. </a:t>
            </a:r>
            <a:r>
              <a:rPr lang="zh-CN" altLang="en-GB" sz="3200" dirty="0">
                <a:latin typeface="Arial" panose="020B0604020202020204" pitchFamily="34" charset="0"/>
              </a:rPr>
              <a:t>商业发</a:t>
            </a:r>
            <a:r>
              <a:rPr lang="zh-CN" altLang="en-US" sz="3200" dirty="0">
                <a:latin typeface="Arial" panose="020B0604020202020204" pitchFamily="34" charset="0"/>
              </a:rPr>
              <a:t>票</a:t>
            </a:r>
            <a:r>
              <a:rPr lang="zh-CN" altLang="en-GB" sz="3200" dirty="0">
                <a:latin typeface="Arial" panose="020B0604020202020204" pitchFamily="34" charset="0"/>
              </a:rPr>
              <a:t>	</a:t>
            </a:r>
            <a:endParaRPr lang="zh-CN" altLang="en-GB" sz="3200" dirty="0">
              <a:latin typeface="Arial" panose="020B0604020202020204" pitchFamily="34" charset="0"/>
            </a:endParaRPr>
          </a:p>
          <a:p>
            <a:pPr marL="0" lvl="0" indent="0" eaLnBrk="1" hangingPunct="1">
              <a:lnSpc>
                <a:spcPct val="110000"/>
              </a:lnSpc>
              <a:spcBef>
                <a:spcPct val="0"/>
              </a:spcBef>
              <a:buClrTx/>
              <a:buSzTx/>
              <a:buFontTx/>
              <a:buNone/>
            </a:pPr>
            <a:r>
              <a:rPr lang="en-GB" altLang="zh-CN" sz="3200" dirty="0">
                <a:latin typeface="Arial" panose="020B0604020202020204" pitchFamily="34" charset="0"/>
              </a:rPr>
              <a:t>8. </a:t>
            </a:r>
            <a:r>
              <a:rPr lang="zh-CN" altLang="en-GB" sz="3200" dirty="0">
                <a:latin typeface="Arial" panose="020B0604020202020204" pitchFamily="34" charset="0"/>
              </a:rPr>
              <a:t>营业时间</a:t>
            </a:r>
            <a:endParaRPr lang="zh-CN" altLang="en-GB" sz="3200" dirty="0">
              <a:latin typeface="Arial" panose="020B0604020202020204" pitchFamily="34" charset="0"/>
            </a:endParaRPr>
          </a:p>
          <a:p>
            <a:pPr marL="0" lvl="0" indent="0" eaLnBrk="1" hangingPunct="1">
              <a:lnSpc>
                <a:spcPct val="110000"/>
              </a:lnSpc>
              <a:spcBef>
                <a:spcPct val="0"/>
              </a:spcBef>
              <a:buClrTx/>
              <a:buSzTx/>
              <a:buFontTx/>
              <a:buNone/>
            </a:pPr>
            <a:r>
              <a:rPr lang="en-GB" altLang="zh-CN" sz="3200" dirty="0">
                <a:latin typeface="Arial" panose="020B0604020202020204" pitchFamily="34" charset="0"/>
              </a:rPr>
              <a:t>9. </a:t>
            </a:r>
            <a:r>
              <a:rPr lang="zh-CN" altLang="en-GB" sz="3200" dirty="0">
                <a:latin typeface="Arial" panose="020B0604020202020204" pitchFamily="34" charset="0"/>
              </a:rPr>
              <a:t>商品库存</a:t>
            </a:r>
            <a:endParaRPr lang="zh-CN" altLang="en-GB" sz="3200" dirty="0">
              <a:latin typeface="Arial" panose="020B0604020202020204" pitchFamily="34" charset="0"/>
            </a:endParaRPr>
          </a:p>
          <a:p>
            <a:pPr marL="0" lvl="0" indent="0" eaLnBrk="1" hangingPunct="1">
              <a:lnSpc>
                <a:spcPct val="110000"/>
              </a:lnSpc>
              <a:spcBef>
                <a:spcPct val="0"/>
              </a:spcBef>
              <a:buClrTx/>
              <a:buSzTx/>
              <a:buFontTx/>
              <a:buNone/>
            </a:pPr>
            <a:r>
              <a:rPr lang="en-GB" altLang="zh-CN" sz="3200" dirty="0">
                <a:latin typeface="Arial" panose="020B0604020202020204" pitchFamily="34" charset="0"/>
              </a:rPr>
              <a:t>10. </a:t>
            </a:r>
            <a:r>
              <a:rPr lang="zh-CN" altLang="en-GB" sz="3200" dirty="0">
                <a:latin typeface="Arial" panose="020B0604020202020204" pitchFamily="34" charset="0"/>
              </a:rPr>
              <a:t>营业状况</a:t>
            </a:r>
            <a:endParaRPr lang="zh-CN" altLang="en-GB" sz="3200" dirty="0">
              <a:latin typeface="Arial" panose="020B0604020202020204" pitchFamily="34" charset="0"/>
            </a:endParaRPr>
          </a:p>
          <a:p>
            <a:pPr marL="0" lvl="0" indent="0" eaLnBrk="1" hangingPunct="1">
              <a:lnSpc>
                <a:spcPct val="110000"/>
              </a:lnSpc>
              <a:spcBef>
                <a:spcPct val="0"/>
              </a:spcBef>
              <a:buClrTx/>
              <a:buSzTx/>
              <a:buFontTx/>
              <a:buNone/>
            </a:pPr>
            <a:r>
              <a:rPr lang="en-GB" altLang="zh-CN" sz="3200" dirty="0">
                <a:latin typeface="Arial" panose="020B0604020202020204" pitchFamily="34" charset="0"/>
              </a:rPr>
              <a:t>11. </a:t>
            </a:r>
            <a:r>
              <a:rPr lang="zh-CN" altLang="en-GB" sz="3200" dirty="0">
                <a:latin typeface="Arial" panose="020B0604020202020204" pitchFamily="34" charset="0"/>
              </a:rPr>
              <a:t>批发</a:t>
            </a:r>
            <a:r>
              <a:rPr lang="zh-CN" altLang="en-US" sz="3200" dirty="0">
                <a:latin typeface="Arial" panose="020B0604020202020204" pitchFamily="34" charset="0"/>
              </a:rPr>
              <a:t>商</a:t>
            </a:r>
            <a:r>
              <a:rPr lang="zh-CN" altLang="en-GB" sz="3200" dirty="0">
                <a:latin typeface="Arial" panose="020B0604020202020204" pitchFamily="34" charset="0"/>
              </a:rPr>
              <a:t>	</a:t>
            </a:r>
            <a:endParaRPr lang="zh-CN" altLang="en-GB" sz="3200" dirty="0">
              <a:latin typeface="Arial" panose="020B0604020202020204" pitchFamily="34" charset="0"/>
            </a:endParaRPr>
          </a:p>
          <a:p>
            <a:pPr marL="0" lvl="0" indent="0" eaLnBrk="1" hangingPunct="1">
              <a:lnSpc>
                <a:spcPct val="110000"/>
              </a:lnSpc>
              <a:spcBef>
                <a:spcPct val="0"/>
              </a:spcBef>
              <a:buClrTx/>
              <a:buSzTx/>
              <a:buFontTx/>
              <a:buNone/>
            </a:pPr>
            <a:r>
              <a:rPr lang="en-GB" altLang="zh-CN" sz="3200" dirty="0">
                <a:latin typeface="Arial" panose="020B0604020202020204" pitchFamily="34" charset="0"/>
              </a:rPr>
              <a:t>12. </a:t>
            </a:r>
            <a:r>
              <a:rPr lang="zh-CN" altLang="en-GB" sz="3200" dirty="0">
                <a:latin typeface="Arial" panose="020B0604020202020204" pitchFamily="34" charset="0"/>
              </a:rPr>
              <a:t>质量控制</a:t>
            </a:r>
            <a:endParaRPr lang="zh-CN" altLang="en-US" sz="3200" dirty="0">
              <a:latin typeface="Arial" panose="020B0604020202020204" pitchFamily="34" charset="0"/>
            </a:endParaRPr>
          </a:p>
        </p:txBody>
      </p:sp>
      <p:sp>
        <p:nvSpPr>
          <p:cNvPr id="64515" name="Text Box 40"/>
          <p:cNvSpPr txBox="1"/>
          <p:nvPr/>
        </p:nvSpPr>
        <p:spPr>
          <a:xfrm>
            <a:off x="1795780" y="1916430"/>
            <a:ext cx="4373245" cy="3449955"/>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lnSpc>
                <a:spcPct val="130000"/>
              </a:lnSpc>
              <a:spcBef>
                <a:spcPct val="0"/>
              </a:spcBef>
              <a:buClrTx/>
              <a:buSzTx/>
              <a:buFontTx/>
              <a:buNone/>
            </a:pPr>
            <a:r>
              <a:rPr lang="en-GB" altLang="zh-CN" sz="2800" dirty="0">
                <a:latin typeface="Times New Roman" panose="02020603050405020304" pitchFamily="18" charset="0"/>
                <a:cs typeface="Times New Roman" panose="02020603050405020304" pitchFamily="18" charset="0"/>
              </a:rPr>
              <a:t>7. Commercial invoice</a:t>
            </a:r>
            <a:endParaRPr lang="en-GB" altLang="zh-CN" sz="2800" dirty="0">
              <a:latin typeface="Times New Roman" panose="02020603050405020304" pitchFamily="18" charset="0"/>
              <a:cs typeface="Times New Roman" panose="02020603050405020304" pitchFamily="18" charset="0"/>
            </a:endParaRPr>
          </a:p>
          <a:p>
            <a:pPr marL="0" lvl="0" indent="0" eaLnBrk="1" hangingPunct="1">
              <a:lnSpc>
                <a:spcPct val="130000"/>
              </a:lnSpc>
              <a:spcBef>
                <a:spcPct val="0"/>
              </a:spcBef>
              <a:buClrTx/>
              <a:buSzTx/>
              <a:buFontTx/>
              <a:buNone/>
            </a:pPr>
            <a:r>
              <a:rPr lang="en-GB" altLang="zh-CN" sz="2800" dirty="0">
                <a:latin typeface="Times New Roman" panose="02020603050405020304" pitchFamily="18" charset="0"/>
                <a:cs typeface="Times New Roman" panose="02020603050405020304" pitchFamily="18" charset="0"/>
              </a:rPr>
              <a:t>8. Business hour	 </a:t>
            </a:r>
            <a:endParaRPr lang="en-GB" altLang="zh-CN" sz="2800" dirty="0">
              <a:latin typeface="Times New Roman" panose="02020603050405020304" pitchFamily="18" charset="0"/>
              <a:cs typeface="Times New Roman" panose="02020603050405020304" pitchFamily="18" charset="0"/>
            </a:endParaRPr>
          </a:p>
          <a:p>
            <a:pPr marL="0" lvl="0" indent="0" eaLnBrk="1" hangingPunct="1">
              <a:lnSpc>
                <a:spcPct val="130000"/>
              </a:lnSpc>
              <a:spcBef>
                <a:spcPct val="0"/>
              </a:spcBef>
              <a:buClrTx/>
              <a:buSzTx/>
              <a:buFontTx/>
              <a:buNone/>
            </a:pPr>
            <a:r>
              <a:rPr lang="en-GB" altLang="zh-CN" sz="2800" dirty="0">
                <a:latin typeface="Times New Roman" panose="02020603050405020304" pitchFamily="18" charset="0"/>
                <a:cs typeface="Times New Roman" panose="02020603050405020304" pitchFamily="18" charset="0"/>
              </a:rPr>
              <a:t>9. Commodity inventory</a:t>
            </a:r>
            <a:endParaRPr lang="en-GB" altLang="zh-CN" sz="2800" dirty="0">
              <a:latin typeface="Times New Roman" panose="02020603050405020304" pitchFamily="18" charset="0"/>
              <a:cs typeface="Times New Roman" panose="02020603050405020304" pitchFamily="18" charset="0"/>
            </a:endParaRPr>
          </a:p>
          <a:p>
            <a:pPr marL="0" lvl="0" indent="0" eaLnBrk="1" hangingPunct="1">
              <a:lnSpc>
                <a:spcPct val="130000"/>
              </a:lnSpc>
              <a:spcBef>
                <a:spcPct val="0"/>
              </a:spcBef>
              <a:buClrTx/>
              <a:buSzTx/>
              <a:buFontTx/>
              <a:buNone/>
            </a:pPr>
            <a:r>
              <a:rPr lang="en-GB" altLang="zh-CN" sz="2800" dirty="0">
                <a:latin typeface="Times New Roman" panose="02020603050405020304" pitchFamily="18" charset="0"/>
                <a:cs typeface="Times New Roman" panose="02020603050405020304" pitchFamily="18" charset="0"/>
              </a:rPr>
              <a:t>10. Business status </a:t>
            </a:r>
            <a:endParaRPr lang="en-GB" altLang="zh-CN" sz="2800" dirty="0">
              <a:latin typeface="Times New Roman" panose="02020603050405020304" pitchFamily="18" charset="0"/>
              <a:cs typeface="Times New Roman" panose="02020603050405020304" pitchFamily="18" charset="0"/>
            </a:endParaRPr>
          </a:p>
          <a:p>
            <a:pPr marL="0" lvl="0" indent="0" eaLnBrk="1" hangingPunct="1">
              <a:lnSpc>
                <a:spcPct val="130000"/>
              </a:lnSpc>
              <a:spcBef>
                <a:spcPct val="0"/>
              </a:spcBef>
              <a:buClrTx/>
              <a:buSzTx/>
              <a:buFontTx/>
              <a:buNone/>
            </a:pPr>
            <a:r>
              <a:rPr lang="en-GB" altLang="zh-CN" sz="2800" dirty="0">
                <a:latin typeface="Times New Roman" panose="02020603050405020304" pitchFamily="18" charset="0"/>
                <a:cs typeface="Times New Roman" panose="02020603050405020304" pitchFamily="18" charset="0"/>
              </a:rPr>
              <a:t>11. Wholesale distributor  </a:t>
            </a:r>
            <a:endParaRPr lang="en-GB" altLang="zh-CN" sz="2800" dirty="0">
              <a:latin typeface="Times New Roman" panose="02020603050405020304" pitchFamily="18" charset="0"/>
              <a:cs typeface="Times New Roman" panose="02020603050405020304" pitchFamily="18" charset="0"/>
            </a:endParaRPr>
          </a:p>
          <a:p>
            <a:pPr marL="0" lvl="0" indent="0" eaLnBrk="1" hangingPunct="1">
              <a:lnSpc>
                <a:spcPct val="130000"/>
              </a:lnSpc>
              <a:spcBef>
                <a:spcPct val="0"/>
              </a:spcBef>
              <a:buClrTx/>
              <a:buSzTx/>
              <a:buFontTx/>
              <a:buNone/>
            </a:pPr>
            <a:r>
              <a:rPr lang="en-GB" altLang="zh-CN" sz="2800" dirty="0">
                <a:latin typeface="Times New Roman" panose="02020603050405020304" pitchFamily="18" charset="0"/>
                <a:cs typeface="Times New Roman" panose="02020603050405020304" pitchFamily="18" charset="0"/>
              </a:rPr>
              <a:t>12. Quality control</a:t>
            </a:r>
            <a:endParaRPr lang="en-US" altLang="zh-CN" sz="3200" dirty="0">
              <a:latin typeface="Times New Roman" panose="02020603050405020304" pitchFamily="18" charset="0"/>
              <a:cs typeface="Times New Roman" panose="02020603050405020304"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93574">
                                            <p:txEl>
                                              <p:charRg st="0" end="9"/>
                                            </p:txEl>
                                          </p:spTgt>
                                        </p:tgtEl>
                                        <p:attrNameLst>
                                          <p:attrName>style.visibility</p:attrName>
                                        </p:attrNameLst>
                                      </p:cBhvr>
                                      <p:to>
                                        <p:strVal val="visible"/>
                                      </p:to>
                                    </p:set>
                                    <p:animEffect transition="in" filter="wipe(down)">
                                      <p:cBhvr>
                                        <p:cTn id="7" dur="500"/>
                                        <p:tgtEl>
                                          <p:spTgt spid="193574">
                                            <p:txEl>
                                              <p:charRg st="0" end="9"/>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93574">
                                            <p:txEl>
                                              <p:charRg st="9" end="17"/>
                                            </p:txEl>
                                          </p:spTgt>
                                        </p:tgtEl>
                                        <p:attrNameLst>
                                          <p:attrName>style.visibility</p:attrName>
                                        </p:attrNameLst>
                                      </p:cBhvr>
                                      <p:to>
                                        <p:strVal val="visible"/>
                                      </p:to>
                                    </p:set>
                                    <p:animEffect transition="in" filter="wipe(down)">
                                      <p:cBhvr>
                                        <p:cTn id="12" dur="500"/>
                                        <p:tgtEl>
                                          <p:spTgt spid="193574">
                                            <p:txEl>
                                              <p:charRg st="9" end="17"/>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193574">
                                            <p:txEl>
                                              <p:charRg st="17" end="25"/>
                                            </p:txEl>
                                          </p:spTgt>
                                        </p:tgtEl>
                                        <p:attrNameLst>
                                          <p:attrName>style.visibility</p:attrName>
                                        </p:attrNameLst>
                                      </p:cBhvr>
                                      <p:to>
                                        <p:strVal val="visible"/>
                                      </p:to>
                                    </p:set>
                                    <p:animEffect transition="in" filter="wipe(down)">
                                      <p:cBhvr>
                                        <p:cTn id="17" dur="500"/>
                                        <p:tgtEl>
                                          <p:spTgt spid="193574">
                                            <p:txEl>
                                              <p:charRg st="17" end="25"/>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193574">
                                            <p:txEl>
                                              <p:charRg st="25" end="34"/>
                                            </p:txEl>
                                          </p:spTgt>
                                        </p:tgtEl>
                                        <p:attrNameLst>
                                          <p:attrName>style.visibility</p:attrName>
                                        </p:attrNameLst>
                                      </p:cBhvr>
                                      <p:to>
                                        <p:strVal val="visible"/>
                                      </p:to>
                                    </p:set>
                                    <p:animEffect transition="in" filter="wipe(down)">
                                      <p:cBhvr>
                                        <p:cTn id="22" dur="500"/>
                                        <p:tgtEl>
                                          <p:spTgt spid="193574">
                                            <p:txEl>
                                              <p:charRg st="25" end="3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193574">
                                            <p:txEl>
                                              <p:charRg st="34" end="43"/>
                                            </p:txEl>
                                          </p:spTgt>
                                        </p:tgtEl>
                                        <p:attrNameLst>
                                          <p:attrName>style.visibility</p:attrName>
                                        </p:attrNameLst>
                                      </p:cBhvr>
                                      <p:to>
                                        <p:strVal val="visible"/>
                                      </p:to>
                                    </p:set>
                                    <p:animEffect transition="in" filter="wipe(down)">
                                      <p:cBhvr>
                                        <p:cTn id="27" dur="500"/>
                                        <p:tgtEl>
                                          <p:spTgt spid="193574">
                                            <p:txEl>
                                              <p:charRg st="34" end="4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193574">
                                            <p:txEl>
                                              <p:charRg st="43" end="52"/>
                                            </p:txEl>
                                          </p:spTgt>
                                        </p:tgtEl>
                                        <p:attrNameLst>
                                          <p:attrName>style.visibility</p:attrName>
                                        </p:attrNameLst>
                                      </p:cBhvr>
                                      <p:to>
                                        <p:strVal val="visible"/>
                                      </p:to>
                                    </p:set>
                                    <p:animEffect transition="in" filter="wipe(down)">
                                      <p:cBhvr>
                                        <p:cTn id="32" dur="500"/>
                                        <p:tgtEl>
                                          <p:spTgt spid="193574">
                                            <p:txEl>
                                              <p:charRg st="43" end="5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2" name="Rectangle 2"/>
          <p:cNvSpPr>
            <a:spLocks noGrp="1"/>
          </p:cNvSpPr>
          <p:nvPr>
            <p:ph type="title"/>
          </p:nvPr>
        </p:nvSpPr>
        <p:spPr>
          <a:xfrm>
            <a:off x="2640013" y="333375"/>
            <a:ext cx="7602537" cy="750888"/>
          </a:xfrm>
        </p:spPr>
        <p:txBody>
          <a:bodyPr vert="horz" wrap="square" lIns="91440" tIns="45720" rIns="91440" bIns="45720" anchor="b" anchorCtr="0"/>
          <a:p>
            <a:pPr eaLnBrk="1" hangingPunct="1"/>
            <a:r>
              <a:rPr lang="en-US" altLang="zh-CN" sz="3200" b="1" dirty="0">
                <a:latin typeface="Times New Roman" panose="02020603050405020304" pitchFamily="18" charset="0"/>
                <a:cs typeface="Times New Roman" panose="02020603050405020304" pitchFamily="18" charset="0"/>
              </a:rPr>
              <a:t>§ PART ONE </a:t>
            </a:r>
            <a:r>
              <a:rPr lang="zh-CN" altLang="en-US" sz="3200" b="1" dirty="0">
                <a:latin typeface="Times New Roman" panose="02020603050405020304" pitchFamily="18" charset="0"/>
                <a:cs typeface="Times New Roman" panose="02020603050405020304" pitchFamily="18" charset="0"/>
              </a:rPr>
              <a:t>认识商务英语及商务翻译</a:t>
            </a:r>
            <a:endParaRPr lang="zh-CN" altLang="en-US" sz="3200" b="1" dirty="0">
              <a:latin typeface="Times New Roman" panose="02020603050405020304" pitchFamily="18" charset="0"/>
              <a:cs typeface="Times New Roman" panose="02020603050405020304" pitchFamily="18" charset="0"/>
            </a:endParaRPr>
          </a:p>
        </p:txBody>
      </p:sp>
      <p:sp>
        <p:nvSpPr>
          <p:cNvPr id="10243" name="Rectangle 10"/>
          <p:cNvSpPr>
            <a:spLocks noGrp="1"/>
          </p:cNvSpPr>
          <p:nvPr>
            <p:ph idx="1"/>
          </p:nvPr>
        </p:nvSpPr>
        <p:spPr>
          <a:xfrm>
            <a:off x="1756410" y="1557655"/>
            <a:ext cx="9610725" cy="1108710"/>
          </a:xfrm>
        </p:spPr>
        <p:txBody>
          <a:bodyPr vert="horz" wrap="square" lIns="91440" tIns="45720" rIns="91440" bIns="45720" anchor="t" anchorCtr="0"/>
          <a:p>
            <a:pPr eaLnBrk="1" hangingPunct="1">
              <a:lnSpc>
                <a:spcPct val="110000"/>
              </a:lnSpc>
              <a:buNone/>
            </a:pPr>
            <a:r>
              <a:rPr lang="en-US" altLang="zh-CN" sz="2400" b="1" dirty="0">
                <a:latin typeface="Times New Roman" panose="02020603050405020304" pitchFamily="18" charset="0"/>
                <a:cs typeface="Times New Roman" panose="02020603050405020304" pitchFamily="18" charset="0"/>
              </a:rPr>
              <a:t>Task I</a:t>
            </a:r>
            <a:r>
              <a:rPr lang="en-US" altLang="zh-CN" sz="2400" dirty="0">
                <a:latin typeface="Times New Roman" panose="02020603050405020304" pitchFamily="18" charset="0"/>
                <a:cs typeface="Times New Roman" panose="02020603050405020304" pitchFamily="18" charset="0"/>
              </a:rPr>
              <a:t>  </a:t>
            </a:r>
            <a:r>
              <a:rPr lang="zh-CN" altLang="en-US" sz="2400" dirty="0">
                <a:latin typeface="Times New Roman" panose="02020603050405020304" pitchFamily="18" charset="0"/>
                <a:cs typeface="Times New Roman" panose="02020603050405020304" pitchFamily="18" charset="0"/>
              </a:rPr>
              <a:t>阅读下列商务英语的有关段落，体会商务英语（</a:t>
            </a:r>
            <a:r>
              <a:rPr lang="en-US" altLang="zh-CN" sz="2400" dirty="0">
                <a:latin typeface="Times New Roman" panose="02020603050405020304" pitchFamily="18" charset="0"/>
                <a:cs typeface="Times New Roman" panose="02020603050405020304" pitchFamily="18" charset="0"/>
              </a:rPr>
              <a:t>Business English</a:t>
            </a:r>
            <a:r>
              <a:rPr lang="zh-CN" altLang="en-US" sz="2400" dirty="0">
                <a:latin typeface="Times New Roman" panose="02020603050405020304" pitchFamily="18" charset="0"/>
                <a:cs typeface="Times New Roman" panose="02020603050405020304" pitchFamily="18" charset="0"/>
              </a:rPr>
              <a:t>）与通用英语（</a:t>
            </a:r>
            <a:r>
              <a:rPr lang="en-US" altLang="zh-CN" sz="2400" dirty="0">
                <a:latin typeface="Times New Roman" panose="02020603050405020304" pitchFamily="18" charset="0"/>
                <a:cs typeface="Times New Roman" panose="02020603050405020304" pitchFamily="18" charset="0"/>
              </a:rPr>
              <a:t>English for General Purposes</a:t>
            </a:r>
            <a:r>
              <a:rPr lang="zh-CN" altLang="en-US" sz="2400" dirty="0">
                <a:latin typeface="Times New Roman" panose="02020603050405020304" pitchFamily="18" charset="0"/>
                <a:cs typeface="Times New Roman" panose="02020603050405020304" pitchFamily="18" charset="0"/>
              </a:rPr>
              <a:t>）的区别</a:t>
            </a:r>
            <a:r>
              <a:rPr lang="zh-CN" altLang="en-US" sz="2400" dirty="0">
                <a:latin typeface="Times New Roman" panose="02020603050405020304" pitchFamily="18" charset="0"/>
                <a:cs typeface="Times New Roman" panose="02020603050405020304" pitchFamily="18" charset="0"/>
              </a:rPr>
              <a:t>。</a:t>
            </a:r>
            <a:endParaRPr lang="zh-CN" altLang="en-US" sz="2400" dirty="0">
              <a:latin typeface="Times New Roman" panose="02020603050405020304" pitchFamily="18" charset="0"/>
              <a:cs typeface="Times New Roman" panose="02020603050405020304" pitchFamily="18" charset="0"/>
            </a:endParaRPr>
          </a:p>
        </p:txBody>
      </p:sp>
      <p:sp>
        <p:nvSpPr>
          <p:cNvPr id="142351" name="Text Box 15"/>
          <p:cNvSpPr txBox="1"/>
          <p:nvPr/>
        </p:nvSpPr>
        <p:spPr>
          <a:xfrm>
            <a:off x="1524000" y="2922905"/>
            <a:ext cx="9862820" cy="2053590"/>
          </a:xfrm>
          <a:prstGeom prst="rect">
            <a:avLst/>
          </a:prstGeom>
          <a:solidFill>
            <a:srgbClr val="CCFFFF"/>
          </a:solidFill>
          <a:ln w="9525">
            <a:noFill/>
          </a:ln>
        </p:spPr>
        <p:txBody>
          <a:bodyPr>
            <a:no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lnSpc>
                <a:spcPct val="130000"/>
              </a:lnSpc>
              <a:spcBef>
                <a:spcPct val="0"/>
              </a:spcBef>
              <a:buClrTx/>
              <a:buSzTx/>
              <a:buFontTx/>
              <a:buNone/>
            </a:pPr>
            <a:r>
              <a:rPr lang="en-US" altLang="zh-CN" sz="2400" dirty="0">
                <a:latin typeface="Times New Roman" panose="02020603050405020304" pitchFamily="18" charset="0"/>
                <a:ea typeface="微软雅黑" panose="020B0503020204020204" charset="-122"/>
                <a:cs typeface="Times New Roman" panose="02020603050405020304" pitchFamily="18" charset="0"/>
              </a:rPr>
              <a:t>1.Digitalization is another pillar for expansion, which will double the company’s revenue in five years. </a:t>
            </a:r>
            <a:endParaRPr lang="en-US" altLang="zh-CN" sz="2400" dirty="0">
              <a:latin typeface="Times New Roman" panose="02020603050405020304" pitchFamily="18" charset="0"/>
              <a:ea typeface="微软雅黑" panose="020B0503020204020204" charset="-122"/>
              <a:cs typeface="Times New Roman" panose="02020603050405020304" pitchFamily="18" charset="0"/>
            </a:endParaRPr>
          </a:p>
          <a:p>
            <a:pPr marL="0" lvl="0" indent="0" eaLnBrk="1" hangingPunct="1">
              <a:lnSpc>
                <a:spcPct val="130000"/>
              </a:lnSpc>
              <a:spcBef>
                <a:spcPct val="0"/>
              </a:spcBef>
              <a:buClrTx/>
              <a:buSzTx/>
              <a:buFontTx/>
              <a:buNone/>
            </a:pPr>
            <a:r>
              <a:rPr lang="en-US" altLang="zh-CN" sz="2400" dirty="0">
                <a:latin typeface="Times New Roman" panose="02020603050405020304" pitchFamily="18" charset="0"/>
                <a:ea typeface="微软雅黑" panose="020B0503020204020204" charset="-122"/>
                <a:cs typeface="Times New Roman" panose="02020603050405020304" pitchFamily="18" charset="0"/>
                <a:sym typeface="+mn-ea"/>
              </a:rPr>
              <a:t> 2. </a:t>
            </a:r>
            <a:r>
              <a:rPr lang="en-GB" altLang="zh-CN" sz="2400" dirty="0">
                <a:latin typeface="Times New Roman" panose="02020603050405020304" pitchFamily="18" charset="0"/>
                <a:ea typeface="微软雅黑" panose="020B0503020204020204" charset="-122"/>
                <a:cs typeface="Times New Roman" panose="02020603050405020304" pitchFamily="18" charset="0"/>
                <a:sym typeface="+mn-ea"/>
              </a:rPr>
              <a:t>McDonald’s announced the Sichuan’s return last week, describing it as a “really, really limited release” to special locations in the US.</a:t>
            </a:r>
            <a:endParaRPr lang="zh-CN" altLang="zh-CN" sz="2400" dirty="0">
              <a:latin typeface="Times New Roman" panose="02020603050405020304" pitchFamily="18" charset="0"/>
              <a:ea typeface="微软雅黑" panose="020B0503020204020204" charset="-122"/>
              <a:cs typeface="Times New Roman" panose="02020603050405020304" pitchFamily="18" charset="0"/>
            </a:endParaRPr>
          </a:p>
          <a:p>
            <a:pPr marL="0" lvl="0" indent="0" eaLnBrk="1" hangingPunct="1">
              <a:spcBef>
                <a:spcPct val="0"/>
              </a:spcBef>
              <a:buClrTx/>
              <a:buSzTx/>
              <a:buFontTx/>
              <a:buNone/>
            </a:pPr>
            <a:endParaRPr lang="zh-CN" altLang="zh-CN" sz="2400" dirty="0">
              <a:latin typeface="Times New Roman" panose="02020603050405020304" pitchFamily="18" charset="0"/>
              <a:ea typeface="微软雅黑" panose="020B0503020204020204" charset="-122"/>
              <a:cs typeface="Times New Roman" panose="02020603050405020304"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42351"/>
                                        </p:tgtEl>
                                        <p:attrNameLst>
                                          <p:attrName>style.visibility</p:attrName>
                                        </p:attrNameLst>
                                      </p:cBhvr>
                                      <p:to>
                                        <p:strVal val="visible"/>
                                      </p:to>
                                    </p:set>
                                    <p:anim calcmode="lin" valueType="num">
                                      <p:cBhvr additive="base">
                                        <p:cTn id="7" dur="500" fill="hold"/>
                                        <p:tgtEl>
                                          <p:spTgt spid="142351"/>
                                        </p:tgtEl>
                                        <p:attrNameLst>
                                          <p:attrName>ppt_x</p:attrName>
                                        </p:attrNameLst>
                                      </p:cBhvr>
                                      <p:tavLst>
                                        <p:tav tm="0">
                                          <p:val>
                                            <p:strVal val="#ppt_x"/>
                                          </p:val>
                                        </p:tav>
                                        <p:tav tm="100000">
                                          <p:val>
                                            <p:strVal val="#ppt_x"/>
                                          </p:val>
                                        </p:tav>
                                      </p:tavLst>
                                    </p:anim>
                                    <p:anim calcmode="lin" valueType="num">
                                      <p:cBhvr additive="base">
                                        <p:cTn id="8" dur="500" fill="hold"/>
                                        <p:tgtEl>
                                          <p:spTgt spid="14235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2351" grpId="0" bldLvl="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5538" name="Rectangle 8"/>
          <p:cNvSpPr>
            <a:spLocks noGrp="1"/>
          </p:cNvSpPr>
          <p:nvPr>
            <p:ph type="title"/>
          </p:nvPr>
        </p:nvSpPr>
        <p:spPr/>
        <p:txBody>
          <a:bodyPr vert="horz" wrap="square" lIns="91440" tIns="45720" rIns="91440" bIns="45720" anchor="b" anchorCtr="0"/>
          <a:p>
            <a:pPr eaLnBrk="1" hangingPunct="1"/>
            <a:r>
              <a:rPr lang="en-GB" altLang="zh-CN" sz="3200" b="1" dirty="0"/>
              <a:t>Task II</a:t>
            </a:r>
            <a:r>
              <a:rPr lang="en-GB" altLang="zh-CN" sz="3200" dirty="0"/>
              <a:t>  </a:t>
            </a:r>
            <a:r>
              <a:rPr lang="zh-CN" altLang="en-GB" sz="3200" dirty="0"/>
              <a:t>翻译下列句子，注意句子中斜体单词的翻译。</a:t>
            </a:r>
            <a:endParaRPr lang="zh-CN" altLang="en-US" sz="3200" dirty="0"/>
          </a:p>
        </p:txBody>
      </p:sp>
      <p:sp>
        <p:nvSpPr>
          <p:cNvPr id="65539" name="Rectangle 3"/>
          <p:cNvSpPr>
            <a:spLocks noGrp="1"/>
          </p:cNvSpPr>
          <p:nvPr>
            <p:ph idx="1"/>
          </p:nvPr>
        </p:nvSpPr>
        <p:spPr>
          <a:xfrm>
            <a:off x="1786890" y="1827530"/>
            <a:ext cx="9719945" cy="4265295"/>
          </a:xfrm>
        </p:spPr>
        <p:txBody>
          <a:bodyPr vert="horz" wrap="square" lIns="91440" tIns="45720" rIns="91440" bIns="45720" anchor="t" anchorCtr="0"/>
          <a:p>
            <a:pPr eaLnBrk="1" hangingPunct="1">
              <a:lnSpc>
                <a:spcPct val="130000"/>
              </a:lnSpc>
            </a:pPr>
            <a:r>
              <a:rPr lang="en-GB" altLang="zh-CN" sz="2500" dirty="0">
                <a:latin typeface="Times New Roman" panose="02020603050405020304" pitchFamily="18" charset="0"/>
                <a:cs typeface="Times New Roman" panose="02020603050405020304" pitchFamily="18" charset="0"/>
              </a:rPr>
              <a:t>1.	</a:t>
            </a:r>
            <a:r>
              <a:rPr lang="en-US" altLang="zh-CN" sz="2500" dirty="0">
                <a:latin typeface="Times New Roman" panose="02020603050405020304" pitchFamily="18" charset="0"/>
                <a:cs typeface="Times New Roman" panose="02020603050405020304" pitchFamily="18" charset="0"/>
              </a:rPr>
              <a:t>The Chinese government on Wednesday stressed the importance for the country to step up efforts to develop </a:t>
            </a:r>
            <a:r>
              <a:rPr lang="en-US" altLang="zh-CN" sz="2500" i="1" dirty="0">
                <a:latin typeface="Times New Roman" panose="02020603050405020304" pitchFamily="18" charset="0"/>
                <a:cs typeface="Times New Roman" panose="02020603050405020304" pitchFamily="18" charset="0"/>
              </a:rPr>
              <a:t>emerging industries </a:t>
            </a:r>
            <a:r>
              <a:rPr lang="en-US" altLang="zh-CN" sz="2500" dirty="0">
                <a:latin typeface="Times New Roman" panose="02020603050405020304" pitchFamily="18" charset="0"/>
                <a:cs typeface="Times New Roman" panose="02020603050405020304" pitchFamily="18" charset="0"/>
              </a:rPr>
              <a:t>of strategic importance. </a:t>
            </a:r>
            <a:endParaRPr lang="en-US" altLang="zh-CN" sz="2500" dirty="0">
              <a:latin typeface="Times New Roman" panose="02020603050405020304" pitchFamily="18" charset="0"/>
              <a:cs typeface="Times New Roman" panose="02020603050405020304" pitchFamily="18" charset="0"/>
            </a:endParaRPr>
          </a:p>
          <a:p>
            <a:pPr eaLnBrk="1" hangingPunct="1">
              <a:lnSpc>
                <a:spcPct val="130000"/>
              </a:lnSpc>
            </a:pPr>
            <a:r>
              <a:rPr lang="en-US" altLang="zh-CN" sz="2500" dirty="0">
                <a:latin typeface="Times New Roman" panose="02020603050405020304" pitchFamily="18" charset="0"/>
                <a:cs typeface="Times New Roman" panose="02020603050405020304" pitchFamily="18" charset="0"/>
              </a:rPr>
              <a:t> </a:t>
            </a:r>
            <a:r>
              <a:rPr lang="zh-CN" altLang="en-US" sz="2500" dirty="0">
                <a:latin typeface="Times New Roman" panose="02020603050405020304" pitchFamily="18" charset="0"/>
                <a:cs typeface="Times New Roman" panose="02020603050405020304" pitchFamily="18" charset="0"/>
              </a:rPr>
              <a:t>中国政府本周三强调了努力推进发展战略性新兴产业的重要性。</a:t>
            </a:r>
            <a:endParaRPr lang="zh-CN" altLang="en-US" sz="2500" dirty="0">
              <a:latin typeface="Times New Roman" panose="02020603050405020304" pitchFamily="18" charset="0"/>
              <a:cs typeface="Times New Roman" panose="02020603050405020304" pitchFamily="18" charset="0"/>
            </a:endParaRPr>
          </a:p>
          <a:p>
            <a:pPr eaLnBrk="1" hangingPunct="1">
              <a:lnSpc>
                <a:spcPct val="130000"/>
              </a:lnSpc>
            </a:pPr>
            <a:r>
              <a:rPr lang="zh-CN" altLang="en-US" sz="2500" dirty="0">
                <a:latin typeface="Times New Roman" panose="02020603050405020304" pitchFamily="18" charset="0"/>
                <a:cs typeface="Times New Roman" panose="02020603050405020304" pitchFamily="18" charset="0"/>
              </a:rPr>
              <a:t>（新词解释：</a:t>
            </a:r>
            <a:r>
              <a:rPr lang="en-US" altLang="zh-CN" sz="2500" dirty="0">
                <a:latin typeface="Times New Roman" panose="02020603050405020304" pitchFamily="18" charset="0"/>
                <a:cs typeface="Times New Roman" panose="02020603050405020304" pitchFamily="18" charset="0"/>
              </a:rPr>
              <a:t>emerging industry</a:t>
            </a:r>
            <a:r>
              <a:rPr lang="zh-CN" altLang="en-US" sz="2500" dirty="0">
                <a:latin typeface="Times New Roman" panose="02020603050405020304" pitchFamily="18" charset="0"/>
                <a:cs typeface="Times New Roman" panose="02020603050405020304" pitchFamily="18" charset="0"/>
              </a:rPr>
              <a:t>，新兴产业：指新的技术和新的科研成果的应用而产生的新部门、新产业，如生物工程和</a:t>
            </a:r>
            <a:r>
              <a:rPr lang="en-US" altLang="zh-CN" sz="2500" dirty="0">
                <a:latin typeface="Times New Roman" panose="02020603050405020304" pitchFamily="18" charset="0"/>
                <a:cs typeface="Times New Roman" panose="02020603050405020304" pitchFamily="18" charset="0"/>
              </a:rPr>
              <a:t>IT</a:t>
            </a:r>
            <a:r>
              <a:rPr lang="zh-CN" altLang="en-US" sz="2500" dirty="0">
                <a:latin typeface="Times New Roman" panose="02020603050405020304" pitchFamily="18" charset="0"/>
                <a:cs typeface="Times New Roman" panose="02020603050405020304" pitchFamily="18" charset="0"/>
              </a:rPr>
              <a:t>产业等）</a:t>
            </a:r>
            <a:r>
              <a:rPr lang="zh-CN" altLang="en-US" sz="2500" dirty="0">
                <a:latin typeface="Times New Roman" panose="02020603050405020304" pitchFamily="18" charset="0"/>
                <a:cs typeface="Times New Roman" panose="02020603050405020304" pitchFamily="18" charset="0"/>
              </a:rPr>
              <a:t> </a:t>
            </a:r>
            <a:endParaRPr lang="zh-CN" altLang="en-US" sz="25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6562" name="Rectangle 3"/>
          <p:cNvSpPr>
            <a:spLocks noGrp="1"/>
          </p:cNvSpPr>
          <p:nvPr>
            <p:ph idx="1"/>
          </p:nvPr>
        </p:nvSpPr>
        <p:spPr>
          <a:xfrm>
            <a:off x="1407160" y="549275"/>
            <a:ext cx="10149205" cy="5009515"/>
          </a:xfrm>
          <a:solidFill>
            <a:schemeClr val="bg1"/>
          </a:solidFill>
        </p:spPr>
        <p:txBody>
          <a:bodyPr vert="horz" wrap="square" lIns="91440" tIns="45720" rIns="91440" bIns="45720" anchor="t" anchorCtr="0"/>
          <a:p>
            <a:pPr eaLnBrk="1" hangingPunct="1">
              <a:lnSpc>
                <a:spcPct val="150000"/>
              </a:lnSpc>
            </a:pPr>
            <a:r>
              <a:rPr lang="en-US" altLang="zh-CN" sz="2000" dirty="0">
                <a:latin typeface="Times New Roman" panose="02020603050405020304" pitchFamily="18" charset="0"/>
                <a:cs typeface="Times New Roman" panose="02020603050405020304" pitchFamily="18" charset="0"/>
              </a:rPr>
              <a:t>2.	In an address to the 2010 Global City Informatization Forum, China’s Minister of Science and Technology Wan Gang said the priority for information technology service will be given to rural areas. “The ‘</a:t>
            </a:r>
            <a:r>
              <a:rPr lang="en-US" altLang="zh-CN" sz="2000" i="1" dirty="0">
                <a:latin typeface="Times New Roman" panose="02020603050405020304" pitchFamily="18" charset="0"/>
                <a:cs typeface="Times New Roman" panose="02020603050405020304" pitchFamily="18" charset="0"/>
              </a:rPr>
              <a:t>digital gap</a:t>
            </a:r>
            <a:r>
              <a:rPr lang="en-US" altLang="zh-CN" sz="2000" dirty="0">
                <a:latin typeface="Times New Roman" panose="02020603050405020304" pitchFamily="18" charset="0"/>
                <a:cs typeface="Times New Roman" panose="02020603050405020304" pitchFamily="18" charset="0"/>
              </a:rPr>
              <a:t>’ between urban and rural China needs to be further bridged,” he said.</a:t>
            </a:r>
            <a:endParaRPr lang="en-US" altLang="zh-CN" sz="2000" dirty="0">
              <a:latin typeface="Times New Roman" panose="02020603050405020304" pitchFamily="18" charset="0"/>
              <a:cs typeface="Times New Roman" panose="02020603050405020304" pitchFamily="18" charset="0"/>
            </a:endParaRPr>
          </a:p>
          <a:p>
            <a:pPr eaLnBrk="1" hangingPunct="1">
              <a:lnSpc>
                <a:spcPct val="150000"/>
              </a:lnSpc>
            </a:pPr>
            <a:r>
              <a:rPr lang="en-US" altLang="zh-CN" sz="2000" dirty="0">
                <a:latin typeface="Times New Roman" panose="02020603050405020304" pitchFamily="18" charset="0"/>
                <a:cs typeface="Times New Roman" panose="02020603050405020304" pitchFamily="18" charset="0"/>
              </a:rPr>
              <a:t>2. </a:t>
            </a:r>
            <a:r>
              <a:rPr lang="zh-CN" altLang="en-US" sz="2000" dirty="0">
                <a:latin typeface="Times New Roman" panose="02020603050405020304" pitchFamily="18" charset="0"/>
                <a:cs typeface="Times New Roman" panose="02020603050405020304" pitchFamily="18" charset="0"/>
              </a:rPr>
              <a:t>在</a:t>
            </a:r>
            <a:r>
              <a:rPr lang="en-US" altLang="zh-CN" sz="2000" dirty="0">
                <a:latin typeface="Times New Roman" panose="02020603050405020304" pitchFamily="18" charset="0"/>
                <a:cs typeface="Times New Roman" panose="02020603050405020304" pitchFamily="18" charset="0"/>
              </a:rPr>
              <a:t>2010</a:t>
            </a:r>
            <a:r>
              <a:rPr lang="zh-CN" altLang="en-US" sz="2000" dirty="0">
                <a:latin typeface="Times New Roman" panose="02020603050405020304" pitchFamily="18" charset="0"/>
                <a:cs typeface="Times New Roman" panose="02020603050405020304" pitchFamily="18" charset="0"/>
              </a:rPr>
              <a:t>全球城市信息化论坛上，科技部部长万钢在演讲中称将优先为农村地区提供信息科技服务。他说：“中国需要进一步消除城乡间的‘数字鸿沟’。”</a:t>
            </a:r>
            <a:endParaRPr lang="zh-CN" altLang="en-US" sz="2000" dirty="0">
              <a:latin typeface="Times New Roman" panose="02020603050405020304" pitchFamily="18" charset="0"/>
              <a:cs typeface="Times New Roman" panose="02020603050405020304" pitchFamily="18" charset="0"/>
            </a:endParaRPr>
          </a:p>
          <a:p>
            <a:pPr eaLnBrk="1" hangingPunct="1">
              <a:lnSpc>
                <a:spcPct val="150000"/>
              </a:lnSpc>
            </a:pPr>
            <a:r>
              <a:rPr lang="zh-CN" altLang="en-US" sz="2000" dirty="0">
                <a:latin typeface="Times New Roman" panose="02020603050405020304" pitchFamily="18" charset="0"/>
                <a:cs typeface="Times New Roman" panose="02020603050405020304" pitchFamily="18" charset="0"/>
              </a:rPr>
              <a:t>（新词解释：</a:t>
            </a:r>
            <a:r>
              <a:rPr lang="en-US" altLang="zh-CN" sz="2000" dirty="0">
                <a:latin typeface="Times New Roman" panose="02020603050405020304" pitchFamily="18" charset="0"/>
                <a:cs typeface="Times New Roman" panose="02020603050405020304" pitchFamily="18" charset="0"/>
              </a:rPr>
              <a:t>digital gap</a:t>
            </a:r>
            <a:r>
              <a:rPr lang="zh-CN" altLang="en-US" sz="2000" dirty="0">
                <a:latin typeface="Times New Roman" panose="02020603050405020304" pitchFamily="18" charset="0"/>
                <a:cs typeface="Times New Roman" panose="02020603050405020304" pitchFamily="18" charset="0"/>
              </a:rPr>
              <a:t>，数字鸿沟：指当代</a:t>
            </a:r>
            <a:r>
              <a:rPr lang="zh-CN" altLang="en-US" sz="2000" dirty="0">
                <a:latin typeface="Times New Roman" panose="02020603050405020304" pitchFamily="18" charset="0"/>
                <a:cs typeface="Times New Roman" panose="02020603050405020304" pitchFamily="18" charset="0"/>
                <a:hlinkClick r:id="rId1" tooltip="信息"/>
              </a:rPr>
              <a:t>信息</a:t>
            </a:r>
            <a:r>
              <a:rPr lang="zh-CN" altLang="en-US" sz="2000" dirty="0">
                <a:latin typeface="Times New Roman" panose="02020603050405020304" pitchFamily="18" charset="0"/>
                <a:cs typeface="Times New Roman" panose="02020603050405020304" pitchFamily="18" charset="0"/>
              </a:rPr>
              <a:t>技术领域中存在的差距现象，即在全球</a:t>
            </a:r>
            <a:r>
              <a:rPr lang="zh-CN" altLang="en-US" sz="2000" dirty="0">
                <a:latin typeface="Times New Roman" panose="02020603050405020304" pitchFamily="18" charset="0"/>
                <a:cs typeface="Times New Roman" panose="02020603050405020304" pitchFamily="18" charset="0"/>
                <a:hlinkClick r:id="rId2" tooltip="数字"/>
              </a:rPr>
              <a:t>数字</a:t>
            </a:r>
            <a:r>
              <a:rPr lang="zh-CN" altLang="en-US" sz="2000" dirty="0">
                <a:latin typeface="Times New Roman" panose="02020603050405020304" pitchFamily="18" charset="0"/>
                <a:cs typeface="Times New Roman" panose="02020603050405020304" pitchFamily="18" charset="0"/>
              </a:rPr>
              <a:t>化进程中，不同</a:t>
            </a:r>
            <a:r>
              <a:rPr lang="zh-CN" altLang="en-US" sz="2000" dirty="0">
                <a:latin typeface="Times New Roman" panose="02020603050405020304" pitchFamily="18" charset="0"/>
                <a:cs typeface="Times New Roman" panose="02020603050405020304" pitchFamily="18" charset="0"/>
                <a:hlinkClick r:id="rId3" tooltip="国家"/>
              </a:rPr>
              <a:t>国家</a:t>
            </a:r>
            <a:r>
              <a:rPr lang="zh-CN" altLang="en-US" sz="2000" dirty="0">
                <a:latin typeface="Times New Roman" panose="02020603050405020304" pitchFamily="18" charset="0"/>
                <a:cs typeface="Times New Roman" panose="02020603050405020304" pitchFamily="18" charset="0"/>
              </a:rPr>
              <a:t>、</a:t>
            </a:r>
            <a:r>
              <a:rPr lang="zh-CN" altLang="en-US" sz="2000" dirty="0">
                <a:latin typeface="Times New Roman" panose="02020603050405020304" pitchFamily="18" charset="0"/>
                <a:cs typeface="Times New Roman" panose="02020603050405020304" pitchFamily="18" charset="0"/>
                <a:hlinkClick r:id="rId4" tooltip="地区"/>
              </a:rPr>
              <a:t>地区</a:t>
            </a:r>
            <a:r>
              <a:rPr lang="zh-CN" altLang="en-US" sz="2000" dirty="0">
                <a:latin typeface="Times New Roman" panose="02020603050405020304" pitchFamily="18" charset="0"/>
                <a:cs typeface="Times New Roman" panose="02020603050405020304" pitchFamily="18" charset="0"/>
              </a:rPr>
              <a:t>、</a:t>
            </a:r>
            <a:r>
              <a:rPr lang="zh-CN" altLang="en-US" sz="2000" dirty="0">
                <a:latin typeface="Times New Roman" panose="02020603050405020304" pitchFamily="18" charset="0"/>
                <a:cs typeface="Times New Roman" panose="02020603050405020304" pitchFamily="18" charset="0"/>
                <a:hlinkClick r:id="rId5" tooltip="行业"/>
              </a:rPr>
              <a:t>行业</a:t>
            </a:r>
            <a:r>
              <a:rPr lang="zh-CN" altLang="en-US" sz="2000" dirty="0">
                <a:latin typeface="Times New Roman" panose="02020603050405020304" pitchFamily="18" charset="0"/>
                <a:cs typeface="Times New Roman" panose="02020603050405020304" pitchFamily="18" charset="0"/>
              </a:rPr>
              <a:t>、</a:t>
            </a:r>
            <a:r>
              <a:rPr lang="zh-CN" altLang="en-US" sz="2000" dirty="0">
                <a:latin typeface="Times New Roman" panose="02020603050405020304" pitchFamily="18" charset="0"/>
                <a:cs typeface="Times New Roman" panose="02020603050405020304" pitchFamily="18" charset="0"/>
                <a:hlinkClick r:id="rId6" tooltip="企业"/>
              </a:rPr>
              <a:t>企业</a:t>
            </a:r>
            <a:r>
              <a:rPr lang="zh-CN" altLang="en-US" sz="2000" dirty="0">
                <a:latin typeface="Times New Roman" panose="02020603050405020304" pitchFamily="18" charset="0"/>
                <a:cs typeface="Times New Roman" panose="02020603050405020304" pitchFamily="18" charset="0"/>
              </a:rPr>
              <a:t>、人群之间由于对信息、网络技术应用程度的不同以及创新能力的差别造成的“信息落差”、“知识分隔”和“贫富分化”，是“信息富有者和信息贫困者之间的鸿沟”。）（百度百科）</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7586" name="Rectangle 3"/>
          <p:cNvSpPr>
            <a:spLocks noGrp="1"/>
          </p:cNvSpPr>
          <p:nvPr>
            <p:ph idx="1"/>
          </p:nvPr>
        </p:nvSpPr>
        <p:spPr>
          <a:xfrm>
            <a:off x="1524000" y="1772920"/>
            <a:ext cx="9837420" cy="4535805"/>
          </a:xfrm>
        </p:spPr>
        <p:txBody>
          <a:bodyPr vert="horz" wrap="square" lIns="91440" tIns="45720" rIns="91440" bIns="45720" anchor="t" anchorCtr="0"/>
          <a:p>
            <a:pPr eaLnBrk="1" hangingPunct="1">
              <a:lnSpc>
                <a:spcPct val="150000"/>
              </a:lnSpc>
            </a:pPr>
            <a:r>
              <a:rPr lang="en-US" altLang="zh-CN" sz="2400" dirty="0">
                <a:latin typeface="Times New Roman" panose="02020603050405020304" pitchFamily="18" charset="0"/>
                <a:cs typeface="Times New Roman" panose="02020603050405020304" pitchFamily="18" charset="0"/>
              </a:rPr>
              <a:t>3.	A new policy allowing overseas tourists traveling in a group to get </a:t>
            </a:r>
            <a:r>
              <a:rPr lang="en-US" altLang="zh-CN" sz="2400" i="1" dirty="0">
                <a:latin typeface="Times New Roman" panose="02020603050405020304" pitchFamily="18" charset="0"/>
                <a:cs typeface="Times New Roman" panose="02020603050405020304" pitchFamily="18" charset="0"/>
              </a:rPr>
              <a:t>visas upon arrival</a:t>
            </a:r>
            <a:r>
              <a:rPr lang="en-US" altLang="zh-CN" sz="2400" dirty="0">
                <a:latin typeface="Times New Roman" panose="02020603050405020304" pitchFamily="18" charset="0"/>
                <a:cs typeface="Times New Roman" panose="02020603050405020304" pitchFamily="18" charset="0"/>
              </a:rPr>
              <a:t> in East China’s Zhejiang province may greatly boost local tourism, local authorities said on Sunday. </a:t>
            </a:r>
            <a:endParaRPr lang="en-US" altLang="zh-CN" sz="2400" dirty="0">
              <a:latin typeface="Times New Roman" panose="02020603050405020304" pitchFamily="18" charset="0"/>
              <a:cs typeface="Times New Roman" panose="02020603050405020304" pitchFamily="18" charset="0"/>
            </a:endParaRPr>
          </a:p>
          <a:p>
            <a:pPr eaLnBrk="1" hangingPunct="1">
              <a:lnSpc>
                <a:spcPct val="150000"/>
              </a:lnSpc>
            </a:pPr>
            <a:r>
              <a:rPr lang="zh-CN" altLang="en-US" sz="2400" dirty="0">
                <a:latin typeface="Times New Roman" panose="02020603050405020304" pitchFamily="18" charset="0"/>
                <a:cs typeface="Times New Roman" panose="02020603050405020304" pitchFamily="18" charset="0"/>
              </a:rPr>
              <a:t>当地政府周日表示，新政策允许前往浙江省的外国旅游团取得落地签证，此举将极大推动当地旅游业的发展。 </a:t>
            </a:r>
            <a:endParaRPr lang="zh-CN" altLang="en-US" sz="2400" dirty="0">
              <a:latin typeface="Times New Roman" panose="02020603050405020304" pitchFamily="18" charset="0"/>
              <a:cs typeface="Times New Roman" panose="02020603050405020304" pitchFamily="18" charset="0"/>
            </a:endParaRPr>
          </a:p>
          <a:p>
            <a:pPr eaLnBrk="1" hangingPunct="1">
              <a:lnSpc>
                <a:spcPct val="150000"/>
              </a:lnSpc>
            </a:pPr>
            <a:endParaRPr lang="zh-CN" altLang="en-US" sz="1200" dirty="0">
              <a:latin typeface="Times New Roman" panose="02020603050405020304" pitchFamily="18" charset="0"/>
              <a:cs typeface="Times New Roman" panose="02020603050405020304" pitchFamily="18" charset="0"/>
            </a:endParaRPr>
          </a:p>
          <a:p>
            <a:pPr eaLnBrk="1" hangingPunct="1"/>
            <a:endParaRPr lang="zh-CN" altLang="en-US" sz="12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8610" name="Rectangle 3"/>
          <p:cNvSpPr>
            <a:spLocks noGrp="1"/>
          </p:cNvSpPr>
          <p:nvPr>
            <p:ph idx="1"/>
          </p:nvPr>
        </p:nvSpPr>
        <p:spPr>
          <a:xfrm>
            <a:off x="1302385" y="1400175"/>
            <a:ext cx="10347325" cy="5457825"/>
          </a:xfrm>
        </p:spPr>
        <p:txBody>
          <a:bodyPr vert="horz" wrap="square" lIns="91440" tIns="45720" rIns="91440" bIns="45720" anchor="t" anchorCtr="0"/>
          <a:p>
            <a:pPr algn="just" eaLnBrk="1" hangingPunct="1">
              <a:lnSpc>
                <a:spcPct val="160000"/>
              </a:lnSpc>
            </a:pPr>
            <a:r>
              <a:rPr lang="en-US" altLang="zh-CN" sz="2000" dirty="0">
                <a:latin typeface="Times New Roman" panose="02020603050405020304" pitchFamily="18" charset="0"/>
                <a:cs typeface="Times New Roman" panose="02020603050405020304" pitchFamily="18" charset="0"/>
              </a:rPr>
              <a:t>4.</a:t>
            </a:r>
            <a:r>
              <a:rPr lang="en-US" altLang="zh-CN" sz="2000" i="1" dirty="0">
                <a:latin typeface="Times New Roman" panose="02020603050405020304" pitchFamily="18" charset="0"/>
                <a:cs typeface="Times New Roman" panose="02020603050405020304" pitchFamily="18" charset="0"/>
              </a:rPr>
              <a:t>	Inclusive growth</a:t>
            </a:r>
            <a:r>
              <a:rPr lang="en-US" altLang="zh-CN" sz="2000" dirty="0">
                <a:latin typeface="Times New Roman" panose="02020603050405020304" pitchFamily="18" charset="0"/>
                <a:cs typeface="Times New Roman" panose="02020603050405020304" pitchFamily="18" charset="0"/>
              </a:rPr>
              <a:t> in India and China made these two countries become the major players in </a:t>
            </a:r>
            <a:r>
              <a:rPr lang="en-US" altLang="zh-CN" sz="2000" dirty="0">
                <a:latin typeface="Times New Roman" panose="02020603050405020304" pitchFamily="18" charset="0"/>
                <a:cs typeface="Times New Roman" panose="02020603050405020304" pitchFamily="18" charset="0"/>
                <a:hlinkClick r:id="rId1"/>
              </a:rPr>
              <a:t>world economy</a:t>
            </a:r>
            <a:r>
              <a:rPr lang="en-US" altLang="zh-CN" sz="2000" dirty="0">
                <a:latin typeface="Times New Roman" panose="02020603050405020304" pitchFamily="18" charset="0"/>
                <a:cs typeface="Times New Roman" panose="02020603050405020304" pitchFamily="18" charset="0"/>
              </a:rPr>
              <a:t>. India and China both succeeded in attaining the attention of the world by promoting inclusive growth in the fields like labor regulations, agricultural technology and infrastructure. The inclusive growth also includes plans like assisting lagging regions of the country and empowering the poor through proactive policies so that they can take part in the market on equitable terms.</a:t>
            </a:r>
            <a:endParaRPr lang="en-US" altLang="zh-CN" sz="2000" dirty="0">
              <a:latin typeface="Times New Roman" panose="02020603050405020304" pitchFamily="18" charset="0"/>
              <a:cs typeface="Times New Roman" panose="02020603050405020304" pitchFamily="18" charset="0"/>
            </a:endParaRPr>
          </a:p>
          <a:p>
            <a:pPr eaLnBrk="1" hangingPunct="1">
              <a:lnSpc>
                <a:spcPct val="160000"/>
              </a:lnSpc>
            </a:pPr>
            <a:r>
              <a:rPr lang="zh-CN" altLang="en-GB" sz="2000" dirty="0">
                <a:latin typeface="Times New Roman" panose="02020603050405020304" pitchFamily="18" charset="0"/>
                <a:cs typeface="Times New Roman" panose="02020603050405020304" pitchFamily="18" charset="0"/>
              </a:rPr>
              <a:t>中国和印度的包容性增长使两国在全球经济中扮演了重要角色。中印两国在劳动法规、农业技术及基础设施等方面促进包容性增长，引起了世界关注。包容性增长还包括计划通过实施积极政策帮助本国落后地区、赋权贫困人口，以便他们能够平等地参与市场。</a:t>
            </a:r>
            <a:endParaRPr lang="zh-CN" altLang="en-GB" sz="20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9634" name="Rectangle 3"/>
          <p:cNvSpPr>
            <a:spLocks noGrp="1"/>
          </p:cNvSpPr>
          <p:nvPr>
            <p:ph idx="1"/>
          </p:nvPr>
        </p:nvSpPr>
        <p:spPr>
          <a:xfrm>
            <a:off x="1559560" y="1628775"/>
            <a:ext cx="10017125" cy="4408170"/>
          </a:xfrm>
        </p:spPr>
        <p:txBody>
          <a:bodyPr vert="horz" wrap="square" lIns="91440" tIns="45720" rIns="91440" bIns="45720" anchor="t" anchorCtr="0"/>
          <a:p>
            <a:pPr eaLnBrk="1" hangingPunct="1">
              <a:lnSpc>
                <a:spcPct val="130000"/>
              </a:lnSpc>
            </a:pPr>
            <a:r>
              <a:rPr lang="zh-CN" altLang="en-GB" sz="2000" dirty="0">
                <a:latin typeface="Times New Roman" panose="02020603050405020304" pitchFamily="18" charset="0"/>
                <a:cs typeface="Times New Roman" panose="02020603050405020304" pitchFamily="18" charset="0"/>
              </a:rPr>
              <a:t>（新词解释：</a:t>
            </a:r>
            <a:r>
              <a:rPr lang="en-US" altLang="zh-CN" sz="2000" dirty="0">
                <a:latin typeface="Times New Roman" panose="02020603050405020304" pitchFamily="18" charset="0"/>
                <a:cs typeface="Times New Roman" panose="02020603050405020304" pitchFamily="18" charset="0"/>
              </a:rPr>
              <a:t>inclusive growth</a:t>
            </a:r>
            <a:r>
              <a:rPr lang="zh-CN" altLang="en-US" sz="2000" dirty="0">
                <a:latin typeface="Times New Roman" panose="02020603050405020304" pitchFamily="18" charset="0"/>
                <a:cs typeface="Times New Roman" panose="02020603050405020304" pitchFamily="18" charset="0"/>
              </a:rPr>
              <a:t>，包容性增长：</a:t>
            </a:r>
            <a:r>
              <a:rPr lang="en-US" altLang="zh-CN" sz="2000" dirty="0">
                <a:latin typeface="Times New Roman" panose="02020603050405020304" pitchFamily="18" charset="0"/>
                <a:cs typeface="Times New Roman" panose="02020603050405020304" pitchFamily="18" charset="0"/>
              </a:rPr>
              <a:t>2010</a:t>
            </a:r>
            <a:r>
              <a:rPr lang="zh-CN" altLang="en-US" sz="2000" dirty="0">
                <a:latin typeface="Times New Roman" panose="02020603050405020304" pitchFamily="18" charset="0"/>
                <a:cs typeface="Times New Roman" panose="02020603050405020304" pitchFamily="18" charset="0"/>
              </a:rPr>
              <a:t>年</a:t>
            </a:r>
            <a:r>
              <a:rPr lang="en-US" altLang="zh-CN" sz="2000" dirty="0">
                <a:latin typeface="Times New Roman" panose="02020603050405020304" pitchFamily="18" charset="0"/>
                <a:cs typeface="Times New Roman" panose="02020603050405020304" pitchFamily="18" charset="0"/>
              </a:rPr>
              <a:t>9</a:t>
            </a:r>
            <a:r>
              <a:rPr lang="zh-CN" altLang="en-US" sz="2000" dirty="0">
                <a:latin typeface="Times New Roman" panose="02020603050405020304" pitchFamily="18" charset="0"/>
                <a:cs typeface="Times New Roman" panose="02020603050405020304" pitchFamily="18" charset="0"/>
              </a:rPr>
              <a:t>月</a:t>
            </a:r>
            <a:r>
              <a:rPr lang="en-US" altLang="zh-CN" sz="2000" dirty="0">
                <a:latin typeface="Times New Roman" panose="02020603050405020304" pitchFamily="18" charset="0"/>
                <a:cs typeface="Times New Roman" panose="02020603050405020304" pitchFamily="18" charset="0"/>
              </a:rPr>
              <a:t>16</a:t>
            </a:r>
            <a:r>
              <a:rPr lang="zh-CN" altLang="en-US" sz="2000" dirty="0">
                <a:latin typeface="Times New Roman" panose="02020603050405020304" pitchFamily="18" charset="0"/>
                <a:cs typeface="Times New Roman" panose="02020603050405020304" pitchFamily="18" charset="0"/>
              </a:rPr>
              <a:t>日，国家主席胡锦涛在北京人民大会堂出席第五届亚太经合组织人力资源开发部长级会议开幕式，“包容性增长”是胡锦涛致辞中的一个关键词。“包容性增长”这一概念最早由</a:t>
            </a:r>
            <a:r>
              <a:rPr lang="zh-CN" altLang="en-US" sz="2000" dirty="0">
                <a:latin typeface="Times New Roman" panose="02020603050405020304" pitchFamily="18" charset="0"/>
                <a:cs typeface="Times New Roman" panose="02020603050405020304" pitchFamily="18" charset="0"/>
                <a:hlinkClick r:id="rId1" tooltip="亚洲开发银行"/>
              </a:rPr>
              <a:t>亚洲开发银行</a:t>
            </a:r>
            <a:r>
              <a:rPr lang="zh-CN" altLang="en-US" sz="2000" dirty="0">
                <a:latin typeface="Times New Roman" panose="02020603050405020304" pitchFamily="18" charset="0"/>
                <a:cs typeface="Times New Roman" panose="02020603050405020304" pitchFamily="18" charset="0"/>
              </a:rPr>
              <a:t>在</a:t>
            </a:r>
            <a:r>
              <a:rPr lang="en-US" altLang="zh-CN" sz="2000" dirty="0">
                <a:latin typeface="Times New Roman" panose="02020603050405020304" pitchFamily="18" charset="0"/>
                <a:cs typeface="Times New Roman" panose="02020603050405020304" pitchFamily="18" charset="0"/>
                <a:hlinkClick r:id="rId2" tooltip="2007年"/>
              </a:rPr>
              <a:t>2007</a:t>
            </a:r>
            <a:r>
              <a:rPr lang="zh-CN" altLang="en-US" sz="2000" dirty="0">
                <a:latin typeface="Times New Roman" panose="02020603050405020304" pitchFamily="18" charset="0"/>
                <a:cs typeface="Times New Roman" panose="02020603050405020304" pitchFamily="18" charset="0"/>
                <a:hlinkClick r:id="rId2" tooltip="2007年"/>
              </a:rPr>
              <a:t>年</a:t>
            </a:r>
            <a:r>
              <a:rPr lang="zh-CN" altLang="en-US" sz="2000" dirty="0">
                <a:latin typeface="Times New Roman" panose="02020603050405020304" pitchFamily="18" charset="0"/>
                <a:cs typeface="Times New Roman" panose="02020603050405020304" pitchFamily="18" charset="0"/>
              </a:rPr>
              <a:t>首次提出。它的原始意义在于“有效的包容性增长战略需集中于能创造出生产性就业岗位的高增长、能确保机遇平等的社会包容性以及能减少风险，并能给最弱势群体带来缓冲的社会安全网。”最终目的是把</a:t>
            </a:r>
            <a:r>
              <a:rPr lang="zh-CN" altLang="en-US" sz="2000" dirty="0">
                <a:latin typeface="Times New Roman" panose="02020603050405020304" pitchFamily="18" charset="0"/>
                <a:cs typeface="Times New Roman" panose="02020603050405020304" pitchFamily="18" charset="0"/>
                <a:hlinkClick r:id="rId3" tooltip="经济发展"/>
              </a:rPr>
              <a:t>经济发展</a:t>
            </a:r>
            <a:r>
              <a:rPr lang="zh-CN" altLang="en-US" sz="2000" dirty="0">
                <a:latin typeface="Times New Roman" panose="02020603050405020304" pitchFamily="18" charset="0"/>
                <a:cs typeface="Times New Roman" panose="02020603050405020304" pitchFamily="18" charset="0"/>
              </a:rPr>
              <a:t>成果最大限度地让普通民众来</a:t>
            </a:r>
            <a:r>
              <a:rPr lang="zh-CN" altLang="en-US" sz="2000" dirty="0">
                <a:latin typeface="Times New Roman" panose="02020603050405020304" pitchFamily="18" charset="0"/>
                <a:cs typeface="Times New Roman" panose="02020603050405020304" pitchFamily="18" charset="0"/>
                <a:hlinkClick r:id="rId4" tooltip="受益"/>
              </a:rPr>
              <a:t>受益</a:t>
            </a:r>
            <a:r>
              <a:rPr lang="zh-CN" altLang="en-US" sz="2000" dirty="0">
                <a:latin typeface="Times New Roman" panose="02020603050405020304" pitchFamily="18" charset="0"/>
                <a:cs typeface="Times New Roman" panose="02020603050405020304" pitchFamily="18" charset="0"/>
              </a:rPr>
              <a:t>。包容性增长寻求的是社会和经济协调发展、可持续发展。与单纯追求经济增长相对立，包容性增长倡导机会平等的增长，最基本的含义是公平合理地分享经济增长。</a:t>
            </a:r>
            <a:r>
              <a:rPr lang="en-US" altLang="zh-CN" sz="2000" dirty="0">
                <a:latin typeface="Times New Roman" panose="02020603050405020304" pitchFamily="18" charset="0"/>
                <a:cs typeface="Times New Roman" panose="02020603050405020304" pitchFamily="18" charset="0"/>
              </a:rPr>
              <a:t>Inclusive</a:t>
            </a:r>
            <a:r>
              <a:rPr lang="zh-CN" altLang="en-US" sz="2000" dirty="0">
                <a:latin typeface="Times New Roman" panose="02020603050405020304" pitchFamily="18" charset="0"/>
                <a:cs typeface="Times New Roman" panose="02020603050405020304" pitchFamily="18" charset="0"/>
              </a:rPr>
              <a:t>在这里指的是“包容广阔的；范围广泛的”，如</a:t>
            </a:r>
            <a:r>
              <a:rPr lang="en-US" altLang="zh-CN" sz="2000" dirty="0">
                <a:latin typeface="Times New Roman" panose="02020603050405020304" pitchFamily="18" charset="0"/>
                <a:cs typeface="Times New Roman" panose="02020603050405020304" pitchFamily="18" charset="0"/>
              </a:rPr>
              <a:t>all-inclusive economic plan“</a:t>
            </a:r>
            <a:r>
              <a:rPr lang="zh-CN" altLang="en-US" sz="2000" dirty="0">
                <a:latin typeface="Times New Roman" panose="02020603050405020304" pitchFamily="18" charset="0"/>
                <a:cs typeface="Times New Roman" panose="02020603050405020304" pitchFamily="18" charset="0"/>
              </a:rPr>
              <a:t>全面的经济计划”，</a:t>
            </a:r>
            <a:r>
              <a:rPr lang="en-US" altLang="zh-CN" sz="2000" dirty="0">
                <a:latin typeface="Times New Roman" panose="02020603050405020304" pitchFamily="18" charset="0"/>
                <a:cs typeface="Times New Roman" panose="02020603050405020304" pitchFamily="18" charset="0"/>
              </a:rPr>
              <a:t>a fully inclusive price“</a:t>
            </a:r>
            <a:r>
              <a:rPr lang="zh-CN" altLang="en-US" sz="2000" dirty="0">
                <a:latin typeface="Times New Roman" panose="02020603050405020304" pitchFamily="18" charset="0"/>
                <a:cs typeface="Times New Roman" panose="02020603050405020304" pitchFamily="18" charset="0"/>
              </a:rPr>
              <a:t>包含一切费用的价格”等。）</a:t>
            </a:r>
            <a:endParaRPr lang="zh-CN" altLang="en-US" sz="2000" dirty="0">
              <a:latin typeface="Times New Roman" panose="02020603050405020304" pitchFamily="18" charset="0"/>
              <a:cs typeface="Times New Roman" panose="02020603050405020304" pitchFamily="18" charset="0"/>
            </a:endParaRPr>
          </a:p>
        </p:txBody>
      </p:sp>
      <p:pic>
        <p:nvPicPr>
          <p:cNvPr id="69635" name="Picture 4" descr="badspeech"/>
          <p:cNvPicPr>
            <a:picLocks noChangeAspect="1"/>
          </p:cNvPicPr>
          <p:nvPr/>
        </p:nvPicPr>
        <p:blipFill>
          <a:blip r:embed="rId5"/>
          <a:stretch>
            <a:fillRect/>
          </a:stretch>
        </p:blipFill>
        <p:spPr>
          <a:xfrm>
            <a:off x="335280" y="4349750"/>
            <a:ext cx="1104900" cy="1743075"/>
          </a:xfrm>
          <a:prstGeom prst="rect">
            <a:avLst/>
          </a:prstGeom>
          <a:noFill/>
          <a:ln w="9525">
            <a:noFill/>
          </a:ln>
        </p:spPr>
      </p:pic>
    </p:spTree>
  </p:cSld>
  <p:clrMapOvr>
    <a:masterClrMapping/>
  </p:clrMapOvr>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0658" name="Rectangle 3"/>
          <p:cNvSpPr>
            <a:spLocks noGrp="1"/>
          </p:cNvSpPr>
          <p:nvPr>
            <p:ph idx="1"/>
          </p:nvPr>
        </p:nvSpPr>
        <p:spPr>
          <a:xfrm>
            <a:off x="1442085" y="1557655"/>
            <a:ext cx="10153650" cy="5039995"/>
          </a:xfrm>
          <a:noFill/>
          <a:extLst>
            <a:ext uri="{909E8E84-426E-40DD-AFC4-6F175D3DCCD1}">
              <a14:hiddenFill xmlns:a14="http://schemas.microsoft.com/office/drawing/2010/main">
                <a:solidFill>
                  <a:schemeClr val="accent1">
                    <a:alpha val="100000"/>
                  </a:schemeClr>
                </a:solidFill>
              </a14:hiddenFill>
            </a:ext>
          </a:extLst>
        </p:spPr>
        <p:txBody>
          <a:bodyPr vert="horz" wrap="square" lIns="91440" tIns="45720" rIns="91440" bIns="45720" anchor="t" anchorCtr="0"/>
          <a:p>
            <a:pPr eaLnBrk="1" hangingPunct="1">
              <a:lnSpc>
                <a:spcPct val="130000"/>
              </a:lnSpc>
            </a:pPr>
            <a:r>
              <a:rPr lang="en-US" altLang="zh-CN" sz="2000" dirty="0">
                <a:latin typeface="Times New Roman" panose="02020603050405020304" pitchFamily="18" charset="0"/>
              </a:rPr>
              <a:t>1.	The development of E-business had close links to the development of the Internet as suppliers and customers realized the cost and time benefits of online transactions. It became more efficient to do business when online systems were used throughout an organization’s supply channels. The real challenge of E-business was providing customers with the latest data through every sales channel.</a:t>
            </a:r>
            <a:endParaRPr lang="en-US" altLang="zh-CN" sz="2000" dirty="0">
              <a:latin typeface="Times New Roman" panose="02020603050405020304" pitchFamily="18" charset="0"/>
            </a:endParaRPr>
          </a:p>
          <a:p>
            <a:pPr eaLnBrk="1" hangingPunct="1">
              <a:lnSpc>
                <a:spcPct val="130000"/>
              </a:lnSpc>
            </a:pPr>
            <a:r>
              <a:rPr lang="zh-CN" altLang="en-US" sz="2000" dirty="0"/>
              <a:t>电子商务的发展与因特网的发展紧密联系是因为供应商和客户意识到网上交易在节约成本和时间方面的好处。整个公司的供应链都使用在线系统，业务效率就更高了。电子商务的真正挑战在于通过各种销售渠道为客户提供最新数据。</a:t>
            </a:r>
            <a:endParaRPr lang="zh-CN" altLang="en-US" sz="2000" dirty="0"/>
          </a:p>
        </p:txBody>
      </p:sp>
      <p:sp>
        <p:nvSpPr>
          <p:cNvPr id="70659" name="Rectangle 6"/>
          <p:cNvSpPr>
            <a:spLocks noGrp="1"/>
          </p:cNvSpPr>
          <p:nvPr>
            <p:ph type="title"/>
          </p:nvPr>
        </p:nvSpPr>
        <p:spPr>
          <a:xfrm>
            <a:off x="1958975" y="404495"/>
            <a:ext cx="8940800" cy="953135"/>
          </a:xfrm>
        </p:spPr>
        <p:txBody>
          <a:bodyPr vert="horz" wrap="square" lIns="91440" tIns="45720" rIns="91440" bIns="45720" anchor="b" anchorCtr="0"/>
          <a:p>
            <a:pPr eaLnBrk="1" hangingPunct="1"/>
            <a:r>
              <a:rPr lang="en-US" altLang="zh-CN" sz="2800" b="1" dirty="0"/>
              <a:t>Task III</a:t>
            </a:r>
            <a:r>
              <a:rPr lang="en-US" altLang="zh-CN" sz="2800" dirty="0"/>
              <a:t>  </a:t>
            </a:r>
            <a:r>
              <a:rPr lang="zh-CN" altLang="en-US" sz="2800" dirty="0"/>
              <a:t>翻译下列段落，注意商务英语的翻译标准。</a:t>
            </a:r>
            <a:endParaRPr lang="zh-CN" altLang="en-US" sz="2800" dirty="0"/>
          </a:p>
        </p:txBody>
      </p:sp>
    </p:spTree>
  </p:cSld>
  <p:clrMapOvr>
    <a:masterClrMapping/>
  </p:clrMapOvr>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682" name="Rectangle 3"/>
          <p:cNvSpPr>
            <a:spLocks noGrp="1"/>
          </p:cNvSpPr>
          <p:nvPr>
            <p:ph idx="1"/>
          </p:nvPr>
        </p:nvSpPr>
        <p:spPr>
          <a:xfrm>
            <a:off x="1238250" y="1645285"/>
            <a:ext cx="10311765" cy="5212715"/>
          </a:xfrm>
        </p:spPr>
        <p:txBody>
          <a:bodyPr vert="horz" wrap="square" lIns="91440" tIns="45720" rIns="91440" bIns="45720" anchor="t" anchorCtr="0"/>
          <a:p>
            <a:pPr eaLnBrk="1" hangingPunct="1">
              <a:lnSpc>
                <a:spcPct val="150000"/>
              </a:lnSpc>
            </a:pPr>
            <a:r>
              <a:rPr lang="en-US" altLang="zh-CN" sz="2000" dirty="0">
                <a:latin typeface="Times New Roman" panose="02020603050405020304" pitchFamily="18" charset="0"/>
                <a:cs typeface="Times New Roman" panose="02020603050405020304" pitchFamily="18" charset="0"/>
              </a:rPr>
              <a:t>2.	In a digital economy, you must be ready for a future of continual change. Change your vision for the future, work closely with your staff, suppliers, and partners to make changes, and learn to view your organization as the customers view it. The focus of E-business must always be on the customers. You have to use your knowledge of your market to consider how customers expectations will change in the future. </a:t>
            </a:r>
            <a:endParaRPr lang="en-US" altLang="zh-CN" sz="2000" dirty="0">
              <a:latin typeface="Times New Roman" panose="02020603050405020304" pitchFamily="18" charset="0"/>
              <a:cs typeface="Times New Roman" panose="02020603050405020304" pitchFamily="18" charset="0"/>
            </a:endParaRPr>
          </a:p>
          <a:p>
            <a:pPr eaLnBrk="1" hangingPunct="1">
              <a:lnSpc>
                <a:spcPct val="150000"/>
              </a:lnSpc>
            </a:pPr>
            <a:r>
              <a:rPr lang="zh-CN" altLang="en-US" sz="2000" dirty="0">
                <a:latin typeface="Times New Roman" panose="02020603050405020304" pitchFamily="18" charset="0"/>
                <a:cs typeface="Times New Roman" panose="02020603050405020304" pitchFamily="18" charset="0"/>
              </a:rPr>
              <a:t>在数码经济时代，你必须为不断变化的未来做好准备。改变你对未来的看法，与你的员工、供应商和合作伙伴精诚合作、努力革新，学会像你的顾客那样看待你的公司。电子商务必须以顾客为中心，你不得不利用你的市场知识来考虑将来顾客期望会如何变化。</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2706" name="Rectangle 3"/>
          <p:cNvSpPr>
            <a:spLocks noGrp="1"/>
          </p:cNvSpPr>
          <p:nvPr>
            <p:ph idx="1"/>
          </p:nvPr>
        </p:nvSpPr>
        <p:spPr>
          <a:xfrm>
            <a:off x="1343660" y="1628775"/>
            <a:ext cx="10300335" cy="5616575"/>
          </a:xfrm>
        </p:spPr>
        <p:txBody>
          <a:bodyPr vert="horz" wrap="square" lIns="91440" tIns="45720" rIns="91440" bIns="45720" anchor="t" anchorCtr="0"/>
          <a:p>
            <a:pPr eaLnBrk="1" hangingPunct="1">
              <a:lnSpc>
                <a:spcPct val="120000"/>
              </a:lnSpc>
            </a:pPr>
            <a:r>
              <a:rPr lang="en-US" altLang="zh-CN" sz="2000" dirty="0">
                <a:latin typeface="Times New Roman" panose="02020603050405020304" pitchFamily="18" charset="0"/>
                <a:cs typeface="Times New Roman" panose="02020603050405020304" pitchFamily="18" charset="0"/>
              </a:rPr>
              <a:t>3</a:t>
            </a:r>
            <a:r>
              <a:rPr lang="en-US" altLang="zh-CN" sz="2000" dirty="0">
                <a:latin typeface="Times New Roman" panose="02020603050405020304" pitchFamily="18" charset="0"/>
                <a:cs typeface="Times New Roman" panose="02020603050405020304" pitchFamily="18" charset="0"/>
              </a:rPr>
              <a:t>.	The golden rule of E-business is that the customer is king. In the days when your customers shopped on the high street, or purchased by telephone or mail order, their opportunity for direct comparison of price was limited. The Internet allows individual or business customers to make comparisons easily and complete their purchases from their own home or office. Many Websites now exist for the purpose of comparison shopping. You should understand the power lies in the hands of the customer and you must put their needs at the center of your business. </a:t>
            </a:r>
            <a:endParaRPr lang="en-US" altLang="zh-CN" sz="2000" dirty="0">
              <a:latin typeface="Times New Roman" panose="02020603050405020304" pitchFamily="18" charset="0"/>
              <a:cs typeface="Times New Roman" panose="02020603050405020304" pitchFamily="18" charset="0"/>
            </a:endParaRPr>
          </a:p>
          <a:p>
            <a:pPr eaLnBrk="1" hangingPunct="1">
              <a:lnSpc>
                <a:spcPct val="120000"/>
              </a:lnSpc>
            </a:pPr>
            <a:r>
              <a:rPr lang="zh-CN" altLang="en-US" sz="2000" dirty="0">
                <a:latin typeface="Times New Roman" panose="02020603050405020304" pitchFamily="18" charset="0"/>
                <a:cs typeface="Times New Roman" panose="02020603050405020304" pitchFamily="18" charset="0"/>
              </a:rPr>
              <a:t>电子商务的黄金准则是顾客是上帝。你的顾客在大街上购物或者通过电话或电邮购物时，他们直接比较产品价格的机会是有限的。因特网使得个人客户或者企业客户更容易对产品价格做出比较，在家或者在办公室完成购物。许多网站存在的目的是让顾客比较购物。你应当明白，权力在你的顾客手中，你必须把他们的需求作为你的业务的中心</a:t>
            </a:r>
            <a:r>
              <a:rPr lang="zh-CN" altLang="en-US" sz="2000" dirty="0">
                <a:latin typeface="Times New Roman" panose="02020603050405020304" pitchFamily="18" charset="0"/>
                <a:cs typeface="Times New Roman" panose="02020603050405020304" pitchFamily="18" charset="0"/>
              </a:rPr>
              <a:t>。</a:t>
            </a:r>
            <a:endParaRPr lang="zh-CN" altLang="en-US" sz="2000" dirty="0">
              <a:latin typeface="Times New Roman" panose="02020603050405020304" pitchFamily="18" charset="0"/>
              <a:cs typeface="Times New Roman" panose="02020603050405020304" pitchFamily="18" charset="0"/>
            </a:endParaRPr>
          </a:p>
        </p:txBody>
      </p:sp>
      <p:sp>
        <p:nvSpPr>
          <p:cNvPr id="201734" name="Text Box 6"/>
          <p:cNvSpPr txBox="1"/>
          <p:nvPr/>
        </p:nvSpPr>
        <p:spPr>
          <a:xfrm>
            <a:off x="1886585" y="188595"/>
            <a:ext cx="9752330" cy="1198880"/>
          </a:xfrm>
          <a:prstGeom prst="rect">
            <a:avLst/>
          </a:prstGeom>
          <a:solidFill>
            <a:srgbClr val="99CCFF"/>
          </a:solidFill>
          <a:ln w="9525">
            <a:noFill/>
          </a:ln>
        </p:spPr>
        <p:txBody>
          <a:bodyPr wrap="square">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50000"/>
              </a:spcBef>
              <a:buClrTx/>
              <a:buSzTx/>
              <a:buFontTx/>
              <a:buNone/>
            </a:pPr>
            <a:r>
              <a:rPr lang="zh-CN" altLang="en-US" sz="1800" dirty="0">
                <a:latin typeface="Times New Roman" panose="02020603050405020304" pitchFamily="18" charset="0"/>
                <a:cs typeface="Times New Roman" panose="02020603050405020304" pitchFamily="18" charset="0"/>
              </a:rPr>
              <a:t>在商务英语翻译中还必须注意中西文化的差别，如把“</a:t>
            </a:r>
            <a:r>
              <a:rPr lang="en-US" altLang="zh-CN" sz="1800" dirty="0">
                <a:latin typeface="Times New Roman" panose="02020603050405020304" pitchFamily="18" charset="0"/>
                <a:cs typeface="Times New Roman" panose="02020603050405020304" pitchFamily="18" charset="0"/>
              </a:rPr>
              <a:t>The golden rule of E-business is that the customer is king”</a:t>
            </a:r>
            <a:r>
              <a:rPr lang="zh-CN" altLang="en-US" sz="1800" dirty="0">
                <a:latin typeface="Times New Roman" panose="02020603050405020304" pitchFamily="18" charset="0"/>
                <a:cs typeface="Times New Roman" panose="02020603050405020304" pitchFamily="18" charset="0"/>
              </a:rPr>
              <a:t>中的“</a:t>
            </a:r>
            <a:r>
              <a:rPr lang="en-US" altLang="zh-CN" sz="1800" dirty="0">
                <a:latin typeface="Times New Roman" panose="02020603050405020304" pitchFamily="18" charset="0"/>
                <a:cs typeface="Times New Roman" panose="02020603050405020304" pitchFamily="18" charset="0"/>
              </a:rPr>
              <a:t>king”</a:t>
            </a:r>
            <a:r>
              <a:rPr lang="zh-CN" altLang="en-US" sz="1800" dirty="0">
                <a:latin typeface="Times New Roman" panose="02020603050405020304" pitchFamily="18" charset="0"/>
                <a:cs typeface="Times New Roman" panose="02020603050405020304" pitchFamily="18" charset="0"/>
              </a:rPr>
              <a:t>翻译成了“上帝（</a:t>
            </a:r>
            <a:r>
              <a:rPr lang="en-US" altLang="zh-CN" sz="1800" dirty="0">
                <a:latin typeface="Times New Roman" panose="02020603050405020304" pitchFamily="18" charset="0"/>
                <a:cs typeface="Times New Roman" panose="02020603050405020304" pitchFamily="18" charset="0"/>
              </a:rPr>
              <a:t>God</a:t>
            </a:r>
            <a:r>
              <a:rPr lang="zh-CN" altLang="en-US" sz="1800" dirty="0">
                <a:latin typeface="Times New Roman" panose="02020603050405020304" pitchFamily="18" charset="0"/>
                <a:cs typeface="Times New Roman" panose="02020603050405020304" pitchFamily="18" charset="0"/>
              </a:rPr>
              <a:t>）”，原因是西方人认为上帝是可以原谅他人的，但是国王不会原谅他人，顾客也不会。但是，中国人习惯说“顾客是上帝”，所以如此翻译，更符合中国人的认知现状。 </a:t>
            </a:r>
            <a:endParaRPr lang="zh-CN" altLang="en-US" sz="1800" dirty="0">
              <a:latin typeface="Times New Roman" panose="02020603050405020304" pitchFamily="18" charset="0"/>
              <a:cs typeface="Times New Roman" panose="02020603050405020304"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01734"/>
                                        </p:tgtEl>
                                        <p:attrNameLst>
                                          <p:attrName>style.visibility</p:attrName>
                                        </p:attrNameLst>
                                      </p:cBhvr>
                                      <p:to>
                                        <p:strVal val="visible"/>
                                      </p:to>
                                    </p:set>
                                    <p:animEffect transition="in" filter="wipe(down)">
                                      <p:cBhvr>
                                        <p:cTn id="7" dur="500"/>
                                        <p:tgtEl>
                                          <p:spTgt spid="2017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1734" grpId="0" bldLvl="0" animBg="1"/>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5778" name="Rectangle 2"/>
          <p:cNvSpPr>
            <a:spLocks noGrp="1"/>
          </p:cNvSpPr>
          <p:nvPr>
            <p:ph type="title"/>
          </p:nvPr>
        </p:nvSpPr>
        <p:spPr/>
        <p:txBody>
          <a:bodyPr vert="horz" wrap="square" lIns="91440" tIns="45720" rIns="91440" bIns="45720" anchor="b" anchorCtr="0"/>
          <a:p>
            <a:pPr eaLnBrk="1" hangingPunct="1"/>
            <a:r>
              <a:rPr lang="en-US" altLang="zh-CN" b="1" dirty="0"/>
              <a:t>PART</a:t>
            </a:r>
            <a:r>
              <a:rPr lang="en-US" altLang="zh-CN" dirty="0"/>
              <a:t> </a:t>
            </a:r>
            <a:r>
              <a:rPr lang="en-US" altLang="zh-CN" b="1" dirty="0"/>
              <a:t>SEVEN</a:t>
            </a:r>
            <a:r>
              <a:rPr lang="en-US" altLang="zh-CN" dirty="0"/>
              <a:t> </a:t>
            </a:r>
            <a:r>
              <a:rPr lang="zh-CN" altLang="en-US" dirty="0"/>
              <a:t>学习参考</a:t>
            </a:r>
            <a:endParaRPr lang="zh-CN" altLang="en-US" dirty="0"/>
          </a:p>
        </p:txBody>
      </p:sp>
      <p:sp>
        <p:nvSpPr>
          <p:cNvPr id="75779" name="Rectangle 3"/>
          <p:cNvSpPr>
            <a:spLocks noGrp="1"/>
          </p:cNvSpPr>
          <p:nvPr>
            <p:ph idx="1"/>
          </p:nvPr>
        </p:nvSpPr>
        <p:spPr/>
        <p:txBody>
          <a:bodyPr vert="horz" wrap="square" lIns="91440" tIns="45720" rIns="91440" bIns="45720" anchor="t" anchorCtr="0"/>
          <a:p>
            <a:pPr eaLnBrk="1" hangingPunct="1">
              <a:lnSpc>
                <a:spcPct val="130000"/>
              </a:lnSpc>
            </a:pPr>
            <a:r>
              <a:rPr sz="2000" dirty="0">
                <a:latin typeface="Times New Roman" panose="02020603050405020304" pitchFamily="18" charset="0"/>
                <a:cs typeface="Times New Roman" panose="02020603050405020304" pitchFamily="18" charset="0"/>
              </a:rPr>
              <a:t>1. 金焕荣．商务英语翻译［M］. 苏州：苏州大学出版社，2022.</a:t>
            </a:r>
            <a:endParaRPr sz="2000" dirty="0">
              <a:latin typeface="Times New Roman" panose="02020603050405020304" pitchFamily="18" charset="0"/>
              <a:cs typeface="Times New Roman" panose="02020603050405020304" pitchFamily="18" charset="0"/>
            </a:endParaRPr>
          </a:p>
          <a:p>
            <a:pPr eaLnBrk="1" hangingPunct="1">
              <a:lnSpc>
                <a:spcPct val="130000"/>
              </a:lnSpc>
            </a:pPr>
            <a:r>
              <a:rPr sz="2000" dirty="0">
                <a:latin typeface="Times New Roman" panose="02020603050405020304" pitchFamily="18" charset="0"/>
                <a:cs typeface="Times New Roman" panose="02020603050405020304" pitchFamily="18" charset="0"/>
              </a:rPr>
              <a:t>2. 吕和发，任林静，等. 全球化商务翻译［M］. 北京：外文出版社，2011.</a:t>
            </a:r>
            <a:endParaRPr sz="2000" dirty="0">
              <a:latin typeface="Times New Roman" panose="02020603050405020304" pitchFamily="18" charset="0"/>
              <a:cs typeface="Times New Roman" panose="02020603050405020304" pitchFamily="18" charset="0"/>
            </a:endParaRPr>
          </a:p>
          <a:p>
            <a:pPr eaLnBrk="1" hangingPunct="1">
              <a:lnSpc>
                <a:spcPct val="130000"/>
              </a:lnSpc>
            </a:pPr>
            <a:r>
              <a:rPr sz="2000" dirty="0">
                <a:latin typeface="Times New Roman" panose="02020603050405020304" pitchFamily="18" charset="0"/>
                <a:cs typeface="Times New Roman" panose="02020603050405020304" pitchFamily="18" charset="0"/>
              </a:rPr>
              <a:t>3. 何少庆，余姗姗. 商务英语翻译实务［M］. 北京：中国人民大学出版社，2017.</a:t>
            </a:r>
            <a:endParaRPr sz="2000" dirty="0">
              <a:latin typeface="Times New Roman" panose="02020603050405020304" pitchFamily="18" charset="0"/>
              <a:cs typeface="Times New Roman" panose="02020603050405020304" pitchFamily="18" charset="0"/>
            </a:endParaRPr>
          </a:p>
          <a:p>
            <a:pPr eaLnBrk="1" hangingPunct="1">
              <a:lnSpc>
                <a:spcPct val="130000"/>
              </a:lnSpc>
            </a:pPr>
            <a:r>
              <a:rPr sz="2000" dirty="0">
                <a:latin typeface="Times New Roman" panose="02020603050405020304" pitchFamily="18" charset="0"/>
                <a:cs typeface="Times New Roman" panose="02020603050405020304" pitchFamily="18" charset="0"/>
              </a:rPr>
              <a:t>4.  中国日报网站：http://language.chinadaily.com.cn/vocabulary.shtml</a:t>
            </a:r>
            <a:endParaRPr sz="2000" dirty="0">
              <a:latin typeface="Times New Roman" panose="02020603050405020304" pitchFamily="18" charset="0"/>
              <a:cs typeface="Times New Roman" panose="02020603050405020304" pitchFamily="18" charset="0"/>
            </a:endParaRPr>
          </a:p>
          <a:p>
            <a:pPr eaLnBrk="1" hangingPunct="1">
              <a:lnSpc>
                <a:spcPct val="130000"/>
              </a:lnSpc>
            </a:pPr>
            <a:r>
              <a:rPr sz="2000" dirty="0">
                <a:latin typeface="Times New Roman" panose="02020603050405020304" pitchFamily="18" charset="0"/>
                <a:cs typeface="Times New Roman" panose="02020603050405020304" pitchFamily="18" charset="0"/>
              </a:rPr>
              <a:t>5.  北京周刊网站：http://www.bjreview.com.cn/</a:t>
            </a:r>
            <a:endParaRPr sz="20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6802" name="Rectangle 2"/>
          <p:cNvSpPr>
            <a:spLocks noGrp="1"/>
          </p:cNvSpPr>
          <p:nvPr>
            <p:ph type="title"/>
          </p:nvPr>
        </p:nvSpPr>
        <p:spPr/>
        <p:txBody>
          <a:bodyPr vert="horz" wrap="square" lIns="91440" tIns="45720" rIns="91440" bIns="45720" anchor="b" anchorCtr="0"/>
          <a:p>
            <a:pPr eaLnBrk="1" hangingPunct="1"/>
            <a:r>
              <a:rPr lang="en-US" altLang="zh-CN" b="1" dirty="0"/>
              <a:t>PART</a:t>
            </a:r>
            <a:r>
              <a:rPr lang="en-US" altLang="zh-CN" dirty="0"/>
              <a:t> </a:t>
            </a:r>
            <a:r>
              <a:rPr lang="en-US" altLang="zh-CN" b="1" dirty="0"/>
              <a:t>EIGHT</a:t>
            </a:r>
            <a:r>
              <a:rPr lang="en-US" altLang="zh-CN" dirty="0"/>
              <a:t> </a:t>
            </a:r>
            <a:r>
              <a:rPr lang="zh-CN" altLang="en-US" dirty="0"/>
              <a:t>单元预告与实训任务</a:t>
            </a:r>
            <a:endParaRPr lang="zh-CN" altLang="en-US" dirty="0"/>
          </a:p>
        </p:txBody>
      </p:sp>
      <p:sp>
        <p:nvSpPr>
          <p:cNvPr id="76803" name="Rectangle 3"/>
          <p:cNvSpPr>
            <a:spLocks noGrp="1"/>
          </p:cNvSpPr>
          <p:nvPr>
            <p:ph idx="1"/>
          </p:nvPr>
        </p:nvSpPr>
        <p:spPr>
          <a:xfrm>
            <a:off x="1826895" y="1827530"/>
            <a:ext cx="9243695" cy="4114800"/>
          </a:xfrm>
        </p:spPr>
        <p:txBody>
          <a:bodyPr vert="horz" wrap="square" lIns="91440" tIns="45720" rIns="91440" bIns="45720" anchor="t" anchorCtr="0"/>
          <a:p>
            <a:pPr eaLnBrk="1" hangingPunct="1">
              <a:lnSpc>
                <a:spcPct val="120000"/>
              </a:lnSpc>
            </a:pPr>
            <a:r>
              <a:rPr lang="en-US" altLang="zh-CN" sz="2400" dirty="0">
                <a:latin typeface="Arial" panose="020B0604020202020204" pitchFamily="34" charset="0"/>
              </a:rPr>
              <a:t>1. </a:t>
            </a:r>
            <a:r>
              <a:rPr lang="zh-CN" altLang="en-US" sz="2400" dirty="0">
                <a:latin typeface="Arial" panose="020B0604020202020204" pitchFamily="34" charset="0"/>
              </a:rPr>
              <a:t>下一单元，我们将讲述名片翻译，请你收集各种名片，最好是双语名片。</a:t>
            </a:r>
            <a:endParaRPr lang="zh-CN" altLang="en-US" sz="2400" dirty="0">
              <a:latin typeface="Arial" panose="020B0604020202020204" pitchFamily="34" charset="0"/>
            </a:endParaRPr>
          </a:p>
          <a:p>
            <a:pPr eaLnBrk="1" hangingPunct="1">
              <a:lnSpc>
                <a:spcPct val="120000"/>
              </a:lnSpc>
            </a:pPr>
            <a:r>
              <a:rPr lang="en-US" altLang="zh-CN" sz="2400" dirty="0">
                <a:latin typeface="Arial" panose="020B0604020202020204" pitchFamily="34" charset="0"/>
              </a:rPr>
              <a:t>2. </a:t>
            </a:r>
            <a:r>
              <a:rPr lang="zh-CN" altLang="en-US" sz="2400" dirty="0">
                <a:latin typeface="Arial" panose="020B0604020202020204" pitchFamily="34" charset="0"/>
              </a:rPr>
              <a:t>为自己制作双语名片一张。</a:t>
            </a:r>
            <a:endParaRPr lang="zh-CN" altLang="en-US" sz="2400" dirty="0">
              <a:latin typeface="Arial" panose="020B0604020202020204" pitchFamily="34" charset="0"/>
            </a:endParaRPr>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314" name="Rectangle 3"/>
          <p:cNvSpPr>
            <a:spLocks noGrp="1"/>
          </p:cNvSpPr>
          <p:nvPr>
            <p:ph idx="1"/>
          </p:nvPr>
        </p:nvSpPr>
        <p:spPr>
          <a:xfrm>
            <a:off x="1574165" y="1577340"/>
            <a:ext cx="9891395" cy="4947285"/>
          </a:xfrm>
        </p:spPr>
        <p:txBody>
          <a:bodyPr vert="horz" wrap="square" lIns="91440" tIns="45720" rIns="91440" bIns="45720" anchor="t" anchorCtr="0"/>
          <a:p>
            <a:pPr algn="just" eaLnBrk="1" hangingPunct="1">
              <a:lnSpc>
                <a:spcPct val="110000"/>
              </a:lnSpc>
            </a:pPr>
            <a:r>
              <a:rPr lang="en-GB" altLang="zh-CN" sz="2400" dirty="0">
                <a:latin typeface="Times New Roman" panose="02020603050405020304" pitchFamily="18" charset="0"/>
                <a:cs typeface="Times New Roman" panose="02020603050405020304" pitchFamily="18" charset="0"/>
              </a:rPr>
              <a:t>3. The kinds of trade nations engage in are varied and complex, a mixture of visible and invisible trade. Most nations are more dependent on exports than on any other activity. The earnings from exports pay for the imports that they need and want. A nation’s balance of payment is a record of these complex transactions. By reflecting all of these transactions in monetary terms, a nation is able to combine the income it receives, for example, from exports, tourists expenditures, and immigrant remittances. This combined income is then spent on such items as manufactured goods from other countries, travel for its citizens to other countries, and the hiring of construction engineers.</a:t>
            </a:r>
            <a:endParaRPr lang="en-GB" altLang="zh-CN" sz="24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7826" name="Rectangle 2"/>
          <p:cNvSpPr>
            <a:spLocks noGrp="1"/>
          </p:cNvSpPr>
          <p:nvPr>
            <p:ph type="body" sz="half" idx="1"/>
          </p:nvPr>
        </p:nvSpPr>
        <p:spPr>
          <a:xfrm>
            <a:off x="3503613" y="3500438"/>
            <a:ext cx="5076825" cy="2014537"/>
          </a:xfrm>
        </p:spPr>
        <p:txBody>
          <a:bodyPr vert="horz" wrap="square" lIns="91440" tIns="45720" rIns="91440" bIns="45720" anchor="t" anchorCtr="0"/>
          <a:p>
            <a:pPr eaLnBrk="1" hangingPunct="1">
              <a:lnSpc>
                <a:spcPct val="90000"/>
              </a:lnSpc>
              <a:buClr>
                <a:schemeClr val="tx2"/>
              </a:buClr>
              <a:buSzPct val="70000"/>
              <a:buFont typeface="Wingdings" panose="05000000000000000000" pitchFamily="2" charset="2"/>
            </a:pPr>
            <a:r>
              <a:rPr lang="zh-CN" altLang="en-US" sz="2200" b="1" dirty="0">
                <a:solidFill>
                  <a:schemeClr val="tx2"/>
                </a:solidFill>
              </a:rPr>
              <a:t>对外经济贸易大学出版社市场营销部</a:t>
            </a:r>
            <a:endParaRPr lang="zh-CN" altLang="en-US" sz="2200" b="1" dirty="0">
              <a:solidFill>
                <a:schemeClr val="tx2"/>
              </a:solidFill>
            </a:endParaRPr>
          </a:p>
          <a:p>
            <a:pPr eaLnBrk="1" hangingPunct="1">
              <a:lnSpc>
                <a:spcPct val="90000"/>
              </a:lnSpc>
              <a:buClr>
                <a:schemeClr val="tx2"/>
              </a:buClr>
              <a:buSzPct val="70000"/>
              <a:buFont typeface="Wingdings" panose="05000000000000000000" pitchFamily="2" charset="2"/>
            </a:pPr>
            <a:r>
              <a:rPr lang="zh-CN" altLang="en-US" sz="2200" b="1" dirty="0">
                <a:solidFill>
                  <a:schemeClr val="tx2"/>
                </a:solidFill>
              </a:rPr>
              <a:t>地址：北京市朝阳区惠新东街</a:t>
            </a:r>
            <a:r>
              <a:rPr lang="en-US" altLang="zh-CN" sz="2200" b="1" dirty="0">
                <a:solidFill>
                  <a:schemeClr val="tx2"/>
                </a:solidFill>
              </a:rPr>
              <a:t>10</a:t>
            </a:r>
            <a:r>
              <a:rPr lang="zh-CN" altLang="en-US" sz="2200" b="1" dirty="0">
                <a:solidFill>
                  <a:schemeClr val="tx2"/>
                </a:solidFill>
              </a:rPr>
              <a:t>号    </a:t>
            </a:r>
            <a:endParaRPr lang="zh-CN" altLang="en-US" sz="2200" b="1" dirty="0">
              <a:solidFill>
                <a:schemeClr val="tx2"/>
              </a:solidFill>
            </a:endParaRPr>
          </a:p>
          <a:p>
            <a:pPr eaLnBrk="1" hangingPunct="1">
              <a:lnSpc>
                <a:spcPct val="90000"/>
              </a:lnSpc>
              <a:buClr>
                <a:schemeClr val="tx2"/>
              </a:buClr>
              <a:buSzPct val="70000"/>
              <a:buFont typeface="Wingdings" panose="05000000000000000000" pitchFamily="2" charset="2"/>
            </a:pPr>
            <a:r>
              <a:rPr lang="zh-CN" altLang="en-US" sz="2200" b="1" dirty="0">
                <a:solidFill>
                  <a:schemeClr val="tx2"/>
                </a:solidFill>
              </a:rPr>
              <a:t>电话：</a:t>
            </a:r>
            <a:r>
              <a:rPr lang="en-US" altLang="zh-CN" sz="2200" b="1" dirty="0">
                <a:solidFill>
                  <a:schemeClr val="tx2"/>
                </a:solidFill>
              </a:rPr>
              <a:t>010-64492342</a:t>
            </a:r>
            <a:endParaRPr lang="en-US" altLang="zh-CN" sz="2200" b="1" dirty="0">
              <a:solidFill>
                <a:schemeClr val="tx2"/>
              </a:solidFill>
            </a:endParaRPr>
          </a:p>
          <a:p>
            <a:pPr eaLnBrk="1" hangingPunct="1">
              <a:lnSpc>
                <a:spcPct val="90000"/>
              </a:lnSpc>
              <a:buClr>
                <a:schemeClr val="tx2"/>
              </a:buClr>
              <a:buSzPct val="70000"/>
              <a:buFont typeface="Wingdings" panose="05000000000000000000" pitchFamily="2" charset="2"/>
            </a:pPr>
            <a:r>
              <a:rPr lang="en-US" altLang="zh-CN" sz="2200" b="1" dirty="0">
                <a:solidFill>
                  <a:schemeClr val="tx2"/>
                </a:solidFill>
              </a:rPr>
              <a:t>http://www.uibep.com</a:t>
            </a:r>
            <a:endParaRPr lang="en-US" altLang="zh-CN" sz="2200" b="1" dirty="0">
              <a:solidFill>
                <a:schemeClr val="tx2"/>
              </a:solidFill>
            </a:endParaRPr>
          </a:p>
          <a:p>
            <a:pPr eaLnBrk="1" hangingPunct="1">
              <a:lnSpc>
                <a:spcPct val="90000"/>
              </a:lnSpc>
              <a:buClr>
                <a:schemeClr val="tx2"/>
              </a:buClr>
              <a:buSzPct val="70000"/>
              <a:buFont typeface="Wingdings" panose="05000000000000000000" pitchFamily="2" charset="2"/>
            </a:pPr>
            <a:r>
              <a:rPr lang="en-US" altLang="zh-CN" sz="2200" b="1" dirty="0">
                <a:solidFill>
                  <a:schemeClr val="tx2"/>
                </a:solidFill>
              </a:rPr>
              <a:t>E-mail: uibep@126.com</a:t>
            </a:r>
            <a:endParaRPr lang="en-US" altLang="zh-CN" sz="2200" b="1" dirty="0">
              <a:solidFill>
                <a:schemeClr val="tx2"/>
              </a:solidFill>
            </a:endParaRPr>
          </a:p>
        </p:txBody>
      </p:sp>
      <p:sp>
        <p:nvSpPr>
          <p:cNvPr id="261123" name="Rectangle 3"/>
          <p:cNvSpPr>
            <a:spLocks noChangeArrowheads="1"/>
          </p:cNvSpPr>
          <p:nvPr/>
        </p:nvSpPr>
        <p:spPr bwMode="auto">
          <a:xfrm>
            <a:off x="4727575" y="2043113"/>
            <a:ext cx="2736850" cy="1106805"/>
          </a:xfrm>
          <a:prstGeom prst="rect">
            <a:avLst/>
          </a:prstGeom>
          <a:noFill/>
          <a:ln w="9525">
            <a:noFill/>
            <a:miter lim="800000"/>
          </a:ln>
          <a:effectLst/>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6600" b="0" i="0" u="none" strike="noStrike" kern="1200" cap="none" spc="0" normalizeH="0" baseline="0" noProof="0">
                <a:ln>
                  <a:noFill/>
                </a:ln>
                <a:solidFill>
                  <a:schemeClr val="tx2"/>
                </a:solidFill>
                <a:effectLst>
                  <a:outerShdw blurRad="38100" dist="38100" dir="2700000" algn="tl">
                    <a:srgbClr val="C0C0C0"/>
                  </a:outerShdw>
                </a:effectLst>
                <a:uLnTx/>
                <a:uFillTx/>
                <a:latin typeface="Arial" panose="020B0604020202020204" pitchFamily="34" charset="0"/>
                <a:ea typeface="华文琥珀" pitchFamily="2" charset="-122"/>
                <a:cs typeface="+mn-cs"/>
              </a:rPr>
              <a:t>谢谢！</a:t>
            </a:r>
            <a:endParaRPr kumimoji="0" lang="zh-CN" altLang="en-US" sz="6600" b="0" i="0" u="none" strike="noStrike" kern="1200" cap="none" spc="0" normalizeH="0" baseline="0" noProof="0">
              <a:ln>
                <a:noFill/>
              </a:ln>
              <a:solidFill>
                <a:schemeClr val="tx2"/>
              </a:solidFill>
              <a:effectLst>
                <a:outerShdw blurRad="38100" dist="38100" dir="2700000" algn="tl">
                  <a:srgbClr val="C0C0C0"/>
                </a:outerShdw>
              </a:effectLst>
              <a:uLnTx/>
              <a:uFillTx/>
              <a:latin typeface="Arial" panose="020B0604020202020204" pitchFamily="34" charset="0"/>
              <a:ea typeface="华文琥珀" pitchFamily="2" charset="-122"/>
              <a:cs typeface="+mn-cs"/>
            </a:endParaRPr>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266" name="Rectangle 3"/>
          <p:cNvSpPr>
            <a:spLocks noGrp="1"/>
          </p:cNvSpPr>
          <p:nvPr>
            <p:ph idx="1"/>
          </p:nvPr>
        </p:nvSpPr>
        <p:spPr>
          <a:xfrm>
            <a:off x="1295400" y="1687830"/>
            <a:ext cx="10049510" cy="3954145"/>
          </a:xfrm>
        </p:spPr>
        <p:txBody>
          <a:bodyPr vert="horz" wrap="square" lIns="91440" tIns="45720" rIns="91440" bIns="45720" anchor="t" anchorCtr="0"/>
          <a:p>
            <a:pPr eaLnBrk="1" hangingPunct="1">
              <a:lnSpc>
                <a:spcPct val="120000"/>
              </a:lnSpc>
            </a:pPr>
            <a:r>
              <a:rPr sz="2800" dirty="0">
                <a:latin typeface="Arial" panose="020B0604020202020204" pitchFamily="34" charset="0"/>
              </a:rPr>
              <a:t>【解析】商务英语与通用英语的本质区别在于其专门性，体现在词汇的专业性、语言的严谨性和简洁性，商务英语专门用于解决商务活动中出现的各种问题。本部分参考译文如下：</a:t>
            </a:r>
            <a:endParaRPr sz="2800" dirty="0">
              <a:latin typeface="Arial" panose="020B0604020202020204" pitchFamily="34" charset="0"/>
            </a:endParaRPr>
          </a:p>
          <a:p>
            <a:pPr eaLnBrk="1" hangingPunct="1">
              <a:lnSpc>
                <a:spcPct val="120000"/>
              </a:lnSpc>
            </a:pPr>
            <a:r>
              <a:rPr sz="2800" dirty="0">
                <a:latin typeface="Arial" panose="020B0604020202020204" pitchFamily="34" charset="0"/>
              </a:rPr>
              <a:t>1. 数字化是公司增长的支柱，未来五年，公司收入将会翻倍。</a:t>
            </a:r>
            <a:endParaRPr sz="2800" dirty="0">
              <a:latin typeface="Arial" panose="020B0604020202020204" pitchFamily="34" charset="0"/>
            </a:endParaRPr>
          </a:p>
          <a:p>
            <a:pPr eaLnBrk="1" hangingPunct="1">
              <a:lnSpc>
                <a:spcPct val="120000"/>
              </a:lnSpc>
            </a:pPr>
            <a:r>
              <a:rPr sz="2800" dirty="0">
                <a:latin typeface="Arial" panose="020B0604020202020204" pitchFamily="34" charset="0"/>
              </a:rPr>
              <a:t>2. 麦当劳上周宣布重新推出四川辣酱，并称将在美国的指定门店“限量发放，数量极其有限”。</a:t>
            </a:r>
            <a:endParaRPr sz="2800" dirty="0">
              <a:latin typeface="Arial" panose="020B0604020202020204" pitchFamily="34" charset="0"/>
            </a:endParaRPr>
          </a:p>
          <a:p>
            <a:pPr eaLnBrk="1" hangingPunct="1"/>
            <a:endParaRPr sz="2800" dirty="0">
              <a:latin typeface="Arial" panose="020B0604020202020204" pitchFamily="34" charset="0"/>
            </a:endParaRPr>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338" name="Rectangle 3"/>
          <p:cNvSpPr>
            <a:spLocks noGrp="1"/>
          </p:cNvSpPr>
          <p:nvPr>
            <p:ph idx="1"/>
          </p:nvPr>
        </p:nvSpPr>
        <p:spPr>
          <a:xfrm>
            <a:off x="1524000" y="1744980"/>
            <a:ext cx="9773285" cy="3556000"/>
          </a:xfrm>
        </p:spPr>
        <p:txBody>
          <a:bodyPr vert="horz" wrap="square" lIns="91440" tIns="45720" rIns="91440" bIns="45720" anchor="t" anchorCtr="0"/>
          <a:p>
            <a:pPr eaLnBrk="1" hangingPunct="1">
              <a:lnSpc>
                <a:spcPct val="140000"/>
              </a:lnSpc>
            </a:pPr>
            <a:r>
              <a:rPr lang="en-US" altLang="zh-CN" sz="2400" dirty="0">
                <a:latin typeface="Arial" panose="020B0604020202020204" pitchFamily="34" charset="0"/>
              </a:rPr>
              <a:t> 3. </a:t>
            </a:r>
            <a:r>
              <a:rPr lang="zh-CN" altLang="en-US" sz="2400" dirty="0">
                <a:latin typeface="Arial" panose="020B0604020202020204" pitchFamily="34" charset="0"/>
              </a:rPr>
              <a:t>世界各国从事的贸易千差万别，错综复杂，有形贸易和无形贸易并存。大多数国家对出口的依赖，都大于对其他活动的依赖。出口所赚取的外汇用来支付进口货物需要的费用。一个国家的收支平衡就是这些错综复杂的交易记录。通过用货币形式来反映所有这些交易，一个国家能够把比如出口、外国游客的花费和移民汇款的收入汇总在一起。这些收入汇总起来，便可以支付诸如购买其他国家的制成品、本国居民到其他国家旅游和雇佣建筑工程师的费用等。</a:t>
            </a:r>
            <a:endParaRPr lang="zh-CN" altLang="en-US" sz="2400" dirty="0">
              <a:latin typeface="Arial" panose="020B0604020202020204" pitchFamily="34" charset="0"/>
            </a:endParaRPr>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362" name="Rectangle 2"/>
          <p:cNvSpPr>
            <a:spLocks noGrp="1"/>
          </p:cNvSpPr>
          <p:nvPr>
            <p:ph type="title"/>
          </p:nvPr>
        </p:nvSpPr>
        <p:spPr>
          <a:xfrm>
            <a:off x="1774825" y="0"/>
            <a:ext cx="8642350" cy="936625"/>
          </a:xfrm>
        </p:spPr>
        <p:txBody>
          <a:bodyPr vert="horz" wrap="square" lIns="91440" tIns="45720" rIns="91440" bIns="45720" anchor="b" anchorCtr="0"/>
          <a:p>
            <a:pPr eaLnBrk="1" hangingPunct="1"/>
            <a:r>
              <a:rPr lang="en-US" altLang="zh-CN" sz="4000" b="1" dirty="0"/>
              <a:t>§ PART TWO </a:t>
            </a:r>
            <a:r>
              <a:rPr lang="zh-CN" altLang="en-US" sz="4000" dirty="0"/>
              <a:t>商务翻译热身练习</a:t>
            </a:r>
            <a:endParaRPr lang="zh-CN" altLang="en-US" sz="4000" dirty="0"/>
          </a:p>
        </p:txBody>
      </p:sp>
      <p:sp>
        <p:nvSpPr>
          <p:cNvPr id="15363" name="Rectangle 3"/>
          <p:cNvSpPr>
            <a:spLocks noGrp="1"/>
          </p:cNvSpPr>
          <p:nvPr>
            <p:ph idx="1"/>
          </p:nvPr>
        </p:nvSpPr>
        <p:spPr>
          <a:xfrm>
            <a:off x="1127760" y="1701165"/>
            <a:ext cx="2520950" cy="4132263"/>
          </a:xfrm>
        </p:spPr>
        <p:txBody>
          <a:bodyPr vert="horz" wrap="square" lIns="91440" tIns="45720" rIns="91440" bIns="45720" anchor="t" anchorCtr="0"/>
          <a:p>
            <a:pPr eaLnBrk="1" hangingPunct="1">
              <a:lnSpc>
                <a:spcPct val="130000"/>
              </a:lnSpc>
            </a:pPr>
            <a:r>
              <a:rPr lang="en-US" altLang="zh-CN" sz="2400" dirty="0">
                <a:latin typeface="Times New Roman" panose="02020603050405020304" pitchFamily="18" charset="0"/>
                <a:cs typeface="Times New Roman" panose="02020603050405020304" pitchFamily="18" charset="0"/>
              </a:rPr>
              <a:t>1. CBD </a:t>
            </a:r>
            <a:r>
              <a:rPr lang="en-US" altLang="zh-CN" sz="2400" u="sng" dirty="0">
                <a:latin typeface="Times New Roman" panose="02020603050405020304" pitchFamily="18" charset="0"/>
                <a:cs typeface="Times New Roman" panose="02020603050405020304" pitchFamily="18" charset="0"/>
              </a:rPr>
              <a:t>                                                                       </a:t>
            </a:r>
            <a:endParaRPr lang="en-US" altLang="zh-CN" sz="2400" dirty="0">
              <a:latin typeface="Times New Roman" panose="02020603050405020304" pitchFamily="18" charset="0"/>
              <a:cs typeface="Times New Roman" panose="02020603050405020304" pitchFamily="18" charset="0"/>
            </a:endParaRPr>
          </a:p>
          <a:p>
            <a:pPr eaLnBrk="1" hangingPunct="1">
              <a:lnSpc>
                <a:spcPct val="130000"/>
              </a:lnSpc>
            </a:pPr>
            <a:r>
              <a:rPr lang="en-US" altLang="zh-CN" sz="2400" dirty="0">
                <a:latin typeface="Times New Roman" panose="02020603050405020304" pitchFamily="18" charset="0"/>
                <a:cs typeface="Times New Roman" panose="02020603050405020304" pitchFamily="18" charset="0"/>
              </a:rPr>
              <a:t>2. PPP </a:t>
            </a:r>
            <a:r>
              <a:rPr lang="en-US" altLang="zh-CN" sz="2400" u="sng" dirty="0">
                <a:latin typeface="Times New Roman" panose="02020603050405020304" pitchFamily="18" charset="0"/>
                <a:cs typeface="Times New Roman" panose="02020603050405020304" pitchFamily="18" charset="0"/>
              </a:rPr>
              <a:t>                                                                       </a:t>
            </a:r>
            <a:endParaRPr lang="en-US" altLang="zh-CN" sz="2400" dirty="0">
              <a:latin typeface="Times New Roman" panose="02020603050405020304" pitchFamily="18" charset="0"/>
              <a:cs typeface="Times New Roman" panose="02020603050405020304" pitchFamily="18" charset="0"/>
            </a:endParaRPr>
          </a:p>
          <a:p>
            <a:pPr eaLnBrk="1" hangingPunct="1">
              <a:lnSpc>
                <a:spcPct val="130000"/>
              </a:lnSpc>
            </a:pPr>
            <a:r>
              <a:rPr lang="en-US" altLang="zh-CN" sz="2400" dirty="0">
                <a:latin typeface="Times New Roman" panose="02020603050405020304" pitchFamily="18" charset="0"/>
                <a:cs typeface="Times New Roman" panose="02020603050405020304" pitchFamily="18" charset="0"/>
              </a:rPr>
              <a:t>3. CIF </a:t>
            </a:r>
            <a:r>
              <a:rPr lang="en-US" altLang="zh-CN" sz="2400" u="sng" dirty="0">
                <a:latin typeface="Times New Roman" panose="02020603050405020304" pitchFamily="18" charset="0"/>
                <a:cs typeface="Times New Roman" panose="02020603050405020304" pitchFamily="18" charset="0"/>
              </a:rPr>
              <a:t>                                                                       </a:t>
            </a:r>
            <a:endParaRPr lang="en-US" altLang="zh-CN" sz="2400" dirty="0">
              <a:latin typeface="Times New Roman" panose="02020603050405020304" pitchFamily="18" charset="0"/>
              <a:cs typeface="Times New Roman" panose="02020603050405020304" pitchFamily="18" charset="0"/>
            </a:endParaRPr>
          </a:p>
          <a:p>
            <a:pPr eaLnBrk="1" hangingPunct="1">
              <a:lnSpc>
                <a:spcPct val="130000"/>
              </a:lnSpc>
            </a:pPr>
            <a:endParaRPr lang="en-US" altLang="zh-CN" sz="2400" dirty="0">
              <a:latin typeface="Times New Roman" panose="02020603050405020304" pitchFamily="18" charset="0"/>
              <a:cs typeface="Times New Roman" panose="02020603050405020304" pitchFamily="18" charset="0"/>
            </a:endParaRPr>
          </a:p>
          <a:p>
            <a:pPr eaLnBrk="1" hangingPunct="1">
              <a:lnSpc>
                <a:spcPct val="130000"/>
              </a:lnSpc>
            </a:pPr>
            <a:r>
              <a:rPr lang="en-US" altLang="zh-CN" sz="2400" dirty="0">
                <a:latin typeface="Times New Roman" panose="02020603050405020304" pitchFamily="18" charset="0"/>
                <a:cs typeface="Times New Roman" panose="02020603050405020304" pitchFamily="18" charset="0"/>
              </a:rPr>
              <a:t>4. FOB </a:t>
            </a:r>
            <a:r>
              <a:rPr lang="en-US" altLang="zh-CN" sz="2400" u="sng" dirty="0">
                <a:latin typeface="Times New Roman" panose="02020603050405020304" pitchFamily="18" charset="0"/>
                <a:cs typeface="Times New Roman" panose="02020603050405020304" pitchFamily="18" charset="0"/>
              </a:rPr>
              <a:t>                                                                       </a:t>
            </a:r>
            <a:endParaRPr lang="en-US" altLang="zh-CN" sz="2400" dirty="0">
              <a:latin typeface="Times New Roman" panose="02020603050405020304" pitchFamily="18" charset="0"/>
              <a:cs typeface="Times New Roman" panose="02020603050405020304" pitchFamily="18" charset="0"/>
            </a:endParaRPr>
          </a:p>
          <a:p>
            <a:pPr eaLnBrk="1" hangingPunct="1">
              <a:lnSpc>
                <a:spcPct val="130000"/>
              </a:lnSpc>
            </a:pPr>
            <a:r>
              <a:rPr lang="en-US" altLang="zh-CN" sz="2400" dirty="0">
                <a:latin typeface="Times New Roman" panose="02020603050405020304" pitchFamily="18" charset="0"/>
                <a:cs typeface="Times New Roman" panose="02020603050405020304" pitchFamily="18" charset="0"/>
              </a:rPr>
              <a:t>5. FDI </a:t>
            </a:r>
            <a:r>
              <a:rPr lang="en-US" altLang="zh-CN" sz="2400" u="sng" dirty="0">
                <a:latin typeface="Times New Roman" panose="02020603050405020304" pitchFamily="18" charset="0"/>
                <a:cs typeface="Times New Roman" panose="02020603050405020304" pitchFamily="18" charset="0"/>
              </a:rPr>
              <a:t>                                                                       </a:t>
            </a:r>
            <a:endParaRPr lang="en-US" altLang="zh-CN" sz="2400" u="sng" dirty="0">
              <a:latin typeface="Times New Roman" panose="02020603050405020304" pitchFamily="18" charset="0"/>
              <a:cs typeface="Times New Roman" panose="02020603050405020304" pitchFamily="18" charset="0"/>
            </a:endParaRPr>
          </a:p>
        </p:txBody>
      </p:sp>
      <p:sp>
        <p:nvSpPr>
          <p:cNvPr id="151556" name="Text Box 4"/>
          <p:cNvSpPr txBox="1"/>
          <p:nvPr/>
        </p:nvSpPr>
        <p:spPr>
          <a:xfrm>
            <a:off x="2855595" y="1672590"/>
            <a:ext cx="8676640" cy="3474085"/>
          </a:xfrm>
          <a:prstGeom prst="rect">
            <a:avLst/>
          </a:prstGeom>
          <a:solidFill>
            <a:srgbClr val="CCFFFF"/>
          </a:solidFill>
          <a:ln w="9525">
            <a:noFill/>
          </a:ln>
        </p:spPr>
        <p:txBody>
          <a:bodyPr>
            <a:no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342900" lvl="0" indent="-342900" eaLnBrk="1" hangingPunct="1">
              <a:lnSpc>
                <a:spcPct val="180000"/>
              </a:lnSpc>
              <a:spcBef>
                <a:spcPct val="0"/>
              </a:spcBef>
              <a:buClrTx/>
              <a:buSzTx/>
              <a:buFontTx/>
              <a:buAutoNum type="arabicPeriod"/>
            </a:pPr>
            <a:r>
              <a:rPr lang="en-US" altLang="zh-CN" sz="2000" dirty="0">
                <a:latin typeface="Times New Roman" panose="02020603050405020304" pitchFamily="18" charset="0"/>
                <a:cs typeface="Times New Roman" panose="02020603050405020304" pitchFamily="18" charset="0"/>
              </a:rPr>
              <a:t>Cash Before Delivery </a:t>
            </a:r>
            <a:r>
              <a:rPr lang="zh-CN" altLang="en-US" sz="2000" dirty="0">
                <a:latin typeface="Times New Roman" panose="02020603050405020304" pitchFamily="18" charset="0"/>
                <a:cs typeface="Times New Roman" panose="02020603050405020304" pitchFamily="18" charset="0"/>
              </a:rPr>
              <a:t>付款后交单</a:t>
            </a:r>
            <a:r>
              <a:rPr lang="en-US" altLang="zh-CN" sz="2000" dirty="0">
                <a:latin typeface="Times New Roman" panose="02020603050405020304" pitchFamily="18" charset="0"/>
                <a:cs typeface="Times New Roman" panose="02020603050405020304" pitchFamily="18" charset="0"/>
              </a:rPr>
              <a:t>/ Central Business District </a:t>
            </a:r>
            <a:r>
              <a:rPr lang="zh-CN" altLang="en-US" sz="2000" dirty="0">
                <a:latin typeface="Times New Roman" panose="02020603050405020304" pitchFamily="18" charset="0"/>
                <a:cs typeface="Times New Roman" panose="02020603050405020304" pitchFamily="18" charset="0"/>
              </a:rPr>
              <a:t>中央商务区</a:t>
            </a:r>
            <a:endParaRPr lang="zh-CN" altLang="en-US" sz="2000" dirty="0">
              <a:latin typeface="Times New Roman" panose="02020603050405020304" pitchFamily="18" charset="0"/>
              <a:cs typeface="Times New Roman" panose="02020603050405020304" pitchFamily="18" charset="0"/>
            </a:endParaRPr>
          </a:p>
          <a:p>
            <a:pPr marL="342900" lvl="0" indent="-342900" eaLnBrk="1" hangingPunct="1">
              <a:lnSpc>
                <a:spcPct val="180000"/>
              </a:lnSpc>
              <a:spcBef>
                <a:spcPct val="0"/>
              </a:spcBef>
              <a:buClrTx/>
              <a:buSzTx/>
              <a:buFontTx/>
              <a:buNone/>
            </a:pPr>
            <a:r>
              <a:rPr lang="en-US" altLang="zh-CN" sz="2000" dirty="0">
                <a:latin typeface="Times New Roman" panose="02020603050405020304" pitchFamily="18" charset="0"/>
                <a:cs typeface="Times New Roman" panose="02020603050405020304" pitchFamily="18" charset="0"/>
              </a:rPr>
              <a:t>2. PPP</a:t>
            </a:r>
            <a:r>
              <a:rPr lang="zh-CN" altLang="zh-CN" sz="2000" dirty="0">
                <a:latin typeface="Times New Roman" panose="02020603050405020304" pitchFamily="18" charset="0"/>
                <a:cs typeface="Times New Roman" panose="02020603050405020304" pitchFamily="18" charset="0"/>
              </a:rPr>
              <a:t>（</a:t>
            </a:r>
            <a:r>
              <a:rPr lang="en-US" altLang="zh-CN" sz="2000" dirty="0">
                <a:latin typeface="Times New Roman" panose="02020603050405020304" pitchFamily="18" charset="0"/>
                <a:cs typeface="Times New Roman" panose="02020603050405020304" pitchFamily="18" charset="0"/>
              </a:rPr>
              <a:t>Public-Private Partnership</a:t>
            </a:r>
            <a:r>
              <a:rPr lang="zh-CN" altLang="zh-CN" sz="2000" dirty="0">
                <a:latin typeface="Times New Roman" panose="02020603050405020304" pitchFamily="18" charset="0"/>
                <a:cs typeface="Times New Roman" panose="02020603050405020304" pitchFamily="18" charset="0"/>
              </a:rPr>
              <a:t>），又叫</a:t>
            </a:r>
            <a:r>
              <a:rPr lang="en-US" altLang="zh-CN" sz="2000" dirty="0">
                <a:latin typeface="Times New Roman" panose="02020603050405020304" pitchFamily="18" charset="0"/>
                <a:cs typeface="Times New Roman" panose="02020603050405020304" pitchFamily="18" charset="0"/>
                <a:hlinkClick r:id="rId1"/>
              </a:rPr>
              <a:t>PPP模式</a:t>
            </a:r>
            <a:r>
              <a:rPr lang="zh-CN" altLang="zh-CN" sz="2000" dirty="0">
                <a:latin typeface="Times New Roman" panose="02020603050405020304" pitchFamily="18" charset="0"/>
                <a:cs typeface="Times New Roman" panose="02020603050405020304" pitchFamily="18" charset="0"/>
              </a:rPr>
              <a:t>，即</a:t>
            </a:r>
            <a:r>
              <a:rPr lang="en-US" altLang="zh-CN" sz="2000" dirty="0">
                <a:latin typeface="Times New Roman" panose="02020603050405020304" pitchFamily="18" charset="0"/>
                <a:cs typeface="Times New Roman" panose="02020603050405020304" pitchFamily="18" charset="0"/>
                <a:hlinkClick r:id="rId2"/>
              </a:rPr>
              <a:t>政府和社会资本合作</a:t>
            </a:r>
            <a:endParaRPr lang="en-US" altLang="zh-CN" sz="2000" dirty="0">
              <a:latin typeface="Times New Roman" panose="02020603050405020304" pitchFamily="18" charset="0"/>
              <a:cs typeface="Times New Roman" panose="02020603050405020304" pitchFamily="18" charset="0"/>
            </a:endParaRPr>
          </a:p>
          <a:p>
            <a:pPr marL="342900" lvl="0" indent="-342900" eaLnBrk="1" hangingPunct="1">
              <a:lnSpc>
                <a:spcPct val="180000"/>
              </a:lnSpc>
              <a:spcBef>
                <a:spcPct val="0"/>
              </a:spcBef>
              <a:buClrTx/>
              <a:buSzTx/>
              <a:buFontTx/>
              <a:buNone/>
            </a:pPr>
            <a:r>
              <a:rPr lang="en-US" altLang="zh-CN" sz="2000" dirty="0">
                <a:latin typeface="Times New Roman" panose="02020603050405020304" pitchFamily="18" charset="0"/>
                <a:cs typeface="Times New Roman" panose="02020603050405020304" pitchFamily="18" charset="0"/>
              </a:rPr>
              <a:t>3. Cost, Insurance and Freight </a:t>
            </a:r>
            <a:r>
              <a:rPr lang="zh-CN" altLang="en-US" sz="2000" dirty="0">
                <a:latin typeface="Times New Roman" panose="02020603050405020304" pitchFamily="18" charset="0"/>
                <a:cs typeface="Times New Roman" panose="02020603050405020304" pitchFamily="18" charset="0"/>
              </a:rPr>
              <a:t>成本、保险加运费价</a:t>
            </a:r>
            <a:endParaRPr lang="zh-CN" altLang="en-US" sz="2000" dirty="0">
              <a:latin typeface="Times New Roman" panose="02020603050405020304" pitchFamily="18" charset="0"/>
              <a:cs typeface="Times New Roman" panose="02020603050405020304" pitchFamily="18" charset="0"/>
            </a:endParaRPr>
          </a:p>
          <a:p>
            <a:pPr marL="342900" lvl="0" indent="-342900" eaLnBrk="1" hangingPunct="1">
              <a:lnSpc>
                <a:spcPct val="180000"/>
              </a:lnSpc>
              <a:spcBef>
                <a:spcPct val="0"/>
              </a:spcBef>
              <a:buClrTx/>
              <a:buSzTx/>
              <a:buFontTx/>
              <a:buNone/>
            </a:pPr>
            <a:endParaRPr lang="en-US" altLang="zh-CN" sz="2000" dirty="0">
              <a:latin typeface="Times New Roman" panose="02020603050405020304" pitchFamily="18" charset="0"/>
              <a:cs typeface="Times New Roman" panose="02020603050405020304" pitchFamily="18" charset="0"/>
            </a:endParaRPr>
          </a:p>
          <a:p>
            <a:pPr marL="342900" lvl="0" indent="-342900" eaLnBrk="1" hangingPunct="1">
              <a:lnSpc>
                <a:spcPct val="180000"/>
              </a:lnSpc>
              <a:spcBef>
                <a:spcPct val="0"/>
              </a:spcBef>
              <a:buClrTx/>
              <a:buSzTx/>
              <a:buFontTx/>
              <a:buNone/>
            </a:pPr>
            <a:r>
              <a:rPr lang="en-US" altLang="zh-CN" sz="2000" dirty="0">
                <a:latin typeface="Times New Roman" panose="02020603050405020304" pitchFamily="18" charset="0"/>
                <a:cs typeface="Times New Roman" panose="02020603050405020304" pitchFamily="18" charset="0"/>
              </a:rPr>
              <a:t>4. Free on Board </a:t>
            </a:r>
            <a:r>
              <a:rPr lang="zh-CN" altLang="en-US" sz="2000" dirty="0">
                <a:latin typeface="Times New Roman" panose="02020603050405020304" pitchFamily="18" charset="0"/>
                <a:cs typeface="Times New Roman" panose="02020603050405020304" pitchFamily="18" charset="0"/>
              </a:rPr>
              <a:t>船上交货价</a:t>
            </a:r>
            <a:endParaRPr lang="zh-CN" altLang="en-US" sz="2000" dirty="0">
              <a:latin typeface="Times New Roman" panose="02020603050405020304" pitchFamily="18" charset="0"/>
              <a:cs typeface="Times New Roman" panose="02020603050405020304" pitchFamily="18" charset="0"/>
            </a:endParaRPr>
          </a:p>
          <a:p>
            <a:pPr marL="342900" lvl="0" indent="-342900" eaLnBrk="1" hangingPunct="1">
              <a:lnSpc>
                <a:spcPct val="180000"/>
              </a:lnSpc>
              <a:spcBef>
                <a:spcPct val="0"/>
              </a:spcBef>
              <a:buClrTx/>
              <a:buSzTx/>
              <a:buFontTx/>
              <a:buNone/>
            </a:pPr>
            <a:r>
              <a:rPr lang="en-US" altLang="zh-CN" sz="2000" dirty="0">
                <a:latin typeface="Times New Roman" panose="02020603050405020304" pitchFamily="18" charset="0"/>
                <a:cs typeface="Times New Roman" panose="02020603050405020304" pitchFamily="18" charset="0"/>
              </a:rPr>
              <a:t>5. Foreign Direct Investment </a:t>
            </a:r>
            <a:r>
              <a:rPr lang="zh-CN" altLang="en-US" sz="2000" dirty="0">
                <a:latin typeface="Times New Roman" panose="02020603050405020304" pitchFamily="18" charset="0"/>
                <a:cs typeface="Times New Roman" panose="02020603050405020304" pitchFamily="18" charset="0"/>
              </a:rPr>
              <a:t>外商直接投资</a:t>
            </a:r>
            <a:endParaRPr lang="zh-CN" altLang="en-US" sz="2000" dirty="0">
              <a:latin typeface="Times New Roman" panose="02020603050405020304" pitchFamily="18" charset="0"/>
              <a:cs typeface="Times New Roman" panose="02020603050405020304" pitchFamily="18" charset="0"/>
            </a:endParaRPr>
          </a:p>
        </p:txBody>
      </p:sp>
      <p:sp>
        <p:nvSpPr>
          <p:cNvPr id="15365" name="Text Box 5"/>
          <p:cNvSpPr txBox="1"/>
          <p:nvPr/>
        </p:nvSpPr>
        <p:spPr>
          <a:xfrm>
            <a:off x="2208213" y="1052513"/>
            <a:ext cx="7273925" cy="460375"/>
          </a:xfrm>
          <a:prstGeom prst="rect">
            <a:avLst/>
          </a:prstGeom>
          <a:noFill/>
          <a:ln w="9525">
            <a:noFill/>
          </a:ln>
        </p:spPr>
        <p:txBody>
          <a:bodyP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50000"/>
              </a:spcBef>
              <a:buClrTx/>
              <a:buSzTx/>
              <a:buFontTx/>
              <a:buNone/>
            </a:pPr>
            <a:r>
              <a:rPr lang="en-US" altLang="zh-CN" sz="2400" b="1" dirty="0">
                <a:latin typeface="Arial" panose="020B0604020202020204" pitchFamily="34" charset="0"/>
              </a:rPr>
              <a:t>Task I</a:t>
            </a:r>
            <a:r>
              <a:rPr lang="en-US" altLang="zh-CN" sz="2400" dirty="0">
                <a:latin typeface="Arial" panose="020B0604020202020204" pitchFamily="34" charset="0"/>
              </a:rPr>
              <a:t>  </a:t>
            </a:r>
            <a:r>
              <a:rPr lang="zh-CN" altLang="en-US" sz="2400" dirty="0">
                <a:latin typeface="Arial" panose="020B0604020202020204" pitchFamily="34" charset="0"/>
              </a:rPr>
              <a:t>把下列缩略语的全称及译文填写在横线上。</a:t>
            </a:r>
            <a:endParaRPr lang="zh-CN" altLang="en-US" sz="2400" dirty="0">
              <a:latin typeface="Arial" panose="020B0604020202020204"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51556">
                                            <p:txEl>
                                              <p:charRg st="0" end="60"/>
                                            </p:txEl>
                                          </p:spTgt>
                                        </p:tgtEl>
                                        <p:attrNameLst>
                                          <p:attrName>style.visibility</p:attrName>
                                        </p:attrNameLst>
                                      </p:cBhvr>
                                      <p:to>
                                        <p:strVal val="visible"/>
                                      </p:to>
                                    </p:set>
                                    <p:animEffect transition="in" filter="wipe(down)">
                                      <p:cBhvr>
                                        <p:cTn id="7" dur="500"/>
                                        <p:tgtEl>
                                          <p:spTgt spid="151556">
                                            <p:txEl>
                                              <p:charRg st="0" end="6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51556">
                                            <p:txEl>
                                              <p:charRg st="60" end="114"/>
                                            </p:txEl>
                                          </p:spTgt>
                                        </p:tgtEl>
                                        <p:attrNameLst>
                                          <p:attrName>style.visibility</p:attrName>
                                        </p:attrNameLst>
                                      </p:cBhvr>
                                      <p:to>
                                        <p:strVal val="visible"/>
                                      </p:to>
                                    </p:set>
                                    <p:animEffect transition="in" filter="wipe(down)">
                                      <p:cBhvr>
                                        <p:cTn id="12" dur="500"/>
                                        <p:tgtEl>
                                          <p:spTgt spid="151556">
                                            <p:txEl>
                                              <p:charRg st="60" end="11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151556">
                                            <p:txEl>
                                              <p:charRg st="115" end="156"/>
                                            </p:txEl>
                                          </p:spTgt>
                                        </p:tgtEl>
                                        <p:attrNameLst>
                                          <p:attrName>style.visibility</p:attrName>
                                        </p:attrNameLst>
                                      </p:cBhvr>
                                      <p:to>
                                        <p:strVal val="visible"/>
                                      </p:to>
                                    </p:set>
                                    <p:animEffect transition="in" filter="wipe(down)">
                                      <p:cBhvr>
                                        <p:cTn id="17" dur="500"/>
                                        <p:tgtEl>
                                          <p:spTgt spid="151556">
                                            <p:txEl>
                                              <p:charRg st="115" end="156"/>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151556">
                                            <p:txEl>
                                              <p:charRg st="157" end="180"/>
                                            </p:txEl>
                                          </p:spTgt>
                                        </p:tgtEl>
                                        <p:attrNameLst>
                                          <p:attrName>style.visibility</p:attrName>
                                        </p:attrNameLst>
                                      </p:cBhvr>
                                      <p:to>
                                        <p:strVal val="visible"/>
                                      </p:to>
                                    </p:set>
                                    <p:animEffect transition="in" filter="wipe(down)">
                                      <p:cBhvr>
                                        <p:cTn id="22" dur="500"/>
                                        <p:tgtEl>
                                          <p:spTgt spid="151556">
                                            <p:txEl>
                                              <p:charRg st="157" end="18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151556">
                                            <p:txEl>
                                              <p:charRg st="181" end="217"/>
                                            </p:txEl>
                                          </p:spTgt>
                                        </p:tgtEl>
                                        <p:attrNameLst>
                                          <p:attrName>style.visibility</p:attrName>
                                        </p:attrNameLst>
                                      </p:cBhvr>
                                      <p:to>
                                        <p:strVal val="visible"/>
                                      </p:to>
                                    </p:set>
                                    <p:animEffect transition="in" filter="wipe(down)">
                                      <p:cBhvr>
                                        <p:cTn id="27" dur="500"/>
                                        <p:tgtEl>
                                          <p:spTgt spid="151556">
                                            <p:txEl>
                                              <p:charRg st="181" end="21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p="http://schemas.openxmlformats.org/presentationml/2006/main">
  <p:tag name="commondata" val="eyJoZGlkIjoiYjk5ODM0YmMxOWJiYWQyNDU4MGIzYWRmYTA0ZmI5NDcifQ=="/>
</p:tagLst>
</file>

<file path=ppt/theme/theme1.xml><?xml version="1.0" encoding="utf-8"?>
<a:theme xmlns:a="http://schemas.openxmlformats.org/drawingml/2006/main" name="Eclipse">
  <a:themeElements>
    <a:clrScheme name="Eclipse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fontScheme name="Eclipse">
      <a:majorFont>
        <a:latin typeface="Arial"/>
        <a:ea typeface="宋体"/>
        <a:cs typeface=""/>
      </a:majorFont>
      <a:minorFont>
        <a:latin typeface="Verdana"/>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raClrSchemeLst>
    <a:extraClrScheme>
      <a:clrScheme name="Eclipse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clrMap bg1="lt1" tx1="dk1" bg2="lt2" tx2="dk2" accent1="accent1" accent2="accent2" accent3="accent3" accent4="accent4" accent5="accent5" accent6="accent6" hlink="hlink" folHlink="folHlink"/>
    </a:extraClrScheme>
    <a:extraClrScheme>
      <a:clrScheme name="Eclipse 2">
        <a:dk1>
          <a:srgbClr val="000000"/>
        </a:dk1>
        <a:lt1>
          <a:srgbClr val="FFFFFF"/>
        </a:lt1>
        <a:dk2>
          <a:srgbClr val="333366"/>
        </a:dk2>
        <a:lt2>
          <a:srgbClr val="5F5F5F"/>
        </a:lt2>
        <a:accent1>
          <a:srgbClr val="CC99FF"/>
        </a:accent1>
        <a:accent2>
          <a:srgbClr val="99CCCC"/>
        </a:accent2>
        <a:accent3>
          <a:srgbClr val="FFFFFF"/>
        </a:accent3>
        <a:accent4>
          <a:srgbClr val="000000"/>
        </a:accent4>
        <a:accent5>
          <a:srgbClr val="E2CAFF"/>
        </a:accent5>
        <a:accent6>
          <a:srgbClr val="8AB9B9"/>
        </a:accent6>
        <a:hlink>
          <a:srgbClr val="666699"/>
        </a:hlink>
        <a:folHlink>
          <a:srgbClr val="660066"/>
        </a:folHlink>
      </a:clrScheme>
      <a:clrMap bg1="lt1" tx1="dk1" bg2="lt2" tx2="dk2" accent1="accent1" accent2="accent2" accent3="accent3" accent4="accent4" accent5="accent5" accent6="accent6" hlink="hlink" folHlink="folHlink"/>
    </a:extraClrScheme>
    <a:extraClrScheme>
      <a:clrScheme name="Eclipse 3">
        <a:dk1>
          <a:srgbClr val="000000"/>
        </a:dk1>
        <a:lt1>
          <a:srgbClr val="FFFFFF"/>
        </a:lt1>
        <a:dk2>
          <a:srgbClr val="0000CC"/>
        </a:dk2>
        <a:lt2>
          <a:srgbClr val="434343"/>
        </a:lt2>
        <a:accent1>
          <a:srgbClr val="99CC00"/>
        </a:accent1>
        <a:accent2>
          <a:srgbClr val="FFCC00"/>
        </a:accent2>
        <a:accent3>
          <a:srgbClr val="FFFFFF"/>
        </a:accent3>
        <a:accent4>
          <a:srgbClr val="000000"/>
        </a:accent4>
        <a:accent5>
          <a:srgbClr val="CAE2AA"/>
        </a:accent5>
        <a:accent6>
          <a:srgbClr val="E7B900"/>
        </a:accent6>
        <a:hlink>
          <a:srgbClr val="FF0000"/>
        </a:hlink>
        <a:folHlink>
          <a:srgbClr val="808080"/>
        </a:folHlink>
      </a:clrScheme>
      <a:clrMap bg1="lt1" tx1="dk1" bg2="lt2" tx2="dk2" accent1="accent1" accent2="accent2" accent3="accent3" accent4="accent4" accent5="accent5" accent6="accent6" hlink="hlink" folHlink="folHlink"/>
    </a:extraClrScheme>
    <a:extraClrScheme>
      <a:clrScheme name="Eclipse 4">
        <a:dk1>
          <a:srgbClr val="000000"/>
        </a:dk1>
        <a:lt1>
          <a:srgbClr val="64AAAE"/>
        </a:lt1>
        <a:dk2>
          <a:srgbClr val="FFFFCC"/>
        </a:dk2>
        <a:lt2>
          <a:srgbClr val="5F5F5F"/>
        </a:lt2>
        <a:accent1>
          <a:srgbClr val="B4B1DB"/>
        </a:accent1>
        <a:accent2>
          <a:srgbClr val="61C1D7"/>
        </a:accent2>
        <a:accent3>
          <a:srgbClr val="B8D2D3"/>
        </a:accent3>
        <a:accent4>
          <a:srgbClr val="000000"/>
        </a:accent4>
        <a:accent5>
          <a:srgbClr val="D6D5EA"/>
        </a:accent5>
        <a:accent6>
          <a:srgbClr val="57AFC3"/>
        </a:accent6>
        <a:hlink>
          <a:srgbClr val="257177"/>
        </a:hlink>
        <a:folHlink>
          <a:srgbClr val="CCCCCC"/>
        </a:folHlink>
      </a:clrScheme>
      <a:clrMap bg1="lt1" tx1="dk1" bg2="lt2" tx2="dk2" accent1="accent1" accent2="accent2" accent3="accent3" accent4="accent4" accent5="accent5" accent6="accent6" hlink="hlink" folHlink="folHlink"/>
    </a:extraClrScheme>
    <a:extraClrScheme>
      <a:clrScheme name="Eclipse 5">
        <a:dk1>
          <a:srgbClr val="5F5F5F"/>
        </a:dk1>
        <a:lt1>
          <a:srgbClr val="F8F8F8"/>
        </a:lt1>
        <a:dk2>
          <a:srgbClr val="2A285A"/>
        </a:dk2>
        <a:lt2>
          <a:srgbClr val="FFFFFF"/>
        </a:lt2>
        <a:accent1>
          <a:srgbClr val="999966"/>
        </a:accent1>
        <a:accent2>
          <a:srgbClr val="8C8B9D"/>
        </a:accent2>
        <a:accent3>
          <a:srgbClr val="ACACB5"/>
        </a:accent3>
        <a:accent4>
          <a:srgbClr val="D4D4D4"/>
        </a:accent4>
        <a:accent5>
          <a:srgbClr val="CACAB8"/>
        </a:accent5>
        <a:accent6>
          <a:srgbClr val="7E7D8E"/>
        </a:accent6>
        <a:hlink>
          <a:srgbClr val="465174"/>
        </a:hlink>
        <a:folHlink>
          <a:srgbClr val="C0C0C0"/>
        </a:folHlink>
      </a:clrScheme>
      <a:clrMap bg1="dk2" tx1="lt1" bg2="dk1" tx2="lt2" accent1="accent1" accent2="accent2" accent3="accent3" accent4="accent4" accent5="accent5" accent6="accent6" hlink="hlink" folHlink="folHlink"/>
    </a:extraClrScheme>
    <a:extraClrScheme>
      <a:clrScheme name="Eclipse 6">
        <a:dk1>
          <a:srgbClr val="434343"/>
        </a:dk1>
        <a:lt1>
          <a:srgbClr val="FFFFFF"/>
        </a:lt1>
        <a:dk2>
          <a:srgbClr val="360404"/>
        </a:dk2>
        <a:lt2>
          <a:srgbClr val="FFFFFF"/>
        </a:lt2>
        <a:accent1>
          <a:srgbClr val="669900"/>
        </a:accent1>
        <a:accent2>
          <a:srgbClr val="CC6600"/>
        </a:accent2>
        <a:accent3>
          <a:srgbClr val="AEAAAA"/>
        </a:accent3>
        <a:accent4>
          <a:srgbClr val="DADADA"/>
        </a:accent4>
        <a:accent5>
          <a:srgbClr val="B8CAAA"/>
        </a:accent5>
        <a:accent6>
          <a:srgbClr val="B95C00"/>
        </a:accent6>
        <a:hlink>
          <a:srgbClr val="CC3300"/>
        </a:hlink>
        <a:folHlink>
          <a:srgbClr val="808080"/>
        </a:folHlink>
      </a:clrScheme>
      <a:clrMap bg1="dk2" tx1="lt1" bg2="dk1" tx2="lt2" accent1="accent1" accent2="accent2" accent3="accent3" accent4="accent4" accent5="accent5" accent6="accent6" hlink="hlink" folHlink="folHlink"/>
    </a:extraClrScheme>
    <a:extraClrScheme>
      <a:clrScheme name="Eclipse 7">
        <a:dk1>
          <a:srgbClr val="434343"/>
        </a:dk1>
        <a:lt1>
          <a:srgbClr val="FFFFFF"/>
        </a:lt1>
        <a:dk2>
          <a:srgbClr val="000000"/>
        </a:dk2>
        <a:lt2>
          <a:srgbClr val="8285FE"/>
        </a:lt2>
        <a:accent1>
          <a:srgbClr val="669900"/>
        </a:accent1>
        <a:accent2>
          <a:srgbClr val="9900FF"/>
        </a:accent2>
        <a:accent3>
          <a:srgbClr val="AAAAAA"/>
        </a:accent3>
        <a:accent4>
          <a:srgbClr val="DADADA"/>
        </a:accent4>
        <a:accent5>
          <a:srgbClr val="B8CAAA"/>
        </a:accent5>
        <a:accent6>
          <a:srgbClr val="8A00E7"/>
        </a:accent6>
        <a:hlink>
          <a:srgbClr val="6600CC"/>
        </a:hlink>
        <a:folHlink>
          <a:srgbClr val="808080"/>
        </a:folHlink>
      </a:clrScheme>
      <a:clrMap bg1="dk2" tx1="lt1" bg2="dk1" tx2="lt2" accent1="accent1" accent2="accent2" accent3="accent3" accent4="accent4" accent5="accent5" accent6="accent6" hlink="hlink" folHlink="folHlink"/>
    </a:extraClrScheme>
    <a:extraClrScheme>
      <a:clrScheme name="Eclipse 8">
        <a:dk1>
          <a:srgbClr val="434343"/>
        </a:dk1>
        <a:lt1>
          <a:srgbClr val="FFFFFF"/>
        </a:lt1>
        <a:dk2>
          <a:srgbClr val="000000"/>
        </a:dk2>
        <a:lt2>
          <a:srgbClr val="0066FF"/>
        </a:lt2>
        <a:accent1>
          <a:srgbClr val="339966"/>
        </a:accent1>
        <a:accent2>
          <a:srgbClr val="FFCC00"/>
        </a:accent2>
        <a:accent3>
          <a:srgbClr val="AAAAAA"/>
        </a:accent3>
        <a:accent4>
          <a:srgbClr val="DADADA"/>
        </a:accent4>
        <a:accent5>
          <a:srgbClr val="ADCAB8"/>
        </a:accent5>
        <a:accent6>
          <a:srgbClr val="E7B900"/>
        </a:accent6>
        <a:hlink>
          <a:srgbClr val="CC0000"/>
        </a:hlink>
        <a:folHlink>
          <a:srgbClr val="808080"/>
        </a:folHlink>
      </a:clrScheme>
      <a:clrMap bg1="dk2" tx1="lt1" bg2="dk1" tx2="lt2" accent1="accent1" accent2="accent2" accent3="accent3" accent4="accent4" accent5="accent5" accent6="accent6" hlink="hlink" folHlink="folHlink"/>
    </a:extraClrScheme>
    <a:extraClrScheme>
      <a:clrScheme name="Eclipse 9">
        <a:dk1>
          <a:srgbClr val="333300"/>
        </a:dk1>
        <a:lt1>
          <a:srgbClr val="FFFFFF"/>
        </a:lt1>
        <a:dk2>
          <a:srgbClr val="669900"/>
        </a:dk2>
        <a:lt2>
          <a:srgbClr val="FFFFCC"/>
        </a:lt2>
        <a:accent1>
          <a:srgbClr val="CCCC00"/>
        </a:accent1>
        <a:accent2>
          <a:srgbClr val="99CC00"/>
        </a:accent2>
        <a:accent3>
          <a:srgbClr val="B8CAAA"/>
        </a:accent3>
        <a:accent4>
          <a:srgbClr val="DADADA"/>
        </a:accent4>
        <a:accent5>
          <a:srgbClr val="E2E2AA"/>
        </a:accent5>
        <a:accent6>
          <a:srgbClr val="8AB900"/>
        </a:accent6>
        <a:hlink>
          <a:srgbClr val="336600"/>
        </a:hlink>
        <a:folHlink>
          <a:srgbClr val="FFFF66"/>
        </a:folHlink>
      </a:clrScheme>
      <a:clrMap bg1="dk2" tx1="lt1" bg2="dk1" tx2="lt2" accent1="accent1" accent2="accent2" accent3="accent3" accent4="accent4" accent5="accent5" accent6="accent6" hlink="hlink" folHlink="folHlink"/>
    </a:extraClrScheme>
    <a:extraClrScheme>
      <a:clrScheme name="Eclipse 10">
        <a:dk1>
          <a:srgbClr val="333333"/>
        </a:dk1>
        <a:lt1>
          <a:srgbClr val="FFFFCC"/>
        </a:lt1>
        <a:dk2>
          <a:srgbClr val="660000"/>
        </a:dk2>
        <a:lt2>
          <a:srgbClr val="CCCCCC"/>
        </a:lt2>
        <a:accent1>
          <a:srgbClr val="FF6600"/>
        </a:accent1>
        <a:accent2>
          <a:srgbClr val="CC3300"/>
        </a:accent2>
        <a:accent3>
          <a:srgbClr val="B8AAAA"/>
        </a:accent3>
        <a:accent4>
          <a:srgbClr val="DADAAE"/>
        </a:accent4>
        <a:accent5>
          <a:srgbClr val="FFB8AA"/>
        </a:accent5>
        <a:accent6>
          <a:srgbClr val="B92D00"/>
        </a:accent6>
        <a:hlink>
          <a:srgbClr val="990000"/>
        </a:hlink>
        <a:folHlink>
          <a:srgbClr val="CC990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Eclipse</Template>
  <TotalTime>0</TotalTime>
  <Words>21773</Words>
  <Application>WPS 演示</Application>
  <PresentationFormat>全屏显示(4:3)</PresentationFormat>
  <Paragraphs>361</Paragraphs>
  <Slides>60</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60</vt:i4>
      </vt:variant>
    </vt:vector>
  </HeadingPairs>
  <TitlesOfParts>
    <vt:vector size="71" baseType="lpstr">
      <vt:lpstr>Arial</vt:lpstr>
      <vt:lpstr>宋体</vt:lpstr>
      <vt:lpstr>Wingdings</vt:lpstr>
      <vt:lpstr>Verdana</vt:lpstr>
      <vt:lpstr>微软雅黑</vt:lpstr>
      <vt:lpstr>Arial Unicode MS</vt:lpstr>
      <vt:lpstr>黑体</vt:lpstr>
      <vt:lpstr>Times New Roman</vt:lpstr>
      <vt:lpstr>Times New Roman</vt:lpstr>
      <vt:lpstr>华文琥珀</vt:lpstr>
      <vt:lpstr>Eclipse</vt:lpstr>
      <vt:lpstr>商务翻译实务</vt:lpstr>
      <vt:lpstr>第一单元 商务翻译概论</vt:lpstr>
      <vt:lpstr>商务翻译概论</vt:lpstr>
      <vt:lpstr>PowerPoint 演示文稿</vt:lpstr>
      <vt:lpstr>§ PART ONE 认识商务英语及商务翻译</vt:lpstr>
      <vt:lpstr>PowerPoint 演示文稿</vt:lpstr>
      <vt:lpstr>PowerPoint 演示文稿</vt:lpstr>
      <vt:lpstr>PowerPoint 演示文稿</vt:lpstr>
      <vt:lpstr>§ PART TWO 商务翻译热身练习</vt:lpstr>
      <vt:lpstr>PowerPoint 演示文稿</vt:lpstr>
      <vt:lpstr>PowerPoint 演示文稿</vt:lpstr>
      <vt:lpstr>PowerPoint 演示文稿</vt:lpstr>
      <vt:lpstr>PowerPoint 演示文稿</vt:lpstr>
      <vt:lpstr>§ PART THREE 商务英语语言特点</vt:lpstr>
      <vt:lpstr>PowerPoint 演示文稿</vt:lpstr>
      <vt:lpstr>Task II  阅读下列句子，从语言规范方面讨论商务英语的语言特点。</vt:lpstr>
      <vt:lpstr>PowerPoint 演示文稿</vt:lpstr>
      <vt:lpstr>PowerPoint 演示文稿</vt:lpstr>
      <vt:lpstr>PowerPoint 演示文稿</vt:lpstr>
      <vt:lpstr>Task III  阅读下列句子，从语言结构稳定性方面讨论商务英语的语言特点。</vt:lpstr>
      <vt:lpstr>参考译文</vt:lpstr>
      <vt:lpstr>PowerPoint 演示文稿</vt:lpstr>
      <vt:lpstr>Task IV  阅读下列短语，讨论商务英语的语言特点。</vt:lpstr>
      <vt:lpstr>PowerPoint 演示文稿</vt:lpstr>
      <vt:lpstr>PowerPoint 演示文稿</vt:lpstr>
      <vt:lpstr>PowerPoint 演示文稿</vt:lpstr>
      <vt:lpstr>PowerPoint 演示文稿</vt:lpstr>
      <vt:lpstr> Task V  阅读下列句子，注意数字与词汇的精确度，讨论商务英语的语言特点。</vt:lpstr>
      <vt:lpstr>PowerPoint 演示文稿</vt:lpstr>
      <vt:lpstr>PowerPoint 演示文稿</vt:lpstr>
      <vt:lpstr>PowerPoint 演示文稿</vt:lpstr>
      <vt:lpstr>PowerPoint 演示文稿</vt:lpstr>
      <vt:lpstr>PowerPoint 演示文稿</vt:lpstr>
      <vt:lpstr>PowerPoint 演示文稿</vt:lpstr>
      <vt:lpstr>§ PART FOUR 商务英语翻译标准</vt:lpstr>
      <vt:lpstr>PowerPoint 演示文稿</vt:lpstr>
      <vt:lpstr>PowerPoint 演示文稿</vt:lpstr>
      <vt:lpstr>Task II  请翻译下列段落，讨论商务翻译的其他标准。</vt:lpstr>
      <vt:lpstr>PowerPoint 演示文稿</vt:lpstr>
      <vt:lpstr>PowerPoint 演示文稿</vt:lpstr>
      <vt:lpstr>§ PART FIVE 商务翻译标准再讨论</vt:lpstr>
      <vt:lpstr>PowerPoint 演示文稿</vt:lpstr>
      <vt:lpstr>PowerPoint 演示文稿</vt:lpstr>
      <vt:lpstr>PowerPoint 演示文稿</vt:lpstr>
      <vt:lpstr>PowerPoint 演示文稿</vt:lpstr>
      <vt:lpstr>PowerPoint 演示文稿</vt:lpstr>
      <vt:lpstr>§ PART SIX 商务翻译实践</vt:lpstr>
      <vt:lpstr>Task I  请将下列短语翻译成中文。</vt:lpstr>
      <vt:lpstr>PowerPoint 演示文稿</vt:lpstr>
      <vt:lpstr>Task II  翻译下列句子，注意句子中斜体单词的翻译。</vt:lpstr>
      <vt:lpstr>PowerPoint 演示文稿</vt:lpstr>
      <vt:lpstr>PowerPoint 演示文稿</vt:lpstr>
      <vt:lpstr>PowerPoint 演示文稿</vt:lpstr>
      <vt:lpstr>PowerPoint 演示文稿</vt:lpstr>
      <vt:lpstr>Task III  翻译下列段落，注意商务英语的翻译标准。</vt:lpstr>
      <vt:lpstr>PowerPoint 演示文稿</vt:lpstr>
      <vt:lpstr>PowerPoint 演示文稿</vt:lpstr>
      <vt:lpstr>PART SEVEN 学习参考</vt:lpstr>
      <vt:lpstr>PART EIGHT 单元预告与实训任务</vt:lpstr>
      <vt:lpstr>PowerPoint 演示文稿</vt:lpstr>
    </vt:vector>
  </TitlesOfParts>
  <Company>微软中国</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微软用户</dc:creator>
  <cp:lastModifiedBy>ZJR</cp:lastModifiedBy>
  <cp:revision>251</cp:revision>
  <dcterms:created xsi:type="dcterms:W3CDTF">2007-10-05T07:35:00Z</dcterms:created>
  <dcterms:modified xsi:type="dcterms:W3CDTF">2024-08-19T10:10:57Z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A48653C3102B49CC93E5BCC314A72C19_12</vt:lpwstr>
  </property>
  <property fmtid="{D5CDD505-2E9C-101B-9397-08002B2CF9AE}" pid="3" name="KSOProductBuildVer">
    <vt:lpwstr>2052-12.1.0.17827</vt:lpwstr>
  </property>
</Properties>
</file>