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8"/>
  </p:notesMasterIdLst>
  <p:sldIdLst>
    <p:sldId id="308" r:id="rId3"/>
    <p:sldId id="309" r:id="rId4"/>
    <p:sldId id="312" r:id="rId5"/>
    <p:sldId id="311" r:id="rId6"/>
    <p:sldId id="310" r:id="rId7"/>
    <p:sldId id="377" r:id="rId8"/>
    <p:sldId id="313" r:id="rId9"/>
    <p:sldId id="384" r:id="rId10"/>
    <p:sldId id="314" r:id="rId11"/>
    <p:sldId id="383" r:id="rId12"/>
    <p:sldId id="315" r:id="rId13"/>
    <p:sldId id="316" r:id="rId14"/>
    <p:sldId id="409" r:id="rId15"/>
    <p:sldId id="317" r:id="rId16"/>
    <p:sldId id="318" r:id="rId17"/>
    <p:sldId id="319" r:id="rId18"/>
    <p:sldId id="320" r:id="rId19"/>
    <p:sldId id="385" r:id="rId20"/>
    <p:sldId id="378" r:id="rId21"/>
    <p:sldId id="407" r:id="rId22"/>
    <p:sldId id="321" r:id="rId23"/>
    <p:sldId id="322" r:id="rId24"/>
    <p:sldId id="379" r:id="rId25"/>
    <p:sldId id="323" r:id="rId26"/>
    <p:sldId id="324" r:id="rId27"/>
    <p:sldId id="325" r:id="rId28"/>
    <p:sldId id="326" r:id="rId29"/>
    <p:sldId id="327" r:id="rId30"/>
    <p:sldId id="328" r:id="rId31"/>
    <p:sldId id="329" r:id="rId32"/>
    <p:sldId id="330" r:id="rId33"/>
    <p:sldId id="331" r:id="rId34"/>
    <p:sldId id="380" r:id="rId35"/>
    <p:sldId id="332" r:id="rId36"/>
    <p:sldId id="333" r:id="rId37"/>
    <p:sldId id="334" r:id="rId38"/>
    <p:sldId id="335" r:id="rId39"/>
    <p:sldId id="336" r:id="rId40"/>
    <p:sldId id="338" r:id="rId41"/>
    <p:sldId id="339" r:id="rId42"/>
    <p:sldId id="340" r:id="rId43"/>
    <p:sldId id="341" r:id="rId44"/>
    <p:sldId id="342" r:id="rId45"/>
    <p:sldId id="343" r:id="rId46"/>
    <p:sldId id="344" r:id="rId47"/>
    <p:sldId id="345" r:id="rId48"/>
    <p:sldId id="346" r:id="rId49"/>
    <p:sldId id="347" r:id="rId50"/>
    <p:sldId id="348" r:id="rId51"/>
    <p:sldId id="349" r:id="rId52"/>
    <p:sldId id="350" r:id="rId53"/>
    <p:sldId id="353" r:id="rId54"/>
    <p:sldId id="354" r:id="rId55"/>
    <p:sldId id="381" r:id="rId56"/>
    <p:sldId id="355" r:id="rId57"/>
    <p:sldId id="356" r:id="rId58"/>
    <p:sldId id="357" r:id="rId59"/>
    <p:sldId id="358" r:id="rId60"/>
    <p:sldId id="359" r:id="rId61"/>
    <p:sldId id="382" r:id="rId62"/>
    <p:sldId id="360" r:id="rId63"/>
    <p:sldId id="361" r:id="rId64"/>
    <p:sldId id="362" r:id="rId65"/>
    <p:sldId id="363" r:id="rId66"/>
    <p:sldId id="364" r:id="rId67"/>
    <p:sldId id="365" r:id="rId68"/>
    <p:sldId id="366" r:id="rId69"/>
    <p:sldId id="367" r:id="rId70"/>
    <p:sldId id="368" r:id="rId71"/>
    <p:sldId id="369" r:id="rId72"/>
    <p:sldId id="370" r:id="rId73"/>
    <p:sldId id="371" r:id="rId74"/>
    <p:sldId id="386" r:id="rId75"/>
    <p:sldId id="372" r:id="rId76"/>
    <p:sldId id="387" r:id="rId77"/>
    <p:sldId id="388" r:id="rId78"/>
    <p:sldId id="389" r:id="rId79"/>
    <p:sldId id="390" r:id="rId80"/>
    <p:sldId id="392" r:id="rId81"/>
    <p:sldId id="393" r:id="rId82"/>
    <p:sldId id="395" r:id="rId83"/>
    <p:sldId id="397" r:id="rId84"/>
    <p:sldId id="398" r:id="rId85"/>
    <p:sldId id="399" r:id="rId86"/>
    <p:sldId id="391" r:id="rId87"/>
    <p:sldId id="400" r:id="rId88"/>
    <p:sldId id="401" r:id="rId89"/>
    <p:sldId id="402" r:id="rId90"/>
    <p:sldId id="403" r:id="rId91"/>
    <p:sldId id="404" r:id="rId92"/>
    <p:sldId id="405" r:id="rId93"/>
    <p:sldId id="406" r:id="rId94"/>
    <p:sldId id="373" r:id="rId95"/>
    <p:sldId id="374" r:id="rId96"/>
    <p:sldId id="306" r:id="rId97"/>
  </p:sldIdLst>
  <p:sldSz cx="12192000" cy="6858000"/>
  <p:notesSz cx="6858000" cy="9144000"/>
  <p:custDataLst>
    <p:tags r:id="rId102"/>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8"/>
    <p:restoredTop sz="94651"/>
  </p:normalViewPr>
  <p:slideViewPr>
    <p:cSldViewPr showGuides="1">
      <p:cViewPr varScale="1">
        <p:scale>
          <a:sx n="84" d="100"/>
          <a:sy n="84" d="100"/>
        </p:scale>
        <p:origin x="1426" y="77"/>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presProps" Target="presProps.xml"/><Relationship Id="rId98" Type="http://schemas.openxmlformats.org/officeDocument/2006/relationships/notesMaster" Target="notesMasters/notesMaster1.xml"/><Relationship Id="rId97" Type="http://schemas.openxmlformats.org/officeDocument/2006/relationships/slide" Target="slides/slide95.xml"/><Relationship Id="rId96" Type="http://schemas.openxmlformats.org/officeDocument/2006/relationships/slide" Target="slides/slide94.xml"/><Relationship Id="rId95" Type="http://schemas.openxmlformats.org/officeDocument/2006/relationships/slide" Target="slides/slide93.xml"/><Relationship Id="rId94" Type="http://schemas.openxmlformats.org/officeDocument/2006/relationships/slide" Target="slides/slide92.xml"/><Relationship Id="rId93" Type="http://schemas.openxmlformats.org/officeDocument/2006/relationships/slide" Target="slides/slide91.xml"/><Relationship Id="rId92" Type="http://schemas.openxmlformats.org/officeDocument/2006/relationships/slide" Target="slides/slide90.xml"/><Relationship Id="rId91" Type="http://schemas.openxmlformats.org/officeDocument/2006/relationships/slide" Target="slides/slide89.xml"/><Relationship Id="rId90" Type="http://schemas.openxmlformats.org/officeDocument/2006/relationships/slide" Target="slides/slide88.xml"/><Relationship Id="rId9" Type="http://schemas.openxmlformats.org/officeDocument/2006/relationships/slide" Target="slides/slide7.xml"/><Relationship Id="rId89" Type="http://schemas.openxmlformats.org/officeDocument/2006/relationships/slide" Target="slides/slide87.xml"/><Relationship Id="rId88" Type="http://schemas.openxmlformats.org/officeDocument/2006/relationships/slide" Target="slides/slide86.xml"/><Relationship Id="rId87" Type="http://schemas.openxmlformats.org/officeDocument/2006/relationships/slide" Target="slides/slide85.xml"/><Relationship Id="rId86" Type="http://schemas.openxmlformats.org/officeDocument/2006/relationships/slide" Target="slides/slide84.xml"/><Relationship Id="rId85" Type="http://schemas.openxmlformats.org/officeDocument/2006/relationships/slide" Target="slides/slide83.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2" Type="http://schemas.openxmlformats.org/officeDocument/2006/relationships/tags" Target="tags/tag1.xml"/><Relationship Id="rId101" Type="http://schemas.openxmlformats.org/officeDocument/2006/relationships/tableStyles" Target="tableStyles.xml"/><Relationship Id="rId100" Type="http://schemas.openxmlformats.org/officeDocument/2006/relationships/viewProps" Target="viewProps.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2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Rot="1" noTextEdit="1"/>
          </p:cNvSpPr>
          <p:nvPr>
            <p:ph type="sldImg" idx="2"/>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0FCA8B4-A274-4D49-9B3F-FE670425C7EF}" type="slidenum">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PhAnim="0"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4296833" y="304800"/>
            <a:ext cx="15879233" cy="4724400"/>
            <a:chOff x="-2030" y="192"/>
            <a:chExt cx="7502" cy="2976"/>
          </a:xfrm>
        </p:grpSpPr>
        <p:sp>
          <p:nvSpPr>
            <p:cNvPr id="2057" name="Line 3"/>
            <p:cNvSpPr/>
            <p:nvPr/>
          </p:nvSpPr>
          <p:spPr>
            <a:xfrm>
              <a:off x="912" y="1584"/>
              <a:ext cx="4560" cy="0"/>
            </a:xfrm>
            <a:prstGeom prst="line">
              <a:avLst/>
            </a:prstGeom>
            <a:ln w="12700" cap="flat" cmpd="sng">
              <a:solidFill>
                <a:schemeClr val="tx1"/>
              </a:solidFill>
              <a:prstDash val="solid"/>
              <a:headEnd type="none" w="med" len="med"/>
              <a:tailEnd type="none" w="med" len="med"/>
            </a:ln>
          </p:spPr>
        </p:sp>
        <p:sp>
          <p:nvSpPr>
            <p:cNvPr id="2058" name="AutoShape 4"/>
            <p:cNvSpPr/>
            <p:nvPr/>
          </p:nvSpPr>
          <p:spPr>
            <a:xfrm>
              <a:off x="-1584" y="864"/>
              <a:ext cx="2304" cy="2304"/>
            </a:xfrm>
            <a:custGeom>
              <a:avLst/>
              <a:gdLst>
                <a:gd name="txL" fmla="*/ 44083 w 64000"/>
                <a:gd name="txT" fmla="*/ -29639 h 64000"/>
                <a:gd name="txR" fmla="*/ 44083 w 64000"/>
                <a:gd name="txB" fmla="*/ 29639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alpha val="100000"/>
              </a:schemeClr>
            </a:solidFill>
            <a:ln w="9525">
              <a:noFill/>
            </a:ln>
          </p:spPr>
          <p:txBody>
            <a:bodyPr/>
            <a:p>
              <a:endParaRPr lang="zh-CN" altLang="en-US"/>
            </a:p>
          </p:txBody>
        </p:sp>
        <p:sp>
          <p:nvSpPr>
            <p:cNvPr id="2059" name="AutoShape 5"/>
            <p:cNvSpPr/>
            <p:nvPr/>
          </p:nvSpPr>
          <p:spPr>
            <a:xfrm>
              <a:off x="-2030" y="192"/>
              <a:ext cx="2544" cy="2544"/>
            </a:xfrm>
            <a:custGeom>
              <a:avLst/>
              <a:gdLst>
                <a:gd name="txL" fmla="*/ 50994 w 64000"/>
                <a:gd name="txT" fmla="*/ -25761 h 64000"/>
                <a:gd name="txR" fmla="*/ 50994 w 64000"/>
                <a:gd name="txB" fmla="*/ 25761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alpha val="100000"/>
              </a:schemeClr>
            </a:solidFill>
            <a:ln w="9525">
              <a:noFill/>
            </a:ln>
          </p:spPr>
          <p:txBody>
            <a:bodyPr/>
            <a:p>
              <a:endParaRPr lang="zh-CN" altLang="en-US"/>
            </a:p>
          </p:txBody>
        </p:sp>
      </p:grpSp>
      <p:pic>
        <p:nvPicPr>
          <p:cNvPr id="2051" name="Picture 12"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
        <p:nvSpPr>
          <p:cNvPr id="101382" name="Rectangle 6"/>
          <p:cNvSpPr>
            <a:spLocks noGrp="1" noChangeArrowheads="1"/>
          </p:cNvSpPr>
          <p:nvPr>
            <p:ph type="ctrTitle"/>
          </p:nvPr>
        </p:nvSpPr>
        <p:spPr>
          <a:xfrm>
            <a:off x="1924051" y="985838"/>
            <a:ext cx="9652000" cy="1444625"/>
          </a:xfrm>
        </p:spPr>
        <p:txBody>
          <a:bodyPr/>
          <a:lstStyle>
            <a:lvl1pPr>
              <a:defRPr sz="4000"/>
            </a:lvl1pPr>
          </a:lstStyle>
          <a:p>
            <a:pPr lvl="0"/>
            <a:r>
              <a:rPr lang="zh-CN" altLang="en-US" noProof="0" smtClean="0"/>
              <a:t>单击此处编辑母版标题样式</a:t>
            </a:r>
            <a:endParaRPr lang="zh-CN" altLang="en-US" noProof="0" smtClean="0"/>
          </a:p>
        </p:txBody>
      </p:sp>
      <p:sp>
        <p:nvSpPr>
          <p:cNvPr id="101383" name="Rectangle 7"/>
          <p:cNvSpPr>
            <a:spLocks noGrp="1" noChangeArrowheads="1"/>
          </p:cNvSpPr>
          <p:nvPr>
            <p:ph type="subTitle" idx="1"/>
          </p:nvPr>
        </p:nvSpPr>
        <p:spPr>
          <a:xfrm>
            <a:off x="1924051" y="3427413"/>
            <a:ext cx="9652000" cy="1752600"/>
          </a:xfrm>
        </p:spPr>
        <p:txBody>
          <a:bodyPr/>
          <a:lstStyle>
            <a:lvl1pPr marL="0" indent="0">
              <a:buFont typeface="Wingdings" panose="05000000000000000000" pitchFamily="2" charset="2"/>
              <a:buNone/>
              <a:defRPr/>
            </a:lvl1pPr>
          </a:lstStyle>
          <a:p>
            <a:pPr lvl="0"/>
            <a:r>
              <a:rPr lang="zh-CN" altLang="en-US" noProof="0" smtClean="0"/>
              <a:t>单击此处编辑母版副标题样式</a:t>
            </a:r>
            <a:endParaRPr lang="zh-CN" altLang="en-US" noProof="0" smtClean="0"/>
          </a:p>
        </p:txBody>
      </p:sp>
      <p:sp>
        <p:nvSpPr>
          <p:cNvPr id="17" name="Rectangle 8"/>
          <p:cNvSpPr>
            <a:spLocks noGrp="1" noChangeArrowheads="1"/>
          </p:cNvSpPr>
          <p:nvPr>
            <p:ph type="dt" sz="half" idx="2"/>
          </p:nvPr>
        </p:nvSpPr>
        <p:spPr bwMode="auto">
          <a:xfrm>
            <a:off x="609600" y="6248400"/>
            <a:ext cx="28448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8737600" y="6248400"/>
            <a:ext cx="28448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856189CC-1E87-48A8-A76B-FF19606038E1}"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ACDAF10A-8048-471A-AAE7-6524E7CA8D5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1884" y="301625"/>
            <a:ext cx="2436283" cy="56403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826684" y="301625"/>
            <a:ext cx="7112000" cy="564038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ACDAF10A-8048-471A-AAE7-6524E7CA8D5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826684" y="1827213"/>
            <a:ext cx="4773083"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ACDAF10A-8048-471A-AAE7-6524E7CA8D5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ACDAF10A-8048-471A-AAE7-6524E7CA8D5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ACDAF10A-8048-471A-AAE7-6524E7CA8D5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826684" y="1827213"/>
            <a:ext cx="4773083"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ACDAF10A-8048-471A-AAE7-6524E7CA8D5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317"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40317" y="2505075"/>
            <a:ext cx="5158316"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71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ACDAF10A-8048-471A-AAE7-6524E7CA8D5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ACDAF10A-8048-471A-AAE7-6524E7CA8D5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ACDAF10A-8048-471A-AAE7-6524E7CA8D5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ACDAF10A-8048-471A-AAE7-6524E7CA8D5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ACDAF10A-8048-471A-AAE7-6524E7CA8D5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4318000" y="0"/>
            <a:ext cx="15900400" cy="3810000"/>
            <a:chOff x="-2040" y="0"/>
            <a:chExt cx="7512" cy="2400"/>
          </a:xfrm>
        </p:grpSpPr>
        <p:sp>
          <p:nvSpPr>
            <p:cNvPr id="1033" name="AutoShape 3"/>
            <p:cNvSpPr/>
            <p:nvPr/>
          </p:nvSpPr>
          <p:spPr>
            <a:xfrm>
              <a:off x="-2040" y="432"/>
              <a:ext cx="2592" cy="1968"/>
            </a:xfrm>
            <a:custGeom>
              <a:avLst/>
              <a:gdLst>
                <a:gd name="txL" fmla="*/ 50296 w 64000"/>
                <a:gd name="txT" fmla="*/ -26244 h 64000"/>
                <a:gd name="txR" fmla="*/ 50296 w 64000"/>
                <a:gd name="txB" fmla="*/ 26244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alpha val="100000"/>
              </a:schemeClr>
            </a:solidFill>
            <a:ln w="9525">
              <a:noFill/>
            </a:ln>
          </p:spPr>
          <p:txBody>
            <a:bodyPr/>
            <a:p>
              <a:endParaRPr lang="zh-CN" altLang="en-US"/>
            </a:p>
          </p:txBody>
        </p:sp>
        <p:sp>
          <p:nvSpPr>
            <p:cNvPr id="1034" name="AutoShape 4"/>
            <p:cNvSpPr/>
            <p:nvPr/>
          </p:nvSpPr>
          <p:spPr>
            <a:xfrm>
              <a:off x="-1528" y="0"/>
              <a:ext cx="1949" cy="1987"/>
            </a:xfrm>
            <a:custGeom>
              <a:avLst/>
              <a:gdLst>
                <a:gd name="txL" fmla="*/ 50077 w 64000"/>
                <a:gd name="txT" fmla="*/ -26412 h 64000"/>
                <a:gd name="txR" fmla="*/ 50077 w 64000"/>
                <a:gd name="txB" fmla="*/ 26412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alpha val="100000"/>
              </a:schemeClr>
            </a:solidFill>
            <a:ln w="9525">
              <a:noFill/>
            </a:ln>
          </p:spPr>
          <p:txBody>
            <a:bodyPr/>
            <a:p>
              <a:endParaRPr lang="zh-CN" altLang="en-US"/>
            </a:p>
          </p:txBody>
        </p:sp>
        <p:sp>
          <p:nvSpPr>
            <p:cNvPr id="1035" name="Line 5"/>
            <p:cNvSpPr/>
            <p:nvPr/>
          </p:nvSpPr>
          <p:spPr>
            <a:xfrm>
              <a:off x="864" y="960"/>
              <a:ext cx="4608" cy="0"/>
            </a:xfrm>
            <a:prstGeom prst="line">
              <a:avLst/>
            </a:prstGeom>
            <a:ln w="12700" cap="flat" cmpd="sng">
              <a:solidFill>
                <a:schemeClr val="tx1"/>
              </a:solidFill>
              <a:prstDash val="solid"/>
              <a:headEnd type="none" w="med" len="med"/>
              <a:tailEnd type="none" w="med" len="med"/>
            </a:ln>
          </p:spPr>
        </p:sp>
      </p:grpSp>
      <p:sp>
        <p:nvSpPr>
          <p:cNvPr id="1027" name="Rectangle 6"/>
          <p:cNvSpPr>
            <a:spLocks noGrp="1"/>
          </p:cNvSpPr>
          <p:nvPr>
            <p:ph type="title"/>
          </p:nvPr>
        </p:nvSpPr>
        <p:spPr>
          <a:xfrm>
            <a:off x="1826684" y="301625"/>
            <a:ext cx="9751483"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0359" name="Rectangle 7"/>
          <p:cNvSpPr>
            <a:spLocks noGrp="1"/>
          </p:cNvSpPr>
          <p:nvPr>
            <p:ph type="body" idx="1"/>
          </p:nvPr>
        </p:nvSpPr>
        <p:spPr>
          <a:xfrm>
            <a:off x="1826684" y="1827213"/>
            <a:ext cx="9751483"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0360" name="Rectangle 8"/>
          <p:cNvSpPr>
            <a:spLocks noGrp="1" noChangeArrowheads="1"/>
          </p:cNvSpPr>
          <p:nvPr>
            <p:ph type="dt" sz="half" idx="2"/>
          </p:nvPr>
        </p:nvSpPr>
        <p:spPr bwMode="auto">
          <a:xfrm>
            <a:off x="60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1" name="Rectangle 9"/>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ctr" eaLnBrk="1" hangingPunct="1">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2" name="Rectangle 10"/>
          <p:cNvSpPr>
            <a:spLocks noGrp="1" noChangeArrowheads="1"/>
          </p:cNvSpPr>
          <p:nvPr>
            <p:ph type="sldNum" sz="quarter" idx="4"/>
          </p:nvPr>
        </p:nvSpPr>
        <p:spPr bwMode="auto">
          <a:xfrm>
            <a:off x="8737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ACDAF10A-8048-471A-AAE7-6524E7CA8D5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32" name="Picture 12" descr="透明标PPT用"/>
          <p:cNvPicPr>
            <a:picLocks noChangeAspect="1"/>
          </p:cNvPicPr>
          <p:nvPr userDrawn="1"/>
        </p:nvPicPr>
        <p:blipFill>
          <a:blip r:embed="rId13"/>
          <a:stretch>
            <a:fillRect/>
          </a:stretch>
        </p:blipFill>
        <p:spPr>
          <a:xfrm>
            <a:off x="6430433" y="5622925"/>
            <a:ext cx="5761567" cy="1262063"/>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0359">
                                            <p:txEl>
                                              <p:pRg st="0" end="0"/>
                                            </p:txEl>
                                          </p:spTgt>
                                        </p:tgtEl>
                                        <p:attrNameLst>
                                          <p:attrName>style.visibility</p:attrName>
                                        </p:attrNameLst>
                                      </p:cBhvr>
                                      <p:to>
                                        <p:strVal val="visible"/>
                                      </p:to>
                                    </p:set>
                                    <p:animEffect transition="in" filter="fade">
                                      <p:cBhvr>
                                        <p:cTn id="7" dur="1000"/>
                                        <p:tgtEl>
                                          <p:spTgt spid="100359">
                                            <p:txEl>
                                              <p:pRg st="0" end="0"/>
                                            </p:txEl>
                                          </p:spTgt>
                                        </p:tgtEl>
                                      </p:cBhvr>
                                    </p:animEffect>
                                    <p:anim calcmode="lin" valueType="num">
                                      <p:cBhvr>
                                        <p:cTn id="8" dur="1000" fill="hold"/>
                                        <p:tgtEl>
                                          <p:spTgt spid="10035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0359">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0359">
                                            <p:txEl>
                                              <p:pRg st="1" end="1"/>
                                            </p:txEl>
                                          </p:spTgt>
                                        </p:tgtEl>
                                        <p:attrNameLst>
                                          <p:attrName>style.visibility</p:attrName>
                                        </p:attrNameLst>
                                      </p:cBhvr>
                                      <p:to>
                                        <p:strVal val="visible"/>
                                      </p:to>
                                    </p:set>
                                    <p:animEffect transition="in" filter="fade">
                                      <p:cBhvr>
                                        <p:cTn id="12" dur="1000"/>
                                        <p:tgtEl>
                                          <p:spTgt spid="100359">
                                            <p:txEl>
                                              <p:pRg st="1" end="1"/>
                                            </p:txEl>
                                          </p:spTgt>
                                        </p:tgtEl>
                                      </p:cBhvr>
                                    </p:animEffect>
                                    <p:anim calcmode="lin" valueType="num">
                                      <p:cBhvr>
                                        <p:cTn id="13" dur="1000" fill="hold"/>
                                        <p:tgtEl>
                                          <p:spTgt spid="100359">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0359">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0359">
                                            <p:txEl>
                                              <p:pRg st="2" end="2"/>
                                            </p:txEl>
                                          </p:spTgt>
                                        </p:tgtEl>
                                        <p:attrNameLst>
                                          <p:attrName>style.visibility</p:attrName>
                                        </p:attrNameLst>
                                      </p:cBhvr>
                                      <p:to>
                                        <p:strVal val="visible"/>
                                      </p:to>
                                    </p:set>
                                    <p:animEffect transition="in" filter="fade">
                                      <p:cBhvr>
                                        <p:cTn id="17" dur="1000"/>
                                        <p:tgtEl>
                                          <p:spTgt spid="100359">
                                            <p:txEl>
                                              <p:pRg st="2" end="2"/>
                                            </p:txEl>
                                          </p:spTgt>
                                        </p:tgtEl>
                                      </p:cBhvr>
                                    </p:animEffect>
                                    <p:anim calcmode="lin" valueType="num">
                                      <p:cBhvr>
                                        <p:cTn id="18" dur="1000" fill="hold"/>
                                        <p:tgtEl>
                                          <p:spTgt spid="100359">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0359">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0359">
                                            <p:txEl>
                                              <p:pRg st="3" end="3"/>
                                            </p:txEl>
                                          </p:spTgt>
                                        </p:tgtEl>
                                        <p:attrNameLst>
                                          <p:attrName>style.visibility</p:attrName>
                                        </p:attrNameLst>
                                      </p:cBhvr>
                                      <p:to>
                                        <p:strVal val="visible"/>
                                      </p:to>
                                    </p:set>
                                    <p:animEffect transition="in" filter="fade">
                                      <p:cBhvr>
                                        <p:cTn id="22" dur="1000"/>
                                        <p:tgtEl>
                                          <p:spTgt spid="100359">
                                            <p:txEl>
                                              <p:pRg st="3" end="3"/>
                                            </p:txEl>
                                          </p:spTgt>
                                        </p:tgtEl>
                                      </p:cBhvr>
                                    </p:animEffect>
                                    <p:anim calcmode="lin" valueType="num">
                                      <p:cBhvr>
                                        <p:cTn id="23" dur="1000" fill="hold"/>
                                        <p:tgtEl>
                                          <p:spTgt spid="100359">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0359">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0359">
                                            <p:txEl>
                                              <p:pRg st="4" end="4"/>
                                            </p:txEl>
                                          </p:spTgt>
                                        </p:tgtEl>
                                        <p:attrNameLst>
                                          <p:attrName>style.visibility</p:attrName>
                                        </p:attrNameLst>
                                      </p:cBhvr>
                                      <p:to>
                                        <p:strVal val="visible"/>
                                      </p:to>
                                    </p:set>
                                    <p:animEffect transition="in" filter="fade">
                                      <p:cBhvr>
                                        <p:cTn id="27" dur="1000"/>
                                        <p:tgtEl>
                                          <p:spTgt spid="100359">
                                            <p:txEl>
                                              <p:pRg st="4" end="4"/>
                                            </p:txEl>
                                          </p:spTgt>
                                        </p:tgtEl>
                                      </p:cBhvr>
                                    </p:animEffect>
                                    <p:anim calcmode="lin" valueType="num">
                                      <p:cBhvr>
                                        <p:cTn id="28" dur="1000" fill="hold"/>
                                        <p:tgtEl>
                                          <p:spTgt spid="100359">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035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9" grpId="0" build="p">
        <p:tmplLst>
          <p:tmpl lvl="1">
            <p:tnLst>
              <p:par>
                <p:cTn presetID="42" presetClass="entr" presetSubtype="0" fill="hold" nodeType="click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Lst>
      </p:bldP>
    </p:bldLst>
  </p:timing>
  <p:hf sldNum="0" hdr="0" ftr="0" dt="0"/>
  <p:txStyles>
    <p:titleStyle>
      <a:lvl1pPr algn="l" rtl="0" eaLnBrk="0" fontAlgn="base" hangingPunct="0">
        <a:spcBef>
          <a:spcPct val="0"/>
        </a:spcBef>
        <a:spcAft>
          <a:spcPct val="0"/>
        </a:spcAft>
        <a:defRPr sz="3600" kern="12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zillow.com/blog/10-turn-offs-for-potential-buyers-151383/"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40290"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1200" cap="none" spc="0" normalizeH="0" baseline="0" noProof="0" dirty="0" smtClean="0">
                <a:ln>
                  <a:noFill/>
                </a:ln>
                <a:solidFill>
                  <a:srgbClr val="006699"/>
                </a:solidFill>
                <a:effectLst>
                  <a:outerShdw blurRad="38100" dist="38100" dir="2700000" algn="tl">
                    <a:srgbClr val="C0C0C0"/>
                  </a:outerShdw>
                </a:effectLst>
                <a:uLnTx/>
                <a:uFillTx/>
                <a:latin typeface="+mj-lt"/>
                <a:ea typeface="+mj-ea"/>
                <a:cs typeface="+mj-cs"/>
              </a:rPr>
              <a:t>商务翻译实务</a:t>
            </a:r>
            <a:endParaRPr kumimoji="0" lang="zh-CN" altLang="en-US" sz="5400" b="1" i="0" u="none" strike="noStrike" kern="1200" cap="none" spc="0" normalizeH="0" baseline="0" noProof="0" dirty="0" smtClean="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0291" name="Rectangle 3"/>
          <p:cNvSpPr>
            <a:spLocks noChangeArrowheads="1"/>
          </p:cNvSpPr>
          <p:nvPr/>
        </p:nvSpPr>
        <p:spPr bwMode="auto">
          <a:xfrm>
            <a:off x="5015548" y="2924810"/>
            <a:ext cx="3455988"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袁 洪   王济华 主    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钱立武 赵继荣 副主编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2" name="Rectangle 4"/>
          <p:cNvSpPr>
            <a:spLocks noChangeArrowheads="1"/>
          </p:cNvSpPr>
          <p:nvPr/>
        </p:nvSpPr>
        <p:spPr bwMode="auto">
          <a:xfrm>
            <a:off x="0" y="0"/>
            <a:ext cx="4464050" cy="553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3" name="Rectangle 5"/>
          <p:cNvSpPr>
            <a:spLocks noChangeArrowheads="1"/>
          </p:cNvSpPr>
          <p:nvPr/>
        </p:nvSpPr>
        <p:spPr bwMode="auto">
          <a:xfrm>
            <a:off x="2855913" y="4221163"/>
            <a:ext cx="72390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000">
                <a:solidFill>
                  <a:schemeClr val="tx2"/>
                </a:solidFill>
                <a:latin typeface="Arial" panose="020B0604020202020204" pitchFamily="34" charset="0"/>
                <a:ea typeface="宋体" panose="02010600030101010101" pitchFamily="2" charset="-122"/>
              </a:defRPr>
            </a:lvl1pPr>
            <a:lvl2pPr>
              <a:defRPr sz="4000">
                <a:solidFill>
                  <a:schemeClr val="tx2"/>
                </a:solidFill>
                <a:latin typeface="Arial" panose="020B0604020202020204" pitchFamily="34" charset="0"/>
                <a:ea typeface="宋体" panose="02010600030101010101" pitchFamily="2" charset="-122"/>
              </a:defRPr>
            </a:lvl2pPr>
            <a:lvl3pPr>
              <a:defRPr sz="4000">
                <a:solidFill>
                  <a:schemeClr val="tx2"/>
                </a:solidFill>
                <a:latin typeface="Arial" panose="020B0604020202020204" pitchFamily="34" charset="0"/>
                <a:ea typeface="宋体" panose="02010600030101010101" pitchFamily="2" charset="-122"/>
              </a:defRPr>
            </a:lvl3pPr>
            <a:lvl4pPr>
              <a:defRPr sz="4000">
                <a:solidFill>
                  <a:schemeClr val="tx2"/>
                </a:solidFill>
                <a:latin typeface="Arial" panose="020B0604020202020204" pitchFamily="34" charset="0"/>
                <a:ea typeface="宋体" panose="02010600030101010101" pitchFamily="2" charset="-122"/>
              </a:defRPr>
            </a:lvl4pPr>
            <a:lvl5pPr>
              <a:defRPr sz="4000">
                <a:solidFill>
                  <a:schemeClr val="tx2"/>
                </a:solidFill>
                <a:latin typeface="Arial" panose="020B0604020202020204" pitchFamily="34" charset="0"/>
                <a:ea typeface="宋体" panose="02010600030101010101" pitchFamily="2" charset="-122"/>
              </a:defRPr>
            </a:lvl5pPr>
            <a:lvl6pPr marL="457200" fontAlgn="base">
              <a:spcBef>
                <a:spcPct val="0"/>
              </a:spcBef>
              <a:spcAft>
                <a:spcPct val="0"/>
              </a:spcAft>
              <a:defRPr sz="4000">
                <a:solidFill>
                  <a:schemeClr val="tx2"/>
                </a:solidFill>
                <a:latin typeface="Arial" panose="020B0604020202020204" pitchFamily="34" charset="0"/>
                <a:ea typeface="宋体" panose="02010600030101010101" pitchFamily="2" charset="-122"/>
              </a:defRPr>
            </a:lvl6pPr>
            <a:lvl7pPr marL="914400" fontAlgn="base">
              <a:spcBef>
                <a:spcPct val="0"/>
              </a:spcBef>
              <a:spcAft>
                <a:spcPct val="0"/>
              </a:spcAft>
              <a:defRPr sz="4000">
                <a:solidFill>
                  <a:schemeClr val="tx2"/>
                </a:solidFill>
                <a:latin typeface="Arial" panose="020B0604020202020204" pitchFamily="34" charset="0"/>
                <a:ea typeface="宋体" panose="02010600030101010101" pitchFamily="2" charset="-122"/>
              </a:defRPr>
            </a:lvl7pPr>
            <a:lvl8pPr marL="1371600" fontAlgn="base">
              <a:spcBef>
                <a:spcPct val="0"/>
              </a:spcBef>
              <a:spcAft>
                <a:spcPct val="0"/>
              </a:spcAft>
              <a:defRPr sz="4000">
                <a:solidFill>
                  <a:schemeClr val="tx2"/>
                </a:solidFill>
                <a:latin typeface="Arial" panose="020B0604020202020204" pitchFamily="34" charset="0"/>
                <a:ea typeface="宋体" panose="02010600030101010101" pitchFamily="2" charset="-122"/>
              </a:defRPr>
            </a:lvl8pPr>
            <a:lvl9pPr marL="1828800" fontAlgn="base">
              <a:spcBef>
                <a:spcPct val="0"/>
              </a:spcBef>
              <a:spcAft>
                <a:spcPct val="0"/>
              </a:spcAft>
              <a:defRPr sz="4000">
                <a:solidFill>
                  <a:schemeClr val="tx2"/>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 </a:t>
            </a:r>
            <a:endParaRPr kumimoji="0" lang="en-US" altLang="zh-CN" sz="20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3"/>
          <p:cNvSpPr>
            <a:spLocks noGrp="1"/>
          </p:cNvSpPr>
          <p:nvPr>
            <p:ph idx="1"/>
          </p:nvPr>
        </p:nvSpPr>
        <p:spPr>
          <a:xfrm>
            <a:off x="1847850" y="1701165"/>
            <a:ext cx="8604250" cy="5759450"/>
          </a:xfrm>
        </p:spPr>
        <p:txBody>
          <a:bodyPr vert="horz" wrap="square" lIns="91440" tIns="45720" rIns="91440" bIns="45720" anchor="t" anchorCtr="0"/>
          <a:p>
            <a:pPr algn="just" eaLnBrk="1" hangingPunct="1">
              <a:lnSpc>
                <a:spcPct val="110000"/>
              </a:lnSpc>
            </a:pPr>
            <a:r>
              <a:rPr lang="zh-CN" altLang="en-US" sz="2800" dirty="0"/>
              <a:t>商务报告具有如下功能：</a:t>
            </a:r>
            <a:endParaRPr lang="zh-CN" altLang="en-US" sz="2800" dirty="0"/>
          </a:p>
          <a:p>
            <a:pPr algn="just" eaLnBrk="1" hangingPunct="1">
              <a:lnSpc>
                <a:spcPct val="110000"/>
              </a:lnSpc>
            </a:pPr>
            <a:r>
              <a:rPr lang="zh-CN" altLang="en-US" sz="2800" dirty="0"/>
              <a:t>信息功能</a:t>
            </a:r>
            <a:r>
              <a:rPr lang="zh-CN" altLang="en-US" sz="2800" dirty="0">
                <a:latin typeface="Times New Roman" panose="02020603050405020304" pitchFamily="18" charset="0"/>
              </a:rPr>
              <a:t>（</a:t>
            </a:r>
            <a:r>
              <a:rPr lang="en-US" altLang="zh-CN" sz="2800" dirty="0">
                <a:latin typeface="Times New Roman" panose="02020603050405020304" pitchFamily="18" charset="0"/>
              </a:rPr>
              <a:t>Informative Function</a:t>
            </a:r>
            <a:r>
              <a:rPr lang="zh-CN" altLang="en-US" sz="2800" dirty="0">
                <a:latin typeface="Times New Roman" panose="02020603050405020304" pitchFamily="18" charset="0"/>
              </a:rPr>
              <a:t>）</a:t>
            </a:r>
            <a:endParaRPr lang="zh-CN" altLang="en-US" sz="2800" dirty="0">
              <a:latin typeface="Times New Roman" panose="02020603050405020304" pitchFamily="18" charset="0"/>
            </a:endParaRPr>
          </a:p>
          <a:p>
            <a:pPr algn="just" eaLnBrk="1" hangingPunct="1">
              <a:lnSpc>
                <a:spcPct val="110000"/>
              </a:lnSpc>
            </a:pPr>
            <a:r>
              <a:rPr lang="zh-CN" altLang="en-US" sz="2800" dirty="0">
                <a:latin typeface="Times New Roman" panose="02020603050405020304" pitchFamily="18" charset="0"/>
              </a:rPr>
              <a:t>解释功能（</a:t>
            </a:r>
            <a:r>
              <a:rPr lang="en-US" altLang="zh-CN" sz="2800" dirty="0">
                <a:latin typeface="Times New Roman" panose="02020603050405020304" pitchFamily="18" charset="0"/>
              </a:rPr>
              <a:t>Explanatory Function</a:t>
            </a:r>
            <a:r>
              <a:rPr lang="zh-CN" altLang="en-US" sz="2800" dirty="0">
                <a:latin typeface="Times New Roman" panose="02020603050405020304" pitchFamily="18" charset="0"/>
              </a:rPr>
              <a:t>）</a:t>
            </a:r>
            <a:endParaRPr lang="zh-CN" altLang="en-US" sz="2800" dirty="0">
              <a:latin typeface="Times New Roman" panose="02020603050405020304" pitchFamily="18" charset="0"/>
            </a:endParaRPr>
          </a:p>
          <a:p>
            <a:pPr algn="just" eaLnBrk="1" hangingPunct="1">
              <a:lnSpc>
                <a:spcPct val="110000"/>
              </a:lnSpc>
            </a:pPr>
            <a:r>
              <a:rPr lang="zh-CN" altLang="en-US" sz="2800" dirty="0">
                <a:latin typeface="Times New Roman" panose="02020603050405020304" pitchFamily="18" charset="0"/>
              </a:rPr>
              <a:t>说服功能（</a:t>
            </a:r>
            <a:r>
              <a:rPr lang="en-US" altLang="zh-CN" sz="2800" dirty="0">
                <a:latin typeface="Times New Roman" panose="02020603050405020304" pitchFamily="18" charset="0"/>
              </a:rPr>
              <a:t>Persuasive Function</a:t>
            </a:r>
            <a:r>
              <a:rPr lang="zh-CN" altLang="en-US" sz="2800" dirty="0">
                <a:latin typeface="Times New Roman" panose="02020603050405020304" pitchFamily="18" charset="0"/>
              </a:rPr>
              <a:t>）</a:t>
            </a:r>
            <a:endParaRPr lang="zh-CN" altLang="en-US" sz="2800" dirty="0">
              <a:latin typeface="Times New Roman" panose="02020603050405020304" pitchFamily="18" charset="0"/>
            </a:endParaRPr>
          </a:p>
          <a:p>
            <a:pPr algn="just" eaLnBrk="1" hangingPunct="1">
              <a:lnSpc>
                <a:spcPct val="110000"/>
              </a:lnSpc>
            </a:pPr>
            <a:r>
              <a:rPr lang="zh-CN" altLang="en-US" sz="2800" dirty="0">
                <a:latin typeface="Times New Roman" panose="02020603050405020304" pitchFamily="18" charset="0"/>
              </a:rPr>
              <a:t>鼓动功能（</a:t>
            </a:r>
            <a:r>
              <a:rPr lang="en-US" altLang="zh-CN" sz="2800" dirty="0">
                <a:latin typeface="Times New Roman" panose="02020603050405020304" pitchFamily="18" charset="0"/>
              </a:rPr>
              <a:t>Inciting Function</a:t>
            </a:r>
            <a:r>
              <a:rPr lang="zh-CN" altLang="en-US" sz="2800" dirty="0">
                <a:latin typeface="Times New Roman" panose="02020603050405020304" pitchFamily="18" charset="0"/>
              </a:rPr>
              <a:t>）</a:t>
            </a:r>
            <a:endParaRPr lang="zh-CN" altLang="en-US" sz="2800" dirty="0">
              <a:latin typeface="Times New Roman" panose="02020603050405020304" pitchFamily="18" charset="0"/>
            </a:endParaRPr>
          </a:p>
          <a:p>
            <a:pPr algn="just" eaLnBrk="1" hangingPunct="1">
              <a:lnSpc>
                <a:spcPct val="110000"/>
              </a:lnSpc>
            </a:pPr>
            <a:r>
              <a:rPr lang="zh-CN" altLang="en-US" sz="2800" dirty="0">
                <a:latin typeface="Times New Roman" panose="02020603050405020304" pitchFamily="18" charset="0"/>
              </a:rPr>
              <a:t>启发功能（</a:t>
            </a:r>
            <a:r>
              <a:rPr lang="en-US" altLang="zh-CN" sz="2800" dirty="0">
                <a:latin typeface="Times New Roman" panose="02020603050405020304" pitchFamily="18" charset="0"/>
              </a:rPr>
              <a:t>Suggestive Function</a:t>
            </a:r>
            <a:r>
              <a:rPr lang="zh-CN" altLang="en-US" sz="2800" dirty="0">
                <a:latin typeface="Times New Roman" panose="02020603050405020304" pitchFamily="18" charset="0"/>
              </a:rPr>
              <a:t>）</a:t>
            </a:r>
            <a:endParaRPr lang="zh-CN" altLang="en-US" sz="2800" dirty="0">
              <a:latin typeface="Times New Roman" panose="02020603050405020304" pitchFamily="18" charset="0"/>
            </a:endParaRPr>
          </a:p>
          <a:p>
            <a:pPr algn="just" eaLnBrk="1" hangingPunct="1">
              <a:buNone/>
            </a:pPr>
            <a:endParaRPr lang="zh-CN" altLang="en-US" sz="2800" dirty="0">
              <a:latin typeface="Times New Roman" panose="02020603050405020304" pitchFamily="18"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3"/>
          <p:cNvSpPr>
            <a:spLocks noGrp="1"/>
          </p:cNvSpPr>
          <p:nvPr>
            <p:ph idx="1"/>
          </p:nvPr>
        </p:nvSpPr>
        <p:spPr>
          <a:xfrm>
            <a:off x="1775460" y="1628775"/>
            <a:ext cx="9764395" cy="5616575"/>
          </a:xfrm>
        </p:spPr>
        <p:txBody>
          <a:bodyPr vert="horz" wrap="square" lIns="91440" tIns="45720" rIns="91440" bIns="45720" anchor="t" anchorCtr="0"/>
          <a:p>
            <a:pPr eaLnBrk="1" hangingPunct="1">
              <a:lnSpc>
                <a:spcPct val="140000"/>
              </a:lnSpc>
            </a:pPr>
            <a:r>
              <a:rPr lang="zh-CN" altLang="en-US" sz="2400" dirty="0"/>
              <a:t>从上述商务报告可以看出，商务报告包括呈送对象、标题、正文和结尾等部分。通常情况下，一份完整、正式的商务报告包括题目</a:t>
            </a:r>
            <a:r>
              <a:rPr lang="zh-CN" altLang="en-US" sz="2400" dirty="0">
                <a:latin typeface="Times New Roman" panose="02020603050405020304" pitchFamily="18" charset="0"/>
              </a:rPr>
              <a:t>（</a:t>
            </a:r>
            <a:r>
              <a:rPr lang="en-US" altLang="zh-CN" sz="2400" dirty="0">
                <a:latin typeface="Times New Roman" panose="02020603050405020304" pitchFamily="18" charset="0"/>
              </a:rPr>
              <a:t>Title</a:t>
            </a:r>
            <a:r>
              <a:rPr lang="zh-CN" altLang="en-US" sz="2400" dirty="0">
                <a:latin typeface="Times New Roman" panose="02020603050405020304" pitchFamily="18" charset="0"/>
              </a:rPr>
              <a:t>）、呈送对象（</a:t>
            </a:r>
            <a:r>
              <a:rPr lang="en-US" altLang="zh-CN" sz="2400" dirty="0">
                <a:latin typeface="Times New Roman" panose="02020603050405020304" pitchFamily="18" charset="0"/>
              </a:rPr>
              <a:t>Transmittal</a:t>
            </a:r>
            <a:r>
              <a:rPr lang="zh-CN" altLang="en-US" sz="2400" dirty="0">
                <a:latin typeface="Times New Roman" panose="02020603050405020304" pitchFamily="18" charset="0"/>
              </a:rPr>
              <a:t>）、目录（</a:t>
            </a:r>
            <a:r>
              <a:rPr lang="en-US" altLang="zh-CN" sz="2400" dirty="0">
                <a:latin typeface="Times New Roman" panose="02020603050405020304" pitchFamily="18" charset="0"/>
              </a:rPr>
              <a:t>Table of Contents</a:t>
            </a:r>
            <a:r>
              <a:rPr lang="zh-CN" altLang="en-US" sz="2400" dirty="0">
                <a:latin typeface="Times New Roman" panose="02020603050405020304" pitchFamily="18" charset="0"/>
              </a:rPr>
              <a:t>）、摘要</a:t>
            </a:r>
            <a:r>
              <a:rPr lang="en-US" altLang="zh-CN" sz="2400" dirty="0">
                <a:latin typeface="Times New Roman" panose="02020603050405020304" pitchFamily="18" charset="0"/>
              </a:rPr>
              <a:t>/</a:t>
            </a:r>
            <a:r>
              <a:rPr lang="zh-CN" altLang="en-US" sz="2400" dirty="0">
                <a:latin typeface="Times New Roman" panose="02020603050405020304" pitchFamily="18" charset="0"/>
              </a:rPr>
              <a:t>提要（</a:t>
            </a:r>
            <a:r>
              <a:rPr lang="en-US" altLang="zh-CN" sz="2400" dirty="0">
                <a:latin typeface="Times New Roman" panose="02020603050405020304" pitchFamily="18" charset="0"/>
              </a:rPr>
              <a:t>Abstract</a:t>
            </a:r>
            <a:r>
              <a:rPr lang="zh-CN" altLang="en-US" sz="2400" dirty="0">
                <a:latin typeface="Times New Roman" panose="02020603050405020304" pitchFamily="18" charset="0"/>
              </a:rPr>
              <a:t>）、前言</a:t>
            </a:r>
            <a:r>
              <a:rPr lang="en-US" altLang="zh-CN" sz="2400" dirty="0">
                <a:latin typeface="Times New Roman" panose="02020603050405020304" pitchFamily="18" charset="0"/>
              </a:rPr>
              <a:t>/</a:t>
            </a:r>
            <a:r>
              <a:rPr lang="zh-CN" altLang="en-US" sz="2400" dirty="0">
                <a:latin typeface="Times New Roman" panose="02020603050405020304" pitchFamily="18" charset="0"/>
              </a:rPr>
              <a:t>引言</a:t>
            </a:r>
            <a:r>
              <a:rPr lang="en-US" altLang="zh-CN" sz="2400" dirty="0">
                <a:latin typeface="Times New Roman" panose="02020603050405020304" pitchFamily="18" charset="0"/>
              </a:rPr>
              <a:t>/</a:t>
            </a:r>
            <a:r>
              <a:rPr lang="zh-CN" altLang="en-US" sz="2400" dirty="0">
                <a:latin typeface="Times New Roman" panose="02020603050405020304" pitchFamily="18" charset="0"/>
              </a:rPr>
              <a:t>导言</a:t>
            </a:r>
            <a:r>
              <a:rPr lang="en-US" altLang="zh-CN" sz="2400" dirty="0">
                <a:latin typeface="Times New Roman" panose="02020603050405020304" pitchFamily="18" charset="0"/>
              </a:rPr>
              <a:t>/</a:t>
            </a:r>
            <a:r>
              <a:rPr lang="zh-CN" altLang="en-US" sz="2400" dirty="0">
                <a:latin typeface="Times New Roman" panose="02020603050405020304" pitchFamily="18" charset="0"/>
              </a:rPr>
              <a:t>序言（</a:t>
            </a:r>
            <a:r>
              <a:rPr lang="en-US" altLang="zh-CN" sz="2400" dirty="0">
                <a:latin typeface="Times New Roman" panose="02020603050405020304" pitchFamily="18" charset="0"/>
              </a:rPr>
              <a:t>Introduction</a:t>
            </a:r>
            <a:r>
              <a:rPr lang="zh-CN" altLang="en-US" sz="2400" dirty="0">
                <a:latin typeface="Times New Roman" panose="02020603050405020304" pitchFamily="18" charset="0"/>
              </a:rPr>
              <a:t>）、正文（</a:t>
            </a:r>
            <a:r>
              <a:rPr lang="en-US" altLang="zh-CN" sz="2400" dirty="0">
                <a:latin typeface="Times New Roman" panose="02020603050405020304" pitchFamily="18" charset="0"/>
              </a:rPr>
              <a:t>Body</a:t>
            </a:r>
            <a:r>
              <a:rPr lang="zh-CN" altLang="en-US" sz="2400" dirty="0">
                <a:latin typeface="Times New Roman" panose="02020603050405020304" pitchFamily="18" charset="0"/>
              </a:rPr>
              <a:t>）、结论（</a:t>
            </a:r>
            <a:r>
              <a:rPr lang="en-US" altLang="zh-CN" sz="2400" dirty="0">
                <a:latin typeface="Times New Roman" panose="02020603050405020304" pitchFamily="18" charset="0"/>
              </a:rPr>
              <a:t>Conclusion</a:t>
            </a:r>
            <a:r>
              <a:rPr lang="zh-CN" altLang="en-US" sz="2400" dirty="0">
                <a:latin typeface="Times New Roman" panose="02020603050405020304" pitchFamily="18" charset="0"/>
              </a:rPr>
              <a:t>）、建议（</a:t>
            </a:r>
            <a:r>
              <a:rPr lang="en-US" altLang="zh-CN" sz="2400" dirty="0">
                <a:latin typeface="Times New Roman" panose="02020603050405020304" pitchFamily="18" charset="0"/>
              </a:rPr>
              <a:t>Recommendations</a:t>
            </a:r>
            <a:r>
              <a:rPr lang="zh-CN" altLang="en-US" sz="2400" dirty="0">
                <a:latin typeface="Times New Roman" panose="02020603050405020304" pitchFamily="18" charset="0"/>
              </a:rPr>
              <a:t>）、参考文献</a:t>
            </a:r>
            <a:r>
              <a:rPr lang="en-US" altLang="zh-CN" sz="2400" dirty="0">
                <a:latin typeface="Times New Roman" panose="02020603050405020304" pitchFamily="18" charset="0"/>
              </a:rPr>
              <a:t>/</a:t>
            </a:r>
            <a:r>
              <a:rPr lang="zh-CN" altLang="en-US" sz="2400" dirty="0">
                <a:latin typeface="Times New Roman" panose="02020603050405020304" pitchFamily="18" charset="0"/>
              </a:rPr>
              <a:t>参考资料（</a:t>
            </a:r>
            <a:r>
              <a:rPr lang="en-US" altLang="zh-CN" sz="2400" dirty="0">
                <a:latin typeface="Times New Roman" panose="02020603050405020304" pitchFamily="18" charset="0"/>
              </a:rPr>
              <a:t>Bibliography/References</a:t>
            </a:r>
            <a:r>
              <a:rPr lang="zh-CN" altLang="en-US" sz="2400" dirty="0">
                <a:latin typeface="Times New Roman" panose="02020603050405020304" pitchFamily="18" charset="0"/>
              </a:rPr>
              <a:t>）、附录</a:t>
            </a:r>
            <a:r>
              <a:rPr lang="en-US" altLang="zh-CN" sz="2400" dirty="0">
                <a:latin typeface="Times New Roman" panose="02020603050405020304" pitchFamily="18" charset="0"/>
              </a:rPr>
              <a:t>/</a:t>
            </a:r>
            <a:r>
              <a:rPr lang="zh-CN" altLang="en-US" sz="2400" dirty="0">
                <a:latin typeface="Times New Roman" panose="02020603050405020304" pitchFamily="18" charset="0"/>
              </a:rPr>
              <a:t>附件（</a:t>
            </a:r>
            <a:r>
              <a:rPr lang="en-US" altLang="zh-CN" sz="2400" dirty="0">
                <a:latin typeface="Times New Roman" panose="02020603050405020304" pitchFamily="18" charset="0"/>
              </a:rPr>
              <a:t>Appendices</a:t>
            </a:r>
            <a:r>
              <a:rPr lang="zh-CN" altLang="en-US" sz="2400" dirty="0">
                <a:latin typeface="Times New Roman" panose="02020603050405020304" pitchFamily="18" charset="0"/>
              </a:rPr>
              <a:t>）等。其中，题目</a:t>
            </a:r>
            <a:r>
              <a:rPr lang="zh-CN" altLang="en-US" sz="2400" dirty="0"/>
              <a:t>、前言、正文和结论是商务报告中必不可少的重要组成部分。</a:t>
            </a:r>
            <a:endParaRPr lang="zh-CN" altLang="en-US" sz="2400"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3"/>
          <p:cNvSpPr>
            <a:spLocks noGrp="1"/>
          </p:cNvSpPr>
          <p:nvPr>
            <p:ph idx="1"/>
          </p:nvPr>
        </p:nvSpPr>
        <p:spPr>
          <a:xfrm>
            <a:off x="1775460" y="1628775"/>
            <a:ext cx="9769475" cy="5689600"/>
          </a:xfrm>
        </p:spPr>
        <p:txBody>
          <a:bodyPr vert="horz" wrap="square" lIns="91440" tIns="45720" rIns="91440" bIns="45720" anchor="t" anchorCtr="0"/>
          <a:p>
            <a:pPr algn="just" eaLnBrk="1" hangingPunct="1">
              <a:lnSpc>
                <a:spcPct val="130000"/>
              </a:lnSpc>
            </a:pPr>
            <a:r>
              <a:rPr lang="zh-CN" altLang="en-US" sz="2000" dirty="0">
                <a:latin typeface="Times New Roman" panose="02020603050405020304" pitchFamily="18" charset="0"/>
              </a:rPr>
              <a:t>商务报告使用范围很广，种类众多，根据不同的分类标准有多种分类方法。根据报告的语体，可分为正式报告（</a:t>
            </a:r>
            <a:r>
              <a:rPr lang="en-US" altLang="zh-CN" sz="2000" dirty="0">
                <a:latin typeface="Times New Roman" panose="02020603050405020304" pitchFamily="18" charset="0"/>
              </a:rPr>
              <a:t>Formal Reports</a:t>
            </a:r>
            <a:r>
              <a:rPr lang="zh-CN" altLang="en-US" sz="2000" dirty="0">
                <a:latin typeface="Times New Roman" panose="02020603050405020304" pitchFamily="18" charset="0"/>
              </a:rPr>
              <a:t>）和非正式报告（</a:t>
            </a:r>
            <a:r>
              <a:rPr lang="en-US" altLang="zh-CN" sz="2000" dirty="0">
                <a:latin typeface="Times New Roman" panose="02020603050405020304" pitchFamily="18" charset="0"/>
              </a:rPr>
              <a:t>Informal Reports</a:t>
            </a:r>
            <a:r>
              <a:rPr lang="zh-CN" altLang="en-US" sz="2000" dirty="0">
                <a:latin typeface="Times New Roman" panose="02020603050405020304" pitchFamily="18" charset="0"/>
              </a:rPr>
              <a:t>）；根据报告频率，可分为周报（</a:t>
            </a:r>
            <a:r>
              <a:rPr lang="en-US" altLang="zh-CN" sz="2000" dirty="0">
                <a:latin typeface="Times New Roman" panose="02020603050405020304" pitchFamily="18" charset="0"/>
              </a:rPr>
              <a:t>Weekly Reports</a:t>
            </a:r>
            <a:r>
              <a:rPr lang="zh-CN" altLang="en-US" sz="2000" dirty="0">
                <a:latin typeface="Times New Roman" panose="02020603050405020304" pitchFamily="18" charset="0"/>
              </a:rPr>
              <a:t>）、月报（</a:t>
            </a:r>
            <a:r>
              <a:rPr lang="en-US" altLang="zh-CN" sz="2000" dirty="0">
                <a:latin typeface="Times New Roman" panose="02020603050405020304" pitchFamily="18" charset="0"/>
              </a:rPr>
              <a:t>Monthly Reports</a:t>
            </a:r>
            <a:r>
              <a:rPr lang="zh-CN" altLang="en-US" sz="2000" dirty="0">
                <a:latin typeface="Times New Roman" panose="02020603050405020304" pitchFamily="18" charset="0"/>
              </a:rPr>
              <a:t>）、季报（</a:t>
            </a:r>
            <a:r>
              <a:rPr lang="en-US" altLang="zh-CN" sz="2000" dirty="0">
                <a:latin typeface="Times New Roman" panose="02020603050405020304" pitchFamily="18" charset="0"/>
              </a:rPr>
              <a:t>Quarterly Reports</a:t>
            </a:r>
            <a:r>
              <a:rPr lang="zh-CN" altLang="en-US" sz="2000" dirty="0">
                <a:latin typeface="Times New Roman" panose="02020603050405020304" pitchFamily="18" charset="0"/>
              </a:rPr>
              <a:t>）、年报（</a:t>
            </a:r>
            <a:r>
              <a:rPr lang="en-US" altLang="zh-CN" sz="2000" dirty="0">
                <a:latin typeface="Times New Roman" panose="02020603050405020304" pitchFamily="18" charset="0"/>
              </a:rPr>
              <a:t>Annual Reports</a:t>
            </a:r>
            <a:r>
              <a:rPr lang="zh-CN" altLang="en-US" sz="2000" dirty="0">
                <a:latin typeface="Times New Roman" panose="02020603050405020304" pitchFamily="18" charset="0"/>
              </a:rPr>
              <a:t>）、例行报告（</a:t>
            </a:r>
            <a:r>
              <a:rPr lang="en-US" altLang="zh-CN" sz="2000" dirty="0">
                <a:latin typeface="Times New Roman" panose="02020603050405020304" pitchFamily="18" charset="0"/>
              </a:rPr>
              <a:t>Routine Reports</a:t>
            </a:r>
            <a:r>
              <a:rPr lang="zh-CN" altLang="en-US" sz="2000" dirty="0">
                <a:latin typeface="Times New Roman" panose="02020603050405020304" pitchFamily="18" charset="0"/>
              </a:rPr>
              <a:t>）和定期报告（</a:t>
            </a:r>
            <a:r>
              <a:rPr lang="en-US" altLang="zh-CN" sz="2000" dirty="0">
                <a:latin typeface="Times New Roman" panose="02020603050405020304" pitchFamily="18" charset="0"/>
              </a:rPr>
              <a:t>Periodical Reports</a:t>
            </a:r>
            <a:r>
              <a:rPr lang="zh-CN" altLang="en-US" sz="2000" dirty="0">
                <a:latin typeface="Times New Roman" panose="02020603050405020304" pitchFamily="18" charset="0"/>
              </a:rPr>
              <a:t>）；根据报告的内容，可分为事件调查报告（</a:t>
            </a:r>
            <a:r>
              <a:rPr lang="en-US" altLang="zh-CN" sz="2000" dirty="0">
                <a:latin typeface="Times New Roman" panose="02020603050405020304" pitchFamily="18" charset="0"/>
              </a:rPr>
              <a:t>Investigation Reports</a:t>
            </a:r>
            <a:r>
              <a:rPr lang="zh-CN" altLang="en-US" sz="2000" dirty="0">
                <a:latin typeface="Times New Roman" panose="02020603050405020304" pitchFamily="18" charset="0"/>
              </a:rPr>
              <a:t>）、意见调查报告（</a:t>
            </a:r>
            <a:r>
              <a:rPr lang="en-US" altLang="zh-CN" sz="2000" dirty="0">
                <a:latin typeface="Times New Roman" panose="02020603050405020304" pitchFamily="18" charset="0"/>
              </a:rPr>
              <a:t>Survey Reports</a:t>
            </a:r>
            <a:r>
              <a:rPr lang="zh-CN" altLang="en-US" sz="2000" dirty="0">
                <a:latin typeface="Times New Roman" panose="02020603050405020304" pitchFamily="18" charset="0"/>
              </a:rPr>
              <a:t>）、工作进展报告（</a:t>
            </a:r>
            <a:r>
              <a:rPr lang="en-US" altLang="zh-CN" sz="2000" dirty="0">
                <a:latin typeface="Times New Roman" panose="02020603050405020304" pitchFamily="18" charset="0"/>
              </a:rPr>
              <a:t>Progress Reports</a:t>
            </a:r>
            <a:r>
              <a:rPr lang="zh-CN" altLang="en-US" sz="2000" dirty="0">
                <a:latin typeface="Times New Roman" panose="02020603050405020304" pitchFamily="18" charset="0"/>
              </a:rPr>
              <a:t>）、市场调查报告（</a:t>
            </a:r>
            <a:r>
              <a:rPr lang="en-US" altLang="zh-CN" sz="2000" dirty="0">
                <a:latin typeface="Times New Roman" panose="02020603050405020304" pitchFamily="18" charset="0"/>
              </a:rPr>
              <a:t>Market Research Reports</a:t>
            </a:r>
            <a:r>
              <a:rPr lang="zh-CN" altLang="en-US" sz="2000" dirty="0">
                <a:latin typeface="Times New Roman" panose="02020603050405020304" pitchFamily="18" charset="0"/>
              </a:rPr>
              <a:t>）、商务旅行报告（</a:t>
            </a:r>
            <a:r>
              <a:rPr lang="en-US" altLang="zh-CN" sz="2000" dirty="0">
                <a:latin typeface="Times New Roman" panose="02020603050405020304" pitchFamily="18" charset="0"/>
              </a:rPr>
              <a:t>Business Trip Reports</a:t>
            </a:r>
            <a:r>
              <a:rPr lang="zh-CN" altLang="en-US" sz="2000" dirty="0">
                <a:latin typeface="Times New Roman" panose="02020603050405020304" pitchFamily="18" charset="0"/>
              </a:rPr>
              <a:t>）、可行性报告（</a:t>
            </a:r>
            <a:r>
              <a:rPr lang="en-US" altLang="zh-CN" sz="2000" dirty="0">
                <a:latin typeface="Times New Roman" panose="02020603050405020304" pitchFamily="18" charset="0"/>
              </a:rPr>
              <a:t>Feasibility Reports</a:t>
            </a:r>
            <a:r>
              <a:rPr lang="zh-CN" altLang="en-US" sz="2000" dirty="0">
                <a:latin typeface="Times New Roman" panose="02020603050405020304" pitchFamily="18" charset="0"/>
              </a:rPr>
              <a:t>）、促销报告（</a:t>
            </a:r>
            <a:r>
              <a:rPr lang="en-US" altLang="zh-CN" sz="2000" dirty="0">
                <a:latin typeface="Times New Roman" panose="02020603050405020304" pitchFamily="18" charset="0"/>
              </a:rPr>
              <a:t>Promotion Reports</a:t>
            </a:r>
            <a:r>
              <a:rPr lang="zh-CN" altLang="en-US" sz="2000" dirty="0">
                <a:latin typeface="Times New Roman" panose="02020603050405020304" pitchFamily="18" charset="0"/>
              </a:rPr>
              <a:t>）、效益报告（</a:t>
            </a:r>
            <a:r>
              <a:rPr lang="en-US" altLang="zh-CN" sz="2000" dirty="0">
                <a:latin typeface="Times New Roman" panose="02020603050405020304" pitchFamily="18" charset="0"/>
              </a:rPr>
              <a:t>Business Results Reports</a:t>
            </a:r>
            <a:r>
              <a:rPr lang="zh-CN" altLang="en-US" sz="2000" dirty="0">
                <a:latin typeface="Times New Roman" panose="02020603050405020304" pitchFamily="18" charset="0"/>
              </a:rPr>
              <a:t>）等；根据报告的写作手法，可分为信息式报告（</a:t>
            </a:r>
            <a:r>
              <a:rPr lang="en-US" altLang="zh-CN" sz="2000" dirty="0">
                <a:latin typeface="Times New Roman" panose="02020603050405020304" pitchFamily="18" charset="0"/>
              </a:rPr>
              <a:t>Informational Reports</a:t>
            </a:r>
            <a:r>
              <a:rPr lang="zh-CN" altLang="en-US" sz="2000" dirty="0">
                <a:latin typeface="Times New Roman" panose="02020603050405020304" pitchFamily="18" charset="0"/>
              </a:rPr>
              <a:t>）和分析式报告（</a:t>
            </a:r>
            <a:r>
              <a:rPr lang="en-US" altLang="zh-CN" sz="2000" dirty="0">
                <a:latin typeface="Times New Roman" panose="02020603050405020304" pitchFamily="18" charset="0"/>
              </a:rPr>
              <a:t>Analytical Reports</a:t>
            </a:r>
            <a:r>
              <a:rPr lang="zh-CN" altLang="en-US" sz="2000" dirty="0">
                <a:latin typeface="Times New Roman" panose="02020603050405020304" pitchFamily="18" charset="0"/>
              </a:rPr>
              <a:t>）。</a:t>
            </a:r>
            <a:endParaRPr lang="zh-CN" altLang="en-US" sz="2000" dirty="0">
              <a:latin typeface="Times New Roman" panose="02020603050405020304" pitchFamily="18"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3"/>
          <p:cNvSpPr>
            <a:spLocks noGrp="1"/>
          </p:cNvSpPr>
          <p:nvPr>
            <p:ph idx="1"/>
          </p:nvPr>
        </p:nvSpPr>
        <p:spPr>
          <a:xfrm>
            <a:off x="1847850" y="1701165"/>
            <a:ext cx="9890125" cy="5688330"/>
          </a:xfrm>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As real estate markets continue to recover around the country, buyers are out in full force. </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Many of today’s buyers make judgments about homes within moments of seeing a listing online. They are also more cautious than before the housing crisis. They want to make sure they’re buying the best house and for the best amount of money. </a:t>
            </a:r>
            <a:endParaRPr lang="en-US" altLang="zh-CN" sz="2400" dirty="0">
              <a:latin typeface="Times New Roman" panose="02020603050405020304" pitchFamily="18" charset="0"/>
              <a:cs typeface="Times New Roman" panose="02020603050405020304" pitchFamily="18" charset="0"/>
            </a:endParaRPr>
          </a:p>
          <a:p>
            <a:pPr eaLnBrk="1" hangingPunct="1">
              <a:lnSpc>
                <a:spcPct val="80000"/>
              </a:lnSpc>
            </a:pPr>
            <a:br>
              <a:rPr lang="en-US" altLang="zh-CN" sz="1900" dirty="0">
                <a:latin typeface="Times New Roman" panose="02020603050405020304" pitchFamily="18" charset="0"/>
                <a:cs typeface="Times New Roman" panose="02020603050405020304" pitchFamily="18" charset="0"/>
              </a:rPr>
            </a:br>
            <a:br>
              <a:rPr lang="en-US" altLang="zh-CN" sz="1900" dirty="0">
                <a:latin typeface="Times New Roman" panose="02020603050405020304" pitchFamily="18" charset="0"/>
                <a:cs typeface="Times New Roman" panose="02020603050405020304" pitchFamily="18" charset="0"/>
              </a:rPr>
            </a:br>
            <a:r>
              <a:rPr lang="en-US" altLang="zh-CN" sz="1900" dirty="0">
                <a:latin typeface="Times New Roman" panose="02020603050405020304" pitchFamily="18" charset="0"/>
                <a:cs typeface="Times New Roman" panose="02020603050405020304" pitchFamily="18" charset="0"/>
              </a:rPr>
              <a:t>Read more: </a:t>
            </a:r>
            <a:r>
              <a:rPr lang="en-US" altLang="zh-CN" sz="1900" dirty="0">
                <a:latin typeface="Times New Roman" panose="02020603050405020304" pitchFamily="18" charset="0"/>
                <a:cs typeface="Times New Roman" panose="02020603050405020304" pitchFamily="18" charset="0"/>
                <a:hlinkClick r:id="rId1"/>
              </a:rPr>
              <a:t>http://www.zillow.com/blog/10-turn-offs-for-potential-buyers-151383/#ixzz33Xnyeoed</a:t>
            </a:r>
            <a:endParaRPr lang="en-US" altLang="zh-CN" sz="19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2"/>
          <p:cNvSpPr>
            <a:spLocks noGrp="1"/>
          </p:cNvSpPr>
          <p:nvPr>
            <p:ph type="title"/>
          </p:nvPr>
        </p:nvSpPr>
        <p:spPr>
          <a:xfrm>
            <a:off x="2894013" y="301625"/>
            <a:ext cx="7313612" cy="606425"/>
          </a:xfrm>
        </p:spPr>
        <p:txBody>
          <a:bodyPr vert="horz" wrap="square" lIns="91440" tIns="45720" rIns="91440" bIns="45720" anchor="b" anchorCtr="0"/>
          <a:p>
            <a:pPr eaLnBrk="1" hangingPunct="1"/>
            <a:r>
              <a:rPr lang="en-US" altLang="zh-CN" sz="3200" b="1" dirty="0"/>
              <a:t>§ PART TWO </a:t>
            </a:r>
            <a:r>
              <a:rPr lang="zh-CN" altLang="en-US" sz="3200" b="1" dirty="0"/>
              <a:t>热身练习</a:t>
            </a:r>
            <a:endParaRPr lang="zh-CN" altLang="en-US" sz="3200" b="1" dirty="0"/>
          </a:p>
        </p:txBody>
      </p:sp>
      <p:sp>
        <p:nvSpPr>
          <p:cNvPr id="17411" name="Rectangle 5"/>
          <p:cNvSpPr>
            <a:spLocks noGrp="1"/>
          </p:cNvSpPr>
          <p:nvPr>
            <p:ph sz="half" idx="1"/>
          </p:nvPr>
        </p:nvSpPr>
        <p:spPr>
          <a:xfrm>
            <a:off x="1775460" y="981075"/>
            <a:ext cx="9711690" cy="3594100"/>
          </a:xfrm>
        </p:spPr>
        <p:txBody>
          <a:bodyPr vert="horz" wrap="square" lIns="91440" tIns="45720" rIns="91440" bIns="45720" anchor="t" anchorCtr="0"/>
          <a:p>
            <a:pPr eaLnBrk="1" hangingPunct="1">
              <a:lnSpc>
                <a:spcPct val="120000"/>
              </a:lnSpc>
              <a:buClr>
                <a:schemeClr val="tx2"/>
              </a:buClr>
              <a:buSzPct val="70000"/>
              <a:buFont typeface="Wingdings" panose="05000000000000000000" pitchFamily="2" charset="2"/>
              <a:buNone/>
            </a:pPr>
            <a:r>
              <a:rPr lang="en-US" altLang="zh-CN" sz="2400" b="1" dirty="0">
                <a:latin typeface="Times New Roman" panose="02020603050405020304" pitchFamily="18" charset="0"/>
                <a:cs typeface="Times New Roman" panose="02020603050405020304" pitchFamily="18" charset="0"/>
              </a:rPr>
              <a:t>Task I</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请将下列商务报告中的句子翻译成汉语。</a:t>
            </a:r>
            <a:endParaRPr lang="zh-CN" altLang="en-US" sz="2400" dirty="0">
              <a:latin typeface="Times New Roman" panose="02020603050405020304" pitchFamily="18" charset="0"/>
              <a:cs typeface="Times New Roman" panose="02020603050405020304" pitchFamily="18" charset="0"/>
            </a:endParaRPr>
          </a:p>
          <a:p>
            <a:pPr algn="just" eaLnBrk="1" hangingPunct="1">
              <a:lnSpc>
                <a:spcPct val="120000"/>
              </a:lnSpc>
              <a:buClr>
                <a:schemeClr val="tx2"/>
              </a:buClr>
              <a:buSzPct val="70000"/>
              <a:buFont typeface="Wingdings" panose="05000000000000000000" pitchFamily="2" charset="2"/>
            </a:pPr>
            <a:r>
              <a:rPr lang="en-US" altLang="zh-CN" sz="2400" dirty="0">
                <a:latin typeface="Times New Roman" panose="02020603050405020304" pitchFamily="18" charset="0"/>
                <a:cs typeface="Times New Roman" panose="02020603050405020304" pitchFamily="18" charset="0"/>
              </a:rPr>
              <a:t>1.	Presently, there are about 6,000 fruit juice producers in China, more than 1,000 of which have certain production capacity. And the fruit juice market of China is divided into three forces, one of which is led by Taiwan-based enterprises like President Enterprise and Master Kang; one by famous mainland-based enterprises like Huiyuan and Wahaha; and another one by large transnational producers like Coca Cola and Pepsi Cola.</a:t>
            </a:r>
            <a:endParaRPr lang="en-US" altLang="zh-CN" sz="2400" dirty="0">
              <a:latin typeface="Times New Roman" panose="02020603050405020304" pitchFamily="18" charset="0"/>
              <a:cs typeface="Times New Roman" panose="02020603050405020304" pitchFamily="18" charset="0"/>
            </a:endParaRPr>
          </a:p>
        </p:txBody>
      </p:sp>
      <p:sp>
        <p:nvSpPr>
          <p:cNvPr id="154633" name="Text Box 9"/>
          <p:cNvSpPr txBox="1"/>
          <p:nvPr/>
        </p:nvSpPr>
        <p:spPr>
          <a:xfrm>
            <a:off x="2145665" y="4653280"/>
            <a:ext cx="9340850" cy="1014730"/>
          </a:xfrm>
          <a:prstGeom prst="rect">
            <a:avLst/>
          </a:prstGeom>
          <a:solidFill>
            <a:srgbClr val="99CCFF"/>
          </a:solid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sz="2000" dirty="0">
                <a:latin typeface="Times New Roman" panose="02020603050405020304" pitchFamily="18" charset="0"/>
                <a:cs typeface="Times New Roman" panose="02020603050405020304" pitchFamily="18" charset="0"/>
              </a:rPr>
              <a:t>译文：目前，中国约有果汁生产商</a:t>
            </a:r>
            <a:r>
              <a:rPr lang="en-US" altLang="zh-CN" sz="2000" dirty="0">
                <a:latin typeface="Times New Roman" panose="02020603050405020304" pitchFamily="18" charset="0"/>
                <a:cs typeface="Times New Roman" panose="02020603050405020304" pitchFamily="18" charset="0"/>
              </a:rPr>
              <a:t>6 000</a:t>
            </a:r>
            <a:r>
              <a:rPr lang="zh-CN" altLang="en-US" sz="2000" dirty="0">
                <a:latin typeface="Times New Roman" panose="02020603050405020304" pitchFamily="18" charset="0"/>
                <a:cs typeface="Times New Roman" panose="02020603050405020304" pitchFamily="18" charset="0"/>
              </a:rPr>
              <a:t>家，其中</a:t>
            </a:r>
            <a:r>
              <a:rPr lang="en-US" altLang="zh-CN" sz="2000" dirty="0">
                <a:latin typeface="Times New Roman" panose="02020603050405020304" pitchFamily="18" charset="0"/>
                <a:cs typeface="Times New Roman" panose="02020603050405020304" pitchFamily="18" charset="0"/>
              </a:rPr>
              <a:t>1 000</a:t>
            </a:r>
            <a:r>
              <a:rPr lang="zh-CN" altLang="en-US" sz="2000" dirty="0">
                <a:latin typeface="Times New Roman" panose="02020603050405020304" pitchFamily="18" charset="0"/>
                <a:cs typeface="Times New Roman" panose="02020603050405020304" pitchFamily="18" charset="0"/>
              </a:rPr>
              <a:t>多家具有相当的产能。中国的果汁市场分为三股力量：其一是台湾企业如统一企业和康师傅；其二为大陆著名企业如汇源和娃哈哈；其三为大型跨国企业如可口可乐和百事可乐。</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4633"/>
                                        </p:tgtEl>
                                        <p:attrNameLst>
                                          <p:attrName>style.visibility</p:attrName>
                                        </p:attrNameLst>
                                      </p:cBhvr>
                                      <p:to>
                                        <p:strVal val="visible"/>
                                      </p:to>
                                    </p:set>
                                    <p:anim calcmode="lin" valueType="num">
                                      <p:cBhvr additive="base">
                                        <p:cTn id="7" dur="500" fill="hold"/>
                                        <p:tgtEl>
                                          <p:spTgt spid="154633"/>
                                        </p:tgtEl>
                                        <p:attrNameLst>
                                          <p:attrName>ppt_x</p:attrName>
                                        </p:attrNameLst>
                                      </p:cBhvr>
                                      <p:tavLst>
                                        <p:tav tm="0">
                                          <p:val>
                                            <p:strVal val="#ppt_x"/>
                                          </p:val>
                                        </p:tav>
                                        <p:tav tm="100000">
                                          <p:val>
                                            <p:strVal val="#ppt_x"/>
                                          </p:val>
                                        </p:tav>
                                      </p:tavLst>
                                    </p:anim>
                                    <p:anim calcmode="lin" valueType="num">
                                      <p:cBhvr additive="base">
                                        <p:cTn id="8" dur="500" fill="hold"/>
                                        <p:tgtEl>
                                          <p:spTgt spid="1546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33"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3"/>
          <p:cNvSpPr>
            <a:spLocks noGrp="1"/>
          </p:cNvSpPr>
          <p:nvPr>
            <p:ph idx="1"/>
          </p:nvPr>
        </p:nvSpPr>
        <p:spPr>
          <a:xfrm>
            <a:off x="1775460" y="1628775"/>
            <a:ext cx="9807575" cy="5544820"/>
          </a:xfrm>
        </p:spPr>
        <p:txBody>
          <a:bodyPr vert="horz" wrap="square" lIns="91440" tIns="45720" rIns="91440" bIns="45720" anchor="t" anchorCtr="0"/>
          <a:p>
            <a:pPr marL="476250" indent="-476250" algn="just" eaLnBrk="1" hangingPunct="1">
              <a:lnSpc>
                <a:spcPct val="130000"/>
              </a:lnSpc>
              <a:buFont typeface="Wingdings" panose="05000000000000000000" pitchFamily="2" charset="2"/>
              <a:buAutoNum type="arabicPeriod" startAt="2"/>
            </a:pPr>
            <a:r>
              <a:rPr lang="en-US" altLang="zh-CN" sz="2400" dirty="0">
                <a:latin typeface="Times New Roman" panose="02020603050405020304" pitchFamily="18" charset="0"/>
                <a:cs typeface="Times New Roman" panose="02020603050405020304" pitchFamily="18" charset="0"/>
              </a:rPr>
              <a:t>Recently, the output and sales volume of fruit juice beverage in China increased rapidly. The country produced 8.6 million tons of fruit juice throughout the whole year of 2006, jumping 29.02% on the previous year; the output of the first eleven months of 2007 amounted to 21.92% year on year to 9.85 million tons.</a:t>
            </a:r>
            <a:endParaRPr lang="en-US" altLang="zh-CN" sz="2400" dirty="0">
              <a:latin typeface="Times New Roman" panose="02020603050405020304" pitchFamily="18" charset="0"/>
              <a:cs typeface="Times New Roman" panose="02020603050405020304" pitchFamily="18" charset="0"/>
            </a:endParaRPr>
          </a:p>
          <a:p>
            <a:pPr marL="476250" indent="-476250" algn="just" eaLnBrk="1" hangingPunct="1">
              <a:lnSpc>
                <a:spcPct val="13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译文：最近，中国果汁饮料的生产量和销售量迅速攀升。</a:t>
            </a:r>
            <a:r>
              <a:rPr lang="en-US" altLang="zh-CN" sz="2400" dirty="0">
                <a:latin typeface="Times New Roman" panose="02020603050405020304" pitchFamily="18" charset="0"/>
                <a:cs typeface="Times New Roman" panose="02020603050405020304" pitchFamily="18" charset="0"/>
              </a:rPr>
              <a:t>2006</a:t>
            </a:r>
            <a:r>
              <a:rPr lang="zh-CN" altLang="en-US" sz="2400" dirty="0">
                <a:latin typeface="Times New Roman" panose="02020603050405020304" pitchFamily="18" charset="0"/>
                <a:cs typeface="Times New Roman" panose="02020603050405020304" pitchFamily="18" charset="0"/>
              </a:rPr>
              <a:t>年，全年果汁产量为</a:t>
            </a:r>
            <a:r>
              <a:rPr lang="en-US" altLang="zh-CN" sz="2400" dirty="0">
                <a:latin typeface="Times New Roman" panose="02020603050405020304" pitchFamily="18" charset="0"/>
                <a:cs typeface="Times New Roman" panose="02020603050405020304" pitchFamily="18" charset="0"/>
              </a:rPr>
              <a:t>860</a:t>
            </a:r>
            <a:r>
              <a:rPr lang="zh-CN" altLang="en-US" sz="2400" dirty="0">
                <a:latin typeface="Times New Roman" panose="02020603050405020304" pitchFamily="18" charset="0"/>
                <a:cs typeface="Times New Roman" panose="02020603050405020304" pitchFamily="18" charset="0"/>
              </a:rPr>
              <a:t>万吨，比前一年增长</a:t>
            </a:r>
            <a:r>
              <a:rPr lang="en-US" altLang="zh-CN" sz="2400" dirty="0">
                <a:latin typeface="Times New Roman" panose="02020603050405020304" pitchFamily="18" charset="0"/>
                <a:cs typeface="Times New Roman" panose="02020603050405020304" pitchFamily="18" charset="0"/>
              </a:rPr>
              <a:t>29.02%</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2007</a:t>
            </a:r>
            <a:r>
              <a:rPr lang="zh-CN" altLang="en-US" sz="2400" dirty="0">
                <a:latin typeface="Times New Roman" panose="02020603050405020304" pitchFamily="18" charset="0"/>
                <a:cs typeface="Times New Roman" panose="02020603050405020304" pitchFamily="18" charset="0"/>
              </a:rPr>
              <a:t>年头十一个月产量为</a:t>
            </a:r>
            <a:r>
              <a:rPr lang="en-US" altLang="zh-CN" sz="2400" dirty="0">
                <a:latin typeface="Times New Roman" panose="02020603050405020304" pitchFamily="18" charset="0"/>
                <a:cs typeface="Times New Roman" panose="02020603050405020304" pitchFamily="18" charset="0"/>
              </a:rPr>
              <a:t>985</a:t>
            </a:r>
            <a:r>
              <a:rPr lang="zh-CN" altLang="en-US" sz="2400" dirty="0">
                <a:latin typeface="Times New Roman" panose="02020603050405020304" pitchFamily="18" charset="0"/>
                <a:cs typeface="Times New Roman" panose="02020603050405020304" pitchFamily="18" charset="0"/>
              </a:rPr>
              <a:t>万吨，同比增长</a:t>
            </a:r>
            <a:r>
              <a:rPr lang="en-US" altLang="zh-CN" sz="2400" dirty="0">
                <a:latin typeface="Times New Roman" panose="02020603050405020304" pitchFamily="18" charset="0"/>
                <a:cs typeface="Times New Roman" panose="02020603050405020304" pitchFamily="18" charset="0"/>
              </a:rPr>
              <a:t>21.92%</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3"/>
          <p:cNvSpPr>
            <a:spLocks noGrp="1"/>
          </p:cNvSpPr>
          <p:nvPr>
            <p:ph idx="1"/>
          </p:nvPr>
        </p:nvSpPr>
        <p:spPr>
          <a:xfrm>
            <a:off x="1775460" y="1628775"/>
            <a:ext cx="9908540" cy="4895850"/>
          </a:xfrm>
        </p:spPr>
        <p:txBody>
          <a:bodyPr vert="horz" wrap="square" lIns="91440" tIns="45720" rIns="91440" bIns="45720" anchor="t" anchorCtr="0"/>
          <a:p>
            <a:pPr marL="552450" indent="-552450" algn="just" eaLnBrk="1" hangingPunct="1">
              <a:lnSpc>
                <a:spcPct val="130000"/>
              </a:lnSpc>
              <a:buFont typeface="Wingdings" panose="05000000000000000000" pitchFamily="2" charset="2"/>
              <a:buAutoNum type="arabicPeriod" startAt="3"/>
            </a:pPr>
            <a:r>
              <a:rPr lang="en-US" altLang="zh-CN" sz="2400" dirty="0">
                <a:latin typeface="Times New Roman" panose="02020603050405020304" pitchFamily="18" charset="0"/>
                <a:cs typeface="Times New Roman" panose="02020603050405020304" pitchFamily="18" charset="0"/>
              </a:rPr>
              <a:t>According to the National Bureau of Statistics of China, most of the fruit juice manufacturers are located in East and South China. In detail, the South China area produces about 359,799 tons, taking up 22% of the total, while the East China area produces 476,562 tons, occupying 29%.</a:t>
            </a:r>
            <a:endParaRPr lang="en-US" altLang="zh-CN" sz="2400" dirty="0">
              <a:latin typeface="Times New Roman" panose="02020603050405020304" pitchFamily="18" charset="0"/>
              <a:cs typeface="Times New Roman" panose="02020603050405020304" pitchFamily="18" charset="0"/>
            </a:endParaRPr>
          </a:p>
          <a:p>
            <a:pPr marL="552450" indent="-552450" algn="just" eaLnBrk="1" hangingPunct="1">
              <a:lnSpc>
                <a:spcPct val="13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译文：中国国家统计局数据显示，多数果汁生产企业位于华南和华东地区。具体而言，华南地区产量为</a:t>
            </a:r>
            <a:r>
              <a:rPr lang="en-US" altLang="zh-CN" sz="2400" dirty="0">
                <a:latin typeface="Times New Roman" panose="02020603050405020304" pitchFamily="18" charset="0"/>
                <a:cs typeface="Times New Roman" panose="02020603050405020304" pitchFamily="18" charset="0"/>
              </a:rPr>
              <a:t>359,799</a:t>
            </a:r>
            <a:r>
              <a:rPr lang="zh-CN" altLang="en-US" sz="2400" dirty="0">
                <a:latin typeface="Times New Roman" panose="02020603050405020304" pitchFamily="18" charset="0"/>
                <a:cs typeface="Times New Roman" panose="02020603050405020304" pitchFamily="18" charset="0"/>
              </a:rPr>
              <a:t>吨，占全国产量的</a:t>
            </a:r>
            <a:r>
              <a:rPr lang="en-US" altLang="zh-CN" sz="2400" dirty="0">
                <a:latin typeface="Times New Roman" panose="02020603050405020304" pitchFamily="18" charset="0"/>
                <a:cs typeface="Times New Roman" panose="02020603050405020304" pitchFamily="18" charset="0"/>
              </a:rPr>
              <a:t>22%</a:t>
            </a:r>
            <a:r>
              <a:rPr lang="zh-CN" altLang="en-US" sz="2400" dirty="0">
                <a:latin typeface="Times New Roman" panose="02020603050405020304" pitchFamily="18" charset="0"/>
                <a:cs typeface="Times New Roman" panose="02020603050405020304" pitchFamily="18" charset="0"/>
              </a:rPr>
              <a:t>；而华东地区产量达</a:t>
            </a:r>
            <a:r>
              <a:rPr lang="en-US" altLang="zh-CN" sz="2400" dirty="0">
                <a:latin typeface="Times New Roman" panose="02020603050405020304" pitchFamily="18" charset="0"/>
                <a:cs typeface="Times New Roman" panose="02020603050405020304" pitchFamily="18" charset="0"/>
              </a:rPr>
              <a:t>476,562</a:t>
            </a:r>
            <a:r>
              <a:rPr lang="zh-CN" altLang="en-US" sz="2400" dirty="0">
                <a:latin typeface="Times New Roman" panose="02020603050405020304" pitchFamily="18" charset="0"/>
                <a:cs typeface="Times New Roman" panose="02020603050405020304" pitchFamily="18" charset="0"/>
              </a:rPr>
              <a:t>吨，占全国产量的</a:t>
            </a:r>
            <a:r>
              <a:rPr lang="en-US" altLang="zh-CN" sz="2400" dirty="0">
                <a:latin typeface="Times New Roman" panose="02020603050405020304" pitchFamily="18" charset="0"/>
                <a:cs typeface="Times New Roman" panose="02020603050405020304" pitchFamily="18" charset="0"/>
              </a:rPr>
              <a:t>29%</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3"/>
          <p:cNvSpPr>
            <a:spLocks noGrp="1"/>
          </p:cNvSpPr>
          <p:nvPr>
            <p:ph idx="1"/>
          </p:nvPr>
        </p:nvSpPr>
        <p:spPr>
          <a:xfrm>
            <a:off x="1764665" y="1052830"/>
            <a:ext cx="9825355" cy="5543550"/>
          </a:xfrm>
        </p:spPr>
        <p:txBody>
          <a:bodyPr vert="horz" wrap="square" lIns="91440" tIns="45720" rIns="91440" bIns="45720" anchor="t" anchorCtr="0"/>
          <a:p>
            <a:pPr eaLnBrk="1" hangingPunct="1">
              <a:lnSpc>
                <a:spcPct val="90000"/>
              </a:lnSpc>
              <a:buNone/>
            </a:pPr>
            <a:r>
              <a:rPr lang="en-US" altLang="zh-CN" sz="2800" b="1" dirty="0">
                <a:latin typeface="Arial" panose="020B0604020202020204" pitchFamily="34" charset="0"/>
              </a:rPr>
              <a:t>Task II</a:t>
            </a:r>
            <a:r>
              <a:rPr lang="en-US" altLang="zh-CN" sz="2800" dirty="0">
                <a:latin typeface="Arial" panose="020B0604020202020204" pitchFamily="34" charset="0"/>
              </a:rPr>
              <a:t>  </a:t>
            </a:r>
            <a:r>
              <a:rPr lang="zh-CN" altLang="en-US" sz="2800" dirty="0">
                <a:latin typeface="Arial" panose="020B0604020202020204" pitchFamily="34" charset="0"/>
              </a:rPr>
              <a:t>请将下列商务报告的摘要翻译成汉语。</a:t>
            </a:r>
            <a:endParaRPr lang="zh-CN" altLang="en-US" sz="2800" dirty="0">
              <a:latin typeface="Arial" panose="020B0604020202020204" pitchFamily="34"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This report ranks 50 appliance manufacturers selected according to their volume of sales.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The total turnover of the analyzed companies is worth around EUR 587 billion, including EUR 125 billion of the major appliances considered in this report: refrigerators and freezers, washers and driers, dishwashers, hoods, cooking appliances, microwave ovens, air conditioners, vacuum cleaners.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本报告根据家电制造企业的销售量对前</a:t>
            </a:r>
            <a:r>
              <a:rPr lang="en-US" altLang="zh-CN" sz="2000" dirty="0">
                <a:latin typeface="Times New Roman" panose="02020603050405020304" pitchFamily="18" charset="0"/>
                <a:cs typeface="Times New Roman" panose="02020603050405020304" pitchFamily="18" charset="0"/>
              </a:rPr>
              <a:t>50</a:t>
            </a:r>
            <a:r>
              <a:rPr lang="zh-CN" altLang="en-US" sz="2000" dirty="0">
                <a:latin typeface="Times New Roman" panose="02020603050405020304" pitchFamily="18" charset="0"/>
                <a:cs typeface="Times New Roman" panose="02020603050405020304" pitchFamily="18" charset="0"/>
              </a:rPr>
              <a:t>名进行排名。</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报告中所分析的公司，其总营业额大约为</a:t>
            </a:r>
            <a:r>
              <a:rPr lang="en-US" altLang="zh-CN" sz="2000" dirty="0">
                <a:latin typeface="Times New Roman" panose="02020603050405020304" pitchFamily="18" charset="0"/>
                <a:cs typeface="Times New Roman" panose="02020603050405020304" pitchFamily="18" charset="0"/>
              </a:rPr>
              <a:t>5 870</a:t>
            </a:r>
            <a:r>
              <a:rPr lang="zh-CN" altLang="en-US" sz="2000" dirty="0">
                <a:latin typeface="Times New Roman" panose="02020603050405020304" pitchFamily="18" charset="0"/>
                <a:cs typeface="Times New Roman" panose="02020603050405020304" pitchFamily="18" charset="0"/>
              </a:rPr>
              <a:t>亿欧元，包括本报告中涉及价值</a:t>
            </a:r>
            <a:r>
              <a:rPr lang="en-US" altLang="zh-CN" sz="2000" dirty="0">
                <a:latin typeface="Times New Roman" panose="02020603050405020304" pitchFamily="18" charset="0"/>
                <a:cs typeface="Times New Roman" panose="02020603050405020304" pitchFamily="18" charset="0"/>
              </a:rPr>
              <a:t>1 250</a:t>
            </a:r>
            <a:r>
              <a:rPr lang="zh-CN" altLang="en-US" sz="2000" dirty="0">
                <a:latin typeface="Times New Roman" panose="02020603050405020304" pitchFamily="18" charset="0"/>
                <a:cs typeface="Times New Roman" panose="02020603050405020304" pitchFamily="18" charset="0"/>
              </a:rPr>
              <a:t>亿欧元的常用电器：冰箱、冷柜、洗衣机、烘干机、洗碗机、抽油烟机、烹饪器具、微波炉、空调和吸尘器。</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3"/>
          <p:cNvSpPr>
            <a:spLocks noGrp="1"/>
          </p:cNvSpPr>
          <p:nvPr>
            <p:ph idx="1"/>
          </p:nvPr>
        </p:nvSpPr>
        <p:spPr>
          <a:xfrm>
            <a:off x="1775460" y="1701165"/>
            <a:ext cx="9717405" cy="4114800"/>
          </a:xfrm>
        </p:spPr>
        <p:txBody>
          <a:bodyPr vert="horz" wrap="square" lIns="91440" tIns="45720" rIns="91440" bIns="45720" anchor="t" anchorCtr="0"/>
          <a:p>
            <a:pPr eaLnBrk="1" hangingPunct="1">
              <a:lnSpc>
                <a:spcPct val="130000"/>
              </a:lnSpc>
            </a:pPr>
            <a:r>
              <a:rPr lang="en-US" altLang="zh-CN" sz="2800" dirty="0">
                <a:latin typeface="Times New Roman" panose="02020603050405020304" pitchFamily="18" charset="0"/>
              </a:rPr>
              <a:t>Considering the country of the headquarters, 11 companies are Chinese, 6 American, 6 Italian, 14 of other European countries (including Turkey), 13 among Japan, South Korea, New Zealand and India. </a:t>
            </a:r>
            <a:endParaRPr lang="en-US" altLang="zh-CN" sz="2800" dirty="0">
              <a:latin typeface="Times New Roman" panose="02020603050405020304" pitchFamily="18" charset="0"/>
            </a:endParaRPr>
          </a:p>
          <a:p>
            <a:pPr eaLnBrk="1" hangingPunct="1">
              <a:lnSpc>
                <a:spcPct val="130000"/>
              </a:lnSpc>
            </a:pPr>
            <a:r>
              <a:rPr lang="zh-CN" altLang="en-US" sz="2800" dirty="0">
                <a:latin typeface="Arial" panose="020B0604020202020204" pitchFamily="34" charset="0"/>
              </a:rPr>
              <a:t>译文：从公司总部所在国来看，中国有</a:t>
            </a:r>
            <a:r>
              <a:rPr lang="en-US" altLang="zh-CN" sz="2800" dirty="0">
                <a:latin typeface="Arial" panose="020B0604020202020204" pitchFamily="34" charset="0"/>
              </a:rPr>
              <a:t>11</a:t>
            </a:r>
            <a:r>
              <a:rPr lang="zh-CN" altLang="en-US" sz="2800" dirty="0">
                <a:latin typeface="Arial" panose="020B0604020202020204" pitchFamily="34" charset="0"/>
              </a:rPr>
              <a:t>家，美国和意大利各有</a:t>
            </a:r>
            <a:r>
              <a:rPr lang="en-US" altLang="zh-CN" sz="2800" dirty="0">
                <a:latin typeface="Arial" panose="020B0604020202020204" pitchFamily="34" charset="0"/>
              </a:rPr>
              <a:t>6</a:t>
            </a:r>
            <a:r>
              <a:rPr lang="zh-CN" altLang="en-US" sz="2800" dirty="0">
                <a:latin typeface="Arial" panose="020B0604020202020204" pitchFamily="34" charset="0"/>
              </a:rPr>
              <a:t>家，欧洲其他国家（包括土耳其）有</a:t>
            </a:r>
            <a:r>
              <a:rPr lang="en-US" altLang="zh-CN" sz="2800" dirty="0">
                <a:latin typeface="Arial" panose="020B0604020202020204" pitchFamily="34" charset="0"/>
              </a:rPr>
              <a:t>14</a:t>
            </a:r>
            <a:r>
              <a:rPr lang="zh-CN" altLang="en-US" sz="2800" dirty="0">
                <a:latin typeface="Arial" panose="020B0604020202020204" pitchFamily="34" charset="0"/>
              </a:rPr>
              <a:t>家，日本、韩国、新西兰和印度共有</a:t>
            </a:r>
            <a:r>
              <a:rPr lang="en-US" altLang="zh-CN" sz="2800" dirty="0">
                <a:latin typeface="Arial" panose="020B0604020202020204" pitchFamily="34" charset="0"/>
              </a:rPr>
              <a:t>13</a:t>
            </a:r>
            <a:r>
              <a:rPr lang="zh-CN" altLang="en-US" sz="2800" dirty="0">
                <a:latin typeface="Arial" panose="020B0604020202020204" pitchFamily="34" charset="0"/>
              </a:rPr>
              <a:t>家。</a:t>
            </a:r>
            <a:endParaRPr lang="zh-CN" altLang="en-US" sz="2800"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3"/>
          <p:cNvSpPr>
            <a:spLocks noGrp="1"/>
          </p:cNvSpPr>
          <p:nvPr>
            <p:ph idx="1"/>
          </p:nvPr>
        </p:nvSpPr>
        <p:spPr>
          <a:xfrm>
            <a:off x="1847850" y="1701165"/>
            <a:ext cx="9693275" cy="6264275"/>
          </a:xfrm>
        </p:spPr>
        <p:txBody>
          <a:bodyPr vert="horz" wrap="square" lIns="91440" tIns="45720" rIns="91440" bIns="45720" anchor="t" anchorCtr="0"/>
          <a:p>
            <a:pPr eaLnBrk="1" hangingPunct="1">
              <a:lnSpc>
                <a:spcPct val="120000"/>
              </a:lnSpc>
              <a:buNone/>
            </a:pPr>
            <a:r>
              <a:rPr lang="en-US" altLang="zh-CN" sz="2400" b="1"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Company profiles are available for each of the 50 appliance manufacturers, with information on company background, historical and recent facts, basic data (including total turnover of the last two years, white appliances turnover and white appliances share on total production, number of employees and turnover per employee, as well as number of household appliances sold, when available), sales breakdown by business, by product and by geographical area, production sites, brands, divisions, controlled companies and subsidiaries with office addresses and contacts. (Profiles of 50 Major Appliance Manufacturers Worldwide)</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Rectangle 2"/>
          <p:cNvSpPr>
            <a:spLocks noGrp="1" noChangeArrowheads="1"/>
          </p:cNvSpPr>
          <p:nvPr>
            <p:ph type="ctrTitle"/>
          </p:nvPr>
        </p:nvSpPr>
        <p:spPr>
          <a:xfrm>
            <a:off x="2135188" y="1316038"/>
            <a:ext cx="8069263"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1200" cap="none" spc="0" normalizeH="0" baseline="0" noProof="0" dirty="0" smtClean="0">
                <a:ln>
                  <a:noFill/>
                </a:ln>
                <a:solidFill>
                  <a:srgbClr val="006699"/>
                </a:solidFill>
                <a:effectLst>
                  <a:outerShdw blurRad="38100" dist="38100" dir="2700000" algn="tl">
                    <a:srgbClr val="C0C0C0"/>
                  </a:outerShdw>
                </a:effectLst>
                <a:uLnTx/>
                <a:uFillTx/>
                <a:latin typeface="+mj-lt"/>
                <a:ea typeface="+mj-ea"/>
                <a:cs typeface="+mj-cs"/>
              </a:rPr>
              <a:t>第十</a:t>
            </a:r>
            <a:r>
              <a:rPr kumimoji="0" lang="zh-CN" altLang="en-US" sz="4800" b="1" i="0" u="none" strike="noStrike" kern="1200" cap="none" spc="0" normalizeH="0" baseline="0" noProof="0" dirty="0">
                <a:ln>
                  <a:noFill/>
                </a:ln>
                <a:solidFill>
                  <a:srgbClr val="006699"/>
                </a:solidFill>
                <a:effectLst>
                  <a:outerShdw blurRad="38100" dist="38100" dir="2700000" algn="tl">
                    <a:srgbClr val="C0C0C0"/>
                  </a:outerShdw>
                </a:effectLst>
                <a:uLnTx/>
                <a:uFillTx/>
                <a:latin typeface="+mj-lt"/>
                <a:ea typeface="+mj-ea"/>
                <a:cs typeface="+mj-cs"/>
              </a:rPr>
              <a:t>四</a:t>
            </a:r>
            <a:r>
              <a:rPr kumimoji="0" lang="zh-CN" altLang="en-US" sz="4800" b="1" i="0" u="none" strike="noStrike" kern="1200" cap="none" spc="0" normalizeH="0" baseline="0" noProof="0" dirty="0" smtClean="0">
                <a:ln>
                  <a:noFill/>
                </a:ln>
                <a:solidFill>
                  <a:srgbClr val="006699"/>
                </a:solidFill>
                <a:effectLst>
                  <a:outerShdw blurRad="38100" dist="38100" dir="2700000" algn="tl">
                    <a:srgbClr val="C0C0C0"/>
                  </a:outerShdw>
                </a:effectLst>
                <a:uLnTx/>
                <a:uFillTx/>
                <a:latin typeface="+mj-lt"/>
                <a:ea typeface="+mj-ea"/>
                <a:cs typeface="+mj-cs"/>
              </a:rPr>
              <a:t>单元  商务报告翻译</a:t>
            </a:r>
            <a:endParaRPr kumimoji="0" lang="zh-CN" altLang="en-US" sz="4800" b="1" i="0" u="none" strike="noStrike" kern="1200" cap="none" spc="0" normalizeH="0" baseline="0" noProof="0" dirty="0" smtClean="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1316" name="Rectangle 4"/>
          <p:cNvSpPr>
            <a:spLocks noChangeArrowheads="1"/>
          </p:cNvSpPr>
          <p:nvPr/>
        </p:nvSpPr>
        <p:spPr bwMode="auto">
          <a:xfrm>
            <a:off x="1524000" y="0"/>
            <a:ext cx="4464050" cy="553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pic>
        <p:nvPicPr>
          <p:cNvPr id="2" name="图片 1"/>
          <p:cNvPicPr>
            <a:picLocks noChangeAspect="1"/>
          </p:cNvPicPr>
          <p:nvPr/>
        </p:nvPicPr>
        <p:blipFill>
          <a:blip r:embed="rId1"/>
        </p:blipFill>
        <p:spPr>
          <a:xfrm>
            <a:off x="4511675" y="2564765"/>
            <a:ext cx="3185795" cy="3185795"/>
          </a:xfrm>
          <a:prstGeom prst="rect">
            <a:avLst/>
          </a:prstGeom>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3"/>
          <p:cNvSpPr>
            <a:spLocks noGrp="1"/>
          </p:cNvSpPr>
          <p:nvPr>
            <p:ph idx="1"/>
          </p:nvPr>
        </p:nvSpPr>
        <p:spPr>
          <a:xfrm>
            <a:off x="1771015" y="1701165"/>
            <a:ext cx="9763125" cy="4897755"/>
          </a:xfrm>
        </p:spPr>
        <p:txBody>
          <a:bodyPr vert="horz" wrap="square" lIns="91440" tIns="45720" rIns="91440" bIns="45720" anchor="t" anchorCtr="0"/>
          <a:p>
            <a:pPr eaLnBrk="1" hangingPunct="1">
              <a:lnSpc>
                <a:spcPct val="14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译文：本报告介绍了</a:t>
            </a:r>
            <a:r>
              <a:rPr lang="en-US" altLang="zh-CN" sz="2400" dirty="0">
                <a:latin typeface="Times New Roman" panose="02020603050405020304" pitchFamily="18" charset="0"/>
                <a:cs typeface="Times New Roman" panose="02020603050405020304" pitchFamily="18" charset="0"/>
              </a:rPr>
              <a:t>50</a:t>
            </a:r>
            <a:r>
              <a:rPr lang="zh-CN" altLang="en-US" sz="2400" dirty="0">
                <a:latin typeface="Times New Roman" panose="02020603050405020304" pitchFamily="18" charset="0"/>
                <a:cs typeface="Times New Roman" panose="02020603050405020304" pitchFamily="18" charset="0"/>
              </a:rPr>
              <a:t>家电器制造商的公司背景、历史与现状、基本数据（包括过去两年的营业额，白色家电营业额，白色家电占总产量的份额，员工人数及人均营业额，有些还提供了已售电器的数量），并按公司、产品和地域对销售进行细分，还包括产地、品牌、部门、控股公司以及子公司的办公地址和联系方式。</a:t>
            </a:r>
            <a:endParaRPr lang="zh-CN" altLang="en-US" sz="2400" dirty="0">
              <a:latin typeface="Times New Roman" panose="02020603050405020304" pitchFamily="18" charset="0"/>
              <a:cs typeface="Times New Roman" panose="02020603050405020304" pitchFamily="18" charset="0"/>
            </a:endParaRPr>
          </a:p>
          <a:p>
            <a:pPr eaLnBrk="1" hangingPunct="1"/>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3"/>
          <p:cNvSpPr>
            <a:spLocks noGrp="1"/>
          </p:cNvSpPr>
          <p:nvPr>
            <p:ph idx="1"/>
          </p:nvPr>
        </p:nvSpPr>
        <p:spPr>
          <a:xfrm>
            <a:off x="1627505" y="1773555"/>
            <a:ext cx="9811385" cy="4824095"/>
          </a:xfrm>
        </p:spPr>
        <p:txBody>
          <a:bodyPr vert="horz" wrap="square" lIns="91440" tIns="45720" rIns="91440" bIns="45720" anchor="t" anchorCtr="0"/>
          <a:p>
            <a:pPr marL="552450" indent="-552450" algn="just" eaLnBrk="1" hangingPunct="1">
              <a:lnSpc>
                <a:spcPct val="140000"/>
              </a:lnSpc>
              <a:buFont typeface="Wingdings" panose="05000000000000000000" pitchFamily="2" charset="2"/>
              <a:buAutoNum type="arabicPeriod"/>
            </a:pPr>
            <a:r>
              <a:rPr lang="en-US" altLang="zh-CN" sz="2400" dirty="0">
                <a:latin typeface="Times New Roman" panose="02020603050405020304" pitchFamily="18" charset="0"/>
                <a:cs typeface="Times New Roman" panose="02020603050405020304" pitchFamily="18" charset="0"/>
              </a:rPr>
              <a:t>In the fiscal year of 2009, the company has experienced a remarkable recovery in demand for most of its products. In general the demand for home appliances has shown the biggest increase for many reasons. Especially there has been a sharp increase in our sales in rural areas in the west regions. </a:t>
            </a:r>
            <a:endParaRPr lang="en-US" altLang="zh-CN" sz="2400" dirty="0">
              <a:latin typeface="Times New Roman" panose="02020603050405020304" pitchFamily="18" charset="0"/>
              <a:cs typeface="Times New Roman" panose="02020603050405020304" pitchFamily="18" charset="0"/>
            </a:endParaRPr>
          </a:p>
          <a:p>
            <a:pPr marL="552450" indent="-552450" algn="just" eaLnBrk="1" hangingPunct="1">
              <a:lnSpc>
                <a:spcPct val="14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a:t>
            </a:r>
            <a:r>
              <a:rPr lang="en-US" altLang="zh-CN" sz="2400" dirty="0">
                <a:latin typeface="Times New Roman" panose="02020603050405020304" pitchFamily="18" charset="0"/>
                <a:cs typeface="Times New Roman" panose="02020603050405020304" pitchFamily="18" charset="0"/>
              </a:rPr>
              <a:t>2009</a:t>
            </a:r>
            <a:r>
              <a:rPr lang="zh-CN" altLang="en-US" sz="2400" dirty="0">
                <a:latin typeface="Times New Roman" panose="02020603050405020304" pitchFamily="18" charset="0"/>
                <a:cs typeface="Times New Roman" panose="02020603050405020304" pitchFamily="18" charset="0"/>
              </a:rPr>
              <a:t>财政年度，本公司多数产品需求量明显回升。由于种种原因，家电需求量增幅最大，尤其是西部地区农村的销售量迅速上升。</a:t>
            </a:r>
            <a:endParaRPr lang="zh-CN" altLang="en-US" sz="2400" dirty="0">
              <a:latin typeface="Times New Roman" panose="02020603050405020304" pitchFamily="18" charset="0"/>
              <a:cs typeface="Times New Roman" panose="02020603050405020304" pitchFamily="18" charset="0"/>
            </a:endParaRPr>
          </a:p>
        </p:txBody>
      </p:sp>
      <p:sp>
        <p:nvSpPr>
          <p:cNvPr id="24579" name="Rectangle 4"/>
          <p:cNvSpPr>
            <a:spLocks noGrp="1"/>
          </p:cNvSpPr>
          <p:nvPr>
            <p:ph type="title"/>
          </p:nvPr>
        </p:nvSpPr>
        <p:spPr/>
        <p:txBody>
          <a:bodyPr vert="horz" wrap="square" lIns="91440" tIns="45720" rIns="91440" bIns="45720" anchor="b" anchorCtr="0"/>
          <a:p>
            <a:pPr eaLnBrk="1" hangingPunct="1"/>
            <a:r>
              <a:rPr lang="en-US" altLang="zh-CN" sz="3200" b="1" dirty="0"/>
              <a:t>§ PART THREE </a:t>
            </a:r>
            <a:r>
              <a:rPr lang="zh-CN" altLang="en-US" sz="3200" dirty="0"/>
              <a:t>商务报告翻译技巧</a:t>
            </a:r>
            <a:endParaRPr lang="zh-CN" altLang="en-US" sz="2700"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Rectangle 3"/>
          <p:cNvSpPr>
            <a:spLocks noGrp="1"/>
          </p:cNvSpPr>
          <p:nvPr>
            <p:ph idx="1"/>
          </p:nvPr>
        </p:nvSpPr>
        <p:spPr>
          <a:xfrm>
            <a:off x="1631315" y="476885"/>
            <a:ext cx="5154930" cy="5911850"/>
          </a:xfrm>
          <a:solidFill>
            <a:schemeClr val="bg1"/>
          </a:solidFill>
        </p:spPr>
        <p:txBody>
          <a:bodyPr vert="horz" wrap="square" lIns="91440" tIns="45720" rIns="91440" bIns="45720" anchor="t" anchorCtr="0"/>
          <a:p>
            <a:pPr algn="just" eaLnBrk="1" hangingPunct="1">
              <a:lnSpc>
                <a:spcPct val="140000"/>
              </a:lnSpc>
              <a:buNone/>
            </a:pPr>
            <a:r>
              <a:rPr lang="en-US" altLang="zh-CN" sz="2000" dirty="0">
                <a:latin typeface="Times New Roman" panose="02020603050405020304" pitchFamily="18" charset="0"/>
                <a:cs typeface="Times New Roman" panose="02020603050405020304" pitchFamily="18" charset="0"/>
              </a:rPr>
              <a:t>2.	China’s total import and export from Jan. to Dec. in 2009 amounted to US$2.20727 trillion</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down by 13.9% on a year-on-year basis. Of which export was US$1.20166 trillion and import US$1.0056 trillion, down by 16% and 11.2% respectively. In Dec., total import and export in the nation reached US$ 243.02 billion, up by 32.7% year on year. Of which export was US$ 130.72 billion, up by 17.7%, and import was US$112.29 billion, up by 55.9%. (A Brief on China’s Import &amp; Export 2009, Ministry of Commerce of People’s Republic of China)</a:t>
            </a:r>
            <a:endParaRPr lang="en-US" altLang="zh-CN" sz="2000" dirty="0">
              <a:latin typeface="Times New Roman" panose="02020603050405020304" pitchFamily="18" charset="0"/>
              <a:cs typeface="Times New Roman" panose="02020603050405020304" pitchFamily="18" charset="0"/>
            </a:endParaRPr>
          </a:p>
        </p:txBody>
      </p:sp>
      <p:sp>
        <p:nvSpPr>
          <p:cNvPr id="160783" name="Text Box 15"/>
          <p:cNvSpPr txBox="1"/>
          <p:nvPr/>
        </p:nvSpPr>
        <p:spPr>
          <a:xfrm>
            <a:off x="7248525" y="1647190"/>
            <a:ext cx="4162425" cy="4218305"/>
          </a:xfrm>
          <a:prstGeom prst="rect">
            <a:avLst/>
          </a:prstGeom>
          <a:solidFill>
            <a:srgbClr val="CCFFFF"/>
          </a:solidFill>
          <a:ln w="9525" cap="flat" cmpd="sng">
            <a:solidFill>
              <a:schemeClr val="tx1"/>
            </a:solidFill>
            <a:prstDash val="solid"/>
            <a:miter/>
            <a:headEnd type="none" w="med" len="med"/>
            <a:tailEnd type="none" w="med" len="med"/>
          </a:ln>
        </p:spPr>
        <p:txBody>
          <a:bodyPr wrap="square">
            <a:no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lnSpc>
                <a:spcPct val="130000"/>
              </a:lnSpc>
              <a:spcBef>
                <a:spcPct val="50000"/>
              </a:spcBef>
              <a:buClrTx/>
              <a:buSzTx/>
              <a:buFontTx/>
              <a:buNone/>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2009</a:t>
            </a:r>
            <a:r>
              <a:rPr lang="zh-CN" altLang="en-US" sz="2000" dirty="0">
                <a:latin typeface="Times New Roman" panose="02020603050405020304" pitchFamily="18" charset="0"/>
                <a:cs typeface="Times New Roman" panose="02020603050405020304" pitchFamily="18" charset="0"/>
              </a:rPr>
              <a:t>年</a:t>
            </a: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到</a:t>
            </a:r>
            <a:r>
              <a:rPr lang="en-US" altLang="zh-CN" sz="2000" dirty="0">
                <a:latin typeface="Times New Roman" panose="02020603050405020304" pitchFamily="18" charset="0"/>
                <a:cs typeface="Times New Roman" panose="02020603050405020304" pitchFamily="18" charset="0"/>
              </a:rPr>
              <a:t>12</a:t>
            </a:r>
            <a:r>
              <a:rPr lang="zh-CN" altLang="en-US" sz="2000" dirty="0">
                <a:latin typeface="Times New Roman" panose="02020603050405020304" pitchFamily="18" charset="0"/>
                <a:cs typeface="Times New Roman" panose="02020603050405020304" pitchFamily="18" charset="0"/>
              </a:rPr>
              <a:t>月，中国进出口总额为</a:t>
            </a:r>
            <a:r>
              <a:rPr lang="en-US" altLang="zh-CN" sz="2000" dirty="0">
                <a:latin typeface="Times New Roman" panose="02020603050405020304" pitchFamily="18" charset="0"/>
                <a:cs typeface="Times New Roman" panose="02020603050405020304" pitchFamily="18" charset="0"/>
              </a:rPr>
              <a:t>2.207 27</a:t>
            </a:r>
            <a:r>
              <a:rPr lang="zh-CN" altLang="en-US" sz="2000" dirty="0">
                <a:latin typeface="Times New Roman" panose="02020603050405020304" pitchFamily="18" charset="0"/>
                <a:cs typeface="Times New Roman" panose="02020603050405020304" pitchFamily="18" charset="0"/>
              </a:rPr>
              <a:t>万亿美元，同比下降了</a:t>
            </a:r>
            <a:r>
              <a:rPr lang="en-US" altLang="zh-CN" sz="2000" dirty="0">
                <a:latin typeface="Times New Roman" panose="02020603050405020304" pitchFamily="18" charset="0"/>
                <a:cs typeface="Times New Roman" panose="02020603050405020304" pitchFamily="18" charset="0"/>
              </a:rPr>
              <a:t>13.9%</a:t>
            </a:r>
            <a:r>
              <a:rPr lang="zh-CN" altLang="en-US" sz="2000" dirty="0">
                <a:latin typeface="Times New Roman" panose="02020603050405020304" pitchFamily="18" charset="0"/>
                <a:cs typeface="Times New Roman" panose="02020603050405020304" pitchFamily="18" charset="0"/>
              </a:rPr>
              <a:t>。其中，出口总额</a:t>
            </a:r>
            <a:r>
              <a:rPr lang="en-US" altLang="zh-CN" sz="2000" dirty="0">
                <a:latin typeface="Times New Roman" panose="02020603050405020304" pitchFamily="18" charset="0"/>
                <a:cs typeface="Times New Roman" panose="02020603050405020304" pitchFamily="18" charset="0"/>
              </a:rPr>
              <a:t>1.201 66</a:t>
            </a:r>
            <a:r>
              <a:rPr lang="zh-CN" altLang="en-US" sz="2000" dirty="0">
                <a:latin typeface="Times New Roman" panose="02020603050405020304" pitchFamily="18" charset="0"/>
                <a:cs typeface="Times New Roman" panose="02020603050405020304" pitchFamily="18" charset="0"/>
              </a:rPr>
              <a:t>万亿美元，进口总额</a:t>
            </a:r>
            <a:r>
              <a:rPr lang="en-US" altLang="zh-CN" sz="2000" dirty="0">
                <a:latin typeface="Times New Roman" panose="02020603050405020304" pitchFamily="18" charset="0"/>
                <a:cs typeface="Times New Roman" panose="02020603050405020304" pitchFamily="18" charset="0"/>
              </a:rPr>
              <a:t>1.005 6</a:t>
            </a:r>
            <a:r>
              <a:rPr lang="zh-CN" altLang="en-US" sz="2000" dirty="0">
                <a:latin typeface="Times New Roman" panose="02020603050405020304" pitchFamily="18" charset="0"/>
                <a:cs typeface="Times New Roman" panose="02020603050405020304" pitchFamily="18" charset="0"/>
              </a:rPr>
              <a:t>万亿美元，分别下降了</a:t>
            </a:r>
            <a:r>
              <a:rPr lang="en-US" altLang="zh-CN" sz="2000" dirty="0">
                <a:latin typeface="Times New Roman" panose="02020603050405020304" pitchFamily="18" charset="0"/>
                <a:cs typeface="Times New Roman" panose="02020603050405020304" pitchFamily="18" charset="0"/>
              </a:rPr>
              <a:t>16%</a:t>
            </a:r>
            <a:r>
              <a:rPr lang="zh-CN" altLang="en-US" sz="2000" dirty="0">
                <a:latin typeface="Times New Roman" panose="02020603050405020304" pitchFamily="18" charset="0"/>
                <a:cs typeface="Times New Roman" panose="02020603050405020304" pitchFamily="18" charset="0"/>
              </a:rPr>
              <a:t>和</a:t>
            </a:r>
            <a:r>
              <a:rPr lang="en-US" altLang="zh-CN" sz="2000" dirty="0">
                <a:latin typeface="Times New Roman" panose="02020603050405020304" pitchFamily="18" charset="0"/>
                <a:cs typeface="Times New Roman" panose="02020603050405020304" pitchFamily="18" charset="0"/>
              </a:rPr>
              <a:t>11.2%</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12</a:t>
            </a:r>
            <a:r>
              <a:rPr lang="zh-CN" altLang="en-US" sz="2000" dirty="0">
                <a:latin typeface="Times New Roman" panose="02020603050405020304" pitchFamily="18" charset="0"/>
                <a:cs typeface="Times New Roman" panose="02020603050405020304" pitchFamily="18" charset="0"/>
              </a:rPr>
              <a:t>月份，进出口总额为</a:t>
            </a:r>
            <a:r>
              <a:rPr lang="en-US" altLang="zh-CN" sz="2000" dirty="0">
                <a:latin typeface="Times New Roman" panose="02020603050405020304" pitchFamily="18" charset="0"/>
                <a:cs typeface="Times New Roman" panose="02020603050405020304" pitchFamily="18" charset="0"/>
              </a:rPr>
              <a:t>2 430.2</a:t>
            </a:r>
            <a:r>
              <a:rPr lang="zh-CN" altLang="en-US" sz="2000" dirty="0">
                <a:latin typeface="Times New Roman" panose="02020603050405020304" pitchFamily="18" charset="0"/>
                <a:cs typeface="Times New Roman" panose="02020603050405020304" pitchFamily="18" charset="0"/>
              </a:rPr>
              <a:t>亿美元，同比增长了</a:t>
            </a:r>
            <a:r>
              <a:rPr lang="en-US" altLang="zh-CN" sz="2000" dirty="0">
                <a:latin typeface="Times New Roman" panose="02020603050405020304" pitchFamily="18" charset="0"/>
                <a:cs typeface="Times New Roman" panose="02020603050405020304" pitchFamily="18" charset="0"/>
              </a:rPr>
              <a:t>32.7%</a:t>
            </a:r>
            <a:r>
              <a:rPr lang="zh-CN" altLang="en-US" sz="2000" dirty="0">
                <a:latin typeface="Times New Roman" panose="02020603050405020304" pitchFamily="18" charset="0"/>
                <a:cs typeface="Times New Roman" panose="02020603050405020304" pitchFamily="18" charset="0"/>
              </a:rPr>
              <a:t>。 其中，出口总额</a:t>
            </a:r>
            <a:r>
              <a:rPr lang="en-US" altLang="zh-CN" sz="2000" dirty="0">
                <a:latin typeface="Times New Roman" panose="02020603050405020304" pitchFamily="18" charset="0"/>
                <a:cs typeface="Times New Roman" panose="02020603050405020304" pitchFamily="18" charset="0"/>
              </a:rPr>
              <a:t>1 307.2</a:t>
            </a:r>
            <a:r>
              <a:rPr lang="zh-CN" altLang="en-US" sz="2000" dirty="0">
                <a:latin typeface="Times New Roman" panose="02020603050405020304" pitchFamily="18" charset="0"/>
                <a:cs typeface="Times New Roman" panose="02020603050405020304" pitchFamily="18" charset="0"/>
              </a:rPr>
              <a:t>亿美元，增幅为</a:t>
            </a:r>
            <a:r>
              <a:rPr lang="en-US" altLang="zh-CN" sz="2000" dirty="0">
                <a:latin typeface="Times New Roman" panose="02020603050405020304" pitchFamily="18" charset="0"/>
                <a:cs typeface="Times New Roman" panose="02020603050405020304" pitchFamily="18" charset="0"/>
              </a:rPr>
              <a:t>17.7%</a:t>
            </a:r>
            <a:r>
              <a:rPr lang="zh-CN" altLang="en-US" sz="2000" dirty="0">
                <a:latin typeface="Times New Roman" panose="02020603050405020304" pitchFamily="18" charset="0"/>
                <a:cs typeface="Times New Roman" panose="02020603050405020304" pitchFamily="18" charset="0"/>
              </a:rPr>
              <a:t>， 进口总额</a:t>
            </a:r>
            <a:r>
              <a:rPr lang="en-US" altLang="zh-CN" sz="2000" dirty="0">
                <a:latin typeface="Times New Roman" panose="02020603050405020304" pitchFamily="18" charset="0"/>
                <a:cs typeface="Times New Roman" panose="02020603050405020304" pitchFamily="18" charset="0"/>
              </a:rPr>
              <a:t>1 122.9</a:t>
            </a:r>
            <a:r>
              <a:rPr lang="zh-CN" altLang="en-US" sz="2000" dirty="0">
                <a:latin typeface="Times New Roman" panose="02020603050405020304" pitchFamily="18" charset="0"/>
                <a:cs typeface="Times New Roman" panose="02020603050405020304" pitchFamily="18" charset="0"/>
              </a:rPr>
              <a:t>亿美元，增幅为</a:t>
            </a:r>
            <a:r>
              <a:rPr lang="en-US" altLang="zh-CN" sz="2000" dirty="0">
                <a:latin typeface="Times New Roman" panose="02020603050405020304" pitchFamily="18" charset="0"/>
                <a:cs typeface="Times New Roman" panose="02020603050405020304" pitchFamily="18" charset="0"/>
              </a:rPr>
              <a:t>55.9%</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0783"/>
                                        </p:tgtEl>
                                        <p:attrNameLst>
                                          <p:attrName>style.visibility</p:attrName>
                                        </p:attrNameLst>
                                      </p:cBhvr>
                                      <p:to>
                                        <p:strVal val="visible"/>
                                      </p:to>
                                    </p:set>
                                    <p:anim calcmode="lin" valueType="num">
                                      <p:cBhvr additive="base">
                                        <p:cTn id="7" dur="500" fill="hold"/>
                                        <p:tgtEl>
                                          <p:spTgt spid="160783"/>
                                        </p:tgtEl>
                                        <p:attrNameLst>
                                          <p:attrName>ppt_x</p:attrName>
                                        </p:attrNameLst>
                                      </p:cBhvr>
                                      <p:tavLst>
                                        <p:tav tm="0">
                                          <p:val>
                                            <p:strVal val="#ppt_x"/>
                                          </p:val>
                                        </p:tav>
                                        <p:tav tm="100000">
                                          <p:val>
                                            <p:strVal val="#ppt_x"/>
                                          </p:val>
                                        </p:tav>
                                      </p:tavLst>
                                    </p:anim>
                                    <p:anim calcmode="lin" valueType="num">
                                      <p:cBhvr additive="base">
                                        <p:cTn id="8" dur="500" fill="hold"/>
                                        <p:tgtEl>
                                          <p:spTgt spid="1607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83"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3"/>
          <p:cNvSpPr>
            <a:spLocks noGrp="1"/>
          </p:cNvSpPr>
          <p:nvPr>
            <p:ph idx="1"/>
          </p:nvPr>
        </p:nvSpPr>
        <p:spPr>
          <a:xfrm>
            <a:off x="1517015" y="1628775"/>
            <a:ext cx="10257155" cy="6121400"/>
          </a:xfrm>
        </p:spPr>
        <p:txBody>
          <a:bodyPr vert="horz" wrap="square" lIns="91440" tIns="45720" rIns="91440" bIns="45720" anchor="t" anchorCtr="0"/>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    3.	In 2007, for the fifth consecutive year, the expansion of the world economy is expected to maintain its momentum with an estimated overall output growth of 3.4 percent. Thus developing countries, including many of the poorest, should continue to benefit from strong demand for primary commodities. In many developing countries, including in Africa, positive trends in terms of trade since 2003 have contributed to improved external and fiscal balances. These have paved the way for more expansionary policies, and for a widespread recovery in investment rates. Africa is set to continue growing at around 6 percent in 2007, while growth rate in Latin America and West Asia is expected to slow down slightly to close to 5 percent. </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3"/>
          <p:cNvSpPr>
            <a:spLocks noGrp="1"/>
          </p:cNvSpPr>
          <p:nvPr>
            <p:ph idx="1"/>
          </p:nvPr>
        </p:nvSpPr>
        <p:spPr>
          <a:xfrm>
            <a:off x="1631315" y="1628775"/>
            <a:ext cx="9919335" cy="5832475"/>
          </a:xfrm>
        </p:spPr>
        <p:txBody>
          <a:bodyPr vert="horz" wrap="square" lIns="91440" tIns="45720" rIns="91440" bIns="45720" anchor="t" anchorCtr="0"/>
          <a:p>
            <a:pPr eaLnBrk="1" hangingPunct="1">
              <a:lnSpc>
                <a:spcPct val="120000"/>
              </a:lnSpc>
              <a:buNone/>
            </a:pPr>
            <a:r>
              <a:rPr lang="en-US" altLang="zh-CN" sz="2400" dirty="0">
                <a:latin typeface="Times New Roman" panose="02020603050405020304" pitchFamily="18" charset="0"/>
                <a:cs typeface="Times New Roman" panose="02020603050405020304" pitchFamily="18" charset="0"/>
              </a:rPr>
              <a:t>   Indeed, over the past five years, per capita GDP in Africa, West Asia and Latin America has increased by more than 15 percent, a rate not seen in these regions since the early 1980s. This certainly raises hopes for greater progress towards meeting the United Nations Millennium Development Goals. However, it has to be noted that not all developing countries have experienced improvements in their terms of trade, because they have to contend with higher oil import bills while the prices of the products they export have not increased at similar rates. (Trade and Development Report, 2007)</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3"/>
          <p:cNvSpPr>
            <a:spLocks noGrp="1"/>
          </p:cNvSpPr>
          <p:nvPr>
            <p:ph idx="1"/>
          </p:nvPr>
        </p:nvSpPr>
        <p:spPr>
          <a:xfrm>
            <a:off x="1415415" y="476885"/>
            <a:ext cx="10330180" cy="5324475"/>
          </a:xfrm>
          <a:solidFill>
            <a:schemeClr val="bg1"/>
          </a:solidFill>
        </p:spPr>
        <p:txBody>
          <a:bodyPr vert="horz" wrap="square" lIns="91440" tIns="45720" rIns="91440" bIns="45720" anchor="t" anchorCtr="0"/>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a:t>
            </a:r>
            <a:r>
              <a:rPr lang="en-US" altLang="zh-CN" sz="2400" dirty="0">
                <a:latin typeface="Times New Roman" panose="02020603050405020304" pitchFamily="18" charset="0"/>
                <a:cs typeface="Times New Roman" panose="02020603050405020304" pitchFamily="18" charset="0"/>
              </a:rPr>
              <a:t>2007</a:t>
            </a:r>
            <a:r>
              <a:rPr lang="zh-CN" altLang="en-US" sz="2400" dirty="0">
                <a:latin typeface="Times New Roman" panose="02020603050405020304" pitchFamily="18" charset="0"/>
                <a:cs typeface="Times New Roman" panose="02020603050405020304" pitchFamily="18" charset="0"/>
              </a:rPr>
              <a:t>年，据预测，世界经济将连续第五年保持增长势头，总产出预计增长</a:t>
            </a:r>
            <a:r>
              <a:rPr lang="en-US" altLang="zh-CN" sz="2400" dirty="0">
                <a:latin typeface="Times New Roman" panose="02020603050405020304" pitchFamily="18" charset="0"/>
                <a:cs typeface="Times New Roman" panose="02020603050405020304" pitchFamily="18" charset="0"/>
              </a:rPr>
              <a:t>3.4%</a:t>
            </a:r>
            <a:r>
              <a:rPr lang="zh-CN" altLang="en-US" sz="2400" dirty="0">
                <a:latin typeface="Times New Roman" panose="02020603050405020304" pitchFamily="18" charset="0"/>
                <a:cs typeface="Times New Roman" panose="02020603050405020304" pitchFamily="18" charset="0"/>
              </a:rPr>
              <a:t>。因此，发展中国家，包括许多最贫穷的发展中国家，将继续受益于对初级产品的强劲需求。在许多发展中国家，包括非洲国家，</a:t>
            </a:r>
            <a:r>
              <a:rPr lang="en-US" altLang="zh-CN" sz="2400" dirty="0">
                <a:latin typeface="Times New Roman" panose="02020603050405020304" pitchFamily="18" charset="0"/>
                <a:cs typeface="Times New Roman" panose="02020603050405020304" pitchFamily="18" charset="0"/>
              </a:rPr>
              <a:t>2003</a:t>
            </a:r>
            <a:r>
              <a:rPr lang="zh-CN" altLang="en-US" sz="2400" dirty="0">
                <a:latin typeface="Times New Roman" panose="02020603050405020304" pitchFamily="18" charset="0"/>
                <a:cs typeface="Times New Roman" panose="02020603050405020304" pitchFamily="18" charset="0"/>
              </a:rPr>
              <a:t>年以来贸易条件方面的积极趋势有助于改善外部收支和内部财政平衡，为更有力的增长型政策和投资率普遍回升铺平了道路。</a:t>
            </a:r>
            <a:r>
              <a:rPr lang="en-US" altLang="zh-CN" sz="2400" dirty="0">
                <a:latin typeface="Times New Roman" panose="02020603050405020304" pitchFamily="18" charset="0"/>
                <a:cs typeface="Times New Roman" panose="02020603050405020304" pitchFamily="18" charset="0"/>
              </a:rPr>
              <a:t>2007</a:t>
            </a:r>
            <a:r>
              <a:rPr lang="zh-CN" altLang="en-US" sz="2400" dirty="0">
                <a:latin typeface="Times New Roman" panose="02020603050405020304" pitchFamily="18" charset="0"/>
                <a:cs typeface="Times New Roman" panose="02020603050405020304" pitchFamily="18" charset="0"/>
              </a:rPr>
              <a:t>年，非洲将继续以</a:t>
            </a:r>
            <a:r>
              <a:rPr lang="en-US" altLang="zh-CN" sz="2400"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左右的速度增长，拉丁美洲和西亚的增长率预计略有放慢，接近</a:t>
            </a: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。实际上，非洲、西亚和拉丁美洲过去五年人均国内生产总值已增长</a:t>
            </a:r>
            <a:r>
              <a:rPr lang="en-US" altLang="zh-CN" sz="2400" dirty="0">
                <a:latin typeface="Times New Roman" panose="02020603050405020304" pitchFamily="18" charset="0"/>
                <a:cs typeface="Times New Roman" panose="02020603050405020304" pitchFamily="18" charset="0"/>
              </a:rPr>
              <a:t>15%</a:t>
            </a:r>
            <a:r>
              <a:rPr lang="zh-CN" altLang="en-US" sz="2400" dirty="0">
                <a:latin typeface="Times New Roman" panose="02020603050405020304" pitchFamily="18" charset="0"/>
                <a:cs typeface="Times New Roman" panose="02020603050405020304" pitchFamily="18" charset="0"/>
              </a:rPr>
              <a:t>以上，是</a:t>
            </a:r>
            <a:r>
              <a:rPr lang="en-US" altLang="zh-CN" sz="2400" dirty="0">
                <a:latin typeface="Times New Roman" panose="02020603050405020304" pitchFamily="18" charset="0"/>
                <a:cs typeface="Times New Roman" panose="02020603050405020304" pitchFamily="18" charset="0"/>
              </a:rPr>
              <a:t>1980</a:t>
            </a:r>
            <a:r>
              <a:rPr lang="zh-CN" altLang="en-US" sz="2400" dirty="0">
                <a:latin typeface="Times New Roman" panose="02020603050405020304" pitchFamily="18" charset="0"/>
                <a:cs typeface="Times New Roman" panose="02020603050405020304" pitchFamily="18" charset="0"/>
              </a:rPr>
              <a:t>年代初以来从未有过的增长率。这当然激发了人们对实现联合国千年发展目标更大进步的憧憬。然而，也必须指出，不是所有发展中国家的贸易条件都得到了改善，因为有些国家必须支付更高的石油进口费用，而其出口产品价格没有以同样比率增加。（</a:t>
            </a:r>
            <a:r>
              <a:rPr lang="en-US" altLang="zh-CN" sz="2400" dirty="0">
                <a:latin typeface="Times New Roman" panose="02020603050405020304" pitchFamily="18" charset="0"/>
                <a:cs typeface="Times New Roman" panose="02020603050405020304" pitchFamily="18" charset="0"/>
              </a:rPr>
              <a:t>2007</a:t>
            </a:r>
            <a:r>
              <a:rPr lang="zh-CN" altLang="en-US" sz="2400" dirty="0">
                <a:latin typeface="Times New Roman" panose="02020603050405020304" pitchFamily="18" charset="0"/>
                <a:cs typeface="Times New Roman" panose="02020603050405020304" pitchFamily="18" charset="0"/>
              </a:rPr>
              <a:t>贸易与发展报告）</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Rectangle 3"/>
          <p:cNvSpPr>
            <a:spLocks noGrp="1"/>
          </p:cNvSpPr>
          <p:nvPr>
            <p:ph idx="1"/>
          </p:nvPr>
        </p:nvSpPr>
        <p:spPr>
          <a:xfrm>
            <a:off x="1613535" y="1628775"/>
            <a:ext cx="9905365" cy="5949950"/>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第一，准确性（</a:t>
            </a:r>
            <a:r>
              <a:rPr lang="en-US" altLang="zh-CN" sz="2000" dirty="0">
                <a:latin typeface="Times New Roman" panose="02020603050405020304" pitchFamily="18" charset="0"/>
                <a:cs typeface="Times New Roman" panose="02020603050405020304" pitchFamily="18" charset="0"/>
              </a:rPr>
              <a:t>Accurate</a:t>
            </a:r>
            <a:r>
              <a:rPr lang="zh-CN" altLang="en-US" sz="2000" dirty="0">
                <a:latin typeface="Times New Roman" panose="02020603050405020304" pitchFamily="18" charset="0"/>
                <a:cs typeface="Times New Roman" panose="02020603050405020304" pitchFamily="18" charset="0"/>
              </a:rPr>
              <a:t>）：商务报告必须准确无误，用词准确，数据无误，不允许有任何含糊不清或数据矛盾的地方，如“</a:t>
            </a:r>
            <a:r>
              <a:rPr lang="en-US" altLang="zh-CN" sz="2000" dirty="0">
                <a:latin typeface="Times New Roman" panose="02020603050405020304" pitchFamily="18" charset="0"/>
                <a:cs typeface="Times New Roman" panose="02020603050405020304" pitchFamily="18" charset="0"/>
              </a:rPr>
              <a:t>China’s total import and export from Jan. to Dec. in 2009 amounted to US$ 2.207 27 trillion</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down by 13.9% on a year-on-year basis.”</a:t>
            </a:r>
            <a:r>
              <a:rPr lang="zh-CN" altLang="en-US" sz="2000" dirty="0">
                <a:latin typeface="Times New Roman" panose="02020603050405020304" pitchFamily="18" charset="0"/>
                <a:cs typeface="Times New Roman" panose="02020603050405020304" pitchFamily="18" charset="0"/>
              </a:rPr>
              <a:t>数据必须有真凭实据或来自官方的统计数据，尽量避免使用“</a:t>
            </a:r>
            <a:r>
              <a:rPr lang="en-US" altLang="zh-CN" sz="2000" dirty="0">
                <a:latin typeface="Times New Roman" panose="02020603050405020304" pitchFamily="18" charset="0"/>
                <a:cs typeface="Times New Roman" panose="02020603050405020304" pitchFamily="18" charset="0"/>
              </a:rPr>
              <a:t>about, approximately”</a:t>
            </a:r>
            <a:r>
              <a:rPr lang="zh-CN" altLang="en-US" sz="2000" dirty="0">
                <a:latin typeface="Times New Roman" panose="02020603050405020304" pitchFamily="18" charset="0"/>
                <a:cs typeface="Times New Roman" panose="02020603050405020304" pitchFamily="18" charset="0"/>
              </a:rPr>
              <a:t>等比较模糊的词语。</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第二，简洁性（</a:t>
            </a:r>
            <a:r>
              <a:rPr lang="en-US" altLang="zh-CN" sz="2000" dirty="0">
                <a:latin typeface="Times New Roman" panose="02020603050405020304" pitchFamily="18" charset="0"/>
                <a:cs typeface="Times New Roman" panose="02020603050405020304" pitchFamily="18" charset="0"/>
              </a:rPr>
              <a:t>Brief</a:t>
            </a:r>
            <a:r>
              <a:rPr lang="zh-CN" altLang="en-US" sz="2000" dirty="0">
                <a:latin typeface="Times New Roman" panose="02020603050405020304" pitchFamily="18" charset="0"/>
                <a:cs typeface="Times New Roman" panose="02020603050405020304" pitchFamily="18" charset="0"/>
              </a:rPr>
              <a:t>）：商场如战场，忙碌是永恒的主题，商务报告如果语言累赘、啰嗦，会耽误领导人的时间，延误决策的制定，从而影响公司的业绩。因此，商务报告必须简洁明了，言简意赅，如“</a:t>
            </a:r>
            <a:r>
              <a:rPr lang="en-US" altLang="zh-CN" sz="2000" dirty="0">
                <a:latin typeface="Times New Roman" panose="02020603050405020304" pitchFamily="18" charset="0"/>
                <a:cs typeface="Times New Roman" panose="02020603050405020304" pitchFamily="18" charset="0"/>
              </a:rPr>
              <a:t>Of which export was US$ 130.72 billion, up by 17.7%, and import was US$112.29 billion, up by 55.9%.”</a:t>
            </a:r>
            <a:r>
              <a:rPr lang="zh-CN" altLang="en-US" sz="2000" dirty="0">
                <a:latin typeface="Times New Roman" panose="02020603050405020304" pitchFamily="18" charset="0"/>
                <a:cs typeface="Times New Roman" panose="02020603050405020304" pitchFamily="18" charset="0"/>
              </a:rPr>
              <a:t>，这里用“</a:t>
            </a:r>
            <a:r>
              <a:rPr lang="en-US" altLang="zh-CN" sz="2000" dirty="0">
                <a:latin typeface="Times New Roman" panose="02020603050405020304" pitchFamily="18" charset="0"/>
                <a:cs typeface="Times New Roman" panose="02020603050405020304" pitchFamily="18" charset="0"/>
              </a:rPr>
              <a:t>up”</a:t>
            </a:r>
            <a:r>
              <a:rPr lang="zh-CN" altLang="en-US" sz="2000" dirty="0">
                <a:latin typeface="Times New Roman" panose="02020603050405020304" pitchFamily="18" charset="0"/>
                <a:cs typeface="Times New Roman" panose="02020603050405020304" pitchFamily="18" charset="0"/>
              </a:rPr>
              <a:t>一个词表示增幅，而没有用“</a:t>
            </a:r>
            <a:r>
              <a:rPr lang="en-US" altLang="zh-CN" sz="2000" dirty="0">
                <a:latin typeface="Times New Roman" panose="02020603050405020304" pitchFamily="18" charset="0"/>
                <a:cs typeface="Times New Roman" panose="02020603050405020304" pitchFamily="18" charset="0"/>
              </a:rPr>
              <a:t>with an increase of”</a:t>
            </a:r>
            <a:r>
              <a:rPr lang="zh-CN" altLang="en-US" sz="2000" dirty="0">
                <a:latin typeface="Times New Roman" panose="02020603050405020304" pitchFamily="18" charset="0"/>
                <a:cs typeface="Times New Roman" panose="02020603050405020304" pitchFamily="18" charset="0"/>
              </a:rPr>
              <a:t>或者“</a:t>
            </a:r>
            <a:r>
              <a:rPr lang="en-US" altLang="zh-CN" sz="2000" dirty="0">
                <a:latin typeface="Times New Roman" panose="02020603050405020304" pitchFamily="18" charset="0"/>
                <a:cs typeface="Times New Roman" panose="02020603050405020304" pitchFamily="18" charset="0"/>
              </a:rPr>
              <a:t>representing an increase of”</a:t>
            </a:r>
            <a:r>
              <a:rPr lang="zh-CN" altLang="en-US" sz="2000" dirty="0">
                <a:latin typeface="Times New Roman" panose="02020603050405020304" pitchFamily="18" charset="0"/>
                <a:cs typeface="Times New Roman" panose="02020603050405020304" pitchFamily="18" charset="0"/>
              </a:rPr>
              <a:t>，可见，商务报告理应惜字如金。</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3"/>
          <p:cNvSpPr>
            <a:spLocks noGrp="1"/>
          </p:cNvSpPr>
          <p:nvPr>
            <p:ph idx="1"/>
          </p:nvPr>
        </p:nvSpPr>
        <p:spPr>
          <a:xfrm>
            <a:off x="1487805" y="404495"/>
            <a:ext cx="10074910" cy="5217795"/>
          </a:xfrm>
          <a:solidFill>
            <a:schemeClr val="bg1"/>
          </a:solidFill>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第三，清晰性（</a:t>
            </a:r>
            <a:r>
              <a:rPr lang="en-US" altLang="zh-CN" sz="2000" dirty="0">
                <a:latin typeface="Times New Roman" panose="02020603050405020304" pitchFamily="18" charset="0"/>
                <a:cs typeface="Times New Roman" panose="02020603050405020304" pitchFamily="18" charset="0"/>
              </a:rPr>
              <a:t>Clear</a:t>
            </a:r>
            <a:r>
              <a:rPr lang="zh-CN" altLang="en-US" sz="2000" dirty="0">
                <a:latin typeface="Times New Roman" panose="02020603050405020304" pitchFamily="18" charset="0"/>
                <a:cs typeface="Times New Roman" panose="02020603050405020304" pitchFamily="18" charset="0"/>
              </a:rPr>
              <a:t>）：商务报告每个部分必须结构合理、条理清晰、逻辑清楚。摘录的三段都能围绕主题，思路清晰，表达清楚，如“</a:t>
            </a:r>
            <a:r>
              <a:rPr lang="en-US" altLang="zh-CN" sz="2000" dirty="0">
                <a:latin typeface="Times New Roman" panose="02020603050405020304" pitchFamily="18" charset="0"/>
                <a:cs typeface="Times New Roman" panose="02020603050405020304" pitchFamily="18" charset="0"/>
              </a:rPr>
              <a:t>In general the demand for home appliances has shown the biggest increase for many reasons. Especially there has been a sharp increase in our sales in rural areas in the west regions.”</a:t>
            </a:r>
            <a:r>
              <a:rPr lang="zh-CN" altLang="en-US" sz="2000" dirty="0">
                <a:latin typeface="Times New Roman" panose="02020603050405020304" pitchFamily="18" charset="0"/>
                <a:cs typeface="Times New Roman" panose="02020603050405020304" pitchFamily="18" charset="0"/>
              </a:rPr>
              <a:t>先综述需求增长，然后指出特别之处，符合人们认识事物的逻辑规律，清晰易懂。</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第四，客观性（</a:t>
            </a:r>
            <a:r>
              <a:rPr lang="en-US" altLang="zh-CN" sz="2000" dirty="0">
                <a:latin typeface="Times New Roman" panose="02020603050405020304" pitchFamily="18" charset="0"/>
                <a:cs typeface="Times New Roman" panose="02020603050405020304" pitchFamily="18" charset="0"/>
              </a:rPr>
              <a:t>Objective</a:t>
            </a:r>
            <a:r>
              <a:rPr lang="zh-CN" altLang="en-US" sz="2000" dirty="0">
                <a:latin typeface="Times New Roman" panose="02020603050405020304" pitchFamily="18" charset="0"/>
                <a:cs typeface="Times New Roman" panose="02020603050405020304" pitchFamily="18" charset="0"/>
              </a:rPr>
              <a:t>）：商务报告必须客观公正，不掺杂任何个人感情。其数据通过调查统计得出，商务报告中尽量少用“</a:t>
            </a:r>
            <a:r>
              <a:rPr lang="en-US" altLang="zh-CN" sz="2000" dirty="0">
                <a:latin typeface="Times New Roman" panose="02020603050405020304" pitchFamily="18" charset="0"/>
                <a:cs typeface="Times New Roman" panose="02020603050405020304" pitchFamily="18" charset="0"/>
              </a:rPr>
              <a:t>I think, We think”</a:t>
            </a:r>
            <a:r>
              <a:rPr lang="zh-CN" altLang="en-US" sz="2000" dirty="0">
                <a:latin typeface="Times New Roman" panose="02020603050405020304" pitchFamily="18" charset="0"/>
                <a:cs typeface="Times New Roman" panose="02020603050405020304" pitchFamily="18" charset="0"/>
              </a:rPr>
              <a:t>之类的语言，</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如：“</a:t>
            </a:r>
            <a:r>
              <a:rPr lang="en-US" altLang="zh-CN" sz="2000" dirty="0">
                <a:latin typeface="Times New Roman" panose="02020603050405020304" pitchFamily="18" charset="0"/>
                <a:cs typeface="Times New Roman" panose="02020603050405020304" pitchFamily="18" charset="0"/>
              </a:rPr>
              <a:t>Through comparison and analysis, it is recommended that the price of our products should be lowered by 3–5 percent,”</a:t>
            </a:r>
            <a:r>
              <a:rPr lang="zh-CN" altLang="en-US" sz="2000" dirty="0">
                <a:latin typeface="Times New Roman" panose="02020603050405020304" pitchFamily="18" charset="0"/>
                <a:cs typeface="Times New Roman" panose="02020603050405020304" pitchFamily="18" charset="0"/>
              </a:rPr>
              <a:t>表面看，数据不是十分精确，但这确实是经过调查比较得出的客观结果。</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此外，商务报告具有专业性（</a:t>
            </a:r>
            <a:r>
              <a:rPr lang="en-US" altLang="zh-CN" sz="2000" dirty="0">
                <a:latin typeface="Times New Roman" panose="02020603050405020304" pitchFamily="18" charset="0"/>
                <a:cs typeface="Times New Roman" panose="02020603050405020304" pitchFamily="18" charset="0"/>
              </a:rPr>
              <a:t>Professional</a:t>
            </a:r>
            <a:r>
              <a:rPr lang="zh-CN" altLang="en-US" sz="2000" dirty="0">
                <a:latin typeface="Times New Roman" panose="02020603050405020304" pitchFamily="18" charset="0"/>
                <a:cs typeface="Times New Roman" panose="02020603050405020304" pitchFamily="18" charset="0"/>
              </a:rPr>
              <a:t>），商务报告中往往包括各行各业的专门术语或者缩略语，如“</a:t>
            </a:r>
            <a:r>
              <a:rPr lang="en-US" altLang="zh-CN" sz="2000" dirty="0">
                <a:latin typeface="Times New Roman" panose="02020603050405020304" pitchFamily="18" charset="0"/>
                <a:cs typeface="Times New Roman" panose="02020603050405020304" pitchFamily="18" charset="0"/>
              </a:rPr>
              <a:t>external and fiscal balances, year on year</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YOY</a:t>
            </a:r>
            <a:r>
              <a:rPr lang="zh-CN" altLang="en-US" sz="2000" dirty="0">
                <a:latin typeface="Times New Roman" panose="02020603050405020304" pitchFamily="18" charset="0"/>
                <a:cs typeface="Times New Roman" panose="02020603050405020304" pitchFamily="18" charset="0"/>
              </a:rPr>
              <a:t>）”等。</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Rectangle 2"/>
          <p:cNvSpPr>
            <a:spLocks noGrp="1"/>
          </p:cNvSpPr>
          <p:nvPr>
            <p:ph type="title"/>
          </p:nvPr>
        </p:nvSpPr>
        <p:spPr>
          <a:xfrm>
            <a:off x="2000250" y="301625"/>
            <a:ext cx="9671685" cy="1143000"/>
          </a:xfrm>
        </p:spPr>
        <p:txBody>
          <a:bodyPr vert="horz" wrap="square" lIns="91440" tIns="45720" rIns="91440" bIns="45720" anchor="b" anchorCtr="0"/>
          <a:p>
            <a:pPr eaLnBrk="1" hangingPunct="1"/>
            <a:r>
              <a:rPr lang="en-US" altLang="zh-CN" b="1" dirty="0"/>
              <a:t>Task II </a:t>
            </a:r>
            <a:r>
              <a:rPr lang="en-US" altLang="zh-CN" dirty="0"/>
              <a:t> </a:t>
            </a:r>
            <a:r>
              <a:rPr lang="zh-CN" altLang="en-US" dirty="0"/>
              <a:t>翻译下列商务报告，讨论商务报告的翻译技巧。</a:t>
            </a:r>
            <a:endParaRPr lang="zh-CN" altLang="en-US" dirty="0"/>
          </a:p>
        </p:txBody>
      </p:sp>
      <p:sp>
        <p:nvSpPr>
          <p:cNvPr id="31747" name="Rectangle 3"/>
          <p:cNvSpPr>
            <a:spLocks noGrp="1"/>
          </p:cNvSpPr>
          <p:nvPr>
            <p:ph idx="1"/>
          </p:nvPr>
        </p:nvSpPr>
        <p:spPr>
          <a:xfrm>
            <a:off x="1847850" y="1700530"/>
            <a:ext cx="9800590" cy="3600450"/>
          </a:xfrm>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1.	Grow our leading, global brands. Our portfolio includes 23 brands that generate over $1 billion in annual sales and 20 brands that generate approximately $500 million or more in annual sales. Combined, these 43 brands account for 85% or more of our sales and profits. These brands are platforms for future innovations that will drive sales growth. (P&amp;G 2009 Annual Report)</a:t>
            </a:r>
            <a:endParaRPr lang="en-US" altLang="zh-CN" sz="2400" dirty="0">
              <a:latin typeface="Times New Roman" panose="02020603050405020304" pitchFamily="18" charset="0"/>
              <a:cs typeface="Times New Roman" panose="02020603050405020304" pitchFamily="18" charset="0"/>
            </a:endParaRPr>
          </a:p>
        </p:txBody>
      </p:sp>
      <p:sp>
        <p:nvSpPr>
          <p:cNvPr id="165892" name="Text Box 4"/>
          <p:cNvSpPr txBox="1"/>
          <p:nvPr/>
        </p:nvSpPr>
        <p:spPr>
          <a:xfrm>
            <a:off x="2207895" y="4437380"/>
            <a:ext cx="9310370" cy="1014730"/>
          </a:xfrm>
          <a:prstGeom prst="rect">
            <a:avLst/>
          </a:prstGeom>
          <a:solidFill>
            <a:schemeClr val="accent2"/>
          </a:solid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sz="2000" dirty="0">
                <a:latin typeface="Times New Roman" panose="02020603050405020304" pitchFamily="18" charset="0"/>
                <a:cs typeface="Times New Roman" panose="02020603050405020304" pitchFamily="18" charset="0"/>
              </a:rPr>
              <a:t>译文：发展主打国际品牌。我们的品牌组合包括年销售额</a:t>
            </a:r>
            <a:r>
              <a:rPr lang="en-US" altLang="zh-CN" sz="2000" dirty="0">
                <a:latin typeface="Times New Roman" panose="02020603050405020304" pitchFamily="18" charset="0"/>
                <a:cs typeface="Times New Roman" panose="02020603050405020304" pitchFamily="18" charset="0"/>
              </a:rPr>
              <a:t>10</a:t>
            </a:r>
            <a:r>
              <a:rPr lang="zh-CN" altLang="en-US" sz="2000" dirty="0">
                <a:latin typeface="Times New Roman" panose="02020603050405020304" pitchFamily="18" charset="0"/>
                <a:cs typeface="Times New Roman" panose="02020603050405020304" pitchFamily="18" charset="0"/>
              </a:rPr>
              <a:t>亿美元的品牌</a:t>
            </a:r>
            <a:r>
              <a:rPr lang="en-US" altLang="zh-CN" sz="2000" dirty="0">
                <a:latin typeface="Times New Roman" panose="02020603050405020304" pitchFamily="18" charset="0"/>
                <a:cs typeface="Times New Roman" panose="02020603050405020304" pitchFamily="18" charset="0"/>
              </a:rPr>
              <a:t>23</a:t>
            </a:r>
            <a:r>
              <a:rPr lang="zh-CN" altLang="en-US" sz="2000" dirty="0">
                <a:latin typeface="Times New Roman" panose="02020603050405020304" pitchFamily="18" charset="0"/>
                <a:cs typeface="Times New Roman" panose="02020603050405020304" pitchFamily="18" charset="0"/>
              </a:rPr>
              <a:t>个和年销售额约</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亿多美元的品牌</a:t>
            </a:r>
            <a:r>
              <a:rPr lang="en-US" altLang="zh-CN" sz="2000" dirty="0">
                <a:latin typeface="Times New Roman" panose="02020603050405020304" pitchFamily="18" charset="0"/>
                <a:cs typeface="Times New Roman" panose="02020603050405020304" pitchFamily="18" charset="0"/>
              </a:rPr>
              <a:t>20</a:t>
            </a:r>
            <a:r>
              <a:rPr lang="zh-CN" altLang="en-US" sz="2000" dirty="0">
                <a:latin typeface="Times New Roman" panose="02020603050405020304" pitchFamily="18" charset="0"/>
                <a:cs typeface="Times New Roman" panose="02020603050405020304" pitchFamily="18" charset="0"/>
              </a:rPr>
              <a:t>个。这</a:t>
            </a:r>
            <a:r>
              <a:rPr lang="en-US" altLang="zh-CN" sz="2000" dirty="0">
                <a:latin typeface="Times New Roman" panose="02020603050405020304" pitchFamily="18" charset="0"/>
                <a:cs typeface="Times New Roman" panose="02020603050405020304" pitchFamily="18" charset="0"/>
              </a:rPr>
              <a:t>43</a:t>
            </a:r>
            <a:r>
              <a:rPr lang="zh-CN" altLang="en-US" sz="2000" dirty="0">
                <a:latin typeface="Times New Roman" panose="02020603050405020304" pitchFamily="18" charset="0"/>
                <a:cs typeface="Times New Roman" panose="02020603050405020304" pitchFamily="18" charset="0"/>
              </a:rPr>
              <a:t>个品牌的销售额和利润超过公司销售总额和利润的</a:t>
            </a:r>
            <a:r>
              <a:rPr lang="en-US" altLang="zh-CN" sz="2000" dirty="0">
                <a:latin typeface="Times New Roman" panose="02020603050405020304" pitchFamily="18" charset="0"/>
                <a:cs typeface="Times New Roman" panose="02020603050405020304" pitchFamily="18" charset="0"/>
              </a:rPr>
              <a:t>85%</a:t>
            </a:r>
            <a:r>
              <a:rPr lang="zh-CN" altLang="en-US" sz="2000" dirty="0">
                <a:latin typeface="Times New Roman" panose="02020603050405020304" pitchFamily="18" charset="0"/>
                <a:cs typeface="Times New Roman" panose="02020603050405020304" pitchFamily="18" charset="0"/>
              </a:rPr>
              <a:t>。这些品牌是未来创新的平台，而创新又会促进销售增长。</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5892"/>
                                        </p:tgtEl>
                                        <p:attrNameLst>
                                          <p:attrName>style.visibility</p:attrName>
                                        </p:attrNameLst>
                                      </p:cBhvr>
                                      <p:to>
                                        <p:strVal val="visible"/>
                                      </p:to>
                                    </p:set>
                                    <p:anim calcmode="lin" valueType="num">
                                      <p:cBhvr additive="base">
                                        <p:cTn id="7" dur="500" fill="hold"/>
                                        <p:tgtEl>
                                          <p:spTgt spid="165892"/>
                                        </p:tgtEl>
                                        <p:attrNameLst>
                                          <p:attrName>ppt_x</p:attrName>
                                        </p:attrNameLst>
                                      </p:cBhvr>
                                      <p:tavLst>
                                        <p:tav tm="0">
                                          <p:val>
                                            <p:strVal val="#ppt_x"/>
                                          </p:val>
                                        </p:tav>
                                        <p:tav tm="100000">
                                          <p:val>
                                            <p:strVal val="#ppt_x"/>
                                          </p:val>
                                        </p:tav>
                                      </p:tavLst>
                                    </p:anim>
                                    <p:anim calcmode="lin" valueType="num">
                                      <p:cBhvr additive="base">
                                        <p:cTn id="8" dur="500" fill="hold"/>
                                        <p:tgtEl>
                                          <p:spTgt spid="1658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2"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Rectangle 3"/>
          <p:cNvSpPr>
            <a:spLocks noGrp="1"/>
          </p:cNvSpPr>
          <p:nvPr>
            <p:ph idx="1"/>
          </p:nvPr>
        </p:nvSpPr>
        <p:spPr>
          <a:xfrm>
            <a:off x="1614805" y="1484630"/>
            <a:ext cx="10188575" cy="6264275"/>
          </a:xfrm>
        </p:spPr>
        <p:txBody>
          <a:bodyPr vert="horz" wrap="square" lIns="91440" tIns="45720" rIns="91440" bIns="45720" anchor="t" anchorCtr="0"/>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2. In China, juice beverages contain fruit &amp; vegetable juice. The fruit &amp; vegetable juice is made directly from fresh or chilled fruits and vegetables. Fruit &amp; vegetable beverages are made into ready-for-drink beverages by adding water, sugar liquor and sour agent etc. into the juice. In China, the juice content for fruit &amp; vegetable beverages should be no less than 10%, otherwise they belong to other categories of beverages. (Research Report on Chinese Juice Beverage Industry, 2010–2011)</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译文：中国的果汁饮料包括水果汁和蔬菜汁（果蔬饮料），果蔬饮料直接由新鲜或冷藏的水果和蔬菜加工而成。果蔬饮料是指在果汁中加入水、糖浆和酸味剂而制成的饮料。中国的果蔬饮料中果汁含量不低于</a:t>
            </a:r>
            <a:r>
              <a:rPr lang="en-US" altLang="zh-CN" sz="2400"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，否则，就归为其他类型的饮料。</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7"/>
          <p:cNvSpPr>
            <a:spLocks noGrp="1"/>
          </p:cNvSpPr>
          <p:nvPr>
            <p:ph type="title"/>
          </p:nvPr>
        </p:nvSpPr>
        <p:spPr>
          <a:xfrm>
            <a:off x="1847850" y="188595"/>
            <a:ext cx="7313613" cy="1143000"/>
          </a:xfrm>
        </p:spPr>
        <p:txBody>
          <a:bodyPr vert="horz" wrap="square" lIns="91440" tIns="45720" rIns="91440" bIns="45720" anchor="b" anchorCtr="0"/>
          <a:p>
            <a:pPr eaLnBrk="1" hangingPunct="1"/>
            <a:r>
              <a:rPr lang="zh-CN" altLang="en-US" sz="4400" dirty="0"/>
              <a:t>商务报告翻译</a:t>
            </a:r>
            <a:endParaRPr lang="zh-CN" altLang="en-US" sz="4400" dirty="0"/>
          </a:p>
        </p:txBody>
      </p:sp>
      <p:sp>
        <p:nvSpPr>
          <p:cNvPr id="144393" name="Rectangle 9"/>
          <p:cNvSpPr>
            <a:spLocks noChangeArrowheads="1"/>
          </p:cNvSpPr>
          <p:nvPr/>
        </p:nvSpPr>
        <p:spPr bwMode="auto">
          <a:xfrm>
            <a:off x="5519738" y="44450"/>
            <a:ext cx="2486025"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3600">
                <a:solidFill>
                  <a:schemeClr val="tx2"/>
                </a:solidFill>
                <a:latin typeface="Arial" panose="020B0604020202020204" pitchFamily="34" charset="0"/>
                <a:ea typeface="宋体" panose="02010600030101010101" pitchFamily="2" charset="-122"/>
              </a:defRPr>
            </a:lvl1pPr>
            <a:lvl2pPr>
              <a:defRPr sz="3600">
                <a:solidFill>
                  <a:schemeClr val="tx2"/>
                </a:solidFill>
                <a:latin typeface="Arial" panose="020B0604020202020204" pitchFamily="34" charset="0"/>
                <a:ea typeface="宋体" panose="02010600030101010101" pitchFamily="2" charset="-122"/>
              </a:defRPr>
            </a:lvl2pPr>
            <a:lvl3pPr>
              <a:defRPr sz="3600">
                <a:solidFill>
                  <a:schemeClr val="tx2"/>
                </a:solidFill>
                <a:latin typeface="Arial" panose="020B0604020202020204" pitchFamily="34" charset="0"/>
                <a:ea typeface="宋体" panose="02010600030101010101" pitchFamily="2" charset="-122"/>
              </a:defRPr>
            </a:lvl3pPr>
            <a:lvl4pPr>
              <a:defRPr sz="3600">
                <a:solidFill>
                  <a:schemeClr val="tx2"/>
                </a:solidFill>
                <a:latin typeface="Arial" panose="020B0604020202020204" pitchFamily="34" charset="0"/>
                <a:ea typeface="宋体" panose="02010600030101010101" pitchFamily="2" charset="-122"/>
              </a:defRPr>
            </a:lvl4pPr>
            <a:lvl5pPr>
              <a:defRPr sz="3600">
                <a:solidFill>
                  <a:schemeClr val="tx2"/>
                </a:solidFill>
                <a:latin typeface="Arial" panose="020B0604020202020204" pitchFamily="34" charset="0"/>
                <a:ea typeface="宋体" panose="02010600030101010101" pitchFamily="2" charset="-122"/>
              </a:defRPr>
            </a:lvl5pPr>
            <a:lvl6pPr marL="4572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本章概要</a:t>
            </a:r>
            <a:endParaRPr kumimoji="0" lang="zh-CN" altLang="en-US" sz="24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6148" name="Text Box 12"/>
          <p:cNvSpPr txBox="1"/>
          <p:nvPr/>
        </p:nvSpPr>
        <p:spPr>
          <a:xfrm>
            <a:off x="1847215" y="1701165"/>
            <a:ext cx="9669145" cy="4119880"/>
          </a:xfrm>
          <a:prstGeom prst="rect">
            <a:avLst/>
          </a:prstGeom>
          <a:solidFill>
            <a:schemeClr val="accent2"/>
          </a:solidFill>
          <a:ln w="9525" cap="flat" cmpd="sng">
            <a:solidFill>
              <a:schemeClr val="tx2"/>
            </a:solidFill>
            <a:prstDash val="solid"/>
            <a:miter/>
            <a:headEnd type="none" w="med" len="med"/>
            <a:tailEnd type="none" w="med" len="med"/>
          </a:ln>
        </p:spPr>
        <p:txBody>
          <a:bodyPr wrap="square">
            <a:no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lnSpc>
                <a:spcPct val="120000"/>
              </a:lnSpc>
              <a:spcBef>
                <a:spcPct val="0"/>
              </a:spcBef>
              <a:buClrTx/>
              <a:buSzTx/>
              <a:buFontTx/>
              <a:buNone/>
            </a:pPr>
            <a:r>
              <a:rPr lang="en-US" altLang="zh-CN" sz="1800" b="1" dirty="0">
                <a:latin typeface="+mn-ea"/>
                <a:cs typeface="+mn-ea"/>
              </a:rPr>
              <a:t>    </a:t>
            </a:r>
            <a:r>
              <a:rPr lang="zh-CN" altLang="en-US" sz="1800" b="1" dirty="0">
                <a:latin typeface="+mn-ea"/>
                <a:cs typeface="+mn-ea"/>
              </a:rPr>
              <a:t>威廉</a:t>
            </a:r>
            <a:r>
              <a:rPr lang="en-US" altLang="zh-CN" sz="1800" b="1" dirty="0">
                <a:latin typeface="+mn-ea"/>
                <a:cs typeface="+mn-ea"/>
              </a:rPr>
              <a:t>·</a:t>
            </a:r>
            <a:r>
              <a:rPr lang="zh-CN" altLang="en-US" sz="1800" b="1" dirty="0">
                <a:latin typeface="+mn-ea"/>
                <a:cs typeface="+mn-ea"/>
              </a:rPr>
              <a:t>迪兰尼在其著作</a:t>
            </a:r>
            <a:r>
              <a:rPr lang="en-US" altLang="zh-CN" sz="1800" b="1" dirty="0">
                <a:latin typeface="+mn-ea"/>
                <a:cs typeface="+mn-ea"/>
              </a:rPr>
              <a:t>《</a:t>
            </a:r>
            <a:r>
              <a:rPr lang="zh-CN" altLang="en-US" sz="1800" b="1" dirty="0">
                <a:latin typeface="+mn-ea"/>
                <a:cs typeface="+mn-ea"/>
              </a:rPr>
              <a:t>小型企业失败的原因</a:t>
            </a:r>
            <a:r>
              <a:rPr lang="en-US" altLang="zh-CN" sz="1800" b="1" dirty="0">
                <a:latin typeface="+mn-ea"/>
                <a:cs typeface="+mn-ea"/>
              </a:rPr>
              <a:t>》</a:t>
            </a:r>
            <a:r>
              <a:rPr lang="zh-CN" altLang="en-US" sz="1800" b="1" dirty="0">
                <a:latin typeface="+mn-ea"/>
                <a:cs typeface="+mn-ea"/>
              </a:rPr>
              <a:t>中谈到报告时如是说：</a:t>
            </a:r>
            <a:r>
              <a:rPr lang="zh-CN" altLang="en-US" sz="1800" b="1" dirty="0">
                <a:latin typeface="+mn-ea"/>
                <a:cs typeface="+mn-ea"/>
              </a:rPr>
              <a:t>“如果我们知道做什么，我们就做。如果我们不知道做什么好，我们就谈论一番。如果连讨论什么也不知道，我们就写一份报告。”这一点在商务领域尤为凸显，无论是在计划的制定、项目的执行，还是在工作的总结与分析中，书面报告都是必不可少的。商务报告覆盖了从个人工作计划到企业年报，再到政府工作报告或联合国工作报告等众多方面。它们不仅帮助决策者清晰理解当前状况、做出明智的决策，同时在国际化和全球化的背景下，也成为了竞争分析和国际市场理解的重要工具。       </a:t>
            </a:r>
            <a:endParaRPr lang="zh-CN" altLang="en-US" sz="1800" b="1" dirty="0">
              <a:latin typeface="+mn-ea"/>
              <a:cs typeface="+mn-ea"/>
            </a:endParaRPr>
          </a:p>
          <a:p>
            <a:pPr marL="0" lvl="0" indent="0" eaLnBrk="1" hangingPunct="1">
              <a:lnSpc>
                <a:spcPct val="120000"/>
              </a:lnSpc>
              <a:spcBef>
                <a:spcPct val="0"/>
              </a:spcBef>
              <a:buClrTx/>
              <a:buSzTx/>
              <a:buFontTx/>
              <a:buNone/>
            </a:pPr>
            <a:r>
              <a:rPr lang="en-US" altLang="zh-CN" sz="1800" b="1" dirty="0">
                <a:latin typeface="+mn-ea"/>
                <a:cs typeface="+mn-ea"/>
              </a:rPr>
              <a:t>    </a:t>
            </a:r>
            <a:r>
              <a:rPr lang="zh-CN" altLang="en-US" sz="1800" b="1" dirty="0">
                <a:latin typeface="+mn-ea"/>
                <a:cs typeface="+mn-ea"/>
              </a:rPr>
              <a:t>在全球化的今天，商务报告的翻译不仅是语言的转换，更是文化的交流和传递。这要求翻译者不仅要精通语言，还需要具备对不同文化背景的深刻理解和尊重，确保报告能够在不同文化语境中准确传达，从而促进国际间的理解和合作。因此，商务报告的翻译至关重要。本单元将探讨商务报告翻译的关键技巧，以确保报告不只准确传递信息，还能促进跨文化交流和国际合作。</a:t>
            </a:r>
            <a:endParaRPr lang="zh-CN" altLang="en-US" sz="1800" b="1" dirty="0">
              <a:latin typeface="+mn-ea"/>
              <a:cs typeface="+mn-ea"/>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Rectangle 3"/>
          <p:cNvSpPr>
            <a:spLocks noGrp="1"/>
          </p:cNvSpPr>
          <p:nvPr>
            <p:ph idx="1"/>
          </p:nvPr>
        </p:nvSpPr>
        <p:spPr>
          <a:xfrm>
            <a:off x="1438275" y="260350"/>
            <a:ext cx="10196830" cy="5341620"/>
          </a:xfrm>
          <a:solidFill>
            <a:schemeClr val="bg1"/>
          </a:solidFill>
        </p:spPr>
        <p:txBody>
          <a:bodyPr vert="horz" wrap="square" lIns="91440" tIns="45720" rIns="91440" bIns="45720" anchor="t" anchorCtr="0"/>
          <a:p>
            <a:pPr eaLnBrk="1" hangingPunct="1">
              <a:lnSpc>
                <a:spcPct val="100000"/>
              </a:lnSpc>
            </a:pPr>
            <a:r>
              <a:rPr lang="en-US" altLang="zh-CN" sz="2400" dirty="0">
                <a:latin typeface="Times New Roman" panose="02020603050405020304" pitchFamily="18" charset="0"/>
                <a:cs typeface="Times New Roman" panose="02020603050405020304" pitchFamily="18" charset="0"/>
              </a:rPr>
              <a:t>3.	Based on the previous comparison and analysis, we put forward the following recommendations on the adjustment of Siemens’ business strategy in terms of its price level and after-sales services. We should cut down the current quotation by 3%–5% in order to make Siemens’ price the same as or a little lower than the average level in China’s home appliances market. Only in this way can Siemens’ offer become more competitive. We should prolong the period of free guarantee from 1 year to 2 years or even longer, so as to present to customers our sincerity of emphasizing after-sales services and enhance customers’ confidence in our company.</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r>
              <a:rPr lang="zh-CN" altLang="en-US" sz="2400" dirty="0">
                <a:latin typeface="Times New Roman" panose="02020603050405020304" pitchFamily="18" charset="0"/>
                <a:cs typeface="Times New Roman" panose="02020603050405020304" pitchFamily="18" charset="0"/>
              </a:rPr>
              <a:t>译文：根据上述比较与分析，我们提出下列建议，调整西门子公司在价格和售后服务方面的商业战略。为了使西门子的价格等同于或者略低于中国家电市场的平均水平，我方报价应降低</a:t>
            </a:r>
            <a:r>
              <a:rPr lang="en-US" altLang="zh-CN" sz="2400" dirty="0">
                <a:latin typeface="Times New Roman" panose="02020603050405020304" pitchFamily="18" charset="0"/>
                <a:cs typeface="Times New Roman" panose="02020603050405020304" pitchFamily="18" charset="0"/>
              </a:rPr>
              <a:t>3%—5%</a:t>
            </a:r>
            <a:r>
              <a:rPr lang="zh-CN" altLang="en-US" sz="2400" dirty="0">
                <a:latin typeface="Times New Roman" panose="02020603050405020304" pitchFamily="18" charset="0"/>
                <a:cs typeface="Times New Roman" panose="02020603050405020304" pitchFamily="18" charset="0"/>
              </a:rPr>
              <a:t>。只有这样，西门子的报价才更具竞争力。我们应把免费保修时间从一年延长至两年甚至更长，以向顾客表明我们重视售后服务的诚意，提高顾客对我公司的信心。</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Rectangle 3"/>
          <p:cNvSpPr>
            <a:spLocks noGrp="1"/>
          </p:cNvSpPr>
          <p:nvPr>
            <p:ph idx="1"/>
          </p:nvPr>
        </p:nvSpPr>
        <p:spPr>
          <a:xfrm>
            <a:off x="1199515" y="1628775"/>
            <a:ext cx="10739120" cy="6597650"/>
          </a:xfrm>
        </p:spPr>
        <p:txBody>
          <a:bodyPr vert="horz" wrap="square" lIns="91440" tIns="45720" rIns="91440" bIns="45720" anchor="t" anchorCtr="0"/>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     4.	HKSAR’s post-quake reconstruction work in Sichuan has been proceeding smoothly; and project funds are being released in accordance with the progress of work. We will next focus on our efforts on the management of projects funds, as well as the management, monitoring and auditing of projects etc., so as to ensure </a:t>
            </a:r>
            <a:r>
              <a:rPr lang="en-US" altLang="zh-CN" sz="2400" b="1" dirty="0">
                <a:solidFill>
                  <a:srgbClr val="006699"/>
                </a:solidFill>
                <a:latin typeface="Times New Roman" panose="02020603050405020304" pitchFamily="18" charset="0"/>
                <a:cs typeface="Times New Roman" panose="02020603050405020304" pitchFamily="18" charset="0"/>
              </a:rPr>
              <a:t>proper, effective and efficient use</a:t>
            </a:r>
            <a:r>
              <a:rPr lang="en-US" altLang="zh-CN" sz="2400" dirty="0">
                <a:latin typeface="Times New Roman" panose="02020603050405020304" pitchFamily="18" charset="0"/>
                <a:cs typeface="Times New Roman" panose="02020603050405020304" pitchFamily="18" charset="0"/>
              </a:rPr>
              <a:t> of the HKSAR’s support funds. (Progress Report on HKSAR’s Work in Support of Reconstruction in the Sichuan Earthquake Stricken Areas)</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译文：香港特别行政区支援四川灾后重建工作进展顺利，项目资金已经按工作进度予以拨付。下一步，我们将重点放在项目资金管理，以及项目的管理、监控和审计等方面，确保特区的援建资金用得其所，效率高，效果好。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Rectangle 3"/>
          <p:cNvSpPr>
            <a:spLocks noGrp="1"/>
          </p:cNvSpPr>
          <p:nvPr>
            <p:ph idx="1"/>
          </p:nvPr>
        </p:nvSpPr>
        <p:spPr>
          <a:xfrm>
            <a:off x="1271270" y="1484630"/>
            <a:ext cx="10496550" cy="6668770"/>
          </a:xfrm>
        </p:spPr>
        <p:txBody>
          <a:bodyPr vert="horz" wrap="square" lIns="91440" tIns="45720" rIns="91440" bIns="45720" anchor="t" anchorCtr="0"/>
          <a:p>
            <a:pPr algn="just" eaLnBrk="1" hangingPunct="1">
              <a:lnSpc>
                <a:spcPct val="110000"/>
              </a:lnSpc>
            </a:pPr>
            <a:r>
              <a:rPr lang="en-US" altLang="zh-CN" sz="2200" dirty="0">
                <a:latin typeface="Times New Roman" panose="02020603050405020304" pitchFamily="18" charset="0"/>
                <a:cs typeface="Times New Roman" panose="02020603050405020304" pitchFamily="18" charset="0"/>
              </a:rPr>
              <a:t>5.	The Sichuan Government attaches great importance to the monitoring of reconstruction projects and has issued a series of regulatory documents and to clearly specify the mode of work, the accountability and responsibilities. The Sichuan side has also enhanced the internal accountability and supervisory structure. Coordination mechanisms at provincial, city (prefecture) and county levels have been established to clearly define the management of project implementation and supervisory responsibilities. (Progress Report on HKSAR’s Work in Reconstruction in Support of the Sichuan Earthquake Stricken Areas)</a:t>
            </a:r>
            <a:endParaRPr lang="en-US" altLang="zh-CN" sz="2200" dirty="0">
              <a:latin typeface="Times New Roman" panose="02020603050405020304" pitchFamily="18" charset="0"/>
              <a:cs typeface="Times New Roman" panose="02020603050405020304" pitchFamily="18" charset="0"/>
            </a:endParaRPr>
          </a:p>
          <a:p>
            <a:pPr algn="just" eaLnBrk="1" hangingPunct="1">
              <a:lnSpc>
                <a:spcPct val="110000"/>
              </a:lnSpc>
            </a:pPr>
            <a:r>
              <a:rPr lang="zh-CN" altLang="en-US" sz="2200" dirty="0">
                <a:latin typeface="Times New Roman" panose="02020603050405020304" pitchFamily="18" charset="0"/>
                <a:cs typeface="Times New Roman" panose="02020603050405020304" pitchFamily="18" charset="0"/>
              </a:rPr>
              <a:t>译文：四川省政府高度重视重建项目的监控工作，颁布了一系列规范性文件，明确规定工作方式和职责。四川方面加强了内部问责和监督框架，在省、市（州）、县不同层面设立了协调机制，明确了项目实施的管理和监督责任。</a:t>
            </a:r>
            <a:endParaRPr lang="zh-CN" altLang="en-US" sz="22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Rectangle 3"/>
          <p:cNvSpPr>
            <a:spLocks noGrp="1"/>
          </p:cNvSpPr>
          <p:nvPr>
            <p:ph idx="1"/>
          </p:nvPr>
        </p:nvSpPr>
        <p:spPr>
          <a:xfrm>
            <a:off x="1751965" y="1557655"/>
            <a:ext cx="9810750" cy="3898265"/>
          </a:xfrm>
        </p:spPr>
        <p:txBody>
          <a:bodyPr vert="horz" wrap="square" lIns="91440" tIns="45720" rIns="91440" bIns="45720" anchor="t" anchorCtr="0"/>
          <a:p>
            <a:pPr eaLnBrk="1" hangingPunct="1">
              <a:lnSpc>
                <a:spcPct val="110000"/>
              </a:lnSpc>
            </a:pPr>
            <a:r>
              <a:rPr lang="en-US" altLang="zh-CN" sz="2000" dirty="0">
                <a:latin typeface="Times New Roman" panose="02020603050405020304" pitchFamily="18" charset="0"/>
                <a:cs typeface="Times New Roman" panose="02020603050405020304" pitchFamily="18" charset="0"/>
              </a:rPr>
              <a:t>1. </a:t>
            </a:r>
            <a:r>
              <a:rPr lang="en-US" altLang="zh-CN" sz="2000" i="1" dirty="0">
                <a:latin typeface="Times New Roman" panose="02020603050405020304" pitchFamily="18" charset="0"/>
                <a:cs typeface="Times New Roman" panose="02020603050405020304" pitchFamily="18" charset="0"/>
              </a:rPr>
              <a:t>Low</a:t>
            </a:r>
            <a:r>
              <a:rPr lang="en-US" altLang="zh-CN" sz="2000" dirty="0">
                <a:latin typeface="Times New Roman" panose="02020603050405020304" pitchFamily="18" charset="0"/>
                <a:cs typeface="Times New Roman" panose="02020603050405020304" pitchFamily="18" charset="0"/>
              </a:rPr>
              <a:t> interest rates, </a:t>
            </a:r>
            <a:r>
              <a:rPr lang="en-US" altLang="zh-CN" sz="2000" i="1" dirty="0">
                <a:latin typeface="Times New Roman" panose="02020603050405020304" pitchFamily="18" charset="0"/>
                <a:cs typeface="Times New Roman" panose="02020603050405020304" pitchFamily="18" charset="0"/>
              </a:rPr>
              <a:t>higher</a:t>
            </a:r>
            <a:r>
              <a:rPr lang="en-US" altLang="zh-CN" sz="2000" dirty="0">
                <a:latin typeface="Times New Roman" panose="02020603050405020304" pitchFamily="18" charset="0"/>
                <a:cs typeface="Times New Roman" panose="02020603050405020304" pitchFamily="18" charset="0"/>
              </a:rPr>
              <a:t> profits and the</a:t>
            </a:r>
            <a:r>
              <a:rPr lang="en-US" altLang="zh-CN" sz="2000" i="1" dirty="0">
                <a:latin typeface="Times New Roman" panose="02020603050405020304" pitchFamily="18" charset="0"/>
                <a:cs typeface="Times New Roman" panose="02020603050405020304" pitchFamily="18" charset="0"/>
              </a:rPr>
              <a:t> recovery</a:t>
            </a:r>
            <a:r>
              <a:rPr lang="en-US" altLang="zh-CN" sz="2000" dirty="0">
                <a:latin typeface="Times New Roman" panose="02020603050405020304" pitchFamily="18" charset="0"/>
                <a:cs typeface="Times New Roman" panose="02020603050405020304" pitchFamily="18" charset="0"/>
              </a:rPr>
              <a:t> of asset prices, principally in developed countries, contributed to an </a:t>
            </a:r>
            <a:r>
              <a:rPr lang="en-US" altLang="zh-CN" sz="2000" i="1" dirty="0">
                <a:latin typeface="Times New Roman" panose="02020603050405020304" pitchFamily="18" charset="0"/>
                <a:cs typeface="Times New Roman" panose="02020603050405020304" pitchFamily="18" charset="0"/>
              </a:rPr>
              <a:t>upturn</a:t>
            </a:r>
            <a:r>
              <a:rPr lang="en-US" altLang="zh-CN" sz="2000" dirty="0">
                <a:latin typeface="Times New Roman" panose="02020603050405020304" pitchFamily="18" charset="0"/>
                <a:cs typeface="Times New Roman" panose="02020603050405020304" pitchFamily="18" charset="0"/>
              </a:rPr>
              <a:t> in merger and acquisition (M&amp;A), including cross-border M&amp;As; their value shot up by 28% to $381 billion. These transactions played an important part in the continued restructuring and consolidation process of many industries, especially in the developed world. (World Investment Report 2005)</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译文：促成并购包括跨国并购上扬的主要因素是发达国家利率低、利润增长和资产价格回升，并购的价值飙升</a:t>
            </a:r>
            <a:r>
              <a:rPr lang="en-US" altLang="zh-CN" sz="2400" dirty="0">
                <a:latin typeface="Times New Roman" panose="02020603050405020304" pitchFamily="18" charset="0"/>
                <a:cs typeface="Times New Roman" panose="02020603050405020304" pitchFamily="18" charset="0"/>
              </a:rPr>
              <a:t>28%</a:t>
            </a:r>
            <a:r>
              <a:rPr lang="zh-CN" altLang="en-US" sz="2400" dirty="0">
                <a:latin typeface="Times New Roman" panose="02020603050405020304" pitchFamily="18" charset="0"/>
                <a:cs typeface="Times New Roman" panose="02020603050405020304" pitchFamily="18" charset="0"/>
              </a:rPr>
              <a:t>，达</a:t>
            </a:r>
            <a:r>
              <a:rPr lang="en-US" altLang="zh-CN" sz="2400" dirty="0">
                <a:latin typeface="Times New Roman" panose="02020603050405020304" pitchFamily="18" charset="0"/>
                <a:cs typeface="Times New Roman" panose="02020603050405020304" pitchFamily="18" charset="0"/>
              </a:rPr>
              <a:t>3 810</a:t>
            </a:r>
            <a:r>
              <a:rPr lang="zh-CN" altLang="en-US" sz="2400" dirty="0">
                <a:latin typeface="Times New Roman" panose="02020603050405020304" pitchFamily="18" charset="0"/>
                <a:cs typeface="Times New Roman" panose="02020603050405020304" pitchFamily="18" charset="0"/>
              </a:rPr>
              <a:t>亿美元。在许多产业，尤其是在发达国家产业持续重组和合并进程中，这些交易发挥了重要作用。</a:t>
            </a:r>
            <a:r>
              <a:rPr lang="zh-CN" altLang="en-US" sz="2800" dirty="0">
                <a:latin typeface="Times New Roman" panose="02020603050405020304" pitchFamily="18" charset="0"/>
                <a:cs typeface="Times New Roman" panose="02020603050405020304" pitchFamily="18" charset="0"/>
              </a:rPr>
              <a:t> </a:t>
            </a:r>
            <a:endParaRPr lang="zh-CN" altLang="en-US" sz="2800" dirty="0">
              <a:latin typeface="Times New Roman" panose="02020603050405020304" pitchFamily="18" charset="0"/>
              <a:cs typeface="Times New Roman" panose="02020603050405020304" pitchFamily="18" charset="0"/>
            </a:endParaRPr>
          </a:p>
        </p:txBody>
      </p:sp>
      <p:sp>
        <p:nvSpPr>
          <p:cNvPr id="36867" name="Rectangle 7"/>
          <p:cNvSpPr>
            <a:spLocks noGrp="1"/>
          </p:cNvSpPr>
          <p:nvPr>
            <p:ph type="title"/>
          </p:nvPr>
        </p:nvSpPr>
        <p:spPr/>
        <p:txBody>
          <a:bodyPr vert="horz" wrap="square" lIns="91440" tIns="45720" rIns="91440" bIns="45720" anchor="b" anchorCtr="0"/>
          <a:p>
            <a:pPr eaLnBrk="1" hangingPunct="1"/>
            <a:r>
              <a:rPr lang="en-US" altLang="zh-CN" sz="3200" b="1" dirty="0"/>
              <a:t>Task II </a:t>
            </a:r>
            <a:r>
              <a:rPr lang="en-US" altLang="zh-CN" sz="3200" dirty="0"/>
              <a:t> </a:t>
            </a:r>
            <a:r>
              <a:rPr lang="zh-CN" altLang="en-US" sz="3200" dirty="0"/>
              <a:t>翻译下列商务报告，注意斜体部分，讨论翻译中使用的技巧。</a:t>
            </a:r>
            <a:endParaRPr lang="zh-CN" altLang="en-US" sz="3200" dirty="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Rectangle 3"/>
          <p:cNvSpPr>
            <a:spLocks noGrp="1"/>
          </p:cNvSpPr>
          <p:nvPr>
            <p:ph idx="1"/>
          </p:nvPr>
        </p:nvSpPr>
        <p:spPr>
          <a:xfrm>
            <a:off x="1775460" y="1557020"/>
            <a:ext cx="9752330" cy="6193155"/>
          </a:xfrm>
        </p:spPr>
        <p:txBody>
          <a:bodyPr vert="horz" wrap="square" lIns="91440" tIns="45720" rIns="91440" bIns="45720" anchor="t" anchorCtr="0"/>
          <a:p>
            <a:pPr marL="552450" indent="-552450" algn="just" eaLnBrk="1" hangingPunct="1">
              <a:lnSpc>
                <a:spcPct val="130000"/>
              </a:lnSpc>
              <a:buFont typeface="Wingdings" panose="05000000000000000000" pitchFamily="2" charset="2"/>
              <a:buAutoNum type="arabicPeriod" startAt="2"/>
            </a:pPr>
            <a:r>
              <a:rPr lang="en-US" altLang="zh-CN" sz="2000" dirty="0">
                <a:latin typeface="Times New Roman" panose="02020603050405020304" pitchFamily="18" charset="0"/>
              </a:rPr>
              <a:t>By helping employees change their behavior patterns and choose more healthy lifestyles, Corporate Fitness Club will lower companies’ health care expenditures, while raising worker productivity. Health care expenditures will decrease due to </a:t>
            </a:r>
            <a:r>
              <a:rPr lang="en-US" altLang="zh-CN" sz="2000" i="1" dirty="0">
                <a:latin typeface="Times New Roman" panose="02020603050405020304" pitchFamily="18" charset="0"/>
              </a:rPr>
              <a:t>reduced</a:t>
            </a:r>
            <a:r>
              <a:rPr lang="en-US" altLang="zh-CN" sz="2000" dirty="0">
                <a:latin typeface="Times New Roman" panose="02020603050405020304" pitchFamily="18" charset="0"/>
              </a:rPr>
              <a:t> medical insurance premiums, </a:t>
            </a:r>
            <a:r>
              <a:rPr lang="en-US" altLang="zh-CN" sz="2000" i="1" dirty="0">
                <a:latin typeface="Times New Roman" panose="02020603050405020304" pitchFamily="18" charset="0"/>
              </a:rPr>
              <a:t>reduced</a:t>
            </a:r>
            <a:r>
              <a:rPr lang="en-US" altLang="zh-CN" sz="2000" dirty="0">
                <a:latin typeface="Times New Roman" panose="02020603050405020304" pitchFamily="18" charset="0"/>
              </a:rPr>
              <a:t> absenteeism, </a:t>
            </a:r>
            <a:r>
              <a:rPr lang="en-US" altLang="zh-CN" sz="2000" i="1" dirty="0">
                <a:latin typeface="Times New Roman" panose="02020603050405020304" pitchFamily="18" charset="0"/>
              </a:rPr>
              <a:t>reduced</a:t>
            </a:r>
            <a:r>
              <a:rPr lang="en-US" altLang="zh-CN" sz="2000" dirty="0">
                <a:latin typeface="Times New Roman" panose="02020603050405020304" pitchFamily="18" charset="0"/>
              </a:rPr>
              <a:t> turnover rates, </a:t>
            </a:r>
            <a:r>
              <a:rPr lang="en-US" altLang="zh-CN" sz="2000" i="1" dirty="0">
                <a:latin typeface="Times New Roman" panose="02020603050405020304" pitchFamily="18" charset="0"/>
              </a:rPr>
              <a:t>reduced</a:t>
            </a:r>
            <a:r>
              <a:rPr lang="en-US" altLang="zh-CN" sz="2000" dirty="0">
                <a:latin typeface="Times New Roman" panose="02020603050405020304" pitchFamily="18" charset="0"/>
              </a:rPr>
              <a:t> worker’s compensation claims, </a:t>
            </a:r>
            <a:r>
              <a:rPr lang="en-US" altLang="zh-CN" sz="2000" i="1" dirty="0">
                <a:latin typeface="Times New Roman" panose="02020603050405020304" pitchFamily="18" charset="0"/>
              </a:rPr>
              <a:t>reduced </a:t>
            </a:r>
            <a:r>
              <a:rPr lang="en-US" altLang="zh-CN" sz="2000" dirty="0">
                <a:latin typeface="Times New Roman" panose="02020603050405020304" pitchFamily="18" charset="0"/>
              </a:rPr>
              <a:t>tardiness, </a:t>
            </a:r>
            <a:r>
              <a:rPr lang="en-US" altLang="zh-CN" sz="2000" i="1" dirty="0">
                <a:latin typeface="Times New Roman" panose="02020603050405020304" pitchFamily="18" charset="0"/>
              </a:rPr>
              <a:t>shorter</a:t>
            </a:r>
            <a:r>
              <a:rPr lang="en-US" altLang="zh-CN" sz="2000" dirty="0">
                <a:latin typeface="Times New Roman" panose="02020603050405020304" pitchFamily="18" charset="0"/>
              </a:rPr>
              <a:t> hospital stays, etc.</a:t>
            </a:r>
            <a:endParaRPr lang="en-US" altLang="zh-CN" sz="2000" dirty="0">
              <a:latin typeface="Times New Roman" panose="02020603050405020304" pitchFamily="18" charset="0"/>
            </a:endParaRPr>
          </a:p>
          <a:p>
            <a:pPr marL="552450" indent="-552450" algn="just" eaLnBrk="1" hangingPunct="1">
              <a:lnSpc>
                <a:spcPct val="130000"/>
              </a:lnSpc>
              <a:buNone/>
            </a:pPr>
            <a:r>
              <a:rPr lang="en-US" altLang="zh-CN" sz="2000" dirty="0">
                <a:latin typeface="Arial" panose="020B0604020202020204" pitchFamily="34" charset="0"/>
              </a:rPr>
              <a:t>      </a:t>
            </a:r>
            <a:r>
              <a:rPr lang="zh-CN" altLang="en-US" sz="2000" dirty="0">
                <a:latin typeface="Arial" panose="020B0604020202020204" pitchFamily="34" charset="0"/>
              </a:rPr>
              <a:t>译文：企业健康俱乐部将帮助员工改变他们的行为模式和选择更为健康的生活方式，以此来降低公司的医疗费用，提高工人的生产效率。医疗费用将有所降低，原因是医疗保险金、缺勤率、补缺率将降低，工人索赔和工作拖拉现象将减少，住院时间将缩短。</a:t>
            </a:r>
            <a:r>
              <a:rPr lang="zh-CN" altLang="en-US" sz="2000" dirty="0"/>
              <a:t> </a:t>
            </a:r>
            <a:endParaRPr lang="zh-CN" altLang="en-US" sz="2000" dirty="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Rectangle 3"/>
          <p:cNvSpPr>
            <a:spLocks noGrp="1"/>
          </p:cNvSpPr>
          <p:nvPr>
            <p:ph idx="1"/>
          </p:nvPr>
        </p:nvSpPr>
        <p:spPr>
          <a:xfrm>
            <a:off x="1415415" y="1628775"/>
            <a:ext cx="10234930" cy="6668770"/>
          </a:xfrm>
        </p:spPr>
        <p:txBody>
          <a:bodyPr vert="horz" wrap="square" lIns="91440" tIns="45720" rIns="91440" bIns="45720" anchor="t" anchorCtr="0"/>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The Trade and Development Report 2007, subtitled “Regional Cooperation for Development”, recommends that developing countries should strengthen regional cooperation with other developing countries, but proceed carefully with regard to North-South bilateral or regional preferential trade agreements. Such agreements may offer gains in terms of market access and </a:t>
            </a:r>
            <a:r>
              <a:rPr lang="en-US" altLang="zh-CN" sz="2000" i="1" dirty="0">
                <a:latin typeface="Times New Roman" panose="02020603050405020304" pitchFamily="18" charset="0"/>
                <a:cs typeface="Times New Roman" panose="02020603050405020304" pitchFamily="18" charset="0"/>
              </a:rPr>
              <a:t>higher</a:t>
            </a:r>
            <a:r>
              <a:rPr lang="en-US" altLang="zh-CN" sz="2000" dirty="0">
                <a:latin typeface="Times New Roman" panose="02020603050405020304" pitchFamily="18" charset="0"/>
                <a:cs typeface="Times New Roman" panose="02020603050405020304" pitchFamily="18" charset="0"/>
              </a:rPr>
              <a:t> foreign direct investment, but they can also limit national policy space, which can play an important role in the medium and long-term </a:t>
            </a:r>
            <a:r>
              <a:rPr lang="en-US" altLang="zh-CN" sz="2000" i="1" dirty="0">
                <a:latin typeface="Times New Roman" panose="02020603050405020304" pitchFamily="18" charset="0"/>
                <a:cs typeface="Times New Roman" panose="02020603050405020304" pitchFamily="18" charset="0"/>
              </a:rPr>
              <a:t>growth</a:t>
            </a:r>
            <a:r>
              <a:rPr lang="en-US" altLang="zh-CN" sz="2000" dirty="0">
                <a:latin typeface="Times New Roman" panose="02020603050405020304" pitchFamily="18" charset="0"/>
                <a:cs typeface="Times New Roman" panose="02020603050405020304" pitchFamily="18" charset="0"/>
              </a:rPr>
              <a:t> of competitive industries.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sym typeface="+mn-ea"/>
              </a:rPr>
              <a:t>《2007</a:t>
            </a:r>
            <a:r>
              <a:rPr lang="zh-CN" altLang="en-US" sz="2000" dirty="0">
                <a:latin typeface="Times New Roman" panose="02020603050405020304" pitchFamily="18" charset="0"/>
                <a:cs typeface="Times New Roman" panose="02020603050405020304" pitchFamily="18" charset="0"/>
                <a:sym typeface="+mn-ea"/>
              </a:rPr>
              <a:t>年贸易与发展报告</a:t>
            </a:r>
            <a:r>
              <a:rPr lang="en-US" altLang="zh-CN" sz="2000" dirty="0">
                <a:latin typeface="Times New Roman" panose="02020603050405020304" pitchFamily="18" charset="0"/>
                <a:cs typeface="Times New Roman" panose="02020603050405020304" pitchFamily="18" charset="0"/>
                <a:sym typeface="+mn-ea"/>
              </a:rPr>
              <a:t>——</a:t>
            </a:r>
            <a:r>
              <a:rPr lang="zh-CN" altLang="en-US" sz="2000" dirty="0">
                <a:latin typeface="Times New Roman" panose="02020603050405020304" pitchFamily="18" charset="0"/>
                <a:cs typeface="Times New Roman" panose="02020603050405020304" pitchFamily="18" charset="0"/>
                <a:sym typeface="+mn-ea"/>
              </a:rPr>
              <a:t>区域合作发展</a:t>
            </a:r>
            <a:r>
              <a:rPr lang="en-US" altLang="zh-CN" sz="2000" dirty="0">
                <a:latin typeface="Times New Roman" panose="02020603050405020304" pitchFamily="18" charset="0"/>
                <a:cs typeface="Times New Roman" panose="02020603050405020304" pitchFamily="18" charset="0"/>
                <a:sym typeface="+mn-ea"/>
              </a:rPr>
              <a:t>》</a:t>
            </a:r>
            <a:r>
              <a:rPr lang="zh-CN" altLang="en-US" sz="2000" dirty="0">
                <a:latin typeface="Times New Roman" panose="02020603050405020304" pitchFamily="18" charset="0"/>
                <a:cs typeface="Times New Roman" panose="02020603050405020304" pitchFamily="18" charset="0"/>
                <a:sym typeface="+mn-ea"/>
              </a:rPr>
              <a:t>建议，发展中国家应加强与其他发展中国家的区域合作，但对南北双边协议和区域特惠贸易协定要谨慎推进。这些协定可以在市场准入方面带来收益，也可提高外商直接投资，但它们也可能限制国家的政策空间，而国家政策在优势产业中长期发展方面起重要作用。</a:t>
            </a:r>
            <a:endParaRPr lang="zh-CN" altLang="en-US" sz="2000" dirty="0">
              <a:latin typeface="Times New Roman" panose="02020603050405020304" pitchFamily="18" charset="0"/>
              <a:cs typeface="Times New Roman" panose="02020603050405020304" pitchFamily="18" charset="0"/>
              <a:sym typeface="+mn-ea"/>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Rectangle 3"/>
          <p:cNvSpPr>
            <a:spLocks noGrp="1"/>
          </p:cNvSpPr>
          <p:nvPr>
            <p:ph idx="1"/>
          </p:nvPr>
        </p:nvSpPr>
        <p:spPr>
          <a:xfrm>
            <a:off x="1559560" y="1628775"/>
            <a:ext cx="10121900" cy="6452870"/>
          </a:xfrm>
        </p:spPr>
        <p:txBody>
          <a:bodyPr vert="horz" wrap="square" lIns="91440" tIns="45720" rIns="91440" bIns="45720" anchor="t" anchorCtr="0"/>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By contrast, </a:t>
            </a:r>
            <a:r>
              <a:rPr lang="en-US" altLang="zh-CN" sz="2000" i="1" dirty="0">
                <a:latin typeface="Times New Roman" panose="02020603050405020304" pitchFamily="18" charset="0"/>
                <a:cs typeface="Times New Roman" panose="02020603050405020304" pitchFamily="18" charset="0"/>
              </a:rPr>
              <a:t>strengthened</a:t>
            </a:r>
            <a:r>
              <a:rPr lang="en-US" altLang="zh-CN" sz="2000" dirty="0">
                <a:latin typeface="Times New Roman" panose="02020603050405020304" pitchFamily="18" charset="0"/>
                <a:cs typeface="Times New Roman" panose="02020603050405020304" pitchFamily="18" charset="0"/>
              </a:rPr>
              <a:t> regional cooperation among developing countries can help accelerate </a:t>
            </a:r>
            <a:r>
              <a:rPr lang="en-US" altLang="zh-CN" sz="2000" i="1" dirty="0">
                <a:latin typeface="Times New Roman" panose="02020603050405020304" pitchFamily="18" charset="0"/>
                <a:cs typeface="Times New Roman" panose="02020603050405020304" pitchFamily="18" charset="0"/>
              </a:rPr>
              <a:t>industrialization</a:t>
            </a:r>
            <a:r>
              <a:rPr lang="en-US" altLang="zh-CN" sz="2000" dirty="0">
                <a:latin typeface="Times New Roman" panose="02020603050405020304" pitchFamily="18" charset="0"/>
                <a:cs typeface="Times New Roman" panose="02020603050405020304" pitchFamily="18" charset="0"/>
              </a:rPr>
              <a:t> and structural </a:t>
            </a:r>
            <a:r>
              <a:rPr lang="en-US" altLang="zh-CN" sz="2000" i="1" dirty="0">
                <a:latin typeface="Times New Roman" panose="02020603050405020304" pitchFamily="18" charset="0"/>
                <a:cs typeface="Times New Roman" panose="02020603050405020304" pitchFamily="18" charset="0"/>
              </a:rPr>
              <a:t>change</a:t>
            </a:r>
            <a:r>
              <a:rPr lang="en-US" altLang="zh-CN" sz="2000" dirty="0">
                <a:latin typeface="Times New Roman" panose="02020603050405020304" pitchFamily="18" charset="0"/>
                <a:cs typeface="Times New Roman" panose="02020603050405020304" pitchFamily="18" charset="0"/>
              </a:rPr>
              <a:t> and ease </a:t>
            </a:r>
            <a:r>
              <a:rPr lang="en-US" altLang="zh-CN" sz="2000" i="1" dirty="0">
                <a:latin typeface="Times New Roman" panose="02020603050405020304" pitchFamily="18" charset="0"/>
                <a:cs typeface="Times New Roman" panose="02020603050405020304" pitchFamily="18" charset="0"/>
              </a:rPr>
              <a:t>integration</a:t>
            </a:r>
            <a:r>
              <a:rPr lang="en-US" altLang="zh-CN" sz="2000" dirty="0">
                <a:latin typeface="Times New Roman" panose="02020603050405020304" pitchFamily="18" charset="0"/>
                <a:cs typeface="Times New Roman" panose="02020603050405020304" pitchFamily="18" charset="0"/>
              </a:rPr>
              <a:t> into the global economy. However, to achieve this, trade </a:t>
            </a:r>
            <a:r>
              <a:rPr lang="en-US" altLang="zh-CN" sz="2000" i="1" dirty="0">
                <a:latin typeface="Times New Roman" panose="02020603050405020304" pitchFamily="18" charset="0"/>
                <a:cs typeface="Times New Roman" panose="02020603050405020304" pitchFamily="18" charset="0"/>
              </a:rPr>
              <a:t>liberalization</a:t>
            </a:r>
            <a:r>
              <a:rPr lang="en-US" altLang="zh-CN" sz="2000" dirty="0">
                <a:latin typeface="Times New Roman" panose="02020603050405020304" pitchFamily="18" charset="0"/>
                <a:cs typeface="Times New Roman" panose="02020603050405020304" pitchFamily="18" charset="0"/>
              </a:rPr>
              <a:t> is not enough; active regional cooperation should also extend to areas of policy that strengthen the potential for growth and structural change, including monetary and financial arrangements, large infrastructure and knowledge-generation projects, and industrial policies.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a:t>
            </a:r>
            <a:r>
              <a:rPr lang="zh-CN" altLang="en-US" sz="2000" dirty="0">
                <a:sym typeface="+mn-ea"/>
              </a:rPr>
              <a:t>相比而言，发展中国家加强区域合作可以加快工业化和结构调整的步伐，使其容易融入世界经济。然而，为了达到这一目的，贸易自由化并不够，积极的区域合作应拓展到政策领域，这些政策能挖掘经济发展与结构调整的潜力，包括货币与金融安排、大型基础设施项目和知识生成项目以及工业政策等。</a:t>
            </a:r>
            <a:endParaRPr lang="zh-CN" altLang="en-US" sz="2000" dirty="0">
              <a:latin typeface="Times New Roman" panose="02020603050405020304" pitchFamily="18" charset="0"/>
              <a:cs typeface="Times New Roman" panose="02020603050405020304" pitchFamily="18" charset="0"/>
              <a:sym typeface="+mn-ea"/>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Rectangle 3"/>
          <p:cNvSpPr>
            <a:spLocks noGrp="1"/>
          </p:cNvSpPr>
          <p:nvPr>
            <p:ph idx="1"/>
          </p:nvPr>
        </p:nvSpPr>
        <p:spPr>
          <a:xfrm>
            <a:off x="1919605" y="836930"/>
            <a:ext cx="9663430" cy="5616575"/>
          </a:xfrm>
        </p:spPr>
        <p:txBody>
          <a:bodyPr vert="horz" wrap="square" lIns="91440" tIns="45720" rIns="91440" bIns="45720" anchor="t" anchorCtr="0"/>
          <a:p>
            <a:pPr eaLnBrk="1" hangingPunct="1">
              <a:buNone/>
            </a:pPr>
            <a:r>
              <a:rPr lang="en-US" altLang="zh-CN" sz="3600" dirty="0">
                <a:latin typeface="Times New Roman" panose="02020603050405020304" pitchFamily="18" charset="0"/>
                <a:cs typeface="Times New Roman" panose="02020603050405020304" pitchFamily="18" charset="0"/>
              </a:rPr>
              <a:t>【</a:t>
            </a:r>
            <a:r>
              <a:rPr lang="zh-CN" altLang="en-US" sz="3600" dirty="0">
                <a:latin typeface="Times New Roman" panose="02020603050405020304" pitchFamily="18" charset="0"/>
                <a:cs typeface="Times New Roman" panose="02020603050405020304" pitchFamily="18" charset="0"/>
              </a:rPr>
              <a:t>解析</a:t>
            </a:r>
            <a:r>
              <a:rPr lang="en-US" altLang="zh-CN" sz="3600" dirty="0">
                <a:latin typeface="Times New Roman" panose="02020603050405020304" pitchFamily="18" charset="0"/>
                <a:cs typeface="Times New Roman" panose="02020603050405020304" pitchFamily="18" charset="0"/>
              </a:rPr>
              <a:t>】</a:t>
            </a:r>
            <a:endParaRPr lang="en-US" altLang="zh-CN" sz="36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任何翻译都同语言特征本身紧密联系，都必须关注语言的本质，英语是多用名词或者动名词的“静态”语言，而汉语是多用动词的“动态”语言，因此，商务报告翻译过程中必须进行词类转换，使译文符合目的语的表达习惯，其中主要是名词和动词之间的转换，如“</a:t>
            </a:r>
            <a:r>
              <a:rPr lang="en-US" altLang="zh-CN" sz="2400" dirty="0">
                <a:latin typeface="Times New Roman" panose="02020603050405020304" pitchFamily="18" charset="0"/>
                <a:cs typeface="Times New Roman" panose="02020603050405020304" pitchFamily="18" charset="0"/>
              </a:rPr>
              <a:t>recovery, upturn, growth, integration”</a:t>
            </a:r>
            <a:r>
              <a:rPr lang="zh-CN" altLang="en-US" sz="2400" dirty="0">
                <a:latin typeface="Times New Roman" panose="02020603050405020304" pitchFamily="18" charset="0"/>
                <a:cs typeface="Times New Roman" panose="02020603050405020304" pitchFamily="18" charset="0"/>
              </a:rPr>
              <a:t>分别译成汉语动词“回升，上扬，增长，融入”等；形容词比较级也往往翻译成动词，如“</a:t>
            </a:r>
            <a:r>
              <a:rPr lang="en-US" altLang="zh-CN" sz="2400" dirty="0">
                <a:latin typeface="Times New Roman" panose="02020603050405020304" pitchFamily="18" charset="0"/>
                <a:cs typeface="Times New Roman" panose="02020603050405020304" pitchFamily="18" charset="0"/>
              </a:rPr>
              <a:t>higher”</a:t>
            </a:r>
            <a:r>
              <a:rPr lang="zh-CN" altLang="en-US" sz="2400" dirty="0">
                <a:latin typeface="Times New Roman" panose="02020603050405020304" pitchFamily="18" charset="0"/>
                <a:cs typeface="Times New Roman" panose="02020603050405020304" pitchFamily="18" charset="0"/>
              </a:rPr>
              <a:t>翻译成“增长”而不是“更高的”。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3"/>
          <p:cNvSpPr>
            <a:spLocks noGrp="1"/>
          </p:cNvSpPr>
          <p:nvPr>
            <p:ph idx="1"/>
          </p:nvPr>
        </p:nvSpPr>
        <p:spPr>
          <a:xfrm>
            <a:off x="1631315" y="1581785"/>
            <a:ext cx="10176510" cy="4655820"/>
          </a:xfrm>
        </p:spPr>
        <p:txBody>
          <a:bodyPr vert="horz" wrap="square" lIns="91440" tIns="45720" rIns="91440" bIns="45720" anchor="t" anchorCtr="0"/>
          <a:p>
            <a:pPr eaLnBrk="1" hangingPunct="1">
              <a:lnSpc>
                <a:spcPct val="160000"/>
              </a:lnSpc>
            </a:pPr>
            <a:r>
              <a:rPr lang="en-US" altLang="zh-CN" sz="2000" dirty="0">
                <a:latin typeface="Times New Roman" panose="02020603050405020304" pitchFamily="18" charset="0"/>
                <a:cs typeface="Times New Roman" panose="02020603050405020304" pitchFamily="18" charset="0"/>
              </a:rPr>
              <a:t>1. Comfortable, hygienic and well-designed underwear will secure good sales while</a:t>
            </a:r>
            <a:r>
              <a:rPr lang="en-US" altLang="zh-CN" sz="2000" i="1" dirty="0">
                <a:latin typeface="Times New Roman" panose="02020603050405020304" pitchFamily="18" charset="0"/>
                <a:cs typeface="Times New Roman" panose="02020603050405020304" pitchFamily="18" charset="0"/>
              </a:rPr>
              <a:t> inferior items </a:t>
            </a:r>
            <a:r>
              <a:rPr lang="en-US" altLang="zh-CN" sz="2000" dirty="0">
                <a:latin typeface="Times New Roman" panose="02020603050405020304" pitchFamily="18" charset="0"/>
                <a:cs typeface="Times New Roman" panose="02020603050405020304" pitchFamily="18" charset="0"/>
              </a:rPr>
              <a:t>will be forced out of the market.</a:t>
            </a:r>
            <a:endParaRPr lang="en-US" altLang="zh-CN" sz="2000" u="sng"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2000" dirty="0">
                <a:latin typeface="Times New Roman" panose="02020603050405020304" pitchFamily="18" charset="0"/>
                <a:cs typeface="Times New Roman" panose="02020603050405020304" pitchFamily="18" charset="0"/>
              </a:rPr>
              <a:t>译文：舒适、卫生、设计优良的内衣销路看好，而</a:t>
            </a:r>
            <a:r>
              <a:rPr lang="zh-CN" altLang="en-US" sz="2000" b="1" dirty="0">
                <a:latin typeface="Times New Roman" panose="02020603050405020304" pitchFamily="18" charset="0"/>
                <a:cs typeface="Times New Roman" panose="02020603050405020304" pitchFamily="18" charset="0"/>
              </a:rPr>
              <a:t>质量不高的</a:t>
            </a:r>
            <a:r>
              <a:rPr lang="zh-CN" altLang="en-US" sz="2000" dirty="0">
                <a:latin typeface="Times New Roman" panose="02020603050405020304" pitchFamily="18" charset="0"/>
                <a:cs typeface="Times New Roman" panose="02020603050405020304" pitchFamily="18" charset="0"/>
              </a:rPr>
              <a:t>产品会退出市场。</a:t>
            </a:r>
            <a:endParaRPr lang="zh-CN" altLang="en-US" sz="2000" dirty="0">
              <a:latin typeface="Times New Roman" panose="02020603050405020304" pitchFamily="18" charset="0"/>
              <a:cs typeface="Times New Roman" panose="02020603050405020304" pitchFamily="18" charset="0"/>
            </a:endParaRPr>
          </a:p>
          <a:p>
            <a:pPr eaLnBrk="1" hangingPunct="1">
              <a:lnSpc>
                <a:spcPct val="160000"/>
              </a:lnSpc>
            </a:pPr>
            <a:r>
              <a:rPr lang="en-US" altLang="zh-CN" sz="2000" dirty="0">
                <a:latin typeface="Times New Roman" panose="02020603050405020304" pitchFamily="18" charset="0"/>
                <a:cs typeface="Times New Roman" panose="02020603050405020304" pitchFamily="18" charset="0"/>
              </a:rPr>
              <a:t>2. Despite the gigantic population, Chinese consumption of juice beverages is quite low. The annual juice beverage consumption per capita was </a:t>
            </a:r>
            <a:r>
              <a:rPr lang="en-US" altLang="zh-CN" sz="2000" i="1" dirty="0">
                <a:latin typeface="Times New Roman" panose="02020603050405020304" pitchFamily="18" charset="0"/>
                <a:cs typeface="Times New Roman" panose="02020603050405020304" pitchFamily="18" charset="0"/>
              </a:rPr>
              <a:t>below 10 litres</a:t>
            </a:r>
            <a:r>
              <a:rPr lang="en-US" altLang="zh-CN" sz="2000" dirty="0">
                <a:latin typeface="Times New Roman" panose="02020603050405020304" pitchFamily="18" charset="0"/>
                <a:cs typeface="Times New Roman" panose="02020603050405020304" pitchFamily="18" charset="0"/>
              </a:rPr>
              <a:t> in 2009.</a:t>
            </a:r>
            <a:endParaRPr lang="en-US" altLang="zh-CN" sz="2000"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2000" dirty="0">
                <a:latin typeface="Times New Roman" panose="02020603050405020304" pitchFamily="18" charset="0"/>
                <a:cs typeface="Times New Roman" panose="02020603050405020304" pitchFamily="18" charset="0"/>
              </a:rPr>
              <a:t>译文：尽管中国人口众多，中国果汁饮料消费量很低。</a:t>
            </a:r>
            <a:r>
              <a:rPr lang="en-US" altLang="zh-CN" sz="2000" dirty="0">
                <a:latin typeface="Times New Roman" panose="02020603050405020304" pitchFamily="18" charset="0"/>
                <a:cs typeface="Times New Roman" panose="02020603050405020304" pitchFamily="18" charset="0"/>
              </a:rPr>
              <a:t>2009</a:t>
            </a:r>
            <a:r>
              <a:rPr lang="zh-CN" altLang="en-US" sz="2000" dirty="0">
                <a:latin typeface="Times New Roman" panose="02020603050405020304" pitchFamily="18" charset="0"/>
                <a:cs typeface="Times New Roman" panose="02020603050405020304" pitchFamily="18" charset="0"/>
              </a:rPr>
              <a:t>年，人均果汁消费量</a:t>
            </a:r>
            <a:r>
              <a:rPr lang="zh-CN" altLang="en-US" sz="2000" b="1" dirty="0">
                <a:latin typeface="Times New Roman" panose="02020603050405020304" pitchFamily="18" charset="0"/>
                <a:cs typeface="Times New Roman" panose="02020603050405020304" pitchFamily="18" charset="0"/>
              </a:rPr>
              <a:t>不到</a:t>
            </a:r>
            <a:r>
              <a:rPr lang="en-US" altLang="zh-CN" sz="2000" dirty="0">
                <a:latin typeface="Times New Roman" panose="02020603050405020304" pitchFamily="18" charset="0"/>
                <a:cs typeface="Times New Roman" panose="02020603050405020304" pitchFamily="18" charset="0"/>
              </a:rPr>
              <a:t>10</a:t>
            </a:r>
            <a:r>
              <a:rPr lang="zh-CN" altLang="en-US" sz="2000" dirty="0">
                <a:latin typeface="Times New Roman" panose="02020603050405020304" pitchFamily="18" charset="0"/>
                <a:cs typeface="Times New Roman" panose="02020603050405020304" pitchFamily="18" charset="0"/>
              </a:rPr>
              <a:t>升。 </a:t>
            </a:r>
            <a:endParaRPr lang="zh-CN" altLang="en-US" sz="2000" dirty="0">
              <a:latin typeface="Times New Roman" panose="02020603050405020304" pitchFamily="18" charset="0"/>
              <a:cs typeface="Times New Roman" panose="02020603050405020304" pitchFamily="18" charset="0"/>
            </a:endParaRPr>
          </a:p>
        </p:txBody>
      </p:sp>
      <p:sp>
        <p:nvSpPr>
          <p:cNvPr id="43011" name="Rectangle 9"/>
          <p:cNvSpPr>
            <a:spLocks noGrp="1"/>
          </p:cNvSpPr>
          <p:nvPr>
            <p:ph type="title"/>
          </p:nvPr>
        </p:nvSpPr>
        <p:spPr>
          <a:xfrm>
            <a:off x="1341120" y="301625"/>
            <a:ext cx="10237470" cy="1143000"/>
          </a:xfrm>
        </p:spPr>
        <p:txBody>
          <a:bodyPr vert="horz" wrap="square" lIns="91440" tIns="45720" rIns="91440" bIns="45720" anchor="b" anchorCtr="0"/>
          <a:p>
            <a:pPr eaLnBrk="1" hangingPunct="1"/>
            <a:r>
              <a:rPr lang="en-US" altLang="zh-CN" sz="3200" b="1" dirty="0"/>
              <a:t>Task III</a:t>
            </a:r>
            <a:r>
              <a:rPr lang="en-US" altLang="zh-CN" sz="3200" dirty="0"/>
              <a:t>  </a:t>
            </a:r>
            <a:r>
              <a:rPr lang="zh-CN" altLang="en-US" sz="3200" dirty="0"/>
              <a:t>翻译下列商务报告，讨论斜体部分的翻译技巧。</a:t>
            </a:r>
            <a:endParaRPr lang="zh-CN" altLang="en-US" sz="3200"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Rectangle 3"/>
          <p:cNvSpPr>
            <a:spLocks noGrp="1"/>
          </p:cNvSpPr>
          <p:nvPr>
            <p:ph idx="1"/>
          </p:nvPr>
        </p:nvSpPr>
        <p:spPr>
          <a:xfrm>
            <a:off x="1692275" y="1557020"/>
            <a:ext cx="10081895" cy="5616575"/>
          </a:xfrm>
        </p:spPr>
        <p:txBody>
          <a:bodyPr vert="horz" wrap="square" lIns="91440" tIns="45720" rIns="91440" bIns="45720" anchor="t" anchorCtr="0"/>
          <a:p>
            <a:pPr marL="476250" indent="-476250" algn="just" eaLnBrk="1" hangingPunct="1">
              <a:lnSpc>
                <a:spcPct val="150000"/>
              </a:lnSpc>
              <a:buFont typeface="Wingdings" panose="05000000000000000000" pitchFamily="2" charset="2"/>
              <a:buAutoNum type="arabicPeriod" startAt="3"/>
            </a:pPr>
            <a:r>
              <a:rPr lang="en-US" altLang="zh-CN" sz="2000" i="1" dirty="0">
                <a:latin typeface="Times New Roman" panose="02020603050405020304" pitchFamily="18" charset="0"/>
                <a:cs typeface="Times New Roman" panose="02020603050405020304" pitchFamily="18" charset="0"/>
              </a:rPr>
              <a:t>No company in the world has invested more in consumer and market research than P&amp;G</a:t>
            </a:r>
            <a:r>
              <a:rPr lang="en-US" altLang="zh-CN" sz="2000" dirty="0">
                <a:latin typeface="Times New Roman" panose="02020603050405020304" pitchFamily="18" charset="0"/>
                <a:cs typeface="Times New Roman" panose="02020603050405020304" pitchFamily="18" charset="0"/>
              </a:rPr>
              <a:t>. We interact with more than five million consumers each year in nearly 60 countries. We invest more than $350 million a year in consumer understanding. This results in insights that tell us where the innovation opportunities are and how to serve and communicate with consumers. (P&amp;G 2009 Annual Report)</a:t>
            </a:r>
            <a:endParaRPr lang="en-US" altLang="zh-CN" sz="2000" dirty="0">
              <a:latin typeface="Times New Roman" panose="02020603050405020304" pitchFamily="18" charset="0"/>
              <a:cs typeface="Times New Roman" panose="02020603050405020304" pitchFamily="18" charset="0"/>
            </a:endParaRPr>
          </a:p>
          <a:p>
            <a:pPr marL="476250" indent="-476250" algn="just" eaLnBrk="1" hangingPunct="1">
              <a:lnSpc>
                <a:spcPct val="150000"/>
              </a:lnSpc>
              <a:buNone/>
            </a:pPr>
            <a:r>
              <a:rPr lang="en-US" altLang="zh-CN" sz="2000" b="1" dirty="0">
                <a:latin typeface="Times New Roman" panose="02020603050405020304" pitchFamily="18" charset="0"/>
                <a:cs typeface="Times New Roman" panose="02020603050405020304" pitchFamily="18" charset="0"/>
              </a:rPr>
              <a:t>      </a:t>
            </a:r>
            <a:r>
              <a:rPr lang="zh-CN" altLang="en-US" sz="2000" b="1" dirty="0">
                <a:latin typeface="Times New Roman" panose="02020603050405020304" pitchFamily="18" charset="0"/>
                <a:cs typeface="Times New Roman" panose="02020603050405020304" pitchFamily="18" charset="0"/>
              </a:rPr>
              <a:t>译文：宝洁公司是世界上对消费者研究和市场研究投资最多的公司。</a:t>
            </a:r>
            <a:r>
              <a:rPr lang="zh-CN" altLang="en-US" sz="2000" dirty="0">
                <a:latin typeface="Times New Roman" panose="02020603050405020304" pitchFamily="18" charset="0"/>
                <a:cs typeface="Times New Roman" panose="02020603050405020304" pitchFamily="18" charset="0"/>
              </a:rPr>
              <a:t>我们每年与近</a:t>
            </a:r>
            <a:r>
              <a:rPr lang="en-US" altLang="zh-CN" sz="2000" dirty="0">
                <a:latin typeface="Times New Roman" panose="02020603050405020304" pitchFamily="18" charset="0"/>
                <a:cs typeface="Times New Roman" panose="02020603050405020304" pitchFamily="18" charset="0"/>
              </a:rPr>
              <a:t>60</a:t>
            </a:r>
            <a:r>
              <a:rPr lang="zh-CN" altLang="en-US" sz="2000" dirty="0">
                <a:latin typeface="Times New Roman" panose="02020603050405020304" pitchFamily="18" charset="0"/>
                <a:cs typeface="Times New Roman" panose="02020603050405020304" pitchFamily="18" charset="0"/>
              </a:rPr>
              <a:t>个国家的</a:t>
            </a:r>
            <a:r>
              <a:rPr lang="en-US" altLang="zh-CN" sz="2000" dirty="0">
                <a:latin typeface="Times New Roman" panose="02020603050405020304" pitchFamily="18" charset="0"/>
                <a:cs typeface="Times New Roman" panose="02020603050405020304" pitchFamily="18" charset="0"/>
              </a:rPr>
              <a:t>500</a:t>
            </a:r>
            <a:r>
              <a:rPr lang="zh-CN" altLang="en-US" sz="2000" dirty="0">
                <a:latin typeface="Times New Roman" panose="02020603050405020304" pitchFamily="18" charset="0"/>
                <a:cs typeface="Times New Roman" panose="02020603050405020304" pitchFamily="18" charset="0"/>
              </a:rPr>
              <a:t>万消费者开展互动，每年在理解消费者方面投资达</a:t>
            </a:r>
            <a:r>
              <a:rPr lang="en-US" altLang="zh-CN" sz="2000" dirty="0">
                <a:latin typeface="Times New Roman" panose="02020603050405020304" pitchFamily="18" charset="0"/>
                <a:cs typeface="Times New Roman" panose="02020603050405020304" pitchFamily="18" charset="0"/>
              </a:rPr>
              <a:t>3.5</a:t>
            </a:r>
            <a:r>
              <a:rPr lang="zh-CN" altLang="en-US" sz="2000" dirty="0">
                <a:latin typeface="Times New Roman" panose="02020603050405020304" pitchFamily="18" charset="0"/>
                <a:cs typeface="Times New Roman" panose="02020603050405020304" pitchFamily="18" charset="0"/>
              </a:rPr>
              <a:t>亿美元。这些活动让我们能够洞见创新机会在哪里，如何服务顾客以及如何与顾客沟通交流。</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Grp="1"/>
          </p:cNvSpPr>
          <p:nvPr>
            <p:ph type="title"/>
          </p:nvPr>
        </p:nvSpPr>
        <p:spPr/>
        <p:txBody>
          <a:bodyPr vert="horz" wrap="square" lIns="91440" tIns="45720" rIns="91440" bIns="45720" anchor="b" anchorCtr="0"/>
          <a:p>
            <a:pPr eaLnBrk="1" hangingPunct="1"/>
            <a:r>
              <a:rPr lang="zh-CN" altLang="en-US" sz="4400" dirty="0"/>
              <a:t>企业简介翻译</a:t>
            </a:r>
            <a:endParaRPr lang="zh-CN" altLang="en-US" sz="4400" dirty="0"/>
          </a:p>
        </p:txBody>
      </p:sp>
      <p:sp>
        <p:nvSpPr>
          <p:cNvPr id="143364" name="Rectangle 4"/>
          <p:cNvSpPr>
            <a:spLocks noChangeArrowheads="1"/>
          </p:cNvSpPr>
          <p:nvPr/>
        </p:nvSpPr>
        <p:spPr bwMode="auto">
          <a:xfrm>
            <a:off x="2782888" y="2455545"/>
            <a:ext cx="1944688"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3600">
                <a:solidFill>
                  <a:schemeClr val="tx2"/>
                </a:solidFill>
                <a:latin typeface="Arial" panose="020B0604020202020204" pitchFamily="34" charset="0"/>
                <a:ea typeface="宋体" panose="02010600030101010101" pitchFamily="2" charset="-122"/>
              </a:defRPr>
            </a:lvl1pPr>
            <a:lvl2pPr>
              <a:defRPr sz="3600">
                <a:solidFill>
                  <a:schemeClr val="tx2"/>
                </a:solidFill>
                <a:latin typeface="Arial" panose="020B0604020202020204" pitchFamily="34" charset="0"/>
                <a:ea typeface="宋体" panose="02010600030101010101" pitchFamily="2" charset="-122"/>
              </a:defRPr>
            </a:lvl2pPr>
            <a:lvl3pPr>
              <a:defRPr sz="3600">
                <a:solidFill>
                  <a:schemeClr val="tx2"/>
                </a:solidFill>
                <a:latin typeface="Arial" panose="020B0604020202020204" pitchFamily="34" charset="0"/>
                <a:ea typeface="宋体" panose="02010600030101010101" pitchFamily="2" charset="-122"/>
              </a:defRPr>
            </a:lvl3pPr>
            <a:lvl4pPr>
              <a:defRPr sz="3600">
                <a:solidFill>
                  <a:schemeClr val="tx2"/>
                </a:solidFill>
                <a:latin typeface="Arial" panose="020B0604020202020204" pitchFamily="34" charset="0"/>
                <a:ea typeface="宋体" panose="02010600030101010101" pitchFamily="2" charset="-122"/>
              </a:defRPr>
            </a:lvl4pPr>
            <a:lvl5pPr>
              <a:defRPr sz="3600">
                <a:solidFill>
                  <a:schemeClr val="tx2"/>
                </a:solidFill>
                <a:latin typeface="Arial" panose="020B0604020202020204" pitchFamily="34" charset="0"/>
                <a:ea typeface="宋体" panose="02010600030101010101" pitchFamily="2" charset="-122"/>
              </a:defRPr>
            </a:lvl5pPr>
            <a:lvl6pPr marL="4572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本章重点</a:t>
            </a:r>
            <a:endParaRPr kumimoji="0" lang="zh-CN" altLang="en-US" sz="24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2" name="Text Box 5"/>
          <p:cNvSpPr txBox="1"/>
          <p:nvPr/>
        </p:nvSpPr>
        <p:spPr>
          <a:xfrm>
            <a:off x="4792345" y="1917065"/>
            <a:ext cx="4679950" cy="1714500"/>
          </a:xfrm>
          <a:prstGeom prst="rect">
            <a:avLst/>
          </a:prstGeom>
          <a:solidFill>
            <a:schemeClr val="accent2"/>
          </a:solidFill>
          <a:ln w="9525" cap="flat" cmpd="sng">
            <a:solidFill>
              <a:schemeClr val="tx2"/>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lnSpc>
                <a:spcPct val="110000"/>
              </a:lnSpc>
              <a:spcBef>
                <a:spcPct val="0"/>
              </a:spcBef>
              <a:buClrTx/>
              <a:buSzTx/>
              <a:buFontTx/>
              <a:buNone/>
            </a:pPr>
            <a:r>
              <a:rPr lang="en-US" altLang="zh-CN" sz="2400" b="1" dirty="0">
                <a:latin typeface="Times New Roman" panose="02020603050405020304" pitchFamily="18" charset="0"/>
                <a:cs typeface="Times New Roman" panose="02020603050405020304" pitchFamily="18" charset="0"/>
              </a:rPr>
              <a:t>1. </a:t>
            </a:r>
            <a:r>
              <a:rPr lang="zh-CN" altLang="en-US" sz="2400" b="1" dirty="0">
                <a:latin typeface="Times New Roman" panose="02020603050405020304" pitchFamily="18" charset="0"/>
                <a:cs typeface="Times New Roman" panose="02020603050405020304" pitchFamily="18" charset="0"/>
              </a:rPr>
              <a:t>商务报告的语言特点；</a:t>
            </a:r>
            <a:endParaRPr lang="zh-CN" altLang="en-US" sz="2400" b="1"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b="1" dirty="0">
                <a:latin typeface="Times New Roman" panose="02020603050405020304" pitchFamily="18" charset="0"/>
                <a:cs typeface="Times New Roman" panose="02020603050405020304" pitchFamily="18" charset="0"/>
              </a:rPr>
              <a:t>2. </a:t>
            </a:r>
            <a:r>
              <a:rPr lang="zh-CN" altLang="en-US" sz="2400" b="1" dirty="0">
                <a:latin typeface="Times New Roman" panose="02020603050405020304" pitchFamily="18" charset="0"/>
                <a:cs typeface="Times New Roman" panose="02020603050405020304" pitchFamily="18" charset="0"/>
              </a:rPr>
              <a:t>商务报告的翻译技巧；</a:t>
            </a:r>
            <a:endParaRPr lang="zh-CN" altLang="en-US" sz="2400" b="1"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b="1" dirty="0">
                <a:latin typeface="Times New Roman" panose="02020603050405020304" pitchFamily="18" charset="0"/>
                <a:cs typeface="Times New Roman" panose="02020603050405020304" pitchFamily="18" charset="0"/>
              </a:rPr>
              <a:t>3. </a:t>
            </a:r>
            <a:r>
              <a:rPr lang="zh-CN" altLang="en-US" sz="2400" b="1" dirty="0">
                <a:latin typeface="Times New Roman" panose="02020603050405020304" pitchFamily="18" charset="0"/>
                <a:cs typeface="Times New Roman" panose="02020603050405020304" pitchFamily="18" charset="0"/>
              </a:rPr>
              <a:t>商务翻译中数词的翻译；</a:t>
            </a:r>
            <a:endParaRPr lang="zh-CN" altLang="en-US" sz="2400" b="1"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b="1" dirty="0">
                <a:latin typeface="Times New Roman" panose="02020603050405020304" pitchFamily="18" charset="0"/>
                <a:cs typeface="Times New Roman" panose="02020603050405020304" pitchFamily="18" charset="0"/>
              </a:rPr>
              <a:t>4. </a:t>
            </a:r>
            <a:r>
              <a:rPr lang="zh-CN" altLang="en-US" sz="2400" b="1" dirty="0">
                <a:latin typeface="Times New Roman" panose="02020603050405020304" pitchFamily="18" charset="0"/>
                <a:cs typeface="Times New Roman" panose="02020603050405020304" pitchFamily="18" charset="0"/>
              </a:rPr>
              <a:t>商务翻译中的视角转换。</a:t>
            </a:r>
            <a:r>
              <a:rPr lang="zh-CN" altLang="en-US" sz="1800" dirty="0">
                <a:latin typeface="Times New Roman" panose="02020603050405020304" pitchFamily="18" charset="0"/>
                <a:cs typeface="Times New Roman" panose="02020603050405020304" pitchFamily="18" charset="0"/>
              </a:rPr>
              <a:t> </a:t>
            </a:r>
            <a:endParaRPr lang="zh-CN" altLang="en-US" sz="1800" dirty="0">
              <a:latin typeface="Times New Roman" panose="02020603050405020304" pitchFamily="18" charset="0"/>
              <a:cs typeface="Times New Roman" panose="02020603050405020304" pitchFamily="18" charset="0"/>
            </a:endParaRPr>
          </a:p>
        </p:txBody>
      </p:sp>
      <p:sp>
        <p:nvSpPr>
          <p:cNvPr id="143366" name="Rectangle 6"/>
          <p:cNvSpPr>
            <a:spLocks noChangeArrowheads="1"/>
          </p:cNvSpPr>
          <p:nvPr/>
        </p:nvSpPr>
        <p:spPr bwMode="auto">
          <a:xfrm>
            <a:off x="2927985" y="4077018"/>
            <a:ext cx="15113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3600">
                <a:solidFill>
                  <a:schemeClr val="tx2"/>
                </a:solidFill>
                <a:latin typeface="Arial" panose="020B0604020202020204" pitchFamily="34" charset="0"/>
                <a:ea typeface="宋体" panose="02010600030101010101" pitchFamily="2" charset="-122"/>
              </a:defRPr>
            </a:lvl1pPr>
            <a:lvl2pPr>
              <a:defRPr sz="3600">
                <a:solidFill>
                  <a:schemeClr val="tx2"/>
                </a:solidFill>
                <a:latin typeface="Arial" panose="020B0604020202020204" pitchFamily="34" charset="0"/>
                <a:ea typeface="宋体" panose="02010600030101010101" pitchFamily="2" charset="-122"/>
              </a:defRPr>
            </a:lvl2pPr>
            <a:lvl3pPr>
              <a:defRPr sz="3600">
                <a:solidFill>
                  <a:schemeClr val="tx2"/>
                </a:solidFill>
                <a:latin typeface="Arial" panose="020B0604020202020204" pitchFamily="34" charset="0"/>
                <a:ea typeface="宋体" panose="02010600030101010101" pitchFamily="2" charset="-122"/>
              </a:defRPr>
            </a:lvl3pPr>
            <a:lvl4pPr>
              <a:defRPr sz="3600">
                <a:solidFill>
                  <a:schemeClr val="tx2"/>
                </a:solidFill>
                <a:latin typeface="Arial" panose="020B0604020202020204" pitchFamily="34" charset="0"/>
                <a:ea typeface="宋体" panose="02010600030101010101" pitchFamily="2" charset="-122"/>
              </a:defRPr>
            </a:lvl4pPr>
            <a:lvl5pPr>
              <a:defRPr sz="3600">
                <a:solidFill>
                  <a:schemeClr val="tx2"/>
                </a:solidFill>
                <a:latin typeface="Arial" panose="020B0604020202020204" pitchFamily="34" charset="0"/>
                <a:ea typeface="宋体" panose="02010600030101010101" pitchFamily="2" charset="-122"/>
              </a:defRPr>
            </a:lvl5pPr>
            <a:lvl6pPr marL="4572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本章难点</a:t>
            </a:r>
            <a:endParaRPr kumimoji="0" lang="zh-CN" altLang="en-US" sz="24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4" name="Text Box 7"/>
          <p:cNvSpPr txBox="1"/>
          <p:nvPr/>
        </p:nvSpPr>
        <p:spPr>
          <a:xfrm>
            <a:off x="4792345" y="3933190"/>
            <a:ext cx="4775835" cy="902970"/>
          </a:xfrm>
          <a:prstGeom prst="rect">
            <a:avLst/>
          </a:prstGeom>
          <a:solidFill>
            <a:schemeClr val="accent2"/>
          </a:solidFill>
          <a:ln w="9525" cap="flat" cmpd="sng">
            <a:solidFill>
              <a:schemeClr val="tx2"/>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lnSpc>
                <a:spcPct val="110000"/>
              </a:lnSpc>
              <a:spcBef>
                <a:spcPct val="50000"/>
              </a:spcBef>
              <a:buClrTx/>
              <a:buSzTx/>
              <a:buFontTx/>
              <a:buNone/>
            </a:pPr>
            <a:r>
              <a:rPr lang="zh-CN" altLang="en-US" sz="2400" b="1" dirty="0"/>
              <a:t>商务报告中长句的翻译以及视角转移翻译法的应用。</a:t>
            </a:r>
            <a:endParaRPr lang="zh-CN" altLang="en-US" sz="2400" b="1"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Rectangle 3"/>
          <p:cNvSpPr>
            <a:spLocks noGrp="1"/>
          </p:cNvSpPr>
          <p:nvPr>
            <p:ph idx="1"/>
          </p:nvPr>
        </p:nvSpPr>
        <p:spPr>
          <a:xfrm>
            <a:off x="1631315" y="1557020"/>
            <a:ext cx="10184130" cy="6668770"/>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4. Qingdao Haier Co., the air-conditioner and refrigerator unit of China’s biggest appliance maker, reported 2009 profit rose 50 percent as sales of more expensive, energy-saving products grew. The company benefited as China last year expanded a rural subsidy program nationwide to boost </a:t>
            </a:r>
            <a:r>
              <a:rPr lang="en-US" altLang="zh-CN" sz="2000" i="1" dirty="0">
                <a:latin typeface="Times New Roman" panose="02020603050405020304" pitchFamily="18" charset="0"/>
                <a:cs typeface="Times New Roman" panose="02020603050405020304" pitchFamily="18" charset="0"/>
              </a:rPr>
              <a:t>purchases</a:t>
            </a:r>
            <a:r>
              <a:rPr lang="en-US" altLang="zh-CN" sz="2000" dirty="0">
                <a:latin typeface="Times New Roman" panose="02020603050405020304" pitchFamily="18" charset="0"/>
                <a:cs typeface="Times New Roman" panose="02020603050405020304" pitchFamily="18" charset="0"/>
              </a:rPr>
              <a:t> of products including televisions, refrigerators, washing machines, mobile phones and computers. The government has paid out about 6.3 billion yuan of subsidies as of Dec. 15, and the money budgeted for this year may more than double to 15.2 billion yuan, the Ministry of Finance data showed.</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译文：</a:t>
            </a:r>
            <a:r>
              <a:rPr lang="zh-CN" altLang="en-US" sz="2000" dirty="0">
                <a:latin typeface="Times New Roman" panose="02020603050405020304" pitchFamily="18" charset="0"/>
                <a:cs typeface="Times New Roman" panose="02020603050405020304" pitchFamily="18" charset="0"/>
                <a:sym typeface="+mn-ea"/>
              </a:rPr>
              <a:t>青岛海尔集团是中国最大的空调和冰箱制造商。该集团报告认为，由于价格更高的节能产品销售量增长了，</a:t>
            </a:r>
            <a:r>
              <a:rPr lang="en-US" altLang="zh-CN" sz="2000" dirty="0">
                <a:latin typeface="Times New Roman" panose="02020603050405020304" pitchFamily="18" charset="0"/>
                <a:cs typeface="Times New Roman" panose="02020603050405020304" pitchFamily="18" charset="0"/>
                <a:sym typeface="+mn-ea"/>
              </a:rPr>
              <a:t>2009</a:t>
            </a:r>
            <a:r>
              <a:rPr lang="zh-CN" altLang="en-US" sz="2000" dirty="0">
                <a:latin typeface="Times New Roman" panose="02020603050405020304" pitchFamily="18" charset="0"/>
                <a:cs typeface="Times New Roman" panose="02020603050405020304" pitchFamily="18" charset="0"/>
                <a:sym typeface="+mn-ea"/>
              </a:rPr>
              <a:t>年集团利润增长了</a:t>
            </a:r>
            <a:r>
              <a:rPr lang="en-US" altLang="zh-CN" sz="2000" dirty="0">
                <a:latin typeface="Times New Roman" panose="02020603050405020304" pitchFamily="18" charset="0"/>
                <a:cs typeface="Times New Roman" panose="02020603050405020304" pitchFamily="18" charset="0"/>
                <a:sym typeface="+mn-ea"/>
              </a:rPr>
              <a:t>50%</a:t>
            </a:r>
            <a:r>
              <a:rPr lang="zh-CN" altLang="en-US" sz="2000" dirty="0">
                <a:latin typeface="Times New Roman" panose="02020603050405020304" pitchFamily="18" charset="0"/>
                <a:cs typeface="Times New Roman" panose="02020603050405020304" pitchFamily="18" charset="0"/>
                <a:sym typeface="+mn-ea"/>
              </a:rPr>
              <a:t>。公司得益于去年中国将家电下乡补贴项目推向全国范围，以促进包括电视机、冰箱、洗衣机、手机和电脑的</a:t>
            </a:r>
            <a:r>
              <a:rPr lang="zh-CN" altLang="en-US" sz="2000" b="1" dirty="0">
                <a:latin typeface="Times New Roman" panose="02020603050405020304" pitchFamily="18" charset="0"/>
                <a:cs typeface="Times New Roman" panose="02020603050405020304" pitchFamily="18" charset="0"/>
                <a:sym typeface="+mn-ea"/>
              </a:rPr>
              <a:t>销售</a:t>
            </a:r>
            <a:r>
              <a:rPr lang="zh-CN" altLang="en-US" sz="2000" dirty="0">
                <a:latin typeface="Times New Roman" panose="02020603050405020304" pitchFamily="18" charset="0"/>
                <a:cs typeface="Times New Roman" panose="02020603050405020304" pitchFamily="18" charset="0"/>
                <a:sym typeface="+mn-ea"/>
              </a:rPr>
              <a:t>。财政部统计数据表明，截至今年</a:t>
            </a:r>
            <a:r>
              <a:rPr lang="en-US" altLang="zh-CN" sz="2000" dirty="0">
                <a:latin typeface="Times New Roman" panose="02020603050405020304" pitchFamily="18" charset="0"/>
                <a:cs typeface="Times New Roman" panose="02020603050405020304" pitchFamily="18" charset="0"/>
                <a:sym typeface="+mn-ea"/>
              </a:rPr>
              <a:t>12</a:t>
            </a:r>
            <a:r>
              <a:rPr lang="zh-CN" altLang="en-US" sz="2000" dirty="0">
                <a:latin typeface="Times New Roman" panose="02020603050405020304" pitchFamily="18" charset="0"/>
                <a:cs typeface="Times New Roman" panose="02020603050405020304" pitchFamily="18" charset="0"/>
                <a:sym typeface="+mn-ea"/>
              </a:rPr>
              <a:t>月</a:t>
            </a:r>
            <a:r>
              <a:rPr lang="en-US" altLang="zh-CN" sz="2000" dirty="0">
                <a:latin typeface="Times New Roman" panose="02020603050405020304" pitchFamily="18" charset="0"/>
                <a:cs typeface="Times New Roman" panose="02020603050405020304" pitchFamily="18" charset="0"/>
                <a:sym typeface="+mn-ea"/>
              </a:rPr>
              <a:t>15</a:t>
            </a:r>
            <a:r>
              <a:rPr lang="zh-CN" altLang="en-US" sz="2000" dirty="0">
                <a:latin typeface="Times New Roman" panose="02020603050405020304" pitchFamily="18" charset="0"/>
                <a:cs typeface="Times New Roman" panose="02020603050405020304" pitchFamily="18" charset="0"/>
                <a:sym typeface="+mn-ea"/>
              </a:rPr>
              <a:t>日，政府已经支付了</a:t>
            </a:r>
            <a:r>
              <a:rPr lang="en-US" altLang="zh-CN" sz="2000" dirty="0">
                <a:latin typeface="Times New Roman" panose="02020603050405020304" pitchFamily="18" charset="0"/>
                <a:cs typeface="Times New Roman" panose="02020603050405020304" pitchFamily="18" charset="0"/>
                <a:sym typeface="+mn-ea"/>
              </a:rPr>
              <a:t>63</a:t>
            </a:r>
            <a:r>
              <a:rPr lang="zh-CN" altLang="en-US" sz="2000" dirty="0">
                <a:latin typeface="Times New Roman" panose="02020603050405020304" pitchFamily="18" charset="0"/>
                <a:cs typeface="Times New Roman" panose="02020603050405020304" pitchFamily="18" charset="0"/>
                <a:sym typeface="+mn-ea"/>
              </a:rPr>
              <a:t>亿元补贴，今年预算超过去年两倍，高达</a:t>
            </a:r>
            <a:r>
              <a:rPr lang="en-US" altLang="zh-CN" sz="2000" dirty="0">
                <a:latin typeface="Times New Roman" panose="02020603050405020304" pitchFamily="18" charset="0"/>
                <a:cs typeface="Times New Roman" panose="02020603050405020304" pitchFamily="18" charset="0"/>
                <a:sym typeface="+mn-ea"/>
              </a:rPr>
              <a:t>152</a:t>
            </a:r>
            <a:r>
              <a:rPr lang="zh-CN" altLang="en-US" sz="2000" dirty="0">
                <a:latin typeface="Times New Roman" panose="02020603050405020304" pitchFamily="18" charset="0"/>
                <a:cs typeface="Times New Roman" panose="02020603050405020304" pitchFamily="18" charset="0"/>
                <a:sym typeface="+mn-ea"/>
              </a:rPr>
              <a:t>亿元。</a:t>
            </a:r>
            <a:endParaRPr lang="zh-CN" altLang="en-US" sz="2000" dirty="0">
              <a:latin typeface="Times New Roman" panose="02020603050405020304" pitchFamily="18" charset="0"/>
              <a:cs typeface="Times New Roman" panose="02020603050405020304" pitchFamily="18" charset="0"/>
            </a:endParaRPr>
          </a:p>
          <a:p>
            <a:pPr marL="0" indent="0" eaLnBrk="1" hangingPunct="1">
              <a:lnSpc>
                <a:spcPct val="90000"/>
              </a:lnSpc>
              <a:buNone/>
            </a:pP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3"/>
          <p:cNvSpPr>
            <a:spLocks noGrp="1"/>
          </p:cNvSpPr>
          <p:nvPr>
            <p:ph idx="1"/>
          </p:nvPr>
        </p:nvSpPr>
        <p:spPr>
          <a:xfrm>
            <a:off x="1847850" y="1628775"/>
            <a:ext cx="9637395" cy="5689600"/>
          </a:xfrm>
        </p:spPr>
        <p:txBody>
          <a:bodyPr vert="horz" wrap="square" lIns="91440" tIns="45720" rIns="91440" bIns="45720" anchor="t" anchorCtr="0"/>
          <a:p>
            <a:pPr marL="476250" indent="-476250" algn="just" eaLnBrk="1" hangingPunct="1">
              <a:lnSpc>
                <a:spcPct val="160000"/>
              </a:lnSpc>
              <a:buFont typeface="Wingdings" panose="05000000000000000000" pitchFamily="2" charset="2"/>
              <a:buAutoNum type="arabicPeriod" startAt="5"/>
            </a:pPr>
            <a:r>
              <a:rPr lang="en-US" altLang="zh-CN" sz="2000" dirty="0">
                <a:latin typeface="Times New Roman" panose="02020603050405020304" pitchFamily="18" charset="0"/>
                <a:cs typeface="Times New Roman" panose="02020603050405020304" pitchFamily="18" charset="0"/>
              </a:rPr>
              <a:t>Moreover, research and development is taken to be </a:t>
            </a:r>
            <a:r>
              <a:rPr lang="en-US" altLang="zh-CN" sz="2000" i="1" dirty="0">
                <a:latin typeface="Times New Roman" panose="02020603050405020304" pitchFamily="18" charset="0"/>
                <a:cs typeface="Times New Roman" panose="02020603050405020304" pitchFamily="18" charset="0"/>
              </a:rPr>
              <a:t>the least “fragmentable” of economic activities</a:t>
            </a:r>
            <a:r>
              <a:rPr lang="en-US" altLang="zh-CN" sz="2000" dirty="0">
                <a:latin typeface="Times New Roman" panose="02020603050405020304" pitchFamily="18" charset="0"/>
                <a:cs typeface="Times New Roman" panose="02020603050405020304" pitchFamily="18" charset="0"/>
              </a:rPr>
              <a:t> because it involves knowledge that is strategic to firms, and because it often requires dense knowledge exchange (much of it tacit) between users and producers within localized clusters.</a:t>
            </a:r>
            <a:endParaRPr lang="en-US" altLang="zh-CN" sz="2000" dirty="0">
              <a:latin typeface="Times New Roman" panose="02020603050405020304" pitchFamily="18" charset="0"/>
              <a:cs typeface="Times New Roman" panose="02020603050405020304" pitchFamily="18" charset="0"/>
            </a:endParaRPr>
          </a:p>
          <a:p>
            <a:pPr marL="476250" indent="-476250" algn="just" eaLnBrk="1" hangingPunct="1">
              <a:lnSpc>
                <a:spcPct val="16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译文：另外，研发被认为是经济活动中</a:t>
            </a:r>
            <a:r>
              <a:rPr lang="zh-CN" altLang="en-US" sz="2000" b="1" dirty="0">
                <a:latin typeface="Times New Roman" panose="02020603050405020304" pitchFamily="18" charset="0"/>
                <a:cs typeface="Times New Roman" panose="02020603050405020304" pitchFamily="18" charset="0"/>
              </a:rPr>
              <a:t>最不可能“分解”</a:t>
            </a:r>
            <a:r>
              <a:rPr lang="zh-CN" altLang="en-US" sz="2000" dirty="0">
                <a:latin typeface="Times New Roman" panose="02020603050405020304" pitchFamily="18" charset="0"/>
                <a:cs typeface="Times New Roman" panose="02020603050405020304" pitchFamily="18" charset="0"/>
              </a:rPr>
              <a:t>的活动，因为涉及到的知识对于公司具有战略意义，也因为开展研发经常需要在局部地区的集群内开展使用者和生产者之间的密集知识交流（其中相当部分是默契性的）。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Rectangle 2"/>
          <p:cNvSpPr>
            <a:spLocks noGrp="1"/>
          </p:cNvSpPr>
          <p:nvPr>
            <p:ph type="title"/>
          </p:nvPr>
        </p:nvSpPr>
        <p:spPr>
          <a:xfrm>
            <a:off x="1919288" y="836613"/>
            <a:ext cx="1617662" cy="534987"/>
          </a:xfrm>
        </p:spPr>
        <p:txBody>
          <a:bodyPr vert="horz" wrap="square" lIns="91440" tIns="45720" rIns="91440" bIns="45720" anchor="b" anchorCtr="0"/>
          <a:p>
            <a:pPr eaLnBrk="1" hangingPunct="1"/>
            <a:r>
              <a:rPr lang="zh-CN" altLang="en-US" sz="3500" dirty="0"/>
              <a:t>解析：</a:t>
            </a:r>
            <a:endParaRPr lang="zh-CN" altLang="en-US" sz="3500" dirty="0"/>
          </a:p>
        </p:txBody>
      </p:sp>
      <p:sp>
        <p:nvSpPr>
          <p:cNvPr id="48131" name="Rectangle 3"/>
          <p:cNvSpPr>
            <a:spLocks noGrp="1"/>
          </p:cNvSpPr>
          <p:nvPr>
            <p:ph idx="1"/>
          </p:nvPr>
        </p:nvSpPr>
        <p:spPr>
          <a:xfrm>
            <a:off x="1559560" y="1628775"/>
            <a:ext cx="9991090" cy="5544820"/>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rPr>
              <a:t>经验丰富的译者往往运筹帷幄，直译不符合目的语语言习惯时，往往转换视角进行翻译。第</a:t>
            </a:r>
            <a:r>
              <a:rPr lang="en-US" altLang="zh-CN" sz="2000" dirty="0">
                <a:latin typeface="Times New Roman" panose="02020603050405020304" pitchFamily="18" charset="0"/>
              </a:rPr>
              <a:t>1</a:t>
            </a:r>
            <a:r>
              <a:rPr lang="zh-CN" altLang="en-US" sz="2000" dirty="0">
                <a:latin typeface="Times New Roman" panose="02020603050405020304" pitchFamily="18" charset="0"/>
              </a:rPr>
              <a:t>题中“</a:t>
            </a:r>
            <a:r>
              <a:rPr lang="en-US" altLang="zh-CN" sz="2000" dirty="0">
                <a:latin typeface="Times New Roman" panose="02020603050405020304" pitchFamily="18" charset="0"/>
              </a:rPr>
              <a:t>inferior items”</a:t>
            </a:r>
            <a:r>
              <a:rPr lang="zh-CN" altLang="en-US" sz="2000" dirty="0">
                <a:latin typeface="Times New Roman" panose="02020603050405020304" pitchFamily="18" charset="0"/>
              </a:rPr>
              <a:t>表示“次等的产品”，上文讲到“健康、舒适、设计优良”的高质量产品，这里采用“正说反说法”，翻译成“质量不高”更符合原意。第</a:t>
            </a:r>
            <a:r>
              <a:rPr lang="en-US" altLang="zh-CN" sz="2000" dirty="0">
                <a:latin typeface="Times New Roman" panose="02020603050405020304" pitchFamily="18" charset="0"/>
              </a:rPr>
              <a:t>2</a:t>
            </a:r>
            <a:r>
              <a:rPr lang="zh-CN" altLang="en-US" sz="2000" dirty="0">
                <a:latin typeface="Times New Roman" panose="02020603050405020304" pitchFamily="18" charset="0"/>
              </a:rPr>
              <a:t>题中“</a:t>
            </a:r>
            <a:r>
              <a:rPr lang="en-US" altLang="zh-CN" sz="2000" dirty="0">
                <a:latin typeface="Times New Roman" panose="02020603050405020304" pitchFamily="18" charset="0"/>
              </a:rPr>
              <a:t>below 10 liters</a:t>
            </a:r>
            <a:r>
              <a:rPr lang="zh-CN" altLang="en-US" sz="2000" dirty="0">
                <a:latin typeface="Times New Roman" panose="02020603050405020304" pitchFamily="18" charset="0"/>
              </a:rPr>
              <a:t>（低于</a:t>
            </a:r>
            <a:r>
              <a:rPr lang="en-US" altLang="zh-CN" sz="2000" dirty="0">
                <a:latin typeface="Times New Roman" panose="02020603050405020304" pitchFamily="18" charset="0"/>
              </a:rPr>
              <a:t>10</a:t>
            </a:r>
            <a:r>
              <a:rPr lang="zh-CN" altLang="en-US" sz="2000" dirty="0">
                <a:latin typeface="Times New Roman" panose="02020603050405020304" pitchFamily="18" charset="0"/>
              </a:rPr>
              <a:t>升）”，根据原文语境，翻译成“不到</a:t>
            </a:r>
            <a:r>
              <a:rPr lang="en-US" altLang="zh-CN" sz="2000" dirty="0">
                <a:latin typeface="Times New Roman" panose="02020603050405020304" pitchFamily="18" charset="0"/>
              </a:rPr>
              <a:t>10</a:t>
            </a:r>
            <a:r>
              <a:rPr lang="zh-CN" altLang="en-US" sz="2000" dirty="0">
                <a:latin typeface="Times New Roman" panose="02020603050405020304" pitchFamily="18" charset="0"/>
              </a:rPr>
              <a:t>升”，更能表达中国果汁消费量很低的含义。第</a:t>
            </a:r>
            <a:r>
              <a:rPr lang="en-US" altLang="zh-CN" sz="2000" dirty="0">
                <a:latin typeface="Times New Roman" panose="02020603050405020304" pitchFamily="18" charset="0"/>
              </a:rPr>
              <a:t>3</a:t>
            </a:r>
            <a:r>
              <a:rPr lang="zh-CN" altLang="en-US" sz="2000" dirty="0">
                <a:latin typeface="Times New Roman" panose="02020603050405020304" pitchFamily="18" charset="0"/>
              </a:rPr>
              <a:t>题原文“</a:t>
            </a:r>
            <a:r>
              <a:rPr lang="en-US" altLang="zh-CN" sz="2000" dirty="0">
                <a:latin typeface="Times New Roman" panose="02020603050405020304" pitchFamily="18" charset="0"/>
              </a:rPr>
              <a:t>no company than P&amp;G”</a:t>
            </a:r>
            <a:r>
              <a:rPr lang="zh-CN" altLang="en-US" sz="2000" dirty="0">
                <a:latin typeface="Times New Roman" panose="02020603050405020304" pitchFamily="18" charset="0"/>
              </a:rPr>
              <a:t>结构翻译成汉语时，如直译成“没有</a:t>
            </a:r>
            <a:r>
              <a:rPr lang="en-US" altLang="zh-CN" sz="2000" dirty="0">
                <a:latin typeface="Times New Roman" panose="02020603050405020304" pitchFamily="18" charset="0"/>
              </a:rPr>
              <a:t>……</a:t>
            </a:r>
            <a:r>
              <a:rPr lang="zh-CN" altLang="en-US" sz="2000" dirty="0">
                <a:latin typeface="Times New Roman" panose="02020603050405020304" pitchFamily="18" charset="0"/>
              </a:rPr>
              <a:t>比宝洁公司更</a:t>
            </a:r>
            <a:r>
              <a:rPr lang="en-US" altLang="zh-CN" sz="2000" dirty="0">
                <a:latin typeface="Times New Roman" panose="02020603050405020304" pitchFamily="18" charset="0"/>
              </a:rPr>
              <a:t>……”</a:t>
            </a:r>
            <a:r>
              <a:rPr lang="zh-CN" altLang="en-US" sz="2000" dirty="0">
                <a:latin typeface="Times New Roman" panose="02020603050405020304" pitchFamily="18" charset="0"/>
              </a:rPr>
              <a:t>，显得非常啰嗦、模糊，宜转换为“最高级”，更符合汉语表达习惯。第</a:t>
            </a:r>
            <a:r>
              <a:rPr lang="en-US" altLang="zh-CN" sz="2000" dirty="0">
                <a:latin typeface="Times New Roman" panose="02020603050405020304" pitchFamily="18" charset="0"/>
              </a:rPr>
              <a:t>4</a:t>
            </a:r>
            <a:r>
              <a:rPr lang="zh-CN" altLang="en-US" sz="2000" dirty="0">
                <a:latin typeface="Times New Roman" panose="02020603050405020304" pitchFamily="18" charset="0"/>
              </a:rPr>
              <a:t>题中“</a:t>
            </a:r>
            <a:r>
              <a:rPr lang="en-US" altLang="zh-CN" sz="2000" dirty="0">
                <a:latin typeface="Times New Roman" panose="02020603050405020304" pitchFamily="18" charset="0"/>
              </a:rPr>
              <a:t>purchase”</a:t>
            </a:r>
            <a:r>
              <a:rPr lang="zh-CN" altLang="en-US" sz="2000" dirty="0">
                <a:latin typeface="Times New Roman" panose="02020603050405020304" pitchFamily="18" charset="0"/>
              </a:rPr>
              <a:t>从消费者看，表示“购买”，而从企业或者国家的角度看，表示“促进销售，拉动内需”，因此把它转换成“销售”。第</a:t>
            </a:r>
            <a:r>
              <a:rPr lang="en-US" altLang="zh-CN" sz="2000" dirty="0">
                <a:latin typeface="Times New Roman" panose="02020603050405020304" pitchFamily="18" charset="0"/>
              </a:rPr>
              <a:t>5</a:t>
            </a:r>
            <a:r>
              <a:rPr lang="zh-CN" altLang="en-US" sz="2000" dirty="0">
                <a:latin typeface="Times New Roman" panose="02020603050405020304" pitchFamily="18" charset="0"/>
              </a:rPr>
              <a:t>题中“</a:t>
            </a:r>
            <a:r>
              <a:rPr lang="en-US" altLang="zh-CN" sz="2000" dirty="0">
                <a:latin typeface="Times New Roman" panose="02020603050405020304" pitchFamily="18" charset="0"/>
              </a:rPr>
              <a:t>the least‘fragmentable’of economic activities”</a:t>
            </a:r>
            <a:r>
              <a:rPr lang="zh-CN" altLang="en-US" sz="2000" dirty="0">
                <a:latin typeface="Times New Roman" panose="02020603050405020304" pitchFamily="18" charset="0"/>
              </a:rPr>
              <a:t>表示“分解可能最小”，这里是跟其他经济活动相比而言，但“分解可能最小”具体到什么程度并不清楚，可以转换角度，翻译成否定的句式，即“最不可能‘分解’的经济活动”。</a:t>
            </a:r>
            <a:r>
              <a:rPr lang="zh-CN" altLang="en-US" sz="2000" dirty="0"/>
              <a:t> </a:t>
            </a:r>
            <a:endParaRPr lang="zh-CN" altLang="en-US" sz="2000"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Rectangle 3"/>
          <p:cNvSpPr>
            <a:spLocks noGrp="1"/>
          </p:cNvSpPr>
          <p:nvPr>
            <p:ph idx="1"/>
          </p:nvPr>
        </p:nvSpPr>
        <p:spPr>
          <a:xfrm>
            <a:off x="1631315" y="1628775"/>
            <a:ext cx="10044430" cy="4895850"/>
          </a:xfrm>
        </p:spPr>
        <p:txBody>
          <a:bodyPr vert="horz" wrap="square" lIns="91440" tIns="45720" rIns="91440" bIns="45720" anchor="t" anchorCtr="0"/>
          <a:p>
            <a:pPr eaLnBrk="1" hangingPunct="1">
              <a:lnSpc>
                <a:spcPct val="90000"/>
              </a:lnSpc>
              <a:buNone/>
            </a:pPr>
            <a:r>
              <a:rPr lang="en-US" altLang="zh-CN" sz="2200" b="1" dirty="0">
                <a:latin typeface="Times New Roman" panose="02020603050405020304" pitchFamily="18" charset="0"/>
                <a:cs typeface="Times New Roman" panose="02020603050405020304" pitchFamily="18" charset="0"/>
              </a:rPr>
              <a:t>Eight Major Trends in China’s Clothing Market</a:t>
            </a:r>
            <a:endParaRPr lang="en-US" altLang="zh-CN" sz="22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200" dirty="0">
                <a:latin typeface="Times New Roman" panose="02020603050405020304" pitchFamily="18" charset="0"/>
                <a:cs typeface="Times New Roman" panose="02020603050405020304" pitchFamily="18" charset="0"/>
              </a:rPr>
              <a:t>According to China’s clothing industry, the following eight trends will dominate the domestic garment market for some time to come. </a:t>
            </a:r>
            <a:endParaRPr lang="en-US" altLang="zh-CN" sz="22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200" dirty="0">
                <a:latin typeface="Times New Roman" panose="02020603050405020304" pitchFamily="18" charset="0"/>
                <a:cs typeface="Times New Roman" panose="02020603050405020304" pitchFamily="18" charset="0"/>
              </a:rPr>
              <a:t>Traditional western suits will see steady growth as people go after new suits that are attractive, comfortable and can reflect their personal taste. Products of fine fabrics, modern designs and superb workmanship will capture a significant share of the market.</a:t>
            </a:r>
            <a:endParaRPr lang="en-US" altLang="zh-CN" sz="2200" dirty="0">
              <a:latin typeface="Times New Roman" panose="02020603050405020304" pitchFamily="18" charset="0"/>
              <a:cs typeface="Times New Roman" panose="02020603050405020304" pitchFamily="18" charset="0"/>
            </a:endParaRPr>
          </a:p>
          <a:p>
            <a:pPr eaLnBrk="1" hangingPunct="1">
              <a:lnSpc>
                <a:spcPct val="90000"/>
              </a:lnSpc>
            </a:pPr>
            <a:r>
              <a:rPr lang="zh-CN" altLang="en-US" sz="2200" dirty="0">
                <a:latin typeface="Times New Roman" panose="02020603050405020304" pitchFamily="18" charset="0"/>
                <a:cs typeface="Times New Roman" panose="02020603050405020304" pitchFamily="18" charset="0"/>
              </a:rPr>
              <a:t>译文：</a:t>
            </a:r>
            <a:endParaRPr lang="en-US" altLang="zh-CN" sz="2200" dirty="0">
              <a:latin typeface="Times New Roman" panose="02020603050405020304" pitchFamily="18" charset="0"/>
              <a:cs typeface="Times New Roman" panose="02020603050405020304" pitchFamily="18" charset="0"/>
            </a:endParaRPr>
          </a:p>
          <a:p>
            <a:pPr eaLnBrk="1" hangingPunct="1">
              <a:lnSpc>
                <a:spcPct val="90000"/>
              </a:lnSpc>
            </a:pPr>
            <a:r>
              <a:rPr lang="zh-CN" altLang="en-US" sz="2200" dirty="0">
                <a:latin typeface="Times New Roman" panose="02020603050405020304" pitchFamily="18" charset="0"/>
                <a:cs typeface="Times New Roman" panose="02020603050405020304" pitchFamily="18" charset="0"/>
              </a:rPr>
              <a:t>中国服装市场八大发展趋势</a:t>
            </a:r>
            <a:endParaRPr lang="zh-CN" altLang="en-US" sz="2200" dirty="0">
              <a:latin typeface="Times New Roman" panose="02020603050405020304" pitchFamily="18" charset="0"/>
              <a:cs typeface="Times New Roman" panose="02020603050405020304" pitchFamily="18" charset="0"/>
            </a:endParaRPr>
          </a:p>
          <a:p>
            <a:pPr eaLnBrk="1" hangingPunct="1">
              <a:lnSpc>
                <a:spcPct val="90000"/>
              </a:lnSpc>
            </a:pPr>
            <a:r>
              <a:rPr lang="zh-CN" altLang="en-US" sz="2200" dirty="0">
                <a:latin typeface="Times New Roman" panose="02020603050405020304" pitchFamily="18" charset="0"/>
                <a:cs typeface="Times New Roman" panose="02020603050405020304" pitchFamily="18" charset="0"/>
              </a:rPr>
              <a:t>根据目前中国服装产业的状况，未来相当长一段时间内，下列八大发展趋势在中国服装市场占主导地位。</a:t>
            </a:r>
            <a:endParaRPr lang="zh-CN" altLang="en-US" sz="2200" dirty="0">
              <a:latin typeface="Times New Roman" panose="02020603050405020304" pitchFamily="18" charset="0"/>
              <a:cs typeface="Times New Roman" panose="02020603050405020304" pitchFamily="18" charset="0"/>
            </a:endParaRPr>
          </a:p>
          <a:p>
            <a:pPr eaLnBrk="1" hangingPunct="1">
              <a:lnSpc>
                <a:spcPct val="90000"/>
              </a:lnSpc>
            </a:pPr>
            <a:r>
              <a:rPr lang="zh-CN" altLang="en-US" sz="2200" dirty="0">
                <a:latin typeface="Times New Roman" panose="02020603050405020304" pitchFamily="18" charset="0"/>
                <a:cs typeface="Times New Roman" panose="02020603050405020304" pitchFamily="18" charset="0"/>
              </a:rPr>
              <a:t>人们追求漂亮、舒适又能体现其个人品味的新款西服，传统西服也会稳步增长。面料高档、设计时尚、做工一流的产品将会占据重要的市场份额。</a:t>
            </a:r>
            <a:endParaRPr lang="zh-CN" altLang="en-US" sz="2200" dirty="0">
              <a:latin typeface="Times New Roman" panose="02020603050405020304" pitchFamily="18" charset="0"/>
              <a:cs typeface="Times New Roman" panose="02020603050405020304" pitchFamily="18" charset="0"/>
            </a:endParaRPr>
          </a:p>
        </p:txBody>
      </p:sp>
      <p:sp>
        <p:nvSpPr>
          <p:cNvPr id="49155" name="Rectangle 4"/>
          <p:cNvSpPr>
            <a:spLocks noGrp="1"/>
          </p:cNvSpPr>
          <p:nvPr>
            <p:ph type="title"/>
          </p:nvPr>
        </p:nvSpPr>
        <p:spPr/>
        <p:txBody>
          <a:bodyPr vert="horz" wrap="square" lIns="91440" tIns="45720" rIns="91440" bIns="45720" anchor="b" anchorCtr="0"/>
          <a:p>
            <a:pPr eaLnBrk="1" hangingPunct="1"/>
            <a:r>
              <a:rPr lang="en-US" altLang="zh-CN" sz="3200" b="1" dirty="0">
                <a:latin typeface="Times New Roman" panose="02020603050405020304" pitchFamily="18" charset="0"/>
                <a:cs typeface="Times New Roman" panose="02020603050405020304" pitchFamily="18" charset="0"/>
              </a:rPr>
              <a:t>Task V  </a:t>
            </a:r>
            <a:r>
              <a:rPr lang="zh-CN" altLang="en-US" sz="3200" dirty="0">
                <a:latin typeface="Times New Roman" panose="02020603050405020304" pitchFamily="18" charset="0"/>
                <a:cs typeface="Times New Roman" panose="02020603050405020304" pitchFamily="18" charset="0"/>
              </a:rPr>
              <a:t>翻译下列商务报告，总结使用的翻译技巧。</a:t>
            </a:r>
            <a:endParaRPr lang="zh-CN" altLang="en-US" sz="32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3"/>
          <p:cNvSpPr>
            <a:spLocks noGrp="1"/>
          </p:cNvSpPr>
          <p:nvPr>
            <p:ph idx="1"/>
          </p:nvPr>
        </p:nvSpPr>
        <p:spPr>
          <a:xfrm>
            <a:off x="1703705" y="1628775"/>
            <a:ext cx="10046970" cy="5832475"/>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Company uniforms are becoming more popular. Since 1998, many companies have made uniforms part of their corporate image. Demand is on the increase, especially for designs that are unique and innovative.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The market for mature consumers continues to expand. With 300 million people over the age of 45, the potential of this market is huge. To tap this growing market, refined taste is the buzzword.</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译文：</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公司制服日益受到欢迎。自</a:t>
            </a:r>
            <a:r>
              <a:rPr lang="en-US" altLang="zh-CN" sz="2000" dirty="0">
                <a:latin typeface="Times New Roman" panose="02020603050405020304" pitchFamily="18" charset="0"/>
                <a:cs typeface="Times New Roman" panose="02020603050405020304" pitchFamily="18" charset="0"/>
              </a:rPr>
              <a:t>1998</a:t>
            </a:r>
            <a:r>
              <a:rPr lang="zh-CN" altLang="en-US" sz="2000" dirty="0">
                <a:latin typeface="Times New Roman" panose="02020603050405020304" pitchFamily="18" charset="0"/>
                <a:cs typeface="Times New Roman" panose="02020603050405020304" pitchFamily="18" charset="0"/>
              </a:rPr>
              <a:t>年以来，许多公司把制服当成企业形象的一部分，其需求日趋上升，尤其是具有独创设计的产品。</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成熟消费者市场持续增长。</a:t>
            </a:r>
            <a:r>
              <a:rPr lang="en-US" altLang="zh-CN" sz="2000" dirty="0">
                <a:latin typeface="Times New Roman" panose="02020603050405020304" pitchFamily="18" charset="0"/>
                <a:cs typeface="Times New Roman" panose="02020603050405020304" pitchFamily="18" charset="0"/>
              </a:rPr>
              <a:t>45</a:t>
            </a:r>
            <a:r>
              <a:rPr lang="zh-CN" altLang="en-US" sz="2000" dirty="0">
                <a:latin typeface="Times New Roman" panose="02020603050405020304" pitchFamily="18" charset="0"/>
                <a:cs typeface="Times New Roman" panose="02020603050405020304" pitchFamily="18" charset="0"/>
              </a:rPr>
              <a:t>岁以上人口达</a:t>
            </a: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亿，这一市场潜力巨大。为了开发这一市场，品味高雅已成为流行词。</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Rectangle 2"/>
          <p:cNvSpPr>
            <a:spLocks noGrp="1"/>
          </p:cNvSpPr>
          <p:nvPr>
            <p:ph type="title"/>
          </p:nvPr>
        </p:nvSpPr>
        <p:spPr/>
        <p:txBody>
          <a:bodyPr vert="horz" wrap="square" lIns="91440" tIns="45720" rIns="91440" bIns="45720" anchor="b" anchorCtr="0"/>
          <a:p>
            <a:pPr eaLnBrk="1" hangingPunct="1"/>
            <a:r>
              <a:rPr lang="en-US" altLang="zh-CN" dirty="0"/>
              <a:t> </a:t>
            </a:r>
            <a:endParaRPr lang="en-US" altLang="zh-CN" dirty="0"/>
          </a:p>
        </p:txBody>
      </p:sp>
      <p:sp>
        <p:nvSpPr>
          <p:cNvPr id="51203" name="Rectangle 3"/>
          <p:cNvSpPr>
            <a:spLocks noGrp="1"/>
          </p:cNvSpPr>
          <p:nvPr>
            <p:ph idx="1"/>
          </p:nvPr>
        </p:nvSpPr>
        <p:spPr>
          <a:xfrm>
            <a:off x="1804035" y="1700530"/>
            <a:ext cx="9773920" cy="4681220"/>
          </a:xfrm>
        </p:spPr>
        <p:txBody>
          <a:bodyPr vert="horz" wrap="square" lIns="91440" tIns="45720" rIns="91440" bIns="45720" anchor="t" anchorCtr="0"/>
          <a:p>
            <a:pPr eaLnBrk="1" hangingPunct="1">
              <a:lnSpc>
                <a:spcPct val="160000"/>
              </a:lnSpc>
            </a:pPr>
            <a:r>
              <a:rPr lang="en-US" altLang="zh-CN" sz="2000" dirty="0">
                <a:latin typeface="Times New Roman" panose="02020603050405020304" pitchFamily="18" charset="0"/>
                <a:cs typeface="Times New Roman" panose="02020603050405020304" pitchFamily="18" charset="0"/>
              </a:rPr>
              <a:t>Demand for underwear of better quality is on the rise. With the improvement in living standard, people now attach more importance to their undergarments. Comfortable, hygienic and well-designed underwear will secure good sales while inferior items will be forced out of the market.</a:t>
            </a:r>
            <a:endParaRPr lang="en-US" altLang="zh-CN" sz="2000"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2000" dirty="0">
                <a:latin typeface="Times New Roman" panose="02020603050405020304" pitchFamily="18" charset="0"/>
                <a:cs typeface="Times New Roman" panose="02020603050405020304" pitchFamily="18" charset="0"/>
              </a:rPr>
              <a:t>译文：对高质量的内衣需求呈增长趋势。随着生活水平的提高，人们越来越重视内衣。舒适、卫生、设计优良的内衣销路看好，而质量不高的产品会退出市场。</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Rectangle 3"/>
          <p:cNvSpPr>
            <a:spLocks noGrp="1"/>
          </p:cNvSpPr>
          <p:nvPr>
            <p:ph idx="1"/>
          </p:nvPr>
        </p:nvSpPr>
        <p:spPr>
          <a:xfrm>
            <a:off x="1631315" y="1628775"/>
            <a:ext cx="10149840" cy="3978910"/>
          </a:xfrm>
        </p:spPr>
        <p:txBody>
          <a:bodyPr vert="horz" wrap="square" lIns="91440" tIns="45720" rIns="91440" bIns="45720" anchor="t" anchorCtr="0"/>
          <a:p>
            <a:pPr eaLnBrk="1" hangingPunct="1">
              <a:lnSpc>
                <a:spcPct val="150000"/>
              </a:lnSpc>
            </a:pPr>
            <a:r>
              <a:rPr lang="en-US" altLang="zh-CN" sz="2000" dirty="0">
                <a:latin typeface="Times New Roman" panose="02020603050405020304" pitchFamily="18" charset="0"/>
                <a:cs typeface="Times New Roman" panose="02020603050405020304" pitchFamily="18" charset="0"/>
              </a:rPr>
              <a:t>The consumption pattern and design of childrenswear will undergo a complete change. In the past, little attention was paid to the design and health factor of children’s clothing. Today, as people focus more on the physical, mental and psychological development of the young generation, demand for childrenswear (including primary and secondary school uniforms) that is simple, practical and attractive is strong.</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译文：童装的消费模式和童装设计会发生翻天覆地的变化。过去，人们很少注重童装的设计和健康因素。如今，人们更关注年轻一代的生理、精神和心理发展，简单、适用、漂亮的童装（包括中小学校服）需求强劲。</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Rectangle 3"/>
          <p:cNvSpPr>
            <a:spLocks noGrp="1"/>
          </p:cNvSpPr>
          <p:nvPr>
            <p:ph idx="1"/>
          </p:nvPr>
        </p:nvSpPr>
        <p:spPr>
          <a:xfrm>
            <a:off x="1774825" y="1700530"/>
            <a:ext cx="9864725" cy="5157470"/>
          </a:xfrm>
        </p:spPr>
        <p:txBody>
          <a:bodyPr vert="horz" wrap="square" lIns="91440" tIns="45720" rIns="91440" bIns="45720" anchor="t" anchorCtr="0"/>
          <a:p>
            <a:pPr eaLnBrk="1" hangingPunct="1">
              <a:lnSpc>
                <a:spcPct val="160000"/>
              </a:lnSpc>
            </a:pPr>
            <a:r>
              <a:rPr lang="en-US" altLang="zh-CN" sz="2000" dirty="0">
                <a:latin typeface="Times New Roman" panose="02020603050405020304" pitchFamily="18" charset="0"/>
                <a:cs typeface="Times New Roman" panose="02020603050405020304" pitchFamily="18" charset="0"/>
              </a:rPr>
              <a:t>With China’s entry into the WTO, womenswear will be the first to bear the brunt in the clothing market. Since domestically-made womenswear lags far behind world standards in fabrics, accessories, designs and workmanship, action must be taken soon to make new breakthroughs.</a:t>
            </a:r>
            <a:endParaRPr lang="en-US" altLang="zh-CN" sz="2000"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2000" dirty="0">
                <a:latin typeface="Times New Roman" panose="02020603050405020304" pitchFamily="18" charset="0"/>
                <a:cs typeface="Times New Roman" panose="02020603050405020304" pitchFamily="18" charset="0"/>
              </a:rPr>
              <a:t>译文：随着中国加入世界贸易组织，服装市场中女装首当其冲受到冲击，这是因为国内制造的女装在面料、配饰、设计和工艺方面远远落后于世界水平，必须采取行动取得新突破。</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Rectangle 3"/>
          <p:cNvSpPr>
            <a:spLocks noGrp="1"/>
          </p:cNvSpPr>
          <p:nvPr>
            <p:ph idx="1"/>
          </p:nvPr>
        </p:nvSpPr>
        <p:spPr>
          <a:xfrm>
            <a:off x="1775460" y="1701165"/>
            <a:ext cx="9895840" cy="4968875"/>
          </a:xfrm>
        </p:spPr>
        <p:txBody>
          <a:bodyPr vert="horz" wrap="square" lIns="91440" tIns="45720" rIns="91440" bIns="45720" anchor="t" anchorCtr="0"/>
          <a:p>
            <a:pPr eaLnBrk="1" hangingPunct="1">
              <a:lnSpc>
                <a:spcPct val="170000"/>
              </a:lnSpc>
            </a:pPr>
            <a:r>
              <a:rPr lang="en-US" altLang="zh-CN" sz="2000" dirty="0">
                <a:latin typeface="Times New Roman" panose="02020603050405020304" pitchFamily="18" charset="0"/>
                <a:cs typeface="Times New Roman" panose="02020603050405020304" pitchFamily="18" charset="0"/>
              </a:rPr>
              <a:t>Sportswear will continue to be a hit. Driven by growing health consciousness and the fitness wave across the country, sportswear has become an indispensable item in people’s wardrobe. Today’s sportswear stresses comfort and practicality. Low-end products will not have a market.</a:t>
            </a:r>
            <a:endParaRPr lang="en-US" altLang="zh-CN" sz="2000" dirty="0">
              <a:latin typeface="Times New Roman" panose="02020603050405020304" pitchFamily="18" charset="0"/>
              <a:cs typeface="Times New Roman" panose="02020603050405020304" pitchFamily="18" charset="0"/>
            </a:endParaRPr>
          </a:p>
          <a:p>
            <a:pPr eaLnBrk="1" hangingPunct="1">
              <a:lnSpc>
                <a:spcPct val="170000"/>
              </a:lnSpc>
            </a:pPr>
            <a:r>
              <a:rPr lang="zh-CN" altLang="en-US" sz="2000" dirty="0">
                <a:latin typeface="Times New Roman" panose="02020603050405020304" pitchFamily="18" charset="0"/>
                <a:cs typeface="Times New Roman" panose="02020603050405020304" pitchFamily="18" charset="0"/>
              </a:rPr>
              <a:t>译文：运动服依然大受欢迎。受健康意识提高和全国范围健身浪潮的影响，运动服成为衣柜中必不可少的衣物。今天的运动服强调舒适和实用，低端产品没有任何市场。</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Rectangle 3"/>
          <p:cNvSpPr>
            <a:spLocks noGrp="1"/>
          </p:cNvSpPr>
          <p:nvPr>
            <p:ph idx="1"/>
          </p:nvPr>
        </p:nvSpPr>
        <p:spPr>
          <a:xfrm>
            <a:off x="1775460" y="1628775"/>
            <a:ext cx="10059670" cy="6121400"/>
          </a:xfrm>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The tailor-made clothing market will grow further. As people increasingly go after outfits that can best express their taste and individuality, mass-produced ready-to-wear garments can no longer satisfy their needs. It can be expected that upmarket boutiques and specialty stores offering custom-made formal attires will mushroom. (Hong Kong Trade and Development Commission Website)</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译文：量身定做服装市场继续增长。由于人们越来越追求完美体现其品味和个性的服装，批量生产的成衣不再满足他们的需求。可以预测，高档精品服装和定制正装的专卖店会迅猛发展。</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Picture 11" descr="why"/>
          <p:cNvPicPr>
            <a:picLocks noChangeAspect="1"/>
          </p:cNvPicPr>
          <p:nvPr/>
        </p:nvPicPr>
        <p:blipFill>
          <a:blip r:embed="rId1"/>
          <a:stretch>
            <a:fillRect/>
          </a:stretch>
        </p:blipFill>
        <p:spPr>
          <a:xfrm>
            <a:off x="2640013" y="3716338"/>
            <a:ext cx="3870325" cy="2573337"/>
          </a:xfrm>
          <a:prstGeom prst="rect">
            <a:avLst/>
          </a:prstGeom>
          <a:noFill/>
          <a:ln w="9525">
            <a:noFill/>
          </a:ln>
        </p:spPr>
      </p:pic>
      <p:sp>
        <p:nvSpPr>
          <p:cNvPr id="8195" name="Rectangle 2"/>
          <p:cNvSpPr>
            <a:spLocks noGrp="1"/>
          </p:cNvSpPr>
          <p:nvPr>
            <p:ph type="title"/>
          </p:nvPr>
        </p:nvSpPr>
        <p:spPr>
          <a:xfrm>
            <a:off x="1893570" y="765175"/>
            <a:ext cx="9202420" cy="751205"/>
          </a:xfrm>
        </p:spPr>
        <p:txBody>
          <a:bodyPr vert="horz" wrap="square" lIns="91440" tIns="45720" rIns="91440" bIns="45720" anchor="b" anchorCtr="0"/>
          <a:p>
            <a:pPr eaLnBrk="1" hangingPunct="1"/>
            <a:r>
              <a:rPr lang="en-US" altLang="zh-CN" b="1" dirty="0"/>
              <a:t>§ PART ONE </a:t>
            </a:r>
            <a:r>
              <a:rPr lang="zh-CN" altLang="en-US" b="1" dirty="0"/>
              <a:t>认识商务报告与商务报告翻译</a:t>
            </a:r>
            <a:endParaRPr lang="zh-CN" altLang="en-US" b="1" dirty="0"/>
          </a:p>
        </p:txBody>
      </p:sp>
      <p:sp>
        <p:nvSpPr>
          <p:cNvPr id="8196" name="Rectangle 10"/>
          <p:cNvSpPr>
            <a:spLocks noGrp="1"/>
          </p:cNvSpPr>
          <p:nvPr>
            <p:ph idx="1"/>
          </p:nvPr>
        </p:nvSpPr>
        <p:spPr>
          <a:xfrm>
            <a:off x="2704465" y="1917065"/>
            <a:ext cx="8119745" cy="1504950"/>
          </a:xfrm>
        </p:spPr>
        <p:txBody>
          <a:bodyPr vert="horz" wrap="square" lIns="91440" tIns="45720" rIns="91440" bIns="45720" anchor="t" anchorCtr="0"/>
          <a:p>
            <a:pPr eaLnBrk="1" hangingPunct="1">
              <a:lnSpc>
                <a:spcPct val="100000"/>
              </a:lnSpc>
            </a:pPr>
            <a:r>
              <a:rPr lang="en-US" altLang="zh-CN" sz="3200" b="1" dirty="0">
                <a:latin typeface="Arial" panose="020B0604020202020204" pitchFamily="34" charset="0"/>
              </a:rPr>
              <a:t>Task I</a:t>
            </a:r>
            <a:r>
              <a:rPr lang="en-US" altLang="zh-CN" sz="3200" dirty="0">
                <a:latin typeface="Arial" panose="020B0604020202020204" pitchFamily="34" charset="0"/>
              </a:rPr>
              <a:t>  </a:t>
            </a:r>
            <a:r>
              <a:rPr lang="zh-CN" altLang="en-US" sz="3200" dirty="0">
                <a:latin typeface="Arial" panose="020B0604020202020204" pitchFamily="34" charset="0"/>
              </a:rPr>
              <a:t>请将课前收集的两份商务报告与同学交换阅读，探讨你对目前商务报告及其翻译的看法。 </a:t>
            </a:r>
            <a:endParaRPr lang="zh-CN" altLang="en-US" sz="3200" dirty="0">
              <a:latin typeface="Arial" panose="020B0604020202020204" pitchFamily="34" charset="0"/>
            </a:endParaRP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2"/>
          <p:cNvSpPr>
            <a:spLocks noGrp="1"/>
          </p:cNvSpPr>
          <p:nvPr>
            <p:ph type="title"/>
          </p:nvPr>
        </p:nvSpPr>
        <p:spPr/>
        <p:txBody>
          <a:bodyPr vert="horz" wrap="square" lIns="91440" tIns="45720" rIns="91440" bIns="45720" anchor="b" anchorCtr="0"/>
          <a:p>
            <a:pPr eaLnBrk="1" hangingPunct="1"/>
            <a:r>
              <a:rPr lang="en-US" altLang="zh-CN" b="1" dirty="0"/>
              <a:t>§ PART FOUR </a:t>
            </a:r>
            <a:r>
              <a:rPr lang="zh-CN" altLang="en-US" dirty="0"/>
              <a:t>讨论：</a:t>
            </a:r>
            <a:endParaRPr lang="zh-CN" altLang="en-US" dirty="0"/>
          </a:p>
        </p:txBody>
      </p:sp>
      <p:sp>
        <p:nvSpPr>
          <p:cNvPr id="58371" name="Rectangle 3"/>
          <p:cNvSpPr>
            <a:spLocks noGrp="1"/>
          </p:cNvSpPr>
          <p:nvPr>
            <p:ph idx="1"/>
          </p:nvPr>
        </p:nvSpPr>
        <p:spPr>
          <a:xfrm>
            <a:off x="2208213" y="1989138"/>
            <a:ext cx="3824287" cy="2376487"/>
          </a:xfrm>
        </p:spPr>
        <p:txBody>
          <a:bodyPr vert="horz" wrap="square" lIns="91440" tIns="45720" rIns="91440" bIns="45720" anchor="t" anchorCtr="0"/>
          <a:p>
            <a:pPr eaLnBrk="1" hangingPunct="1">
              <a:lnSpc>
                <a:spcPct val="130000"/>
              </a:lnSpc>
            </a:pPr>
            <a:r>
              <a:rPr lang="zh-CN" altLang="en-US" sz="2400" dirty="0">
                <a:latin typeface="Times New Roman" panose="02020603050405020304" pitchFamily="18" charset="0"/>
                <a:cs typeface="Times New Roman" panose="02020603050405020304" pitchFamily="18" charset="0"/>
              </a:rPr>
              <a:t>通过上述翻译任务，你认为商务报告翻译还可以采用那些翻译策略或技巧</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商务报告翻译需要注意哪些事项？</a:t>
            </a:r>
            <a:endParaRPr lang="zh-CN" altLang="en-US" sz="2400" dirty="0">
              <a:latin typeface="Times New Roman" panose="02020603050405020304" pitchFamily="18" charset="0"/>
              <a:cs typeface="Times New Roman" panose="02020603050405020304" pitchFamily="18" charset="0"/>
            </a:endParaRPr>
          </a:p>
        </p:txBody>
      </p:sp>
      <p:pic>
        <p:nvPicPr>
          <p:cNvPr id="58372" name="Picture 5" descr="group-discussion_2"/>
          <p:cNvPicPr>
            <a:picLocks noChangeAspect="1"/>
          </p:cNvPicPr>
          <p:nvPr/>
        </p:nvPicPr>
        <p:blipFill>
          <a:blip r:embed="rId1"/>
          <a:stretch>
            <a:fillRect/>
          </a:stretch>
        </p:blipFill>
        <p:spPr>
          <a:xfrm>
            <a:off x="6672263" y="2060575"/>
            <a:ext cx="3786187" cy="2706688"/>
          </a:xfrm>
          <a:prstGeom prst="rect">
            <a:avLst/>
          </a:prstGeom>
          <a:noFill/>
          <a:ln w="9525">
            <a:noFill/>
          </a:ln>
        </p:spPr>
      </p:pic>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Rectangle 2"/>
          <p:cNvSpPr>
            <a:spLocks noGrp="1"/>
          </p:cNvSpPr>
          <p:nvPr>
            <p:ph type="title"/>
          </p:nvPr>
        </p:nvSpPr>
        <p:spPr/>
        <p:txBody>
          <a:bodyPr vert="horz" wrap="square" lIns="91440" tIns="45720" rIns="91440" bIns="45720" anchor="b" anchorCtr="0"/>
          <a:p>
            <a:pPr eaLnBrk="1" hangingPunct="1"/>
            <a:r>
              <a:rPr lang="en-US" altLang="zh-CN" sz="4000" b="1" dirty="0"/>
              <a:t>I.</a:t>
            </a:r>
            <a:r>
              <a:rPr lang="en-US" altLang="zh-CN" sz="4000" dirty="0"/>
              <a:t> </a:t>
            </a:r>
            <a:r>
              <a:rPr lang="zh-CN" altLang="en-US" sz="4000" dirty="0"/>
              <a:t>商务报告翻译小结</a:t>
            </a:r>
            <a:endParaRPr lang="zh-CN" altLang="en-US" sz="4000" dirty="0"/>
          </a:p>
        </p:txBody>
      </p:sp>
      <p:sp>
        <p:nvSpPr>
          <p:cNvPr id="59395" name="Rectangle 3"/>
          <p:cNvSpPr>
            <a:spLocks noGrp="1"/>
          </p:cNvSpPr>
          <p:nvPr>
            <p:ph idx="1"/>
          </p:nvPr>
        </p:nvSpPr>
        <p:spPr>
          <a:xfrm>
            <a:off x="1755140" y="1827530"/>
            <a:ext cx="9692005" cy="4481195"/>
          </a:xfrm>
        </p:spPr>
        <p:txBody>
          <a:bodyPr vert="horz" wrap="square" lIns="91440" tIns="45720" rIns="91440" bIns="45720" anchor="t" anchorCtr="0"/>
          <a:p>
            <a:pPr eaLnBrk="1" hangingPunct="1">
              <a:lnSpc>
                <a:spcPct val="130000"/>
              </a:lnSpc>
            </a:pPr>
            <a:r>
              <a:rPr lang="zh-CN" altLang="en-US" sz="2400" dirty="0"/>
              <a:t>本单元讲述了商务报告的定义、功能、语言特征和翻译技巧。商务报告翻译主要采用直译法，视翻译过程中的具体情况而言，需要特别关注视角转换法的使用，包括词类转换法、语态转换法、肯定与否定转换法等；商务报告中往往有一些句式结构复杂的长句，可以根据实际情况采用顺译法或者拆译法，以符合目的语的语言表达习惯。另外，商务报告翻译中必须注意数字的翻译，这点将在译技点津一节中详细讲述。</a:t>
            </a:r>
            <a:endParaRPr lang="zh-CN" altLang="en-US" sz="2400" dirty="0"/>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Rectangle 2"/>
          <p:cNvSpPr>
            <a:spLocks noGrp="1"/>
          </p:cNvSpPr>
          <p:nvPr>
            <p:ph type="title"/>
          </p:nvPr>
        </p:nvSpPr>
        <p:spPr>
          <a:xfrm>
            <a:off x="1991360" y="908685"/>
            <a:ext cx="8359775" cy="536575"/>
          </a:xfrm>
        </p:spPr>
        <p:txBody>
          <a:bodyPr vert="horz" wrap="square" lIns="91440" tIns="45720" rIns="91440" bIns="45720" anchor="b" anchorCtr="0"/>
          <a:p>
            <a:pPr eaLnBrk="1" hangingPunct="1"/>
            <a:r>
              <a:rPr lang="en-US" altLang="zh-CN" b="1" dirty="0"/>
              <a:t>II. </a:t>
            </a:r>
            <a:r>
              <a:rPr lang="zh-CN" altLang="en-US" dirty="0"/>
              <a:t>商务报告翻译：翻译技巧的综合应用</a:t>
            </a:r>
            <a:endParaRPr lang="zh-CN" altLang="en-US" dirty="0"/>
          </a:p>
        </p:txBody>
      </p:sp>
      <p:sp>
        <p:nvSpPr>
          <p:cNvPr id="60419" name="Rectangle 3"/>
          <p:cNvSpPr>
            <a:spLocks noGrp="1"/>
          </p:cNvSpPr>
          <p:nvPr>
            <p:ph idx="1"/>
          </p:nvPr>
        </p:nvSpPr>
        <p:spPr>
          <a:xfrm>
            <a:off x="1847850" y="1701165"/>
            <a:ext cx="9780905" cy="4895850"/>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cs typeface="Times New Roman" panose="02020603050405020304" pitchFamily="18" charset="0"/>
              </a:rPr>
              <a:t>绝大多数情况下，商务报告是独立的完整篇章，翻译过程中需要处理篇章翻译的普遍性和商务翻译的特殊性，需要综合应用各种翻译技巧，除了已经讲述的翻译技巧外，现举例说明如下：</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Finally, the ownership model of the farms </a:t>
            </a:r>
            <a:r>
              <a:rPr lang="en-US" altLang="zh-CN" sz="2000" i="1" dirty="0">
                <a:latin typeface="Times New Roman" panose="02020603050405020304" pitchFamily="18" charset="0"/>
                <a:cs typeface="Times New Roman" panose="02020603050405020304" pitchFamily="18" charset="0"/>
              </a:rPr>
              <a:t>as well as</a:t>
            </a:r>
            <a:r>
              <a:rPr lang="en-US" altLang="zh-CN" sz="2000" dirty="0">
                <a:latin typeface="Times New Roman" panose="02020603050405020304" pitchFamily="18" charset="0"/>
                <a:cs typeface="Times New Roman" panose="02020603050405020304" pitchFamily="18" charset="0"/>
              </a:rPr>
              <a:t> financial subsidies, investors </a:t>
            </a:r>
            <a:r>
              <a:rPr lang="en-US" altLang="zh-CN" sz="2000" i="1" dirty="0">
                <a:latin typeface="Times New Roman" panose="02020603050405020304" pitchFamily="18" charset="0"/>
                <a:cs typeface="Times New Roman" panose="02020603050405020304" pitchFamily="18" charset="0"/>
              </a:rPr>
              <a:t>and</a:t>
            </a:r>
            <a:r>
              <a:rPr lang="en-US" altLang="zh-CN" sz="2000" dirty="0">
                <a:latin typeface="Times New Roman" panose="02020603050405020304" pitchFamily="18" charset="0"/>
                <a:cs typeface="Times New Roman" panose="02020603050405020304" pitchFamily="18" charset="0"/>
              </a:rPr>
              <a:t> funding sources would give an idea of linkages within the production </a:t>
            </a:r>
            <a:r>
              <a:rPr lang="en-US" altLang="zh-CN" sz="2000" i="1" dirty="0">
                <a:latin typeface="Times New Roman" panose="02020603050405020304" pitchFamily="18" charset="0"/>
                <a:cs typeface="Times New Roman" panose="02020603050405020304" pitchFamily="18" charset="0"/>
              </a:rPr>
              <a:t>and</a:t>
            </a:r>
            <a:r>
              <a:rPr lang="en-US" altLang="zh-CN" sz="2000" dirty="0">
                <a:latin typeface="Times New Roman" panose="02020603050405020304" pitchFamily="18" charset="0"/>
                <a:cs typeface="Times New Roman" panose="02020603050405020304" pitchFamily="18" charset="0"/>
              </a:rPr>
              <a:t> consumption network.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译文：最后，农场的所有制模式、财政补贴、投资者、资金来源会告诉我们生产、消费网络内部之间的关系。</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分析：采用了省译法。英语连词众多，属于形合语言；汉语属于意合语言，翻译时省略了“</a:t>
            </a:r>
            <a:r>
              <a:rPr lang="en-US" altLang="zh-CN" sz="2000" dirty="0">
                <a:latin typeface="Times New Roman" panose="02020603050405020304" pitchFamily="18" charset="0"/>
                <a:cs typeface="Times New Roman" panose="02020603050405020304" pitchFamily="18" charset="0"/>
              </a:rPr>
              <a:t>as well as, and”</a:t>
            </a:r>
            <a:r>
              <a:rPr lang="zh-CN" altLang="en-US" sz="2000" dirty="0">
                <a:latin typeface="Times New Roman" panose="02020603050405020304" pitchFamily="18" charset="0"/>
                <a:cs typeface="Times New Roman" panose="02020603050405020304" pitchFamily="18" charset="0"/>
              </a:rPr>
              <a:t>这些连接词。</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Rectangle 3"/>
          <p:cNvSpPr>
            <a:spLocks noGrp="1"/>
          </p:cNvSpPr>
          <p:nvPr>
            <p:ph idx="1"/>
          </p:nvPr>
        </p:nvSpPr>
        <p:spPr>
          <a:xfrm>
            <a:off x="1775460" y="1628775"/>
            <a:ext cx="9997440" cy="5905500"/>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Adherence with government regulations is a basic benchmark for evaluating farmers as often the regulation in practice is</a:t>
            </a:r>
            <a:r>
              <a:rPr lang="en-US" altLang="zh-CN" sz="2000" i="1" dirty="0">
                <a:latin typeface="Times New Roman" panose="02020603050405020304" pitchFamily="18" charset="0"/>
                <a:cs typeface="Times New Roman" panose="02020603050405020304" pitchFamily="18" charset="0"/>
              </a:rPr>
              <a:t> below</a:t>
            </a:r>
            <a:r>
              <a:rPr lang="en-US" altLang="zh-CN" sz="2000" dirty="0">
                <a:latin typeface="Times New Roman" panose="02020603050405020304" pitchFamily="18" charset="0"/>
                <a:cs typeface="Times New Roman" panose="02020603050405020304" pitchFamily="18" charset="0"/>
              </a:rPr>
              <a:t> what should be enforced and implemented.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译文：评估农民的基本标准是执行政府规定，这些规定在实践中往往</a:t>
            </a:r>
            <a:r>
              <a:rPr lang="zh-CN" altLang="en-US" sz="2000" b="1" dirty="0">
                <a:latin typeface="Times New Roman" panose="02020603050405020304" pitchFamily="18" charset="0"/>
                <a:cs typeface="Times New Roman" panose="02020603050405020304" pitchFamily="18" charset="0"/>
              </a:rPr>
              <a:t>没有很好</a:t>
            </a:r>
            <a:r>
              <a:rPr lang="zh-CN" altLang="en-US" sz="2000" dirty="0">
                <a:latin typeface="Times New Roman" panose="02020603050405020304" pitchFamily="18" charset="0"/>
                <a:cs typeface="Times New Roman" panose="02020603050405020304" pitchFamily="18" charset="0"/>
              </a:rPr>
              <a:t>贯彻落实。</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分析：译文采用了结构调整法和视角转换法。如果按原文结构翻译成“执行政府规定是评估农民的基本标准，这些规定在实践中往往没有很好贯彻落实”，显得前后不够连贯，把“政府规定”后移，可以使译文更连贯。另外，“</a:t>
            </a:r>
            <a:r>
              <a:rPr lang="en-US" altLang="zh-CN" sz="2000" dirty="0">
                <a:latin typeface="Times New Roman" panose="02020603050405020304" pitchFamily="18" charset="0"/>
                <a:cs typeface="Times New Roman" panose="02020603050405020304" pitchFamily="18" charset="0"/>
              </a:rPr>
              <a:t>below”</a:t>
            </a:r>
            <a:r>
              <a:rPr lang="zh-CN" altLang="en-US" sz="2000" dirty="0">
                <a:latin typeface="Times New Roman" panose="02020603050405020304" pitchFamily="18" charset="0"/>
                <a:cs typeface="Times New Roman" panose="02020603050405020304" pitchFamily="18" charset="0"/>
              </a:rPr>
              <a:t>表示“低于”的意思，此处无法直译，必须转换角度，“低于”不是“没有执行”，而是“没有很好地执行或没有完全执行”政策，所以，这里翻译成“没有很好贯彻落实政府规定”。</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Rectangle 3"/>
          <p:cNvSpPr>
            <a:spLocks noGrp="1"/>
          </p:cNvSpPr>
          <p:nvPr>
            <p:ph idx="1"/>
          </p:nvPr>
        </p:nvSpPr>
        <p:spPr>
          <a:xfrm>
            <a:off x="1559560" y="476885"/>
            <a:ext cx="10150475" cy="5081270"/>
          </a:xfrm>
          <a:solidFill>
            <a:schemeClr val="bg1"/>
          </a:solidFill>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In all developing regions, except Latin America, the Caribbean and South-east Asia, girls are</a:t>
            </a:r>
            <a:r>
              <a:rPr lang="en-US" altLang="zh-CN" sz="2000" i="1" dirty="0">
                <a:latin typeface="Times New Roman" panose="02020603050405020304" pitchFamily="18" charset="0"/>
                <a:cs typeface="Times New Roman" panose="02020603050405020304" pitchFamily="18" charset="0"/>
              </a:rPr>
              <a:t> less likely than boys to remain in school</a:t>
            </a:r>
            <a:r>
              <a:rPr lang="en-US" altLang="zh-CN" sz="2000" dirty="0">
                <a:latin typeface="Times New Roman" panose="02020603050405020304" pitchFamily="18" charset="0"/>
                <a:cs typeface="Times New Roman" panose="02020603050405020304" pitchFamily="18" charset="0"/>
              </a:rPr>
              <a:t>. </a:t>
            </a:r>
            <a:r>
              <a:rPr lang="en-US" altLang="zh-CN" sz="2000" i="1" dirty="0">
                <a:latin typeface="Times New Roman" panose="02020603050405020304" pitchFamily="18" charset="0"/>
                <a:cs typeface="Times New Roman" panose="02020603050405020304" pitchFamily="18" charset="0"/>
              </a:rPr>
              <a:t>The gap between girls and boys</a:t>
            </a:r>
            <a:r>
              <a:rPr lang="en-US" altLang="zh-CN" sz="2000" dirty="0">
                <a:latin typeface="Times New Roman" panose="02020603050405020304" pitchFamily="18" charset="0"/>
                <a:cs typeface="Times New Roman" panose="02020603050405020304" pitchFamily="18" charset="0"/>
              </a:rPr>
              <a:t> is greatest in the 22 countries where fewer than 60 percent of children complete their primary education.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译文：所有的发展中地区，除拉美、加勒比海和东南亚地区外，女孩比男孩失学的可能性更大。在完成小学教育人数不到</a:t>
            </a:r>
            <a:r>
              <a:rPr lang="en-US" altLang="zh-CN" sz="2000" dirty="0">
                <a:latin typeface="Times New Roman" panose="02020603050405020304" pitchFamily="18" charset="0"/>
                <a:cs typeface="Times New Roman" panose="02020603050405020304" pitchFamily="18" charset="0"/>
              </a:rPr>
              <a:t>60%</a:t>
            </a:r>
            <a:r>
              <a:rPr lang="zh-CN" altLang="en-US" sz="2000" dirty="0">
                <a:latin typeface="Times New Roman" panose="02020603050405020304" pitchFamily="18" charset="0"/>
                <a:cs typeface="Times New Roman" panose="02020603050405020304" pitchFamily="18" charset="0"/>
              </a:rPr>
              <a:t>的</a:t>
            </a:r>
            <a:r>
              <a:rPr lang="en-US" altLang="zh-CN" sz="2000" dirty="0">
                <a:latin typeface="Times New Roman" panose="02020603050405020304" pitchFamily="18" charset="0"/>
                <a:cs typeface="Times New Roman" panose="02020603050405020304" pitchFamily="18" charset="0"/>
              </a:rPr>
              <a:t>22</a:t>
            </a:r>
            <a:r>
              <a:rPr lang="zh-CN" altLang="en-US" sz="2000" dirty="0">
                <a:latin typeface="Times New Roman" panose="02020603050405020304" pitchFamily="18" charset="0"/>
                <a:cs typeface="Times New Roman" panose="02020603050405020304" pitchFamily="18" charset="0"/>
              </a:rPr>
              <a:t>个国家中，女孩和男孩的入学情况差距最大。</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分析：译文采用了增词法和视角转换法。原文“</a:t>
            </a:r>
            <a:r>
              <a:rPr lang="en-US" altLang="zh-CN" sz="2000" dirty="0">
                <a:latin typeface="Times New Roman" panose="02020603050405020304" pitchFamily="18" charset="0"/>
                <a:cs typeface="Times New Roman" panose="02020603050405020304" pitchFamily="18" charset="0"/>
              </a:rPr>
              <a:t>girls are less likely than boys to remain in school”</a:t>
            </a:r>
            <a:r>
              <a:rPr lang="zh-CN" altLang="en-US" sz="2000" dirty="0">
                <a:latin typeface="Times New Roman" panose="02020603050405020304" pitchFamily="18" charset="0"/>
                <a:cs typeface="Times New Roman" panose="02020603050405020304" pitchFamily="18" charset="0"/>
              </a:rPr>
              <a:t>如果译成“女孩不大可能跟男孩一样上学”就显得不清楚，译者需要转换视角，把“男孩”和“女孩”对调，把“上学”改为“失学”，译成“女孩比男孩失学的可能性更大”就清楚了。此外，“</a:t>
            </a:r>
            <a:r>
              <a:rPr lang="en-US" altLang="zh-CN" sz="2000" dirty="0">
                <a:latin typeface="Times New Roman" panose="02020603050405020304" pitchFamily="18" charset="0"/>
                <a:cs typeface="Times New Roman" panose="02020603050405020304" pitchFamily="18" charset="0"/>
              </a:rPr>
              <a:t>The gap between girls and boys”</a:t>
            </a:r>
            <a:r>
              <a:rPr lang="zh-CN" altLang="en-US" sz="2000" dirty="0">
                <a:latin typeface="Times New Roman" panose="02020603050405020304" pitchFamily="18" charset="0"/>
                <a:cs typeface="Times New Roman" panose="02020603050405020304" pitchFamily="18" charset="0"/>
              </a:rPr>
              <a:t>如果只是翻译成“男孩和女孩的差距”就不清楚，加上“入学情况”就非常清楚了。</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Rectangle 3"/>
          <p:cNvSpPr>
            <a:spLocks noGrp="1"/>
          </p:cNvSpPr>
          <p:nvPr>
            <p:ph idx="1"/>
          </p:nvPr>
        </p:nvSpPr>
        <p:spPr>
          <a:xfrm>
            <a:off x="1868805" y="1484630"/>
            <a:ext cx="9732010" cy="3651885"/>
          </a:xfrm>
        </p:spPr>
        <p:txBody>
          <a:bodyPr vert="horz" wrap="square" lIns="91440" tIns="45720" rIns="91440" bIns="45720" anchor="t" anchorCtr="0"/>
          <a:p>
            <a:pPr eaLnBrk="1" hangingPunct="1">
              <a:lnSpc>
                <a:spcPct val="130000"/>
              </a:lnSpc>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In dishwashers, where Matsushita has led the market since it produced Japan’s first model 46 years ago, the Company’s aggregate production reached 5 million units in May 2006.</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latin typeface="Times New Roman" panose="02020603050405020304" pitchFamily="18" charset="0"/>
                <a:cs typeface="Times New Roman" panose="02020603050405020304" pitchFamily="18" charset="0"/>
              </a:rPr>
              <a:t>译文：在洗碗机方面，自从</a:t>
            </a:r>
            <a:r>
              <a:rPr lang="en-US" altLang="zh-CN" sz="2400" dirty="0">
                <a:latin typeface="Times New Roman" panose="02020603050405020304" pitchFamily="18" charset="0"/>
                <a:cs typeface="Times New Roman" panose="02020603050405020304" pitchFamily="18" charset="0"/>
              </a:rPr>
              <a:t>46</a:t>
            </a:r>
            <a:r>
              <a:rPr lang="zh-CN" altLang="en-US" sz="2400" dirty="0">
                <a:latin typeface="Times New Roman" panose="02020603050405020304" pitchFamily="18" charset="0"/>
                <a:cs typeface="Times New Roman" panose="02020603050405020304" pitchFamily="18" charset="0"/>
              </a:rPr>
              <a:t>年前制造出第一台洗碗机以来，三菱一直领先市场。</a:t>
            </a:r>
            <a:r>
              <a:rPr lang="en-US" altLang="zh-CN" sz="2400" dirty="0">
                <a:latin typeface="Times New Roman" panose="02020603050405020304" pitchFamily="18" charset="0"/>
                <a:cs typeface="Times New Roman" panose="02020603050405020304" pitchFamily="18" charset="0"/>
              </a:rPr>
              <a:t>2006</a:t>
            </a:r>
            <a:r>
              <a:rPr lang="zh-CN" altLang="en-US" sz="2400" dirty="0">
                <a:latin typeface="Times New Roman" panose="02020603050405020304" pitchFamily="18" charset="0"/>
                <a:cs typeface="Times New Roman" panose="02020603050405020304" pitchFamily="18" charset="0"/>
              </a:rPr>
              <a:t>年</a:t>
            </a: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月，三菱公司总产量达</a:t>
            </a:r>
            <a:r>
              <a:rPr lang="en-US" altLang="zh-CN" sz="2400" dirty="0">
                <a:latin typeface="Times New Roman" panose="02020603050405020304" pitchFamily="18" charset="0"/>
                <a:cs typeface="Times New Roman" panose="02020603050405020304" pitchFamily="18" charset="0"/>
              </a:rPr>
              <a:t>500</a:t>
            </a:r>
            <a:r>
              <a:rPr lang="zh-CN" altLang="en-US" sz="2400" dirty="0">
                <a:latin typeface="Times New Roman" panose="02020603050405020304" pitchFamily="18" charset="0"/>
                <a:cs typeface="Times New Roman" panose="02020603050405020304" pitchFamily="18" charset="0"/>
              </a:rPr>
              <a:t>万台。</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latin typeface="Times New Roman" panose="02020603050405020304" pitchFamily="18" charset="0"/>
                <a:cs typeface="Times New Roman" panose="02020603050405020304" pitchFamily="18" charset="0"/>
              </a:rPr>
              <a:t>分析：采用长句顺译法。原文是带有非限制性定语从句的长句，此处采用顺译法。</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Rectangle 3"/>
          <p:cNvSpPr>
            <a:spLocks noGrp="1"/>
          </p:cNvSpPr>
          <p:nvPr>
            <p:ph idx="1"/>
          </p:nvPr>
        </p:nvSpPr>
        <p:spPr>
          <a:xfrm>
            <a:off x="1983105" y="1628775"/>
            <a:ext cx="9391650" cy="2874010"/>
          </a:xfrm>
        </p:spPr>
        <p:txBody>
          <a:bodyPr vert="horz" wrap="square" lIns="91440" tIns="45720" rIns="91440" bIns="45720" anchor="t" anchorCtr="0"/>
          <a:p>
            <a:pPr eaLnBrk="1" hangingPunct="1">
              <a:lnSpc>
                <a:spcPct val="120000"/>
              </a:lnSpc>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Extreme poverty remains a daily reality for more than 1 billion people who subsist on less than $1 a day. </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译文：超过</a:t>
            </a:r>
            <a:r>
              <a:rPr lang="en-US" altLang="zh-CN" sz="2400"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亿人口每天都处于极度贫困状态，他们的生活费用不到</a:t>
            </a: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美元。</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分析：采用拆译法。原文是定语从句，如果直接译成定语，不够清晰，因此，把定语从句拆译成两个分句，意思清楚明了。</a:t>
            </a:r>
            <a:endParaRPr lang="zh-CN" altLang="en-US" sz="2400" dirty="0">
              <a:latin typeface="Times New Roman" panose="02020603050405020304" pitchFamily="18" charset="0"/>
              <a:cs typeface="Times New Roman" panose="02020603050405020304" pitchFamily="18" charset="0"/>
            </a:endParaRPr>
          </a:p>
        </p:txBody>
      </p:sp>
      <p:pic>
        <p:nvPicPr>
          <p:cNvPr id="64515" name="Picture 4" descr="badspeech"/>
          <p:cNvPicPr>
            <a:picLocks noChangeAspect="1"/>
          </p:cNvPicPr>
          <p:nvPr/>
        </p:nvPicPr>
        <p:blipFill>
          <a:blip r:embed="rId1"/>
          <a:stretch>
            <a:fillRect/>
          </a:stretch>
        </p:blipFill>
        <p:spPr>
          <a:xfrm>
            <a:off x="1524000" y="5114925"/>
            <a:ext cx="1104900" cy="1743075"/>
          </a:xfrm>
          <a:prstGeom prst="rect">
            <a:avLst/>
          </a:prstGeom>
          <a:noFill/>
          <a:ln w="9525">
            <a:noFill/>
          </a:ln>
        </p:spPr>
      </p:pic>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Rectangle 3"/>
          <p:cNvSpPr>
            <a:spLocks noGrp="1"/>
          </p:cNvSpPr>
          <p:nvPr>
            <p:ph idx="1"/>
          </p:nvPr>
        </p:nvSpPr>
        <p:spPr>
          <a:xfrm>
            <a:off x="1992630" y="1773555"/>
            <a:ext cx="9499600" cy="4248150"/>
          </a:xfrm>
        </p:spPr>
        <p:txBody>
          <a:bodyPr vert="horz" wrap="square" lIns="91440" tIns="45720" rIns="91440" bIns="45720" anchor="t" anchorCtr="0"/>
          <a:p>
            <a:pPr eaLnBrk="1" hangingPunct="1"/>
            <a:r>
              <a:rPr lang="zh-CN" altLang="en-US" sz="2400" dirty="0">
                <a:latin typeface="Times New Roman" panose="02020603050405020304" pitchFamily="18" charset="0"/>
                <a:cs typeface="Times New Roman" panose="02020603050405020304" pitchFamily="18" charset="0"/>
              </a:rPr>
              <a:t>数词是日常生产、生活、工作、研究等活动中必不可少的一种词类。数字大量应用于文学作品和实用文体中。文学作品中的数字往往具有一定的修辞含义，如例</a:t>
            </a: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和例</a:t>
            </a: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，实用文体中的数字往往表示实指，如例</a:t>
            </a:r>
            <a:r>
              <a:rPr lang="en-US" altLang="zh-CN" sz="2400"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a:p>
            <a:pPr eaLnBrk="1" hangingPunct="1"/>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I will love you three score and ten.</a:t>
            </a:r>
            <a:endParaRPr lang="en-US" altLang="zh-CN" sz="2400" dirty="0">
              <a:latin typeface="Times New Roman" panose="02020603050405020304" pitchFamily="18" charset="0"/>
              <a:cs typeface="Times New Roman" panose="02020603050405020304" pitchFamily="18" charset="0"/>
            </a:endParaRPr>
          </a:p>
          <a:p>
            <a:pPr eaLnBrk="1" hangingPunct="1"/>
            <a:r>
              <a:rPr lang="zh-CN" altLang="en-US" sz="2400" dirty="0">
                <a:latin typeface="Times New Roman" panose="02020603050405020304" pitchFamily="18" charset="0"/>
                <a:cs typeface="Times New Roman" panose="02020603050405020304" pitchFamily="18" charset="0"/>
              </a:rPr>
              <a:t>译文：我会爱你一辈子。</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我会爱你一生一世。</a:t>
            </a:r>
            <a:endParaRPr lang="zh-CN" altLang="en-US" sz="2400" dirty="0">
              <a:latin typeface="Times New Roman" panose="02020603050405020304" pitchFamily="18" charset="0"/>
              <a:cs typeface="Times New Roman" panose="02020603050405020304" pitchFamily="18" charset="0"/>
            </a:endParaRPr>
          </a:p>
          <a:p>
            <a:pPr eaLnBrk="1" hangingPunct="1"/>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There were 60 million Americans at home working to turn out the thousand and one things required to wage war.</a:t>
            </a:r>
            <a:endParaRPr lang="en-US" altLang="zh-CN" sz="2400" dirty="0">
              <a:latin typeface="Times New Roman" panose="02020603050405020304" pitchFamily="18" charset="0"/>
              <a:cs typeface="Times New Roman" panose="02020603050405020304" pitchFamily="18" charset="0"/>
            </a:endParaRPr>
          </a:p>
          <a:p>
            <a:pPr eaLnBrk="1" hangingPunct="1"/>
            <a:r>
              <a:rPr lang="zh-CN" altLang="en-US" sz="2400" dirty="0">
                <a:latin typeface="Times New Roman" panose="02020603050405020304" pitchFamily="18" charset="0"/>
                <a:cs typeface="Times New Roman" panose="02020603050405020304" pitchFamily="18" charset="0"/>
              </a:rPr>
              <a:t>译文：美国国内有六千万人在生产成千上万的军需品。</a:t>
            </a:r>
            <a:endParaRPr lang="zh-CN" altLang="en-US" sz="2400" dirty="0">
              <a:latin typeface="Times New Roman" panose="02020603050405020304" pitchFamily="18" charset="0"/>
              <a:cs typeface="Times New Roman" panose="02020603050405020304" pitchFamily="18" charset="0"/>
            </a:endParaRPr>
          </a:p>
        </p:txBody>
      </p:sp>
      <p:sp>
        <p:nvSpPr>
          <p:cNvPr id="65539" name="Rectangle 6"/>
          <p:cNvSpPr>
            <a:spLocks noGrp="1"/>
          </p:cNvSpPr>
          <p:nvPr>
            <p:ph type="title"/>
          </p:nvPr>
        </p:nvSpPr>
        <p:spPr/>
        <p:txBody>
          <a:bodyPr vert="horz" wrap="square" lIns="91440" tIns="45720" rIns="91440" bIns="45720" anchor="b" anchorCtr="0"/>
          <a:p>
            <a:pPr eaLnBrk="1" hangingPunct="1"/>
            <a:r>
              <a:rPr lang="en-US" altLang="zh-CN" b="1" dirty="0"/>
              <a:t>I.</a:t>
            </a:r>
            <a:r>
              <a:rPr lang="en-US" altLang="zh-CN" dirty="0"/>
              <a:t> </a:t>
            </a:r>
            <a:r>
              <a:rPr lang="zh-CN" altLang="en-US" dirty="0"/>
              <a:t>数字的应用范畴</a:t>
            </a:r>
            <a:endParaRPr lang="zh-CN" altLang="en-US" dirty="0"/>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Rectangle 3"/>
          <p:cNvSpPr>
            <a:spLocks noGrp="1"/>
          </p:cNvSpPr>
          <p:nvPr>
            <p:ph idx="1"/>
          </p:nvPr>
        </p:nvSpPr>
        <p:spPr>
          <a:xfrm>
            <a:off x="1262380" y="332740"/>
            <a:ext cx="10344150" cy="5455920"/>
          </a:xfrm>
          <a:solidFill>
            <a:schemeClr val="bg1"/>
          </a:solidFill>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Malnutrition in children contributes to over half of children deaths. It is caused not only by food deprivation, but also by the debilitating effects of infectious diseases and lack of care. Progress in reducing child malnutrition has been slow. Over 150 million children under age 5 in the developing world are underweight, including almost half the children in Southern Asia. In sub-Saharan Africa, the number of underweight children increased from 29 million to 37 million between 1990 and 2003. Progress was made in Eastern Asia where the number of malnourished children declined from 24 to 10 million. (The Millennium Development Goals Report, 2005)</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译文：儿童死亡人数中一半以上是由于营养不良造成的，这不仅是由于缺少食物，而是由于传染病导致身体虚弱且缺少照顾造成的。减少儿童营养不良现象一直进展缓慢。发展中国家超过</a:t>
            </a:r>
            <a:r>
              <a:rPr lang="en-US" altLang="zh-CN" sz="2000" dirty="0">
                <a:latin typeface="Times New Roman" panose="02020603050405020304" pitchFamily="18" charset="0"/>
                <a:cs typeface="Times New Roman" panose="02020603050405020304" pitchFamily="18" charset="0"/>
              </a:rPr>
              <a:t>1.5</a:t>
            </a:r>
            <a:r>
              <a:rPr lang="zh-CN" altLang="en-US" sz="2000" dirty="0">
                <a:latin typeface="Times New Roman" panose="02020603050405020304" pitchFamily="18" charset="0"/>
                <a:cs typeface="Times New Roman" panose="02020603050405020304" pitchFamily="18" charset="0"/>
              </a:rPr>
              <a:t>亿</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岁以下儿童体重不达标，其中差不多一半在南亚。撒哈拉沙漠以南的非洲，体重不达标的儿童在</a:t>
            </a:r>
            <a:r>
              <a:rPr lang="en-US" altLang="zh-CN" sz="2000" dirty="0">
                <a:latin typeface="Times New Roman" panose="02020603050405020304" pitchFamily="18" charset="0"/>
                <a:cs typeface="Times New Roman" panose="02020603050405020304" pitchFamily="18" charset="0"/>
              </a:rPr>
              <a:t>1990</a:t>
            </a:r>
            <a:r>
              <a:rPr lang="zh-CN" altLang="en-US" sz="2000" dirty="0">
                <a:latin typeface="Times New Roman" panose="02020603050405020304" pitchFamily="18" charset="0"/>
                <a:cs typeface="Times New Roman" panose="02020603050405020304" pitchFamily="18" charset="0"/>
              </a:rPr>
              <a:t>年至</a:t>
            </a:r>
            <a:r>
              <a:rPr lang="en-US" altLang="zh-CN" sz="2000" dirty="0">
                <a:latin typeface="Times New Roman" panose="02020603050405020304" pitchFamily="18" charset="0"/>
                <a:cs typeface="Times New Roman" panose="02020603050405020304" pitchFamily="18" charset="0"/>
              </a:rPr>
              <a:t>2003</a:t>
            </a:r>
            <a:r>
              <a:rPr lang="zh-CN" altLang="en-US" sz="2000" dirty="0">
                <a:latin typeface="Times New Roman" panose="02020603050405020304" pitchFamily="18" charset="0"/>
                <a:cs typeface="Times New Roman" panose="02020603050405020304" pitchFamily="18" charset="0"/>
              </a:rPr>
              <a:t>年期间从</a:t>
            </a:r>
            <a:r>
              <a:rPr lang="en-US" altLang="zh-CN" sz="2000" dirty="0">
                <a:latin typeface="Times New Roman" panose="02020603050405020304" pitchFamily="18" charset="0"/>
                <a:cs typeface="Times New Roman" panose="02020603050405020304" pitchFamily="18" charset="0"/>
              </a:rPr>
              <a:t>2 900</a:t>
            </a:r>
            <a:r>
              <a:rPr lang="zh-CN" altLang="en-US" sz="2000" dirty="0">
                <a:latin typeface="Times New Roman" panose="02020603050405020304" pitchFamily="18" charset="0"/>
                <a:cs typeface="Times New Roman" panose="02020603050405020304" pitchFamily="18" charset="0"/>
              </a:rPr>
              <a:t>万增至</a:t>
            </a:r>
            <a:r>
              <a:rPr lang="en-US" altLang="zh-CN" sz="2000" dirty="0">
                <a:latin typeface="Times New Roman" panose="02020603050405020304" pitchFamily="18" charset="0"/>
                <a:cs typeface="Times New Roman" panose="02020603050405020304" pitchFamily="18" charset="0"/>
              </a:rPr>
              <a:t>3700</a:t>
            </a:r>
            <a:r>
              <a:rPr lang="zh-CN" altLang="en-US" sz="2000" dirty="0">
                <a:latin typeface="Times New Roman" panose="02020603050405020304" pitchFamily="18" charset="0"/>
                <a:cs typeface="Times New Roman" panose="02020603050405020304" pitchFamily="18" charset="0"/>
              </a:rPr>
              <a:t>万。东亚取得了一些进展，营养不良儿童从</a:t>
            </a:r>
            <a:r>
              <a:rPr lang="en-US" altLang="zh-CN" sz="2000" dirty="0">
                <a:latin typeface="Times New Roman" panose="02020603050405020304" pitchFamily="18" charset="0"/>
                <a:cs typeface="Times New Roman" panose="02020603050405020304" pitchFamily="18" charset="0"/>
              </a:rPr>
              <a:t>2 400</a:t>
            </a:r>
            <a:r>
              <a:rPr lang="zh-CN" altLang="en-US" sz="2000" dirty="0">
                <a:latin typeface="Times New Roman" panose="02020603050405020304" pitchFamily="18" charset="0"/>
                <a:cs typeface="Times New Roman" panose="02020603050405020304" pitchFamily="18" charset="0"/>
              </a:rPr>
              <a:t>万降低到了</a:t>
            </a:r>
            <a:r>
              <a:rPr lang="en-US" altLang="zh-CN" sz="2000" dirty="0">
                <a:latin typeface="Times New Roman" panose="02020603050405020304" pitchFamily="18" charset="0"/>
                <a:cs typeface="Times New Roman" panose="02020603050405020304" pitchFamily="18" charset="0"/>
              </a:rPr>
              <a:t>1 000</a:t>
            </a:r>
            <a:r>
              <a:rPr lang="zh-CN" altLang="en-US" sz="2000" dirty="0">
                <a:latin typeface="Times New Roman" panose="02020603050405020304" pitchFamily="18" charset="0"/>
                <a:cs typeface="Times New Roman" panose="02020603050405020304" pitchFamily="18" charset="0"/>
              </a:rPr>
              <a:t>万。</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7586" name="Picture 4" descr="534776"/>
          <p:cNvPicPr>
            <a:picLocks noChangeAspect="1"/>
          </p:cNvPicPr>
          <p:nvPr/>
        </p:nvPicPr>
        <p:blipFill>
          <a:blip r:embed="rId1"/>
          <a:stretch>
            <a:fillRect/>
          </a:stretch>
        </p:blipFill>
        <p:spPr>
          <a:xfrm>
            <a:off x="5664200" y="5605463"/>
            <a:ext cx="1331913" cy="1252537"/>
          </a:xfrm>
          <a:prstGeom prst="rect">
            <a:avLst/>
          </a:prstGeom>
          <a:noFill/>
          <a:ln w="9525">
            <a:noFill/>
          </a:ln>
        </p:spPr>
      </p:pic>
      <p:sp>
        <p:nvSpPr>
          <p:cNvPr id="67587" name="Rectangle 3"/>
          <p:cNvSpPr>
            <a:spLocks noGrp="1"/>
          </p:cNvSpPr>
          <p:nvPr>
            <p:ph idx="1"/>
          </p:nvPr>
        </p:nvSpPr>
        <p:spPr>
          <a:xfrm>
            <a:off x="1847850" y="1557020"/>
            <a:ext cx="9761855" cy="5184775"/>
          </a:xfrm>
        </p:spPr>
        <p:txBody>
          <a:bodyPr vert="horz" wrap="square" lIns="91440" tIns="45720" rIns="91440" bIns="45720" anchor="t" anchorCtr="0"/>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   </a:t>
            </a:r>
            <a:r>
              <a:rPr lang="zh-CN" altLang="zh-CN" sz="2400" dirty="0">
                <a:latin typeface="Times New Roman" panose="02020603050405020304" pitchFamily="18" charset="0"/>
                <a:cs typeface="Times New Roman" panose="02020603050405020304" pitchFamily="18" charset="0"/>
              </a:rPr>
              <a:t>例</a:t>
            </a: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和例</a:t>
            </a: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中的数字“</a:t>
            </a:r>
            <a:r>
              <a:rPr lang="en-US" altLang="zh-CN" sz="2400" dirty="0">
                <a:latin typeface="Times New Roman" panose="02020603050405020304" pitchFamily="18" charset="0"/>
                <a:cs typeface="Times New Roman" panose="02020603050405020304" pitchFamily="18" charset="0"/>
              </a:rPr>
              <a:t>three score and ten”</a:t>
            </a:r>
            <a:r>
              <a:rPr lang="zh-CN" altLang="en-US" sz="2400" dirty="0">
                <a:latin typeface="Times New Roman" panose="02020603050405020304" pitchFamily="18" charset="0"/>
                <a:cs typeface="Times New Roman" panose="02020603050405020304" pitchFamily="18" charset="0"/>
              </a:rPr>
              <a:t>和“</a:t>
            </a:r>
            <a:r>
              <a:rPr lang="en-US" altLang="zh-CN" sz="2400" dirty="0">
                <a:latin typeface="Times New Roman" panose="02020603050405020304" pitchFamily="18" charset="0"/>
                <a:cs typeface="Times New Roman" panose="02020603050405020304" pitchFamily="18" charset="0"/>
              </a:rPr>
              <a:t>the thousand and one”</a:t>
            </a:r>
            <a:r>
              <a:rPr lang="zh-CN" altLang="en-US" sz="2400" dirty="0">
                <a:latin typeface="Times New Roman" panose="02020603050405020304" pitchFamily="18" charset="0"/>
                <a:cs typeface="Times New Roman" panose="02020603050405020304" pitchFamily="18" charset="0"/>
              </a:rPr>
              <a:t>都不是实指，而具有一定的夸张含义。“</a:t>
            </a:r>
            <a:r>
              <a:rPr lang="en-US" altLang="zh-CN" sz="2400" dirty="0">
                <a:latin typeface="Times New Roman" panose="02020603050405020304" pitchFamily="18" charset="0"/>
                <a:cs typeface="Times New Roman" panose="02020603050405020304" pitchFamily="18" charset="0"/>
              </a:rPr>
              <a:t>three score and ten”</a:t>
            </a:r>
            <a:r>
              <a:rPr lang="zh-CN" altLang="en-US" sz="2400" dirty="0">
                <a:latin typeface="Times New Roman" panose="02020603050405020304" pitchFamily="18" charset="0"/>
                <a:cs typeface="Times New Roman" panose="02020603050405020304" pitchFamily="18" charset="0"/>
              </a:rPr>
              <a:t>在</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旧约</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中表示人的寿命大约为</a:t>
            </a:r>
            <a:r>
              <a:rPr lang="en-US" altLang="zh-CN" sz="2400" dirty="0">
                <a:latin typeface="Times New Roman" panose="02020603050405020304" pitchFamily="18" charset="0"/>
                <a:cs typeface="Times New Roman" panose="02020603050405020304" pitchFamily="18" charset="0"/>
              </a:rPr>
              <a:t>70</a:t>
            </a:r>
            <a:r>
              <a:rPr lang="zh-CN" altLang="en-US" sz="2400" dirty="0">
                <a:latin typeface="Times New Roman" panose="02020603050405020304" pitchFamily="18" charset="0"/>
                <a:cs typeface="Times New Roman" panose="02020603050405020304" pitchFamily="18" charset="0"/>
              </a:rPr>
              <a:t>岁，此处不能按实际时间翻译，而表示“一生一世、天长地久”的意思；而“</a:t>
            </a:r>
            <a:r>
              <a:rPr lang="en-US" altLang="zh-CN" sz="2400" dirty="0">
                <a:latin typeface="Times New Roman" panose="02020603050405020304" pitchFamily="18" charset="0"/>
                <a:cs typeface="Times New Roman" panose="02020603050405020304" pitchFamily="18" charset="0"/>
              </a:rPr>
              <a:t>the thousand and one”</a:t>
            </a:r>
            <a:r>
              <a:rPr lang="zh-CN" altLang="en-US" sz="2400" dirty="0">
                <a:latin typeface="Times New Roman" panose="02020603050405020304" pitchFamily="18" charset="0"/>
                <a:cs typeface="Times New Roman" panose="02020603050405020304" pitchFamily="18" charset="0"/>
              </a:rPr>
              <a:t>表示数量很大，不计其数。本单元讨论的数字翻译并不包括文学作品中的数字的翻译，也不包括具有深刻文化内涵的数字的翻译，而仅仅讨论商务英语中有关数字的准确翻译，如例</a:t>
            </a:r>
            <a:r>
              <a:rPr lang="en-US" altLang="zh-CN" sz="2400"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中的数字翻译。</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2"/>
          <p:cNvSpPr>
            <a:spLocks noGrp="1"/>
          </p:cNvSpPr>
          <p:nvPr>
            <p:ph type="title"/>
          </p:nvPr>
        </p:nvSpPr>
        <p:spPr>
          <a:xfrm>
            <a:off x="1931670" y="333375"/>
            <a:ext cx="9575800" cy="1143000"/>
          </a:xfrm>
        </p:spPr>
        <p:txBody>
          <a:bodyPr vert="horz" wrap="square" lIns="91440" tIns="45720" rIns="91440" bIns="45720" anchor="b" anchorCtr="0"/>
          <a:p>
            <a:pPr eaLnBrk="1" hangingPunct="1"/>
            <a:r>
              <a:rPr lang="en-US" altLang="zh-CN" sz="2400" b="1" dirty="0"/>
              <a:t>Task II  </a:t>
            </a:r>
            <a:r>
              <a:rPr lang="zh-CN" altLang="en-US" sz="2400" b="1" dirty="0"/>
              <a:t>阅读下列商务报告（</a:t>
            </a:r>
            <a:r>
              <a:rPr lang="en-US" altLang="zh-CN" sz="2400" b="1" dirty="0"/>
              <a:t>《</a:t>
            </a:r>
            <a:r>
              <a:rPr lang="zh-CN" altLang="en-US" sz="2400" b="1" dirty="0"/>
              <a:t>钻探工作进展报告</a:t>
            </a:r>
            <a:r>
              <a:rPr lang="en-US" altLang="zh-CN" sz="2400" b="1" dirty="0"/>
              <a:t>》</a:t>
            </a:r>
            <a:r>
              <a:rPr lang="zh-CN" altLang="en-US" sz="2400" b="1" dirty="0"/>
              <a:t>）并思考：什么是商务报告；商务报告的功能是什么，商务报告由哪些部分组成；商务报告有哪些种类？</a:t>
            </a:r>
            <a:endParaRPr lang="zh-CN" altLang="en-US" sz="2400" b="1" dirty="0"/>
          </a:p>
        </p:txBody>
      </p:sp>
      <p:sp>
        <p:nvSpPr>
          <p:cNvPr id="9219" name="Rectangle 3"/>
          <p:cNvSpPr>
            <a:spLocks noGrp="1"/>
          </p:cNvSpPr>
          <p:nvPr>
            <p:ph idx="1"/>
          </p:nvPr>
        </p:nvSpPr>
        <p:spPr>
          <a:xfrm>
            <a:off x="1830070" y="1827530"/>
            <a:ext cx="9818370" cy="4410075"/>
          </a:xfrm>
        </p:spPr>
        <p:txBody>
          <a:bodyPr vert="horz" wrap="square" lIns="91440" tIns="45720" rIns="91440" bIns="45720" anchor="t" anchorCtr="0"/>
          <a:p>
            <a:pPr marL="0" indent="0" eaLnBrk="1" hangingPunct="1">
              <a:lnSpc>
                <a:spcPct val="120000"/>
              </a:lnSpc>
              <a:buNone/>
            </a:pPr>
            <a:r>
              <a:rPr lang="en-US" altLang="zh-CN" sz="2400" dirty="0">
                <a:latin typeface="Times New Roman" panose="02020603050405020304" pitchFamily="18" charset="0"/>
                <a:cs typeface="Times New Roman" panose="02020603050405020304" pitchFamily="18" charset="0"/>
              </a:rPr>
              <a:t>To: Mr. John Andrew, General Manager</a:t>
            </a:r>
            <a:endParaRPr lang="en-US" altLang="zh-CN" sz="2400" b="1" dirty="0">
              <a:latin typeface="Times New Roman" panose="02020603050405020304" pitchFamily="18" charset="0"/>
              <a:cs typeface="Times New Roman" panose="02020603050405020304" pitchFamily="18" charset="0"/>
            </a:endParaRPr>
          </a:p>
          <a:p>
            <a:pPr marL="0" indent="0" algn="ctr" eaLnBrk="1" hangingPunct="1">
              <a:lnSpc>
                <a:spcPct val="120000"/>
              </a:lnSpc>
              <a:buNone/>
            </a:pPr>
            <a:r>
              <a:rPr lang="en-US" altLang="zh-CN" sz="2400" b="1" dirty="0">
                <a:latin typeface="Times New Roman" panose="02020603050405020304" pitchFamily="18" charset="0"/>
                <a:cs typeface="Times New Roman" panose="02020603050405020304" pitchFamily="18" charset="0"/>
              </a:rPr>
              <a:t>Drilling Conditions in the Gulf of Mexico </a:t>
            </a:r>
            <a:endParaRPr lang="en-US" altLang="zh-CN" sz="2400" dirty="0">
              <a:latin typeface="Times New Roman" panose="02020603050405020304" pitchFamily="18" charset="0"/>
              <a:cs typeface="Times New Roman" panose="02020603050405020304" pitchFamily="18" charset="0"/>
            </a:endParaRPr>
          </a:p>
          <a:p>
            <a:pPr marL="0" indent="0" eaLnBrk="1" hangingPunct="1">
              <a:lnSpc>
                <a:spcPct val="120000"/>
              </a:lnSpc>
              <a:buNone/>
            </a:pPr>
            <a:r>
              <a:rPr lang="en-US" altLang="zh-CN" sz="2400" dirty="0">
                <a:latin typeface="Times New Roman" panose="02020603050405020304" pitchFamily="18" charset="0"/>
                <a:cs typeface="Times New Roman" panose="02020603050405020304" pitchFamily="18" charset="0"/>
              </a:rPr>
              <a:t>       The first two or three feet were fairly easy to drill through, but after passing through a layer of chalk, we ran into our first layer of hard basalt. At this stage we had to change the drilling bit, and as a result, the drilling became slower. As we went through this hard layer, we had to stop often to make sure that the bit was not getting too hot. </a:t>
            </a:r>
            <a:endParaRPr lang="en-US" altLang="zh-CN" sz="2400" dirty="0">
              <a:latin typeface="Times New Roman" panose="02020603050405020304" pitchFamily="18" charset="0"/>
              <a:cs typeface="Times New Roman" panose="02020603050405020304" pitchFamily="18" charset="0"/>
            </a:endParaRPr>
          </a:p>
          <a:p>
            <a:pPr marL="0" indent="0" eaLnBrk="1" hangingPunct="1">
              <a:lnSpc>
                <a:spcPct val="120000"/>
              </a:lnSpc>
              <a:buNone/>
            </a:pPr>
            <a:r>
              <a:rPr lang="en-US" altLang="zh-CN" sz="2400" dirty="0">
                <a:latin typeface="Times New Roman" panose="02020603050405020304" pitchFamily="18" charset="0"/>
                <a:ea typeface="微软雅黑" panose="020B0503020204020204" charset="-122"/>
                <a:cs typeface="Times New Roman" panose="02020603050405020304" pitchFamily="18" charset="0"/>
                <a:sym typeface="+mn-ea"/>
              </a:rPr>
              <a:t>     </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Rectangle 3"/>
          <p:cNvSpPr>
            <a:spLocks noGrp="1"/>
          </p:cNvSpPr>
          <p:nvPr>
            <p:ph idx="1"/>
          </p:nvPr>
        </p:nvSpPr>
        <p:spPr>
          <a:xfrm>
            <a:off x="1754505" y="908685"/>
            <a:ext cx="9765665" cy="5400675"/>
          </a:xfrm>
        </p:spPr>
        <p:txBody>
          <a:bodyPr vert="horz" wrap="square" lIns="91440" tIns="45720" rIns="91440" bIns="45720" anchor="t" anchorCtr="0"/>
          <a:p>
            <a:pPr eaLnBrk="1" hangingPunct="1">
              <a:lnSpc>
                <a:spcPct val="120000"/>
              </a:lnSpc>
              <a:buNone/>
            </a:pPr>
            <a:r>
              <a:rPr lang="en-US" altLang="zh-CN" b="1" dirty="0">
                <a:latin typeface="Times New Roman" panose="02020603050405020304" pitchFamily="18" charset="0"/>
                <a:cs typeface="Times New Roman" panose="02020603050405020304" pitchFamily="18" charset="0"/>
              </a:rPr>
              <a:t>II. </a:t>
            </a:r>
            <a:r>
              <a:rPr lang="zh-CN" altLang="en-US" b="1" dirty="0">
                <a:latin typeface="Times New Roman" panose="02020603050405020304" pitchFamily="18" charset="0"/>
                <a:cs typeface="Times New Roman" panose="02020603050405020304" pitchFamily="18" charset="0"/>
              </a:rPr>
              <a:t>商务翻译中数字的翻译</a:t>
            </a:r>
            <a:endParaRPr lang="zh-CN" altLang="en-US" b="1"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400" dirty="0"/>
              <a:t>商务活动中，任何时候都离不开数字，数字可以准确地表达事物的状况，可以翔实记录事物的发展状态，也可以科学地证明某些观点。在商务报告中，可以说数字的应用比比皆是。本单元重点阐述数字翻译以及与数字紧密相关的表达法如</a:t>
            </a:r>
            <a:r>
              <a:rPr lang="zh-CN" altLang="en-US" sz="2400" dirty="0">
                <a:latin typeface="Arial" panose="020B0604020202020204" pitchFamily="34" charset="0"/>
              </a:rPr>
              <a:t>“</a:t>
            </a:r>
            <a:r>
              <a:rPr lang="zh-CN" altLang="en-US" sz="2400" dirty="0"/>
              <a:t>上升、下降</a:t>
            </a:r>
            <a:r>
              <a:rPr lang="zh-CN" altLang="en-US" sz="2400" dirty="0">
                <a:latin typeface="Arial" panose="020B0604020202020204" pitchFamily="34" charset="0"/>
              </a:rPr>
              <a:t>”</a:t>
            </a:r>
            <a:r>
              <a:rPr lang="zh-CN" altLang="en-US" sz="2400" dirty="0"/>
              <a:t>等词汇的翻译。我们知道，</a:t>
            </a:r>
            <a:r>
              <a:rPr lang="zh-CN" altLang="en-US" sz="2400" dirty="0">
                <a:latin typeface="Arial" panose="020B0604020202020204" pitchFamily="34" charset="0"/>
              </a:rPr>
              <a:t>“</a:t>
            </a:r>
            <a:r>
              <a:rPr lang="zh-CN" altLang="en-US" sz="2400" dirty="0"/>
              <a:t>失之毫厘，差之千里</a:t>
            </a:r>
            <a:r>
              <a:rPr lang="zh-CN" altLang="en-US" sz="2400" dirty="0">
                <a:latin typeface="Arial" panose="020B0604020202020204" pitchFamily="34" charset="0"/>
              </a:rPr>
              <a:t>”</a:t>
            </a:r>
            <a:r>
              <a:rPr lang="zh-CN" altLang="en-US" sz="2400" dirty="0"/>
              <a:t>，数字及有关数字的翻译的重要原则就是</a:t>
            </a:r>
            <a:r>
              <a:rPr lang="zh-CN" altLang="en-US" sz="2400" dirty="0">
                <a:latin typeface="Arial" panose="020B0604020202020204" pitchFamily="34" charset="0"/>
              </a:rPr>
              <a:t>“</a:t>
            </a:r>
            <a:r>
              <a:rPr lang="zh-CN" altLang="en-US" sz="2400" dirty="0"/>
              <a:t>准确性</a:t>
            </a:r>
            <a:r>
              <a:rPr lang="zh-CN" altLang="en-US" sz="2400" dirty="0">
                <a:latin typeface="Arial" panose="020B0604020202020204" pitchFamily="34" charset="0"/>
              </a:rPr>
              <a:t>”</a:t>
            </a:r>
            <a:r>
              <a:rPr lang="zh-CN" altLang="en-US" sz="2400" dirty="0"/>
              <a:t>。</a:t>
            </a:r>
            <a:endParaRPr lang="zh-CN" altLang="en-US" sz="2400" dirty="0"/>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Rectangle 2"/>
          <p:cNvSpPr>
            <a:spLocks noGrp="1"/>
          </p:cNvSpPr>
          <p:nvPr>
            <p:ph type="title"/>
          </p:nvPr>
        </p:nvSpPr>
        <p:spPr/>
        <p:txBody>
          <a:bodyPr vert="horz" wrap="square" lIns="91440" tIns="45720" rIns="91440" bIns="45720" anchor="b" anchorCtr="0"/>
          <a:p>
            <a:pPr eaLnBrk="1" hangingPunct="1"/>
            <a:r>
              <a:rPr lang="en-US" altLang="zh-CN" dirty="0"/>
              <a:t> </a:t>
            </a:r>
            <a:endParaRPr lang="en-US" altLang="zh-CN" dirty="0"/>
          </a:p>
        </p:txBody>
      </p:sp>
      <p:sp>
        <p:nvSpPr>
          <p:cNvPr id="69635" name="Rectangle 3"/>
          <p:cNvSpPr>
            <a:spLocks noGrp="1"/>
          </p:cNvSpPr>
          <p:nvPr>
            <p:ph idx="1"/>
          </p:nvPr>
        </p:nvSpPr>
        <p:spPr>
          <a:xfrm>
            <a:off x="1775460" y="908685"/>
            <a:ext cx="9718040" cy="3277870"/>
          </a:xfrm>
        </p:spPr>
        <p:txBody>
          <a:bodyPr vert="horz" wrap="square" lIns="91440" tIns="45720" rIns="91440" bIns="45720" anchor="t" anchorCtr="0"/>
          <a:p>
            <a:pPr eaLnBrk="1" hangingPunct="1">
              <a:lnSpc>
                <a:spcPct val="130000"/>
              </a:lnSpc>
              <a:buNone/>
            </a:pPr>
            <a:r>
              <a:rPr lang="en-US" altLang="zh-CN" sz="2800" dirty="0">
                <a:latin typeface="Times New Roman" panose="02020603050405020304" pitchFamily="18" charset="0"/>
                <a:cs typeface="Times New Roman" panose="02020603050405020304" pitchFamily="18" charset="0"/>
              </a:rPr>
              <a:t>1. </a:t>
            </a:r>
            <a:r>
              <a:rPr lang="zh-CN" altLang="en-US" sz="2800" dirty="0">
                <a:latin typeface="Times New Roman" panose="02020603050405020304" pitchFamily="18" charset="0"/>
                <a:cs typeface="Times New Roman" panose="02020603050405020304" pitchFamily="18" charset="0"/>
              </a:rPr>
              <a:t>英汉数字翻译</a:t>
            </a:r>
            <a:endParaRPr lang="zh-CN" altLang="en-US" sz="28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400" dirty="0">
                <a:latin typeface="Times New Roman" panose="02020603050405020304" pitchFamily="18" charset="0"/>
                <a:cs typeface="Times New Roman" panose="02020603050405020304" pitchFamily="18" charset="0"/>
              </a:rPr>
              <a:t>英语和汉语数字的读法和记录方式差别很大，汉语按“个十百千万”记录，而英语按数字分节号记录，每三位数字为一节，要进行数字翻译，必须掌握基本的英汉数字对应，现归纳表示如下：</a:t>
            </a:r>
            <a:endParaRPr lang="zh-CN" altLang="en-US" sz="2400" dirty="0">
              <a:latin typeface="Times New Roman" panose="02020603050405020304" pitchFamily="18" charset="0"/>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140075" y="3501390"/>
            <a:ext cx="5790565" cy="1551940"/>
          </a:xfrm>
          <a:prstGeom prst="rect">
            <a:avLst/>
          </a:prstGeom>
        </p:spPr>
      </p:pic>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Rectangle 3"/>
          <p:cNvSpPr>
            <a:spLocks noGrp="1"/>
          </p:cNvSpPr>
          <p:nvPr>
            <p:ph idx="1"/>
          </p:nvPr>
        </p:nvSpPr>
        <p:spPr>
          <a:xfrm>
            <a:off x="1878965" y="908685"/>
            <a:ext cx="9455785" cy="5255895"/>
          </a:xfrm>
        </p:spPr>
        <p:txBody>
          <a:bodyPr vert="horz" wrap="square" lIns="91440" tIns="45720" rIns="91440" bIns="45720" anchor="t" anchorCtr="0"/>
          <a:p>
            <a:pPr eaLnBrk="1" hangingPunct="1">
              <a:buNone/>
            </a:pPr>
            <a:r>
              <a:rPr lang="en-US" altLang="zh-CN" sz="3200" dirty="0">
                <a:latin typeface="Times New Roman" panose="02020603050405020304" pitchFamily="18" charset="0"/>
                <a:cs typeface="Times New Roman" panose="02020603050405020304" pitchFamily="18" charset="0"/>
              </a:rPr>
              <a:t>2.“</a:t>
            </a:r>
            <a:r>
              <a:rPr lang="zh-CN" altLang="en-US" sz="3200" dirty="0">
                <a:latin typeface="Times New Roman" panose="02020603050405020304" pitchFamily="18" charset="0"/>
                <a:cs typeface="Times New Roman" panose="02020603050405020304" pitchFamily="18" charset="0"/>
              </a:rPr>
              <a:t>数量增加”的翻译</a:t>
            </a:r>
            <a:endParaRPr lang="zh-CN" altLang="en-US" sz="32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400" dirty="0">
                <a:latin typeface="Times New Roman" panose="02020603050405020304" pitchFamily="18" charset="0"/>
                <a:cs typeface="Times New Roman" panose="02020603050405020304" pitchFamily="18" charset="0"/>
              </a:rPr>
              <a:t>英语中，表示数量增加的词语或者短语包括“</a:t>
            </a:r>
            <a:r>
              <a:rPr lang="en-US" altLang="zh-CN" sz="2400" dirty="0">
                <a:latin typeface="Times New Roman" panose="02020603050405020304" pitchFamily="18" charset="0"/>
                <a:cs typeface="Times New Roman" panose="02020603050405020304" pitchFamily="18" charset="0"/>
              </a:rPr>
              <a:t>increase, rise, grow, up, reach”</a:t>
            </a:r>
            <a:r>
              <a:rPr lang="zh-CN" altLang="en-US" sz="2400" dirty="0">
                <a:latin typeface="Times New Roman" panose="02020603050405020304" pitchFamily="18" charset="0"/>
                <a:cs typeface="Times New Roman" panose="02020603050405020304" pitchFamily="18" charset="0"/>
              </a:rPr>
              <a:t>，增长了多少可以用“</a:t>
            </a:r>
            <a:r>
              <a:rPr lang="en-US" altLang="zh-CN" sz="2400" dirty="0">
                <a:latin typeface="Times New Roman" panose="02020603050405020304" pitchFamily="18" charset="0"/>
                <a:cs typeface="Times New Roman" panose="02020603050405020304" pitchFamily="18" charset="0"/>
              </a:rPr>
              <a:t>up, by”</a:t>
            </a:r>
            <a:r>
              <a:rPr lang="zh-CN" altLang="en-US" sz="2400" dirty="0">
                <a:latin typeface="Times New Roman" panose="02020603050405020304" pitchFamily="18" charset="0"/>
                <a:cs typeface="Times New Roman" panose="02020603050405020304" pitchFamily="18" charset="0"/>
              </a:rPr>
              <a:t>表示，增长到多少用“</a:t>
            </a:r>
            <a:r>
              <a:rPr lang="en-US" altLang="zh-CN" sz="2400" dirty="0">
                <a:latin typeface="Times New Roman" panose="02020603050405020304" pitchFamily="18" charset="0"/>
                <a:cs typeface="Times New Roman" panose="02020603050405020304" pitchFamily="18" charset="0"/>
              </a:rPr>
              <a:t>increase to, arrive at”</a:t>
            </a:r>
            <a:r>
              <a:rPr lang="zh-CN" altLang="en-US" sz="2400" dirty="0">
                <a:latin typeface="Times New Roman" panose="02020603050405020304" pitchFamily="18" charset="0"/>
                <a:cs typeface="Times New Roman" panose="02020603050405020304" pitchFamily="18" charset="0"/>
              </a:rPr>
              <a:t>表示。另外，表示迅速增长或者急剧上升可以用“</a:t>
            </a:r>
            <a:r>
              <a:rPr lang="en-US" altLang="zh-CN" sz="2400" dirty="0">
                <a:latin typeface="Times New Roman" panose="02020603050405020304" pitchFamily="18" charset="0"/>
                <a:cs typeface="Times New Roman" panose="02020603050405020304" pitchFamily="18" charset="0"/>
              </a:rPr>
              <a:t>rocket, skyrocket, jump, leap, soar, shoot up, increase dramatically, increase sharply”</a:t>
            </a:r>
            <a:r>
              <a:rPr lang="zh-CN" altLang="en-US" sz="2400" dirty="0">
                <a:latin typeface="Times New Roman" panose="02020603050405020304" pitchFamily="18" charset="0"/>
                <a:cs typeface="Times New Roman" panose="02020603050405020304" pitchFamily="18" charset="0"/>
              </a:rPr>
              <a:t>等表示。</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Rectangle 3"/>
          <p:cNvSpPr>
            <a:spLocks noGrp="1"/>
          </p:cNvSpPr>
          <p:nvPr>
            <p:ph idx="1"/>
          </p:nvPr>
        </p:nvSpPr>
        <p:spPr>
          <a:xfrm>
            <a:off x="1271270" y="332740"/>
            <a:ext cx="10770235" cy="5622290"/>
          </a:xfrm>
          <a:solidFill>
            <a:schemeClr val="bg1"/>
          </a:solidFill>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This report provides information about the growth rates in the ownership of mobile phones in Europe, USA and Asia in the years between 1997 and 2002. During the five years, there was a general increase in the mobile phone ownership in all three parts of the world. In Europe, the number of mobile phone owners accounted for about 4% of the total number of telephone users in 1997. The percentage rose to 14% or so in 2002. In USA, the percentage was about 8% in 1997, the highest among the three groups. It increased to about 18% in 2002. The increase in Asia reached three times in these years, from only 2% to about 8% in 2002. So we can expect that the mobile phone market in Asia would be developing much faster than in the other two areas.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译文：本报告提供了</a:t>
            </a:r>
            <a:r>
              <a:rPr lang="en-US" altLang="zh-CN" sz="2000" dirty="0">
                <a:latin typeface="Times New Roman" panose="02020603050405020304" pitchFamily="18" charset="0"/>
                <a:cs typeface="Times New Roman" panose="02020603050405020304" pitchFamily="18" charset="0"/>
              </a:rPr>
              <a:t>1997</a:t>
            </a:r>
            <a:r>
              <a:rPr lang="zh-CN" altLang="en-US" sz="2000" dirty="0">
                <a:latin typeface="Times New Roman" panose="02020603050405020304" pitchFamily="18" charset="0"/>
                <a:cs typeface="Times New Roman" panose="02020603050405020304" pitchFamily="18" charset="0"/>
              </a:rPr>
              <a:t>年至</a:t>
            </a:r>
            <a:r>
              <a:rPr lang="en-US" altLang="zh-CN" sz="2000" dirty="0">
                <a:latin typeface="Times New Roman" panose="02020603050405020304" pitchFamily="18" charset="0"/>
                <a:cs typeface="Times New Roman" panose="02020603050405020304" pitchFamily="18" charset="0"/>
              </a:rPr>
              <a:t>2002</a:t>
            </a:r>
            <a:r>
              <a:rPr lang="zh-CN" altLang="en-US" sz="2000" dirty="0">
                <a:latin typeface="Times New Roman" panose="02020603050405020304" pitchFamily="18" charset="0"/>
                <a:cs typeface="Times New Roman" panose="02020603050405020304" pitchFamily="18" charset="0"/>
              </a:rPr>
              <a:t>年欧洲、美国和亚洲手机增长率的有关信息。在这五年期间，这些地方的手机拥有量普遍增长了。</a:t>
            </a:r>
            <a:r>
              <a:rPr lang="en-US" altLang="zh-CN" sz="2000" dirty="0">
                <a:latin typeface="Times New Roman" panose="02020603050405020304" pitchFamily="18" charset="0"/>
                <a:cs typeface="Times New Roman" panose="02020603050405020304" pitchFamily="18" charset="0"/>
              </a:rPr>
              <a:t>1997</a:t>
            </a:r>
            <a:r>
              <a:rPr lang="zh-CN" altLang="en-US" sz="2000" dirty="0">
                <a:latin typeface="Times New Roman" panose="02020603050405020304" pitchFamily="18" charset="0"/>
                <a:cs typeface="Times New Roman" panose="02020603050405020304" pitchFamily="18" charset="0"/>
              </a:rPr>
              <a:t>年，欧洲手机用户人数占电话用户总人数的</a:t>
            </a: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2002</a:t>
            </a:r>
            <a:r>
              <a:rPr lang="zh-CN" altLang="en-US" sz="2000" dirty="0">
                <a:latin typeface="Times New Roman" panose="02020603050405020304" pitchFamily="18" charset="0"/>
                <a:cs typeface="Times New Roman" panose="02020603050405020304" pitchFamily="18" charset="0"/>
              </a:rPr>
              <a:t>年上升到约</a:t>
            </a:r>
            <a:r>
              <a:rPr lang="en-US" altLang="zh-CN" sz="2000" dirty="0">
                <a:latin typeface="Times New Roman" panose="02020603050405020304" pitchFamily="18" charset="0"/>
                <a:cs typeface="Times New Roman" panose="02020603050405020304" pitchFamily="18" charset="0"/>
              </a:rPr>
              <a:t>14%</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1997</a:t>
            </a:r>
            <a:r>
              <a:rPr lang="zh-CN" altLang="en-US" sz="2000" dirty="0">
                <a:latin typeface="Times New Roman" panose="02020603050405020304" pitchFamily="18" charset="0"/>
                <a:cs typeface="Times New Roman" panose="02020603050405020304" pitchFamily="18" charset="0"/>
              </a:rPr>
              <a:t>年，美国手机用户占电话用户总人数的</a:t>
            </a:r>
            <a:r>
              <a:rPr lang="en-US" altLang="zh-CN" sz="2000" dirty="0">
                <a:latin typeface="Times New Roman" panose="02020603050405020304" pitchFamily="18" charset="0"/>
                <a:cs typeface="Times New Roman" panose="02020603050405020304" pitchFamily="18" charset="0"/>
              </a:rPr>
              <a:t>8%</a:t>
            </a:r>
            <a:r>
              <a:rPr lang="zh-CN" altLang="en-US" sz="2000" dirty="0">
                <a:latin typeface="Times New Roman" panose="02020603050405020304" pitchFamily="18" charset="0"/>
                <a:cs typeface="Times New Roman" panose="02020603050405020304" pitchFamily="18" charset="0"/>
              </a:rPr>
              <a:t>，为欧洲、美国和亚洲三者之最，</a:t>
            </a:r>
            <a:r>
              <a:rPr lang="en-US" altLang="zh-CN" sz="2000" dirty="0">
                <a:latin typeface="Times New Roman" panose="02020603050405020304" pitchFamily="18" charset="0"/>
                <a:cs typeface="Times New Roman" panose="02020603050405020304" pitchFamily="18" charset="0"/>
              </a:rPr>
              <a:t>2002</a:t>
            </a:r>
            <a:r>
              <a:rPr lang="zh-CN" altLang="en-US" sz="2000" dirty="0">
                <a:latin typeface="Times New Roman" panose="02020603050405020304" pitchFamily="18" charset="0"/>
                <a:cs typeface="Times New Roman" panose="02020603050405020304" pitchFamily="18" charset="0"/>
              </a:rPr>
              <a:t>年上升到</a:t>
            </a:r>
            <a:r>
              <a:rPr lang="en-US" altLang="zh-CN" sz="2000" dirty="0">
                <a:latin typeface="Times New Roman" panose="02020603050405020304" pitchFamily="18" charset="0"/>
                <a:cs typeface="Times New Roman" panose="02020603050405020304" pitchFamily="18" charset="0"/>
              </a:rPr>
              <a:t>18%</a:t>
            </a:r>
            <a:r>
              <a:rPr lang="zh-CN" altLang="en-US" sz="2000" dirty="0">
                <a:latin typeface="Times New Roman" panose="02020603050405020304" pitchFamily="18" charset="0"/>
                <a:cs typeface="Times New Roman" panose="02020603050405020304" pitchFamily="18" charset="0"/>
              </a:rPr>
              <a:t>。期间，亚洲手机用户占电话用户的比例增长了</a:t>
            </a: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倍，从</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增长到</a:t>
            </a:r>
            <a:r>
              <a:rPr lang="en-US" altLang="zh-CN" sz="2000" dirty="0">
                <a:latin typeface="Times New Roman" panose="02020603050405020304" pitchFamily="18" charset="0"/>
                <a:cs typeface="Times New Roman" panose="02020603050405020304" pitchFamily="18" charset="0"/>
              </a:rPr>
              <a:t>2002</a:t>
            </a:r>
            <a:r>
              <a:rPr lang="zh-CN" altLang="en-US" sz="2000" dirty="0">
                <a:latin typeface="Times New Roman" panose="02020603050405020304" pitchFamily="18" charset="0"/>
                <a:cs typeface="Times New Roman" panose="02020603050405020304" pitchFamily="18" charset="0"/>
              </a:rPr>
              <a:t>年的</a:t>
            </a:r>
            <a:r>
              <a:rPr lang="en-US" altLang="zh-CN" sz="2000" dirty="0">
                <a:latin typeface="Times New Roman" panose="02020603050405020304" pitchFamily="18" charset="0"/>
                <a:cs typeface="Times New Roman" panose="02020603050405020304" pitchFamily="18" charset="0"/>
              </a:rPr>
              <a:t>8%</a:t>
            </a:r>
            <a:r>
              <a:rPr lang="zh-CN" altLang="en-US" sz="2000" dirty="0">
                <a:latin typeface="Times New Roman" panose="02020603050405020304" pitchFamily="18" charset="0"/>
                <a:cs typeface="Times New Roman" panose="02020603050405020304" pitchFamily="18" charset="0"/>
              </a:rPr>
              <a:t>。我们可以预测，亚洲手机市场将比欧洲和美国手机市场发展更快。</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Rectangle 3"/>
          <p:cNvSpPr>
            <a:spLocks noGrp="1"/>
          </p:cNvSpPr>
          <p:nvPr>
            <p:ph idx="1"/>
          </p:nvPr>
        </p:nvSpPr>
        <p:spPr>
          <a:xfrm>
            <a:off x="1343660" y="1557020"/>
            <a:ext cx="10449560" cy="6119495"/>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This report illustrates the changes of the total production cost of ABC company between 2000 and 2010. The production cost went down gradually from US $55 million in 2000 to US $40 million in 2003. However, it suddenly started to increase dramatically in the following 2 years and reached a new high of US$ 60 million in 2005. At this turning point, the Company successfully controlled such a rocketing cost of production and made great efforts to cut it and in 2008, it reached a new low. Unfortunately, starting from 2009, the production cost began to go up again and in 2010 it reached the same level as high as that in the year 2005.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译文：本报告阐明了</a:t>
            </a:r>
            <a:r>
              <a:rPr lang="en-US" altLang="zh-CN" sz="2000" dirty="0">
                <a:latin typeface="Times New Roman" panose="02020603050405020304" pitchFamily="18" charset="0"/>
                <a:cs typeface="Times New Roman" panose="02020603050405020304" pitchFamily="18" charset="0"/>
              </a:rPr>
              <a:t>2000</a:t>
            </a:r>
            <a:r>
              <a:rPr lang="zh-CN" altLang="en-US" sz="2000" dirty="0">
                <a:latin typeface="Times New Roman" panose="02020603050405020304" pitchFamily="18" charset="0"/>
                <a:cs typeface="Times New Roman" panose="02020603050405020304" pitchFamily="18" charset="0"/>
              </a:rPr>
              <a:t>年到</a:t>
            </a:r>
            <a:r>
              <a:rPr lang="en-US" altLang="zh-CN" sz="2000" dirty="0">
                <a:latin typeface="Times New Roman" panose="02020603050405020304" pitchFamily="18" charset="0"/>
                <a:cs typeface="Times New Roman" panose="02020603050405020304" pitchFamily="18" charset="0"/>
              </a:rPr>
              <a:t>2010</a:t>
            </a:r>
            <a:r>
              <a:rPr lang="zh-CN" altLang="en-US" sz="2000" dirty="0">
                <a:latin typeface="Times New Roman" panose="02020603050405020304" pitchFamily="18" charset="0"/>
                <a:cs typeface="Times New Roman" panose="02020603050405020304" pitchFamily="18" charset="0"/>
              </a:rPr>
              <a:t>年</a:t>
            </a:r>
            <a:r>
              <a:rPr lang="en-US" altLang="zh-CN" sz="2000" dirty="0">
                <a:latin typeface="Times New Roman" panose="02020603050405020304" pitchFamily="18" charset="0"/>
                <a:cs typeface="Times New Roman" panose="02020603050405020304" pitchFamily="18" charset="0"/>
              </a:rPr>
              <a:t>ABC</a:t>
            </a:r>
            <a:r>
              <a:rPr lang="zh-CN" altLang="en-US" sz="2000" dirty="0">
                <a:latin typeface="Times New Roman" panose="02020603050405020304" pitchFamily="18" charset="0"/>
                <a:cs typeface="Times New Roman" panose="02020603050405020304" pitchFamily="18" charset="0"/>
              </a:rPr>
              <a:t>公司生产成本的变化。生产成本从</a:t>
            </a:r>
            <a:r>
              <a:rPr lang="en-US" altLang="zh-CN" sz="2000" dirty="0">
                <a:latin typeface="Times New Roman" panose="02020603050405020304" pitchFamily="18" charset="0"/>
                <a:cs typeface="Times New Roman" panose="02020603050405020304" pitchFamily="18" charset="0"/>
              </a:rPr>
              <a:t>2000</a:t>
            </a:r>
            <a:r>
              <a:rPr lang="zh-CN" altLang="en-US" sz="2000" dirty="0">
                <a:latin typeface="Times New Roman" panose="02020603050405020304" pitchFamily="18" charset="0"/>
                <a:cs typeface="Times New Roman" panose="02020603050405020304" pitchFamily="18" charset="0"/>
              </a:rPr>
              <a:t>年的</a:t>
            </a:r>
            <a:r>
              <a:rPr lang="en-US" altLang="zh-CN" sz="2000" dirty="0">
                <a:latin typeface="Times New Roman" panose="02020603050405020304" pitchFamily="18" charset="0"/>
                <a:cs typeface="Times New Roman" panose="02020603050405020304" pitchFamily="18" charset="0"/>
              </a:rPr>
              <a:t>5 500</a:t>
            </a:r>
            <a:r>
              <a:rPr lang="zh-CN" altLang="en-US" sz="2000" dirty="0">
                <a:latin typeface="Times New Roman" panose="02020603050405020304" pitchFamily="18" charset="0"/>
                <a:cs typeface="Times New Roman" panose="02020603050405020304" pitchFamily="18" charset="0"/>
              </a:rPr>
              <a:t>万美元逐步下降到</a:t>
            </a:r>
            <a:r>
              <a:rPr lang="en-US" altLang="zh-CN" sz="2000" dirty="0">
                <a:latin typeface="Times New Roman" panose="02020603050405020304" pitchFamily="18" charset="0"/>
                <a:cs typeface="Times New Roman" panose="02020603050405020304" pitchFamily="18" charset="0"/>
              </a:rPr>
              <a:t>2003</a:t>
            </a:r>
            <a:r>
              <a:rPr lang="zh-CN" altLang="en-US" sz="2000" dirty="0">
                <a:latin typeface="Times New Roman" panose="02020603050405020304" pitchFamily="18" charset="0"/>
                <a:cs typeface="Times New Roman" panose="02020603050405020304" pitchFamily="18" charset="0"/>
              </a:rPr>
              <a:t>年的</a:t>
            </a:r>
            <a:r>
              <a:rPr lang="en-US" altLang="zh-CN" sz="2000" dirty="0">
                <a:latin typeface="Times New Roman" panose="02020603050405020304" pitchFamily="18" charset="0"/>
                <a:cs typeface="Times New Roman" panose="02020603050405020304" pitchFamily="18" charset="0"/>
              </a:rPr>
              <a:t>4 000</a:t>
            </a:r>
            <a:r>
              <a:rPr lang="zh-CN" altLang="en-US" sz="2000" dirty="0">
                <a:latin typeface="Times New Roman" panose="02020603050405020304" pitchFamily="18" charset="0"/>
                <a:cs typeface="Times New Roman" panose="02020603050405020304" pitchFamily="18" charset="0"/>
              </a:rPr>
              <a:t>万美元。然而，接下来</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年内，生产成本猛增，</a:t>
            </a:r>
            <a:r>
              <a:rPr lang="en-US" altLang="zh-CN" sz="2000" dirty="0">
                <a:latin typeface="Times New Roman" panose="02020603050405020304" pitchFamily="18" charset="0"/>
                <a:cs typeface="Times New Roman" panose="02020603050405020304" pitchFamily="18" charset="0"/>
              </a:rPr>
              <a:t>2005</a:t>
            </a:r>
            <a:r>
              <a:rPr lang="zh-CN" altLang="en-US" sz="2000" dirty="0">
                <a:latin typeface="Times New Roman" panose="02020603050405020304" pitchFamily="18" charset="0"/>
                <a:cs typeface="Times New Roman" panose="02020603050405020304" pitchFamily="18" charset="0"/>
              </a:rPr>
              <a:t>年达到新高，成本高达</a:t>
            </a:r>
            <a:r>
              <a:rPr lang="en-US" altLang="zh-CN" sz="2000" dirty="0">
                <a:latin typeface="Times New Roman" panose="02020603050405020304" pitchFamily="18" charset="0"/>
                <a:cs typeface="Times New Roman" panose="02020603050405020304" pitchFamily="18" charset="0"/>
              </a:rPr>
              <a:t>6 000</a:t>
            </a:r>
            <a:r>
              <a:rPr lang="zh-CN" altLang="en-US" sz="2000" dirty="0">
                <a:latin typeface="Times New Roman" panose="02020603050405020304" pitchFamily="18" charset="0"/>
                <a:cs typeface="Times New Roman" panose="02020603050405020304" pitchFamily="18" charset="0"/>
              </a:rPr>
              <a:t>万美元。这是个转折点，公司成功控制急剧上扬的生产成本，努力削减成本，</a:t>
            </a:r>
            <a:r>
              <a:rPr lang="en-US" altLang="zh-CN" sz="2000" dirty="0">
                <a:latin typeface="Times New Roman" panose="02020603050405020304" pitchFamily="18" charset="0"/>
                <a:cs typeface="Times New Roman" panose="02020603050405020304" pitchFamily="18" charset="0"/>
              </a:rPr>
              <a:t>2008</a:t>
            </a:r>
            <a:r>
              <a:rPr lang="zh-CN" altLang="en-US" sz="2000" dirty="0">
                <a:latin typeface="Times New Roman" panose="02020603050405020304" pitchFamily="18" charset="0"/>
                <a:cs typeface="Times New Roman" panose="02020603050405020304" pitchFamily="18" charset="0"/>
              </a:rPr>
              <a:t>年降到最低。不幸的是，</a:t>
            </a:r>
            <a:r>
              <a:rPr lang="en-US" altLang="zh-CN" sz="2000" dirty="0">
                <a:latin typeface="Times New Roman" panose="02020603050405020304" pitchFamily="18" charset="0"/>
                <a:cs typeface="Times New Roman" panose="02020603050405020304" pitchFamily="18" charset="0"/>
              </a:rPr>
              <a:t>2009</a:t>
            </a:r>
            <a:r>
              <a:rPr lang="zh-CN" altLang="en-US" sz="2000" dirty="0">
                <a:latin typeface="Times New Roman" panose="02020603050405020304" pitchFamily="18" charset="0"/>
                <a:cs typeface="Times New Roman" panose="02020603050405020304" pitchFamily="18" charset="0"/>
              </a:rPr>
              <a:t>年开始，生产成本开始上升，</a:t>
            </a:r>
            <a:r>
              <a:rPr lang="en-US" altLang="zh-CN" sz="2000" dirty="0">
                <a:latin typeface="Times New Roman" panose="02020603050405020304" pitchFamily="18" charset="0"/>
                <a:cs typeface="Times New Roman" panose="02020603050405020304" pitchFamily="18" charset="0"/>
              </a:rPr>
              <a:t>2010</a:t>
            </a:r>
            <a:r>
              <a:rPr lang="zh-CN" altLang="en-US" sz="2000" dirty="0">
                <a:latin typeface="Times New Roman" panose="02020603050405020304" pitchFamily="18" charset="0"/>
                <a:cs typeface="Times New Roman" panose="02020603050405020304" pitchFamily="18" charset="0"/>
              </a:rPr>
              <a:t>年生产成本与</a:t>
            </a:r>
            <a:r>
              <a:rPr lang="en-US" altLang="zh-CN" sz="2000" dirty="0">
                <a:latin typeface="Times New Roman" panose="02020603050405020304" pitchFamily="18" charset="0"/>
                <a:cs typeface="Times New Roman" panose="02020603050405020304" pitchFamily="18" charset="0"/>
              </a:rPr>
              <a:t>2005</a:t>
            </a:r>
            <a:r>
              <a:rPr lang="zh-CN" altLang="en-US" sz="2000" dirty="0">
                <a:latin typeface="Times New Roman" panose="02020603050405020304" pitchFamily="18" charset="0"/>
                <a:cs typeface="Times New Roman" panose="02020603050405020304" pitchFamily="18" charset="0"/>
              </a:rPr>
              <a:t>年持平。</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Rectangle 3"/>
          <p:cNvSpPr>
            <a:spLocks noGrp="1"/>
          </p:cNvSpPr>
          <p:nvPr>
            <p:ph idx="1"/>
          </p:nvPr>
        </p:nvSpPr>
        <p:spPr>
          <a:xfrm>
            <a:off x="1847850" y="1557020"/>
            <a:ext cx="9933940" cy="5976620"/>
          </a:xfrm>
        </p:spPr>
        <p:txBody>
          <a:bodyPr vert="horz" wrap="square" lIns="91440" tIns="45720" rIns="91440" bIns="45720" anchor="t" anchorCtr="0"/>
          <a:p>
            <a:pPr eaLnBrk="1" hangingPunct="1">
              <a:lnSpc>
                <a:spcPct val="140000"/>
              </a:lnSpc>
            </a:pPr>
            <a:r>
              <a:rPr lang="zh-CN" altLang="zh-CN" sz="2000" dirty="0">
                <a:latin typeface="Times New Roman" panose="02020603050405020304" pitchFamily="18" charset="0"/>
                <a:cs typeface="Times New Roman" panose="02020603050405020304" pitchFamily="18" charset="0"/>
              </a:rPr>
              <a:t>［例</a:t>
            </a:r>
            <a:r>
              <a:rPr lang="en-US" altLang="zh-CN" sz="2000"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China’s actual foreign direct investment (FDI) rose by 24% to $4.58 billion in the first two months of this year while contracted FDI shot up by 37.8% in the same period.</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译文：中国今年头两个月实际外商直接投资增长了</a:t>
            </a:r>
            <a:r>
              <a:rPr lang="en-US" altLang="zh-CN" sz="2000" dirty="0">
                <a:latin typeface="Times New Roman" panose="02020603050405020304" pitchFamily="18" charset="0"/>
                <a:cs typeface="Times New Roman" panose="02020603050405020304" pitchFamily="18" charset="0"/>
              </a:rPr>
              <a:t>24%</a:t>
            </a:r>
            <a:r>
              <a:rPr lang="zh-CN" altLang="en-US" sz="2000" dirty="0">
                <a:latin typeface="Times New Roman" panose="02020603050405020304" pitchFamily="18" charset="0"/>
                <a:cs typeface="Times New Roman" panose="02020603050405020304" pitchFamily="18" charset="0"/>
              </a:rPr>
              <a:t>，达</a:t>
            </a:r>
            <a:r>
              <a:rPr lang="en-US" altLang="zh-CN" sz="2000" dirty="0">
                <a:latin typeface="Times New Roman" panose="02020603050405020304" pitchFamily="18" charset="0"/>
                <a:cs typeface="Times New Roman" panose="02020603050405020304" pitchFamily="18" charset="0"/>
              </a:rPr>
              <a:t>45.8</a:t>
            </a:r>
            <a:r>
              <a:rPr lang="zh-CN" altLang="en-US" sz="2000" dirty="0">
                <a:latin typeface="Times New Roman" panose="02020603050405020304" pitchFamily="18" charset="0"/>
                <a:cs typeface="Times New Roman" panose="02020603050405020304" pitchFamily="18" charset="0"/>
              </a:rPr>
              <a:t>亿美元，而同期合同外商直接投资猛增</a:t>
            </a:r>
            <a:r>
              <a:rPr lang="en-US" altLang="zh-CN" sz="2000" dirty="0">
                <a:latin typeface="Times New Roman" panose="02020603050405020304" pitchFamily="18" charset="0"/>
                <a:cs typeface="Times New Roman" panose="02020603050405020304" pitchFamily="18" charset="0"/>
              </a:rPr>
              <a:t>37.8%</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［例</a:t>
            </a:r>
            <a:r>
              <a:rPr lang="en-US" altLang="zh-CN" sz="2000" dirty="0">
                <a:latin typeface="Times New Roman" panose="02020603050405020304" pitchFamily="18" charset="0"/>
                <a:cs typeface="Times New Roman" panose="02020603050405020304" pitchFamily="18" charset="0"/>
              </a:rPr>
              <a:t>7</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Through optimizing the economic structure and improving economic returns while reducing consumption of resources and protecting the environment, China will have quadrupled its GDP per capita of the year 2000 by 2020.</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译文：通过优化结构、提高效益、降低消耗、保护环境，</a:t>
            </a:r>
            <a:r>
              <a:rPr lang="en-US" altLang="zh-CN" sz="2000" dirty="0">
                <a:latin typeface="Times New Roman" panose="02020603050405020304" pitchFamily="18" charset="0"/>
                <a:cs typeface="Times New Roman" panose="02020603050405020304" pitchFamily="18" charset="0"/>
              </a:rPr>
              <a:t>2020</a:t>
            </a:r>
            <a:r>
              <a:rPr lang="zh-CN" altLang="en-US" sz="2000" dirty="0">
                <a:latin typeface="Times New Roman" panose="02020603050405020304" pitchFamily="18" charset="0"/>
                <a:cs typeface="Times New Roman" panose="02020603050405020304" pitchFamily="18" charset="0"/>
              </a:rPr>
              <a:t>年中国将实现人均国内生产总值比</a:t>
            </a:r>
            <a:r>
              <a:rPr lang="en-US" altLang="zh-CN" sz="2000" dirty="0">
                <a:latin typeface="Times New Roman" panose="02020603050405020304" pitchFamily="18" charset="0"/>
                <a:cs typeface="Times New Roman" panose="02020603050405020304" pitchFamily="18" charset="0"/>
              </a:rPr>
              <a:t>2000</a:t>
            </a:r>
            <a:r>
              <a:rPr lang="zh-CN" altLang="en-US" sz="2000" dirty="0">
                <a:latin typeface="Times New Roman" panose="02020603050405020304" pitchFamily="18" charset="0"/>
                <a:cs typeface="Times New Roman" panose="02020603050405020304" pitchFamily="18" charset="0"/>
              </a:rPr>
              <a:t>年翻两番。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Rectangle 3"/>
          <p:cNvSpPr>
            <a:spLocks noGrp="1"/>
          </p:cNvSpPr>
          <p:nvPr>
            <p:ph idx="1"/>
          </p:nvPr>
        </p:nvSpPr>
        <p:spPr>
          <a:xfrm>
            <a:off x="3719830" y="908050"/>
            <a:ext cx="7235825" cy="5256213"/>
          </a:xfrm>
        </p:spPr>
        <p:txBody>
          <a:bodyPr vert="horz" wrap="square" lIns="91440" tIns="45720" rIns="91440" bIns="45720" anchor="t" anchorCtr="0"/>
          <a:p>
            <a:pPr eaLnBrk="1" hangingPunct="1"/>
            <a:r>
              <a:rPr lang="en-US" altLang="zh-CN" b="1" dirty="0">
                <a:latin typeface="Times New Roman" panose="02020603050405020304" pitchFamily="18" charset="0"/>
                <a:cs typeface="Times New Roman" panose="02020603050405020304" pitchFamily="18" charset="0"/>
              </a:rPr>
              <a:t>3.“</a:t>
            </a:r>
            <a:r>
              <a:rPr lang="zh-CN" altLang="en-US" b="1" dirty="0">
                <a:latin typeface="Times New Roman" panose="02020603050405020304" pitchFamily="18" charset="0"/>
                <a:cs typeface="Times New Roman" panose="02020603050405020304" pitchFamily="18" charset="0"/>
              </a:rPr>
              <a:t>数量减少</a:t>
            </a:r>
            <a:r>
              <a:rPr lang="zh-CN" altLang="en-US" b="1" dirty="0">
                <a:latin typeface="Times New Roman" panose="02020603050405020304" pitchFamily="18" charset="0"/>
                <a:cs typeface="Times New Roman" panose="02020603050405020304" pitchFamily="18" charset="0"/>
              </a:rPr>
              <a:t>”的翻译</a:t>
            </a:r>
            <a:endParaRPr lang="zh-CN" altLang="en-US" b="1"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400" dirty="0">
                <a:latin typeface="Times New Roman" panose="02020603050405020304" pitchFamily="18" charset="0"/>
                <a:cs typeface="Times New Roman" panose="02020603050405020304" pitchFamily="18" charset="0"/>
              </a:rPr>
              <a:t>英语中可以用“</a:t>
            </a:r>
            <a:r>
              <a:rPr lang="en-US" altLang="zh-CN" sz="2400" dirty="0">
                <a:latin typeface="Times New Roman" panose="02020603050405020304" pitchFamily="18" charset="0"/>
                <a:cs typeface="Times New Roman" panose="02020603050405020304" pitchFamily="18" charset="0"/>
              </a:rPr>
              <a:t>decrease, fall, reduce, down, drop, slide, slip, shrink, dip, diminish, lessen, descend, come down”</a:t>
            </a:r>
            <a:r>
              <a:rPr lang="zh-CN" altLang="en-US" sz="2400" dirty="0">
                <a:latin typeface="Times New Roman" panose="02020603050405020304" pitchFamily="18" charset="0"/>
                <a:cs typeface="Times New Roman" panose="02020603050405020304" pitchFamily="18" charset="0"/>
              </a:rPr>
              <a:t>等表示减少、下降或下降百分之多少，用“</a:t>
            </a:r>
            <a:r>
              <a:rPr lang="en-US" altLang="zh-CN" sz="2400" dirty="0">
                <a:latin typeface="Times New Roman" panose="02020603050405020304" pitchFamily="18" charset="0"/>
                <a:cs typeface="Times New Roman" panose="02020603050405020304" pitchFamily="18" charset="0"/>
              </a:rPr>
              <a:t>plunge, plummet, fall dramatically”</a:t>
            </a:r>
            <a:r>
              <a:rPr lang="zh-CN" altLang="en-US" sz="2400" dirty="0">
                <a:latin typeface="Times New Roman" panose="02020603050405020304" pitchFamily="18" charset="0"/>
                <a:cs typeface="Times New Roman" panose="02020603050405020304" pitchFamily="18" charset="0"/>
              </a:rPr>
              <a:t>表示迅速降低、大幅下跌、暴跌的意思，也可以通过比较级如“</a:t>
            </a:r>
            <a:r>
              <a:rPr lang="en-US" altLang="zh-CN" sz="2400" dirty="0">
                <a:latin typeface="Times New Roman" panose="02020603050405020304" pitchFamily="18" charset="0"/>
                <a:cs typeface="Times New Roman" panose="02020603050405020304" pitchFamily="18" charset="0"/>
              </a:rPr>
              <a:t>less than”</a:t>
            </a:r>
            <a:r>
              <a:rPr lang="zh-CN" altLang="en-US" sz="2400" dirty="0">
                <a:latin typeface="Times New Roman" panose="02020603050405020304" pitchFamily="18" charset="0"/>
                <a:cs typeface="Times New Roman" panose="02020603050405020304" pitchFamily="18" charset="0"/>
              </a:rPr>
              <a:t>表示减少的意思。 </a:t>
            </a:r>
            <a:endParaRPr lang="zh-CN" altLang="en-US" sz="2400" dirty="0">
              <a:latin typeface="Times New Roman" panose="02020603050405020304" pitchFamily="18" charset="0"/>
              <a:cs typeface="Times New Roman" panose="02020603050405020304" pitchFamily="18" charset="0"/>
            </a:endParaRPr>
          </a:p>
        </p:txBody>
      </p:sp>
      <p:pic>
        <p:nvPicPr>
          <p:cNvPr id="74755" name="Picture 4" descr="u=3213209335,2895379996&amp;gp=10"/>
          <p:cNvPicPr>
            <a:picLocks noChangeAspect="1"/>
          </p:cNvPicPr>
          <p:nvPr/>
        </p:nvPicPr>
        <p:blipFill>
          <a:blip r:embed="rId1"/>
          <a:stretch>
            <a:fillRect/>
          </a:stretch>
        </p:blipFill>
        <p:spPr>
          <a:xfrm>
            <a:off x="2063750" y="2924810"/>
            <a:ext cx="1954213" cy="2341563"/>
          </a:xfrm>
          <a:prstGeom prst="rect">
            <a:avLst/>
          </a:prstGeom>
          <a:noFill/>
          <a:ln w="9525">
            <a:noFill/>
          </a:ln>
        </p:spPr>
      </p:pic>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Rectangle 3"/>
          <p:cNvSpPr>
            <a:spLocks noGrp="1"/>
          </p:cNvSpPr>
          <p:nvPr>
            <p:ph idx="1"/>
          </p:nvPr>
        </p:nvSpPr>
        <p:spPr>
          <a:xfrm>
            <a:off x="1728470" y="1484630"/>
            <a:ext cx="9919335" cy="3882390"/>
          </a:xfrm>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8</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It is expected that the cost of superconducting cable might plummet soon with the rapid advancement of technology in the near future.</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译文：可以预见，随着技术的快速发展，超导电缆的成本不久就会大幅下降。</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9</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Through rounds of WTO negotiations, the average tariff rate has been reduced dramatically from nearly 40% right after the Second World War to about 4% of the developed nations and 13% of the developing countries in recent years.</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译文：经过几轮</a:t>
            </a:r>
            <a:r>
              <a:rPr lang="en-US" altLang="zh-CN" sz="2000" dirty="0">
                <a:latin typeface="Times New Roman" panose="02020603050405020304" pitchFamily="18" charset="0"/>
                <a:cs typeface="Times New Roman" panose="02020603050405020304" pitchFamily="18" charset="0"/>
              </a:rPr>
              <a:t>WTO</a:t>
            </a:r>
            <a:r>
              <a:rPr lang="zh-CN" altLang="en-US" sz="2000" dirty="0">
                <a:latin typeface="Times New Roman" panose="02020603050405020304" pitchFamily="18" charset="0"/>
                <a:cs typeface="Times New Roman" panose="02020603050405020304" pitchFamily="18" charset="0"/>
              </a:rPr>
              <a:t>谈判，近年来平均关税已从二战后的</a:t>
            </a:r>
            <a:r>
              <a:rPr lang="en-US" altLang="zh-CN" sz="2000" dirty="0">
                <a:latin typeface="Times New Roman" panose="02020603050405020304" pitchFamily="18" charset="0"/>
                <a:cs typeface="Times New Roman" panose="02020603050405020304" pitchFamily="18" charset="0"/>
              </a:rPr>
              <a:t>40%</a:t>
            </a:r>
            <a:r>
              <a:rPr lang="zh-CN" altLang="en-US" sz="2000" dirty="0">
                <a:latin typeface="Times New Roman" panose="02020603050405020304" pitchFamily="18" charset="0"/>
                <a:cs typeface="Times New Roman" panose="02020603050405020304" pitchFamily="18" charset="0"/>
              </a:rPr>
              <a:t>大幅下调到发达国家的</a:t>
            </a: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和发展中国家的</a:t>
            </a:r>
            <a:r>
              <a:rPr lang="en-US" altLang="zh-CN" sz="2000" dirty="0">
                <a:latin typeface="Times New Roman" panose="02020603050405020304" pitchFamily="18" charset="0"/>
                <a:cs typeface="Times New Roman" panose="02020603050405020304" pitchFamily="18" charset="0"/>
              </a:rPr>
              <a:t>13%</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Rectangle 3"/>
          <p:cNvSpPr>
            <a:spLocks noGrp="1"/>
          </p:cNvSpPr>
          <p:nvPr>
            <p:ph idx="1"/>
          </p:nvPr>
        </p:nvSpPr>
        <p:spPr>
          <a:xfrm>
            <a:off x="1816100" y="1844675"/>
            <a:ext cx="9670415" cy="4464050"/>
          </a:xfrm>
        </p:spPr>
        <p:txBody>
          <a:bodyPr vert="horz" wrap="square" lIns="91440" tIns="45720" rIns="91440" bIns="45720" anchor="t" anchorCtr="0"/>
          <a:p>
            <a:pPr eaLnBrk="1" hangingPunct="1">
              <a:lnSpc>
                <a:spcPct val="110000"/>
              </a:lnSpc>
            </a:pPr>
            <a:r>
              <a:rPr lang="zh-CN" altLang="en-US" sz="2800" dirty="0">
                <a:latin typeface="Times New Roman" panose="02020603050405020304" pitchFamily="18" charset="0"/>
                <a:cs typeface="Times New Roman" panose="02020603050405020304" pitchFamily="18" charset="0"/>
              </a:rPr>
              <a:t>［例</a:t>
            </a:r>
            <a:r>
              <a:rPr lang="en-US" altLang="zh-CN" sz="2800" b="1" dirty="0">
                <a:latin typeface="Times New Roman" panose="02020603050405020304" pitchFamily="18" charset="0"/>
                <a:cs typeface="Times New Roman" panose="02020603050405020304" pitchFamily="18" charset="0"/>
              </a:rPr>
              <a:t>10</a:t>
            </a:r>
            <a:r>
              <a:rPr lang="zh-CN" altLang="en-US" sz="2800" dirty="0">
                <a:latin typeface="Times New Roman" panose="02020603050405020304" pitchFamily="18" charset="0"/>
                <a:cs typeface="Times New Roman" panose="02020603050405020304" pitchFamily="18" charset="0"/>
              </a:rPr>
              <a:t>］原文：</a:t>
            </a:r>
            <a:r>
              <a:rPr lang="en-US" altLang="zh-CN" sz="2800" dirty="0">
                <a:latin typeface="Times New Roman" panose="02020603050405020304" pitchFamily="18" charset="0"/>
                <a:cs typeface="Times New Roman" panose="02020603050405020304" pitchFamily="18" charset="0"/>
              </a:rPr>
              <a:t>Due to the influence of the global financial crisis, the average salary of the company this year is US$ 1,200 less than that of last year.</a:t>
            </a:r>
            <a:endParaRPr lang="en-US" altLang="zh-CN" sz="28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800" dirty="0">
                <a:latin typeface="Times New Roman" panose="02020603050405020304" pitchFamily="18" charset="0"/>
                <a:cs typeface="Times New Roman" panose="02020603050405020304" pitchFamily="18" charset="0"/>
              </a:rPr>
              <a:t>由于全球金融危机的影响，该公司今年平均工资比去年少了</a:t>
            </a:r>
            <a:r>
              <a:rPr lang="en-US" altLang="zh-CN" sz="2800" dirty="0">
                <a:latin typeface="Times New Roman" panose="02020603050405020304" pitchFamily="18" charset="0"/>
                <a:cs typeface="Times New Roman" panose="02020603050405020304" pitchFamily="18" charset="0"/>
              </a:rPr>
              <a:t>1 200</a:t>
            </a:r>
            <a:r>
              <a:rPr lang="zh-CN" altLang="en-US" sz="2800" dirty="0">
                <a:latin typeface="Times New Roman" panose="02020603050405020304" pitchFamily="18" charset="0"/>
                <a:cs typeface="Times New Roman" panose="02020603050405020304" pitchFamily="18" charset="0"/>
              </a:rPr>
              <a:t>美元。</a:t>
            </a:r>
            <a:endParaRPr lang="zh-CN" altLang="en-US" sz="2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Rectangle 3"/>
          <p:cNvSpPr>
            <a:spLocks noGrp="1"/>
          </p:cNvSpPr>
          <p:nvPr>
            <p:ph idx="1"/>
          </p:nvPr>
        </p:nvSpPr>
        <p:spPr>
          <a:xfrm>
            <a:off x="1775460" y="1701165"/>
            <a:ext cx="10081895" cy="6121400"/>
          </a:xfrm>
        </p:spPr>
        <p:txBody>
          <a:bodyPr vert="horz" wrap="square" lIns="91440" tIns="45720" rIns="91440" bIns="45720" anchor="t" anchorCtr="0"/>
          <a:p>
            <a:pPr eaLnBrk="1" hangingPunct="1">
              <a:lnSpc>
                <a:spcPct val="140000"/>
              </a:lnSpc>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11</a:t>
            </a:r>
            <a:r>
              <a:rPr lang="zh-CN" altLang="en-US" sz="2400" dirty="0">
                <a:latin typeface="Times New Roman" panose="02020603050405020304" pitchFamily="18" charset="0"/>
                <a:cs typeface="Times New Roman" panose="02020603050405020304" pitchFamily="18" charset="0"/>
              </a:rPr>
              <a:t>］原文：前三季度，消费价格与去年同期相比下跌</a:t>
            </a:r>
            <a:r>
              <a:rPr lang="en-US" altLang="zh-CN" sz="2400" dirty="0">
                <a:latin typeface="Times New Roman" panose="02020603050405020304" pitchFamily="18" charset="0"/>
                <a:cs typeface="Times New Roman" panose="02020603050405020304" pitchFamily="18" charset="0"/>
              </a:rPr>
              <a:t>0.8%</a:t>
            </a:r>
            <a:r>
              <a:rPr lang="zh-CN" altLang="en-US" sz="2400" dirty="0">
                <a:latin typeface="Times New Roman" panose="02020603050405020304" pitchFamily="18" charset="0"/>
                <a:cs typeface="Times New Roman" panose="02020603050405020304" pitchFamily="18" charset="0"/>
              </a:rPr>
              <a:t>，城乡分别下跌</a:t>
            </a: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和</a:t>
            </a:r>
            <a:r>
              <a:rPr lang="en-US" altLang="zh-CN" sz="2400" dirty="0">
                <a:latin typeface="Times New Roman" panose="02020603050405020304" pitchFamily="18" charset="0"/>
                <a:cs typeface="Times New Roman" panose="02020603050405020304" pitchFamily="18" charset="0"/>
              </a:rPr>
              <a:t>0.4%</a:t>
            </a:r>
            <a:r>
              <a:rPr lang="zh-CN" altLang="en-US" sz="2400" dirty="0">
                <a:latin typeface="Times New Roman" panose="02020603050405020304" pitchFamily="18" charset="0"/>
                <a:cs typeface="Times New Roman" panose="02020603050405020304" pitchFamily="18" charset="0"/>
              </a:rPr>
              <a:t>。在商品类别方面，服务项目价格上涨</a:t>
            </a: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，而消费品价格下跌</a:t>
            </a:r>
            <a:r>
              <a:rPr lang="en-US" altLang="zh-CN" sz="2400" dirty="0">
                <a:latin typeface="Times New Roman" panose="02020603050405020304" pitchFamily="18" charset="0"/>
                <a:cs typeface="Times New Roman" panose="02020603050405020304" pitchFamily="18" charset="0"/>
              </a:rPr>
              <a:t>1.6%</a:t>
            </a:r>
            <a:r>
              <a:rPr lang="zh-CN" altLang="en-US" sz="2400" dirty="0">
                <a:latin typeface="Times New Roman" panose="02020603050405020304" pitchFamily="18" charset="0"/>
                <a:cs typeface="Times New Roman" panose="02020603050405020304" pitchFamily="18" charset="0"/>
              </a:rPr>
              <a:t>。头</a:t>
            </a:r>
            <a:r>
              <a:rPr lang="en-US" altLang="zh-CN" sz="2400" dirty="0">
                <a:latin typeface="Times New Roman" panose="02020603050405020304" pitchFamily="18" charset="0"/>
                <a:cs typeface="Times New Roman" panose="02020603050405020304" pitchFamily="18" charset="0"/>
              </a:rPr>
              <a:t>9</a:t>
            </a:r>
            <a:r>
              <a:rPr lang="zh-CN" altLang="en-US" sz="2400" dirty="0">
                <a:latin typeface="Times New Roman" panose="02020603050405020304" pitchFamily="18" charset="0"/>
                <a:cs typeface="Times New Roman" panose="02020603050405020304" pitchFamily="18" charset="0"/>
              </a:rPr>
              <a:t>个月，商品零售价格比上年同期下跌</a:t>
            </a:r>
            <a:r>
              <a:rPr lang="en-US" altLang="zh-CN" sz="2400" dirty="0">
                <a:latin typeface="Times New Roman" panose="02020603050405020304" pitchFamily="18" charset="0"/>
                <a:cs typeface="Times New Roman" panose="02020603050405020304" pitchFamily="18" charset="0"/>
              </a:rPr>
              <a:t>1.4%</a:t>
            </a:r>
            <a:r>
              <a:rPr lang="zh-CN" altLang="en-US" sz="2400" dirty="0">
                <a:latin typeface="Times New Roman" panose="02020603050405020304" pitchFamily="18" charset="0"/>
                <a:cs typeface="Times New Roman" panose="02020603050405020304" pitchFamily="18" charset="0"/>
              </a:rPr>
              <a:t>。工业产品出厂价下跌了</a:t>
            </a: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。其中，生产资料和生活资料分别下跌</a:t>
            </a:r>
            <a:r>
              <a:rPr lang="en-US" altLang="zh-CN" sz="2400" dirty="0">
                <a:latin typeface="Times New Roman" panose="02020603050405020304" pitchFamily="18" charset="0"/>
                <a:cs typeface="Times New Roman" panose="02020603050405020304" pitchFamily="18" charset="0"/>
              </a:rPr>
              <a:t>3.1%</a:t>
            </a:r>
            <a:r>
              <a:rPr lang="zh-CN" altLang="en-US" sz="2400" dirty="0">
                <a:latin typeface="Times New Roman" panose="02020603050405020304" pitchFamily="18" charset="0"/>
                <a:cs typeface="Times New Roman" panose="02020603050405020304" pitchFamily="18" charset="0"/>
              </a:rPr>
              <a:t>和</a:t>
            </a:r>
            <a:r>
              <a:rPr lang="en-US" altLang="zh-CN" sz="2400" dirty="0">
                <a:latin typeface="Times New Roman" panose="02020603050405020304" pitchFamily="18" charset="0"/>
                <a:cs typeface="Times New Roman" panose="02020603050405020304" pitchFamily="18" charset="0"/>
              </a:rPr>
              <a:t>2.2%</a:t>
            </a:r>
            <a:r>
              <a:rPr lang="zh-CN" altLang="en-US" sz="2400" dirty="0">
                <a:latin typeface="Times New Roman" panose="02020603050405020304" pitchFamily="18" charset="0"/>
                <a:cs typeface="Times New Roman" panose="02020603050405020304" pitchFamily="18" charset="0"/>
              </a:rPr>
              <a:t>。原材料、燃料和电力采购价下降了</a:t>
            </a:r>
            <a:r>
              <a:rPr lang="en-US" altLang="zh-CN" sz="2400" dirty="0">
                <a:latin typeface="Times New Roman" panose="02020603050405020304" pitchFamily="18" charset="0"/>
                <a:cs typeface="Times New Roman" panose="02020603050405020304" pitchFamily="18" charset="0"/>
              </a:rPr>
              <a:t>3.2%</a:t>
            </a:r>
            <a:r>
              <a:rPr lang="zh-CN" altLang="en-US" sz="2400" dirty="0">
                <a:latin typeface="Times New Roman" panose="02020603050405020304" pitchFamily="18" charset="0"/>
                <a:cs typeface="Times New Roman" panose="02020603050405020304" pitchFamily="18" charset="0"/>
              </a:rPr>
              <a:t>。从发展趋势看，第三季度各种商品的市场价比前两个季度下降幅度放缓，多数商品价格环比由降转稳，一些商品价格甚至略有上升。</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3"/>
          <p:cNvSpPr>
            <a:spLocks noGrp="1"/>
          </p:cNvSpPr>
          <p:nvPr>
            <p:ph idx="1"/>
          </p:nvPr>
        </p:nvSpPr>
        <p:spPr>
          <a:xfrm>
            <a:off x="1847850" y="1772920"/>
            <a:ext cx="9232900" cy="5975350"/>
          </a:xfrm>
        </p:spPr>
        <p:txBody>
          <a:bodyPr vert="horz" wrap="square" lIns="91440" tIns="45720" rIns="91440" bIns="45720" anchor="t" anchorCtr="0"/>
          <a:p>
            <a:pPr marL="0" indent="0" eaLnBrk="1" hangingPunct="1">
              <a:lnSpc>
                <a:spcPct val="110000"/>
              </a:lnSpc>
              <a:buNone/>
            </a:pPr>
            <a:r>
              <a:rPr lang="en-US" altLang="zh-CN" sz="2400" dirty="0">
                <a:latin typeface="Times New Roman" panose="02020603050405020304" pitchFamily="18" charset="0"/>
                <a:ea typeface="微软雅黑" panose="020B0503020204020204" charset="-122"/>
                <a:cs typeface="Times New Roman" panose="02020603050405020304" pitchFamily="18" charset="0"/>
                <a:sym typeface="+mn-ea"/>
              </a:rPr>
              <a:t>      The third stage of the drilling was varied. Sometimes there were hard rocks or pebbles, and sometimes soft chalk. Although the ground was generally softer than the second layer, we could not go much faster because it was never soft for long, and changing the bits took a lot of time.</a:t>
            </a:r>
            <a:endParaRPr lang="en-US" altLang="zh-CN" sz="2400" dirty="0">
              <a:latin typeface="Times New Roman" panose="02020603050405020304" pitchFamily="18" charset="0"/>
              <a:cs typeface="Times New Roman" panose="02020603050405020304" pitchFamily="18" charset="0"/>
            </a:endParaRPr>
          </a:p>
          <a:p>
            <a:pPr marL="0" indent="0" eaLnBrk="1" hangingPunct="1">
              <a:lnSpc>
                <a:spcPct val="110000"/>
              </a:lnSpc>
              <a:buNone/>
            </a:pPr>
            <a:r>
              <a:rPr lang="en-US" altLang="zh-CN" sz="2400" dirty="0">
                <a:latin typeface="Times New Roman" panose="02020603050405020304" pitchFamily="18" charset="0"/>
                <a:ea typeface="微软雅黑" panose="020B0503020204020204" charset="-122"/>
                <a:cs typeface="Times New Roman" panose="02020603050405020304" pitchFamily="18" charset="0"/>
              </a:rPr>
              <a:t>      During the last stage we had to pass through even harder rock and many times the drilling bit did overheat. However, through patience and some skillful work by the mechanics, we finally reached the oil deposits.</a:t>
            </a:r>
            <a:endParaRPr lang="en-US" altLang="zh-CN" sz="2400" dirty="0">
              <a:latin typeface="Times New Roman" panose="02020603050405020304" pitchFamily="18" charset="0"/>
              <a:ea typeface="微软雅黑" panose="020B0503020204020204" charset="-122"/>
              <a:cs typeface="Times New Roman" panose="02020603050405020304" pitchFamily="18" charset="0"/>
            </a:endParaRPr>
          </a:p>
          <a:p>
            <a:pPr marL="0" indent="0" algn="r" eaLnBrk="1" hangingPunct="1">
              <a:lnSpc>
                <a:spcPct val="110000"/>
              </a:lnSpc>
              <a:buNone/>
            </a:pPr>
            <a:r>
              <a:rPr lang="en-US" altLang="zh-CN" sz="2400" dirty="0">
                <a:latin typeface="Times New Roman" panose="02020603050405020304" pitchFamily="18" charset="0"/>
                <a:ea typeface="微软雅黑" panose="020B0503020204020204" charset="-122"/>
                <a:cs typeface="Times New Roman" panose="02020603050405020304" pitchFamily="18" charset="0"/>
              </a:rPr>
              <a:t>Zhang Fei</a:t>
            </a:r>
            <a:endParaRPr lang="en-US" altLang="zh-CN" sz="2400" dirty="0">
              <a:latin typeface="Times New Roman" panose="02020603050405020304" pitchFamily="18" charset="0"/>
              <a:ea typeface="微软雅黑" panose="020B0503020204020204" charset="-122"/>
              <a:cs typeface="Times New Roman" panose="02020603050405020304" pitchFamily="18" charset="0"/>
            </a:endParaRPr>
          </a:p>
          <a:p>
            <a:pPr marL="0" indent="0" algn="r" eaLnBrk="1" hangingPunct="1">
              <a:lnSpc>
                <a:spcPct val="110000"/>
              </a:lnSpc>
              <a:buNone/>
            </a:pPr>
            <a:r>
              <a:rPr lang="en-US" altLang="zh-CN" sz="2400" dirty="0">
                <a:latin typeface="Times New Roman" panose="02020603050405020304" pitchFamily="18" charset="0"/>
                <a:ea typeface="微软雅黑" panose="020B0503020204020204" charset="-122"/>
                <a:cs typeface="Times New Roman" panose="02020603050405020304" pitchFamily="18" charset="0"/>
              </a:rPr>
              <a:t>Manager of Engineering Department</a:t>
            </a:r>
            <a:endParaRPr lang="en-US" altLang="zh-CN" sz="2400" dirty="0">
              <a:latin typeface="Times New Roman" panose="02020603050405020304" pitchFamily="18" charset="0"/>
              <a:ea typeface="微软雅黑" panose="020B0503020204020204" charset="-122"/>
              <a:cs typeface="Times New Roman" panose="02020603050405020304" pitchFamily="18" charset="0"/>
            </a:endParaRPr>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Rectangle 3"/>
          <p:cNvSpPr>
            <a:spLocks noGrp="1"/>
          </p:cNvSpPr>
          <p:nvPr>
            <p:ph idx="1"/>
          </p:nvPr>
        </p:nvSpPr>
        <p:spPr>
          <a:xfrm>
            <a:off x="1415415" y="1557020"/>
            <a:ext cx="10185400" cy="6337300"/>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In the first three quarters, the consumer price dropped by 0.8% from last year’s same period, with that in urban and rural areas decreasing by 1% and 0.4% respectively. In terms of commodity categories, the price of service items rose by 2%, while that of consumer goods dropped by 1.6%. In the first nine months, the retail price of commodities dropped by 1.4% from last year’s same periods. The ex-factory price of industrial goods dropped by 2%. Of this, the price of the means of production and the means of livelihood decreased by 3.1% and 2.2% respectively. The purchasing price of raw materials, fuel and power came down by 3.2%. In development trend, the decline of the market price of various kinds of commodities in the third quarter was lower than that in the first two quarters, with the chain index of most commodities reversing from decline to stability and that of some even going up slightly.</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Rectangle 3"/>
          <p:cNvSpPr>
            <a:spLocks noGrp="1"/>
          </p:cNvSpPr>
          <p:nvPr>
            <p:ph idx="1"/>
          </p:nvPr>
        </p:nvSpPr>
        <p:spPr>
          <a:xfrm>
            <a:off x="1847850" y="908685"/>
            <a:ext cx="9820910" cy="6120130"/>
          </a:xfrm>
        </p:spPr>
        <p:txBody>
          <a:bodyPr vert="horz" wrap="square" lIns="91440" tIns="45720" rIns="91440" bIns="45720" anchor="t" anchorCtr="0"/>
          <a:p>
            <a:pPr eaLnBrk="1" hangingPunct="1">
              <a:lnSpc>
                <a:spcPct val="130000"/>
              </a:lnSpc>
            </a:pPr>
            <a:r>
              <a:rPr lang="en-US" altLang="zh-CN" sz="2800" dirty="0">
                <a:latin typeface="Arial" panose="020B0604020202020204" pitchFamily="34" charset="0"/>
              </a:rPr>
              <a:t>4.“</a:t>
            </a:r>
            <a:r>
              <a:rPr lang="zh-CN" altLang="en-US" sz="2800" dirty="0">
                <a:latin typeface="Arial" panose="020B0604020202020204" pitchFamily="34" charset="0"/>
              </a:rPr>
              <a:t>数量保持不变”的翻译</a:t>
            </a:r>
            <a:endParaRPr lang="zh-CN" altLang="en-US" sz="2800" dirty="0">
              <a:latin typeface="Arial" panose="020B0604020202020204" pitchFamily="34"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英语中“</a:t>
            </a:r>
            <a:r>
              <a:rPr lang="en-US" altLang="zh-CN" sz="2000" dirty="0">
                <a:latin typeface="Times New Roman" panose="02020603050405020304" pitchFamily="18" charset="0"/>
                <a:cs typeface="Times New Roman" panose="02020603050405020304" pitchFamily="18" charset="0"/>
              </a:rPr>
              <a:t>stand at</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remain at” </a:t>
            </a:r>
            <a:r>
              <a:rPr lang="zh-CN" altLang="en-US" sz="2000" dirty="0">
                <a:latin typeface="Times New Roman" panose="02020603050405020304" pitchFamily="18" charset="0"/>
                <a:cs typeface="Times New Roman" panose="02020603050405020304" pitchFamily="18" charset="0"/>
              </a:rPr>
              <a:t>表示保持在某种特定的水平或程度上；而“</a:t>
            </a:r>
            <a:r>
              <a:rPr lang="en-US" altLang="zh-CN" sz="2000" dirty="0">
                <a:latin typeface="Times New Roman" panose="02020603050405020304" pitchFamily="18" charset="0"/>
                <a:cs typeface="Times New Roman" panose="02020603050405020304" pitchFamily="18" charset="0"/>
              </a:rPr>
              <a:t>hover around, fluctuate”</a:t>
            </a:r>
            <a:r>
              <a:rPr lang="zh-CN" altLang="en-US" sz="2000" dirty="0">
                <a:latin typeface="Times New Roman" panose="02020603050405020304" pitchFamily="18" charset="0"/>
                <a:cs typeface="Times New Roman" panose="02020603050405020304" pitchFamily="18" charset="0"/>
              </a:rPr>
              <a:t>则表示保持在某种水平或程度上下，比如：</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12</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China’s GDP growth rate in the first half of this year was 7%—among the highest in the world — and is forecast to remain at 7% for the whole year.</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译文：中国上半年</a:t>
            </a:r>
            <a:r>
              <a:rPr lang="en-US" altLang="zh-CN" sz="2000" dirty="0">
                <a:latin typeface="Times New Roman" panose="02020603050405020304" pitchFamily="18" charset="0"/>
                <a:cs typeface="Times New Roman" panose="02020603050405020304" pitchFamily="18" charset="0"/>
              </a:rPr>
              <a:t>GDP</a:t>
            </a:r>
            <a:r>
              <a:rPr lang="zh-CN" altLang="en-US" sz="2000" dirty="0">
                <a:latin typeface="Times New Roman" panose="02020603050405020304" pitchFamily="18" charset="0"/>
                <a:cs typeface="Times New Roman" panose="02020603050405020304" pitchFamily="18" charset="0"/>
              </a:rPr>
              <a:t>增长率为</a:t>
            </a:r>
            <a:r>
              <a:rPr lang="en-US" altLang="zh-CN" sz="2000" dirty="0">
                <a:latin typeface="Times New Roman" panose="02020603050405020304" pitchFamily="18" charset="0"/>
                <a:cs typeface="Times New Roman" panose="02020603050405020304" pitchFamily="18" charset="0"/>
              </a:rPr>
              <a:t>7%</a:t>
            </a:r>
            <a:r>
              <a:rPr lang="zh-CN" altLang="en-US" sz="2000" dirty="0">
                <a:latin typeface="Times New Roman" panose="02020603050405020304" pitchFamily="18" charset="0"/>
                <a:cs typeface="Times New Roman" panose="02020603050405020304" pitchFamily="18" charset="0"/>
              </a:rPr>
              <a:t>，是世界上增长最快的国家之一，据预测，今年全年增长率为</a:t>
            </a:r>
            <a:r>
              <a:rPr lang="en-US" altLang="zh-CN" sz="2000" dirty="0">
                <a:latin typeface="Times New Roman" panose="02020603050405020304" pitchFamily="18" charset="0"/>
                <a:cs typeface="Times New Roman" panose="02020603050405020304" pitchFamily="18" charset="0"/>
              </a:rPr>
              <a:t>7%</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13</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Due to the changeable weather, the prices of vegetables fluctuate between 6 yuan and 12 yuan per kilo.</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译文：由于天气变幻无常，蔬菜价格波动很大，每公斤价格在</a:t>
            </a:r>
            <a:r>
              <a:rPr lang="en-US" altLang="zh-CN" sz="2000" dirty="0">
                <a:latin typeface="Times New Roman" panose="02020603050405020304" pitchFamily="18" charset="0"/>
                <a:cs typeface="Times New Roman" panose="02020603050405020304" pitchFamily="18" charset="0"/>
              </a:rPr>
              <a:t>6—12</a:t>
            </a:r>
            <a:r>
              <a:rPr lang="zh-CN" altLang="en-US" sz="2000" dirty="0">
                <a:latin typeface="Times New Roman" panose="02020603050405020304" pitchFamily="18" charset="0"/>
                <a:cs typeface="Times New Roman" panose="02020603050405020304" pitchFamily="18" charset="0"/>
              </a:rPr>
              <a:t>元之间。</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Rectangle 3"/>
          <p:cNvSpPr>
            <a:spLocks noGrp="1"/>
          </p:cNvSpPr>
          <p:nvPr>
            <p:ph idx="1"/>
          </p:nvPr>
        </p:nvSpPr>
        <p:spPr>
          <a:xfrm>
            <a:off x="1919605" y="836930"/>
            <a:ext cx="9737725" cy="5616575"/>
          </a:xfrm>
        </p:spPr>
        <p:txBody>
          <a:bodyPr vert="horz" wrap="square" lIns="91440" tIns="45720" rIns="91440" bIns="45720" anchor="t" anchorCtr="0"/>
          <a:p>
            <a:pPr eaLnBrk="1" hangingPunct="1">
              <a:lnSpc>
                <a:spcPct val="110000"/>
              </a:lnSpc>
            </a:pPr>
            <a:r>
              <a:rPr lang="en-US" altLang="zh-CN" sz="3600" dirty="0">
                <a:latin typeface="Times New Roman" panose="02020603050405020304" pitchFamily="18" charset="0"/>
                <a:cs typeface="Times New Roman" panose="02020603050405020304" pitchFamily="18" charset="0"/>
              </a:rPr>
              <a:t>5.“</a:t>
            </a:r>
            <a:r>
              <a:rPr lang="zh-CN" altLang="en-US" sz="3600" dirty="0">
                <a:latin typeface="Times New Roman" panose="02020603050405020304" pitchFamily="18" charset="0"/>
                <a:cs typeface="Times New Roman" panose="02020603050405020304" pitchFamily="18" charset="0"/>
              </a:rPr>
              <a:t>约数”的翻译</a:t>
            </a:r>
            <a:endParaRPr lang="zh-CN" altLang="en-US" sz="3600"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2000" dirty="0">
                <a:latin typeface="Times New Roman" panose="02020603050405020304" pitchFamily="18" charset="0"/>
                <a:cs typeface="Times New Roman" panose="02020603050405020304" pitchFamily="18" charset="0"/>
              </a:rPr>
              <a:t>我们在前面讲过，商务英语中一般不用约数，但实际应用中也难免会出现一些约数或者故意使用一些约数作为谈判技巧，翻译时也需要准确翻译原文约数的“不确定性”，英语往往用“</a:t>
            </a:r>
            <a:r>
              <a:rPr lang="en-US" altLang="zh-CN" sz="2000" dirty="0">
                <a:latin typeface="Times New Roman" panose="02020603050405020304" pitchFamily="18" charset="0"/>
                <a:cs typeface="Times New Roman" panose="02020603050405020304" pitchFamily="18" charset="0"/>
              </a:rPr>
              <a:t>About, around, nearly, some, approximately, roughly, more or less, or so”</a:t>
            </a:r>
            <a:r>
              <a:rPr lang="zh-CN" altLang="en-US" sz="2000" dirty="0">
                <a:latin typeface="Times New Roman" panose="02020603050405020304" pitchFamily="18" charset="0"/>
                <a:cs typeface="Times New Roman" panose="02020603050405020304" pitchFamily="18" charset="0"/>
              </a:rPr>
              <a:t>表示约数。</a:t>
            </a:r>
            <a:endParaRPr lang="zh-CN" altLang="en-US" sz="2000"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14</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This year’s floods, which affect 250 million people or so and 2.25 million hectares of farmlands, have caused more than 200 billion yuan of direct losses. </a:t>
            </a:r>
            <a:endParaRPr lang="en-US" altLang="zh-CN" sz="2000"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2000" dirty="0">
                <a:latin typeface="Times New Roman" panose="02020603050405020304" pitchFamily="18" charset="0"/>
                <a:cs typeface="Times New Roman" panose="02020603050405020304" pitchFamily="18" charset="0"/>
              </a:rPr>
              <a:t>译文：今年的洪灾受灾人口大约为</a:t>
            </a:r>
            <a:r>
              <a:rPr lang="en-US" altLang="zh-CN" sz="2000" dirty="0">
                <a:latin typeface="Times New Roman" panose="02020603050405020304" pitchFamily="18" charset="0"/>
                <a:cs typeface="Times New Roman" panose="02020603050405020304" pitchFamily="18" charset="0"/>
              </a:rPr>
              <a:t>2.5</a:t>
            </a:r>
            <a:r>
              <a:rPr lang="zh-CN" altLang="en-US" sz="2000" dirty="0">
                <a:latin typeface="Times New Roman" panose="02020603050405020304" pitchFamily="18" charset="0"/>
                <a:cs typeface="Times New Roman" panose="02020603050405020304" pitchFamily="18" charset="0"/>
              </a:rPr>
              <a:t>亿，农田受灾面积为</a:t>
            </a:r>
            <a:r>
              <a:rPr lang="en-US" altLang="zh-CN" sz="2000" dirty="0">
                <a:latin typeface="Times New Roman" panose="02020603050405020304" pitchFamily="18" charset="0"/>
                <a:cs typeface="Times New Roman" panose="02020603050405020304" pitchFamily="18" charset="0"/>
              </a:rPr>
              <a:t>225</a:t>
            </a:r>
            <a:r>
              <a:rPr lang="zh-CN" altLang="en-US" sz="2000" dirty="0">
                <a:latin typeface="Times New Roman" panose="02020603050405020304" pitchFamily="18" charset="0"/>
                <a:cs typeface="Times New Roman" panose="02020603050405020304" pitchFamily="18" charset="0"/>
              </a:rPr>
              <a:t>万公顷，造成的直接经济损失超过</a:t>
            </a:r>
            <a:r>
              <a:rPr lang="en-US" altLang="zh-CN" sz="2000" dirty="0">
                <a:latin typeface="Times New Roman" panose="02020603050405020304" pitchFamily="18" charset="0"/>
                <a:cs typeface="Times New Roman" panose="02020603050405020304" pitchFamily="18" charset="0"/>
              </a:rPr>
              <a:t>2 000</a:t>
            </a:r>
            <a:r>
              <a:rPr lang="zh-CN" altLang="en-US" sz="2000" dirty="0">
                <a:latin typeface="Times New Roman" panose="02020603050405020304" pitchFamily="18" charset="0"/>
                <a:cs typeface="Times New Roman" panose="02020603050405020304" pitchFamily="18" charset="0"/>
              </a:rPr>
              <a:t>亿元人民币。</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Rectangle 3"/>
          <p:cNvSpPr>
            <a:spLocks noGrp="1"/>
          </p:cNvSpPr>
          <p:nvPr>
            <p:ph idx="1"/>
          </p:nvPr>
        </p:nvSpPr>
        <p:spPr>
          <a:xfrm>
            <a:off x="1631315" y="1557020"/>
            <a:ext cx="9929495" cy="5327650"/>
          </a:xfrm>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cs typeface="Times New Roman" panose="02020603050405020304" pitchFamily="18" charset="0"/>
              </a:rPr>
              <a:t>需要特别说明的是，由于英语是“形合”语言，往往只能有一个动词。把汉语翻译成英语时，需要特别注意，很多时候需要把增幅译成非谓语动词，如“</a:t>
            </a:r>
            <a:r>
              <a:rPr lang="en-US" altLang="zh-CN" sz="2000" dirty="0">
                <a:latin typeface="Times New Roman" panose="02020603050405020304" pitchFamily="18" charset="0"/>
                <a:cs typeface="Times New Roman" panose="02020603050405020304" pitchFamily="18" charset="0"/>
              </a:rPr>
              <a:t>up, increasing by, representing an increase of”</a:t>
            </a:r>
            <a:r>
              <a:rPr lang="zh-CN" altLang="en-US" sz="2000" dirty="0">
                <a:latin typeface="Times New Roman" panose="02020603050405020304" pitchFamily="18" charset="0"/>
                <a:cs typeface="Times New Roman" panose="02020603050405020304" pitchFamily="18" charset="0"/>
              </a:rPr>
              <a:t>等，如：</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15</a:t>
            </a:r>
            <a:r>
              <a:rPr lang="zh-CN" altLang="en-US" sz="2000" dirty="0">
                <a:latin typeface="Times New Roman" panose="02020603050405020304" pitchFamily="18" charset="0"/>
                <a:cs typeface="Times New Roman" panose="02020603050405020304" pitchFamily="18" charset="0"/>
              </a:rPr>
              <a:t>］原文：今年</a:t>
            </a:r>
            <a:r>
              <a:rPr lang="en-US" altLang="zh-CN" sz="2000" dirty="0">
                <a:latin typeface="Times New Roman" panose="02020603050405020304" pitchFamily="18" charset="0"/>
                <a:cs typeface="Times New Roman" panose="02020603050405020304" pitchFamily="18" charset="0"/>
              </a:rPr>
              <a:t>1—8</a:t>
            </a:r>
            <a:r>
              <a:rPr lang="zh-CN" altLang="en-US" sz="2000" dirty="0">
                <a:latin typeface="Times New Roman" panose="02020603050405020304" pitchFamily="18" charset="0"/>
                <a:cs typeface="Times New Roman" panose="02020603050405020304" pitchFamily="18" charset="0"/>
              </a:rPr>
              <a:t>月，广东与加拿大进出口贸易总值达</a:t>
            </a:r>
            <a:r>
              <a:rPr lang="en-US" altLang="zh-CN" sz="2000" dirty="0">
                <a:latin typeface="Times New Roman" panose="02020603050405020304" pitchFamily="18" charset="0"/>
                <a:cs typeface="Times New Roman" panose="02020603050405020304" pitchFamily="18" charset="0"/>
              </a:rPr>
              <a:t>25</a:t>
            </a:r>
            <a:r>
              <a:rPr lang="zh-CN" altLang="en-US" sz="2000" dirty="0">
                <a:latin typeface="Times New Roman" panose="02020603050405020304" pitchFamily="18" charset="0"/>
                <a:cs typeface="Times New Roman" panose="02020603050405020304" pitchFamily="18" charset="0"/>
              </a:rPr>
              <a:t>亿美元，增长</a:t>
            </a:r>
            <a:r>
              <a:rPr lang="en-US" altLang="zh-CN" sz="2000" dirty="0">
                <a:latin typeface="Times New Roman" panose="02020603050405020304" pitchFamily="18" charset="0"/>
                <a:cs typeface="Times New Roman" panose="02020603050405020304" pitchFamily="18" charset="0"/>
              </a:rPr>
              <a:t>20.9%</a:t>
            </a:r>
            <a:r>
              <a:rPr lang="zh-CN" altLang="en-US" sz="2000" dirty="0">
                <a:latin typeface="Times New Roman" panose="02020603050405020304" pitchFamily="18" charset="0"/>
                <a:cs typeface="Times New Roman" panose="02020603050405020304" pitchFamily="18" charset="0"/>
              </a:rPr>
              <a:t>。其中，广东对加拿大出口</a:t>
            </a:r>
            <a:r>
              <a:rPr lang="en-US" altLang="zh-CN" sz="2000" dirty="0">
                <a:latin typeface="Times New Roman" panose="02020603050405020304" pitchFamily="18" charset="0"/>
                <a:cs typeface="Times New Roman" panose="02020603050405020304" pitchFamily="18" charset="0"/>
              </a:rPr>
              <a:t>17.38</a:t>
            </a:r>
            <a:r>
              <a:rPr lang="zh-CN" altLang="en-US" sz="2000" dirty="0">
                <a:latin typeface="Times New Roman" panose="02020603050405020304" pitchFamily="18" charset="0"/>
                <a:cs typeface="Times New Roman" panose="02020603050405020304" pitchFamily="18" charset="0"/>
              </a:rPr>
              <a:t>亿美元，增长</a:t>
            </a:r>
            <a:r>
              <a:rPr lang="en-US" altLang="zh-CN" sz="2000" dirty="0">
                <a:latin typeface="Times New Roman" panose="02020603050405020304" pitchFamily="18" charset="0"/>
                <a:cs typeface="Times New Roman" panose="02020603050405020304" pitchFamily="18" charset="0"/>
              </a:rPr>
              <a:t>38.2%</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From January to August this year, total import and export trade volume between Guangdong province and Canada reached US$2.5 billion, representing an increase of (increasing by) 20.9%. Export from Guangdong province to Canada amounted to US$ 1.738 billion, an increase of 38.2%. </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2946" name="Picture 5" descr="SmallGroup_Circle-full-THUMB"/>
          <p:cNvPicPr>
            <a:picLocks noChangeAspect="1"/>
          </p:cNvPicPr>
          <p:nvPr/>
        </p:nvPicPr>
        <p:blipFill>
          <a:blip r:embed="rId1"/>
          <a:stretch>
            <a:fillRect/>
          </a:stretch>
        </p:blipFill>
        <p:spPr>
          <a:xfrm>
            <a:off x="1559560" y="3212783"/>
            <a:ext cx="2519363" cy="1758950"/>
          </a:xfrm>
          <a:prstGeom prst="rect">
            <a:avLst/>
          </a:prstGeom>
          <a:noFill/>
          <a:ln w="9525">
            <a:noFill/>
          </a:ln>
        </p:spPr>
      </p:pic>
      <p:sp>
        <p:nvSpPr>
          <p:cNvPr id="82947" name="Rectangle 2"/>
          <p:cNvSpPr>
            <a:spLocks noGrp="1"/>
          </p:cNvSpPr>
          <p:nvPr>
            <p:ph type="title"/>
          </p:nvPr>
        </p:nvSpPr>
        <p:spPr>
          <a:xfrm>
            <a:off x="2894013" y="301625"/>
            <a:ext cx="7773987" cy="1143000"/>
          </a:xfrm>
        </p:spPr>
        <p:txBody>
          <a:bodyPr vert="horz" wrap="square" lIns="91440" tIns="45720" rIns="91440" bIns="45720" anchor="b" anchorCtr="0"/>
          <a:p>
            <a:pPr eaLnBrk="1" hangingPunct="1"/>
            <a:r>
              <a:rPr lang="en-US" altLang="zh-CN" sz="4000" b="1" dirty="0"/>
              <a:t>§ PART SIX</a:t>
            </a:r>
            <a:r>
              <a:rPr lang="en-US" altLang="zh-CN" sz="4000" dirty="0"/>
              <a:t> </a:t>
            </a:r>
            <a:r>
              <a:rPr lang="zh-CN" altLang="en-US" sz="4000" dirty="0"/>
              <a:t>商务报告翻译实践</a:t>
            </a:r>
            <a:endParaRPr lang="zh-CN" altLang="en-US" sz="4000" b="1" dirty="0"/>
          </a:p>
        </p:txBody>
      </p:sp>
      <p:sp>
        <p:nvSpPr>
          <p:cNvPr id="82948" name="Rectangle 3"/>
          <p:cNvSpPr>
            <a:spLocks noGrp="1"/>
          </p:cNvSpPr>
          <p:nvPr>
            <p:ph idx="1"/>
          </p:nvPr>
        </p:nvSpPr>
        <p:spPr>
          <a:xfrm>
            <a:off x="4152900" y="1701165"/>
            <a:ext cx="7165340" cy="4265295"/>
          </a:xfrm>
        </p:spPr>
        <p:txBody>
          <a:bodyPr vert="horz" wrap="square" lIns="91440" tIns="45720" rIns="91440" bIns="45720" anchor="t" anchorCtr="0"/>
          <a:p>
            <a:pPr eaLnBrk="1" hangingPunct="1">
              <a:lnSpc>
                <a:spcPct val="90000"/>
              </a:lnSpc>
              <a:buNone/>
            </a:pPr>
            <a:r>
              <a:rPr lang="en-US" altLang="zh-CN" sz="3200" b="1" dirty="0">
                <a:latin typeface="Arial" panose="020B0604020202020204" pitchFamily="34" charset="0"/>
              </a:rPr>
              <a:t>Task I</a:t>
            </a:r>
            <a:r>
              <a:rPr lang="en-US" altLang="zh-CN" sz="3200" dirty="0">
                <a:latin typeface="Arial" panose="020B0604020202020204" pitchFamily="34" charset="0"/>
              </a:rPr>
              <a:t>  </a:t>
            </a:r>
            <a:r>
              <a:rPr lang="zh-CN" altLang="en-US" sz="3200" dirty="0">
                <a:latin typeface="Arial" panose="020B0604020202020204" pitchFamily="34" charset="0"/>
              </a:rPr>
              <a:t>翻译下列句子，注意商务报告翻译的准确性。</a:t>
            </a:r>
            <a:endParaRPr lang="zh-CN" altLang="en-US" sz="3200" dirty="0">
              <a:latin typeface="Arial" panose="020B0604020202020204" pitchFamily="34"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1. At the suggestion of the Equipment Division of the plant, the survey panel conducted on-the-spot observations in the workshop on July 15, 2010.</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译文：根据工厂设备处的建议，检查小组于</a:t>
            </a:r>
            <a:r>
              <a:rPr lang="en-US" altLang="zh-CN" sz="2400" dirty="0">
                <a:latin typeface="Times New Roman" panose="02020603050405020304" pitchFamily="18" charset="0"/>
                <a:cs typeface="Times New Roman" panose="02020603050405020304" pitchFamily="18" charset="0"/>
              </a:rPr>
              <a:t>2010</a:t>
            </a:r>
            <a:r>
              <a:rPr lang="zh-CN" altLang="en-US" sz="2400" dirty="0">
                <a:latin typeface="Times New Roman" panose="02020603050405020304" pitchFamily="18" charset="0"/>
                <a:cs typeface="Times New Roman" panose="02020603050405020304" pitchFamily="18" charset="0"/>
              </a:rPr>
              <a:t>年</a:t>
            </a:r>
            <a:r>
              <a:rPr lang="en-US" altLang="zh-CN" sz="2400"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15</a:t>
            </a:r>
            <a:r>
              <a:rPr lang="zh-CN" altLang="en-US" sz="2400" dirty="0">
                <a:latin typeface="Times New Roman" panose="02020603050405020304" pitchFamily="18" charset="0"/>
                <a:cs typeface="Times New Roman" panose="02020603050405020304" pitchFamily="18" charset="0"/>
              </a:rPr>
              <a:t>日对车间进行了实地考察。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Rectangle 3"/>
          <p:cNvSpPr>
            <a:spLocks noGrp="1"/>
          </p:cNvSpPr>
          <p:nvPr>
            <p:ph idx="1"/>
          </p:nvPr>
        </p:nvSpPr>
        <p:spPr>
          <a:xfrm>
            <a:off x="1487805" y="1628775"/>
            <a:ext cx="10248265" cy="5687695"/>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2.	China’s export to the United States, Japan and the members of the European Union accounts for 53.6% of its total export, but most China’s enterprises are not familiar with international standards.</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中国对美国、日本和欧盟成员国的出口占出口总量的</a:t>
            </a:r>
            <a:r>
              <a:rPr lang="en-US" altLang="zh-CN" sz="2000" dirty="0">
                <a:latin typeface="Times New Roman" panose="02020603050405020304" pitchFamily="18" charset="0"/>
                <a:cs typeface="Times New Roman" panose="02020603050405020304" pitchFamily="18" charset="0"/>
              </a:rPr>
              <a:t>53.6%</a:t>
            </a:r>
            <a:r>
              <a:rPr lang="zh-CN" altLang="en-US" sz="2000" dirty="0">
                <a:latin typeface="Times New Roman" panose="02020603050405020304" pitchFamily="18" charset="0"/>
                <a:cs typeface="Times New Roman" panose="02020603050405020304" pitchFamily="18" charset="0"/>
              </a:rPr>
              <a:t>，但中国企业并不熟悉国际标准。</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3.	China-India trade increased fast in recent years and the trade volume kept growing at a high speed. Bilateral trade increased from US$ 2.914 billion in 2000 to US$ 18.703 billion in 2005, with an annual increase of 45% on the average.</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近年来，中印两国贸易增长较快，贸易额持续快速增长。双边贸易从</a:t>
            </a:r>
            <a:r>
              <a:rPr lang="en-US" altLang="zh-CN" sz="2000" dirty="0">
                <a:latin typeface="Times New Roman" panose="02020603050405020304" pitchFamily="18" charset="0"/>
                <a:cs typeface="Times New Roman" panose="02020603050405020304" pitchFamily="18" charset="0"/>
              </a:rPr>
              <a:t>2000</a:t>
            </a:r>
            <a:r>
              <a:rPr lang="zh-CN" altLang="en-US" sz="2000" dirty="0">
                <a:latin typeface="Times New Roman" panose="02020603050405020304" pitchFamily="18" charset="0"/>
                <a:cs typeface="Times New Roman" panose="02020603050405020304" pitchFamily="18" charset="0"/>
              </a:rPr>
              <a:t>年的</a:t>
            </a:r>
            <a:r>
              <a:rPr lang="en-US" altLang="zh-CN" sz="2000" dirty="0">
                <a:latin typeface="Times New Roman" panose="02020603050405020304" pitchFamily="18" charset="0"/>
                <a:cs typeface="Times New Roman" panose="02020603050405020304" pitchFamily="18" charset="0"/>
              </a:rPr>
              <a:t>19.14</a:t>
            </a:r>
            <a:r>
              <a:rPr lang="zh-CN" altLang="en-US" sz="2000" dirty="0">
                <a:latin typeface="Times New Roman" panose="02020603050405020304" pitchFamily="18" charset="0"/>
                <a:cs typeface="Times New Roman" panose="02020603050405020304" pitchFamily="18" charset="0"/>
              </a:rPr>
              <a:t>亿美元增长到</a:t>
            </a:r>
            <a:r>
              <a:rPr lang="en-US" altLang="zh-CN" sz="2000" dirty="0">
                <a:latin typeface="Times New Roman" panose="02020603050405020304" pitchFamily="18" charset="0"/>
                <a:cs typeface="Times New Roman" panose="02020603050405020304" pitchFamily="18" charset="0"/>
              </a:rPr>
              <a:t>2005</a:t>
            </a:r>
            <a:r>
              <a:rPr lang="zh-CN" altLang="en-US" sz="2000" dirty="0">
                <a:latin typeface="Times New Roman" panose="02020603050405020304" pitchFamily="18" charset="0"/>
                <a:cs typeface="Times New Roman" panose="02020603050405020304" pitchFamily="18" charset="0"/>
              </a:rPr>
              <a:t>年的</a:t>
            </a:r>
            <a:r>
              <a:rPr lang="en-US" altLang="zh-CN" sz="2000" dirty="0">
                <a:latin typeface="Times New Roman" panose="02020603050405020304" pitchFamily="18" charset="0"/>
                <a:cs typeface="Times New Roman" panose="02020603050405020304" pitchFamily="18" charset="0"/>
              </a:rPr>
              <a:t>187.03</a:t>
            </a:r>
            <a:r>
              <a:rPr lang="zh-CN" altLang="en-US" sz="2000" dirty="0">
                <a:latin typeface="Times New Roman" panose="02020603050405020304" pitchFamily="18" charset="0"/>
                <a:cs typeface="Times New Roman" panose="02020603050405020304" pitchFamily="18" charset="0"/>
              </a:rPr>
              <a:t>亿美元，年均增长</a:t>
            </a:r>
            <a:r>
              <a:rPr lang="en-US" altLang="zh-CN" sz="2000" dirty="0">
                <a:latin typeface="Times New Roman" panose="02020603050405020304" pitchFamily="18" charset="0"/>
                <a:cs typeface="Times New Roman" panose="02020603050405020304" pitchFamily="18" charset="0"/>
              </a:rPr>
              <a:t>45%</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Rectangle 3"/>
          <p:cNvSpPr>
            <a:spLocks noGrp="1"/>
          </p:cNvSpPr>
          <p:nvPr>
            <p:ph idx="1"/>
          </p:nvPr>
        </p:nvSpPr>
        <p:spPr>
          <a:xfrm>
            <a:off x="1712595" y="1557020"/>
            <a:ext cx="9869805" cy="5689600"/>
          </a:xfrm>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4.	Education gives people choices regarding the kind of lives they wish to lead. It enables them to express themselves with confidence in their personal relationships, in the community and at work. But for more than 115 million children of primary school age who are out of school, this human right is being denied. These are mostly children from poor households, whose mothers often have no formal education either. (The Millennium Development Goals Report, 2005)</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译文：教育让人们选择他们期望的生活，使他们在人际关系、社区和工作中自信地表达自我。但是，对</a:t>
            </a:r>
            <a:r>
              <a:rPr lang="en-US" altLang="zh-CN" sz="2000" dirty="0">
                <a:latin typeface="Times New Roman" panose="02020603050405020304" pitchFamily="18" charset="0"/>
                <a:cs typeface="Times New Roman" panose="02020603050405020304" pitchFamily="18" charset="0"/>
              </a:rPr>
              <a:t>1.15</a:t>
            </a:r>
            <a:r>
              <a:rPr lang="zh-CN" altLang="en-US" sz="2000" dirty="0">
                <a:latin typeface="Times New Roman" panose="02020603050405020304" pitchFamily="18" charset="0"/>
                <a:cs typeface="Times New Roman" panose="02020603050405020304" pitchFamily="18" charset="0"/>
              </a:rPr>
              <a:t>亿失学的小学适龄儿童而言，这一人权被剥夺了。他们多数人来自贫穷家庭，他们的母亲也没有接受过正规教育。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8" name="Rectangle 3"/>
          <p:cNvSpPr>
            <a:spLocks noGrp="1"/>
          </p:cNvSpPr>
          <p:nvPr>
            <p:ph idx="1"/>
          </p:nvPr>
        </p:nvSpPr>
        <p:spPr>
          <a:xfrm>
            <a:off x="1559560" y="476885"/>
            <a:ext cx="10156825" cy="5238115"/>
          </a:xfrm>
          <a:solidFill>
            <a:schemeClr val="bg1"/>
          </a:solidFill>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5.	Real exports of developing economies more than doubled between 1998 and 2006, whereas those of the G-7 rose by less than 50 percent. Among the developing regions, East and South Asia were clearly the most successful in increasing exports (by volume), at rate of about 160 percent, despite a deterioration in their terms of trade. In other developing regions, export volumes grew at a more moderate pace, close to that of the G-7, but gains from the terms of trade boosted the purchasing power, and consequently their imports. Overall, the share of developing countries in global trade rose from 29 percent in 1996 to 37 percent in 2006. (Trade and Development Report 2007)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1998</a:t>
            </a:r>
            <a:r>
              <a:rPr lang="zh-CN" altLang="en-US" sz="2000" dirty="0">
                <a:latin typeface="Times New Roman" panose="02020603050405020304" pitchFamily="18" charset="0"/>
                <a:cs typeface="Times New Roman" panose="02020603050405020304" pitchFamily="18" charset="0"/>
              </a:rPr>
              <a:t>年</a:t>
            </a:r>
            <a:r>
              <a:rPr lang="en-US" altLang="zh-CN" sz="2000" dirty="0">
                <a:latin typeface="Times New Roman" panose="02020603050405020304" pitchFamily="18" charset="0"/>
                <a:cs typeface="Times New Roman" panose="02020603050405020304" pitchFamily="18" charset="0"/>
              </a:rPr>
              <a:t>—2006</a:t>
            </a:r>
            <a:r>
              <a:rPr lang="zh-CN" altLang="en-US" sz="2000" dirty="0">
                <a:latin typeface="Times New Roman" panose="02020603050405020304" pitchFamily="18" charset="0"/>
                <a:cs typeface="Times New Roman" panose="02020603050405020304" pitchFamily="18" charset="0"/>
              </a:rPr>
              <a:t>年，发展中经济体实际出口额翻了一番以上，而七国集团增长了不足</a:t>
            </a:r>
            <a:r>
              <a:rPr lang="en-US" altLang="zh-CN" sz="2000" dirty="0">
                <a:latin typeface="Times New Roman" panose="02020603050405020304" pitchFamily="18" charset="0"/>
                <a:cs typeface="Times New Roman" panose="02020603050405020304" pitchFamily="18" charset="0"/>
              </a:rPr>
              <a:t>50%</a:t>
            </a:r>
            <a:r>
              <a:rPr lang="zh-CN" altLang="en-US" sz="2000" dirty="0">
                <a:latin typeface="Times New Roman" panose="02020603050405020304" pitchFamily="18" charset="0"/>
                <a:cs typeface="Times New Roman" panose="02020603050405020304" pitchFamily="18" charset="0"/>
              </a:rPr>
              <a:t>。在发展中地区，尽管其贸易条件有所恶化，东亚和南亚显然最成功地实现了出口增长（以数量计），增长率约为</a:t>
            </a:r>
            <a:r>
              <a:rPr lang="en-US" altLang="zh-CN" sz="2000" dirty="0">
                <a:latin typeface="Times New Roman" panose="02020603050405020304" pitchFamily="18" charset="0"/>
                <a:cs typeface="Times New Roman" panose="02020603050405020304" pitchFamily="18" charset="0"/>
              </a:rPr>
              <a:t>160%</a:t>
            </a:r>
            <a:r>
              <a:rPr lang="zh-CN" altLang="en-US" sz="2000" dirty="0">
                <a:latin typeface="Times New Roman" panose="02020603050405020304" pitchFamily="18" charset="0"/>
                <a:cs typeface="Times New Roman" panose="02020603050405020304" pitchFamily="18" charset="0"/>
              </a:rPr>
              <a:t>。在其他发展中地区，出口数量增长较为缓慢，接近于七国集团，但从贸易条件中获得的利益提升了的购买力，进而促进了进口。总体而言，发展中国家在全球贸易中所占的份额从</a:t>
            </a:r>
            <a:r>
              <a:rPr lang="en-US" altLang="zh-CN" sz="2000" dirty="0">
                <a:latin typeface="Times New Roman" panose="02020603050405020304" pitchFamily="18" charset="0"/>
                <a:cs typeface="Times New Roman" panose="02020603050405020304" pitchFamily="18" charset="0"/>
              </a:rPr>
              <a:t>1996</a:t>
            </a:r>
            <a:r>
              <a:rPr lang="zh-CN" altLang="en-US" sz="2000" dirty="0">
                <a:latin typeface="Times New Roman" panose="02020603050405020304" pitchFamily="18" charset="0"/>
                <a:cs typeface="Times New Roman" panose="02020603050405020304" pitchFamily="18" charset="0"/>
              </a:rPr>
              <a:t>年的</a:t>
            </a:r>
            <a:r>
              <a:rPr lang="en-US" altLang="zh-CN" sz="2000" dirty="0">
                <a:latin typeface="Times New Roman" panose="02020603050405020304" pitchFamily="18" charset="0"/>
                <a:cs typeface="Times New Roman" panose="02020603050405020304" pitchFamily="18" charset="0"/>
              </a:rPr>
              <a:t>29%</a:t>
            </a:r>
            <a:r>
              <a:rPr lang="zh-CN" altLang="en-US" sz="2000" dirty="0">
                <a:latin typeface="Times New Roman" panose="02020603050405020304" pitchFamily="18" charset="0"/>
                <a:cs typeface="Times New Roman" panose="02020603050405020304" pitchFamily="18" charset="0"/>
              </a:rPr>
              <a:t>增加到</a:t>
            </a:r>
            <a:r>
              <a:rPr lang="en-US" altLang="zh-CN" sz="2000" dirty="0">
                <a:latin typeface="Times New Roman" panose="02020603050405020304" pitchFamily="18" charset="0"/>
                <a:cs typeface="Times New Roman" panose="02020603050405020304" pitchFamily="18" charset="0"/>
              </a:rPr>
              <a:t>2006</a:t>
            </a:r>
            <a:r>
              <a:rPr lang="zh-CN" altLang="en-US" sz="2000" dirty="0">
                <a:latin typeface="Times New Roman" panose="02020603050405020304" pitchFamily="18" charset="0"/>
                <a:cs typeface="Times New Roman" panose="02020603050405020304" pitchFamily="18" charset="0"/>
              </a:rPr>
              <a:t>年的</a:t>
            </a:r>
            <a:r>
              <a:rPr lang="en-US" altLang="zh-CN" sz="2000" dirty="0">
                <a:latin typeface="Times New Roman" panose="02020603050405020304" pitchFamily="18" charset="0"/>
                <a:cs typeface="Times New Roman" panose="02020603050405020304" pitchFamily="18" charset="0"/>
              </a:rPr>
              <a:t>37%</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2007</a:t>
            </a:r>
            <a:r>
              <a:rPr lang="zh-CN" altLang="en-US" sz="2000" dirty="0">
                <a:latin typeface="Times New Roman" panose="02020603050405020304" pitchFamily="18" charset="0"/>
                <a:cs typeface="Times New Roman" panose="02020603050405020304" pitchFamily="18" charset="0"/>
              </a:rPr>
              <a:t>贸易与发展报告）</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Rectangle 3"/>
          <p:cNvSpPr>
            <a:spLocks noGrp="1"/>
          </p:cNvSpPr>
          <p:nvPr>
            <p:ph idx="1"/>
          </p:nvPr>
        </p:nvSpPr>
        <p:spPr>
          <a:xfrm>
            <a:off x="1716405" y="1052830"/>
            <a:ext cx="9937750" cy="6119495"/>
          </a:xfrm>
        </p:spPr>
        <p:txBody>
          <a:bodyPr vert="horz" wrap="square" lIns="91440" tIns="45720" rIns="91440" bIns="45720" anchor="t" anchorCtr="0"/>
          <a:p>
            <a:pPr eaLnBrk="1" hangingPunct="1">
              <a:lnSpc>
                <a:spcPct val="90000"/>
              </a:lnSpc>
              <a:buNone/>
            </a:pPr>
            <a:r>
              <a:rPr lang="en-US" altLang="zh-CN" sz="2800" b="1" dirty="0">
                <a:latin typeface="Times New Roman" panose="02020603050405020304" pitchFamily="18" charset="0"/>
                <a:cs typeface="Times New Roman" panose="02020603050405020304" pitchFamily="18" charset="0"/>
              </a:rPr>
              <a:t>Task II </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翻译下列商务报告，注意使用学过的翻译技巧。</a:t>
            </a:r>
            <a:endParaRPr lang="zh-CN" altLang="en-US" sz="28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China is abundant in fruit resources. In 2009, the Chinese fruit yield reached about 120 million tons (excluding melons), ranking at the top of the world rankings. Despite the gigantic population, Chinese consumption of juice beverages is quite low. The annual juice beverage consumption per capita was below 10 litres in 2009. According to a market investigation, in 2009, Chinese juice beverage production amounted to 13.47 million tons, a 14.2% increase over 2008; the market scale reached approximately RMB 57.5 billion, rising by 15% year on year (YOY).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译文：中国水果资源丰富。</a:t>
            </a:r>
            <a:r>
              <a:rPr lang="en-US" altLang="zh-CN" sz="2000" dirty="0">
                <a:latin typeface="Times New Roman" panose="02020603050405020304" pitchFamily="18" charset="0"/>
                <a:cs typeface="Times New Roman" panose="02020603050405020304" pitchFamily="18" charset="0"/>
              </a:rPr>
              <a:t>2009</a:t>
            </a:r>
            <a:r>
              <a:rPr lang="zh-CN" altLang="en-US" sz="2000" dirty="0">
                <a:latin typeface="Times New Roman" panose="02020603050405020304" pitchFamily="18" charset="0"/>
                <a:cs typeface="Times New Roman" panose="02020603050405020304" pitchFamily="18" charset="0"/>
              </a:rPr>
              <a:t>年，中国水果产量大约为</a:t>
            </a:r>
            <a:r>
              <a:rPr lang="en-US" altLang="zh-CN" sz="2000" dirty="0">
                <a:latin typeface="Times New Roman" panose="02020603050405020304" pitchFamily="18" charset="0"/>
                <a:cs typeface="Times New Roman" panose="02020603050405020304" pitchFamily="18" charset="0"/>
              </a:rPr>
              <a:t>1.2</a:t>
            </a:r>
            <a:r>
              <a:rPr lang="zh-CN" altLang="en-US" sz="2000" dirty="0">
                <a:latin typeface="Times New Roman" panose="02020603050405020304" pitchFamily="18" charset="0"/>
                <a:cs typeface="Times New Roman" panose="02020603050405020304" pitchFamily="18" charset="0"/>
              </a:rPr>
              <a:t>亿吨（不含瓜类），在全世界名列前茅。尽管中国人口众多，中国果汁饮料消费量很低。</a:t>
            </a:r>
            <a:r>
              <a:rPr lang="en-US" altLang="zh-CN" sz="2000" dirty="0">
                <a:latin typeface="Times New Roman" panose="02020603050405020304" pitchFamily="18" charset="0"/>
                <a:cs typeface="Times New Roman" panose="02020603050405020304" pitchFamily="18" charset="0"/>
              </a:rPr>
              <a:t>2009</a:t>
            </a:r>
            <a:r>
              <a:rPr lang="zh-CN" altLang="en-US" sz="2000" dirty="0">
                <a:latin typeface="Times New Roman" panose="02020603050405020304" pitchFamily="18" charset="0"/>
                <a:cs typeface="Times New Roman" panose="02020603050405020304" pitchFamily="18" charset="0"/>
              </a:rPr>
              <a:t>年，人均果汁消费量不到</a:t>
            </a:r>
            <a:r>
              <a:rPr lang="en-US" altLang="zh-CN" sz="2000" dirty="0">
                <a:latin typeface="Times New Roman" panose="02020603050405020304" pitchFamily="18" charset="0"/>
                <a:cs typeface="Times New Roman" panose="02020603050405020304" pitchFamily="18" charset="0"/>
              </a:rPr>
              <a:t>10</a:t>
            </a:r>
            <a:r>
              <a:rPr lang="zh-CN" altLang="en-US" sz="2000" dirty="0">
                <a:latin typeface="Times New Roman" panose="02020603050405020304" pitchFamily="18" charset="0"/>
                <a:cs typeface="Times New Roman" panose="02020603050405020304" pitchFamily="18" charset="0"/>
              </a:rPr>
              <a:t>升。根据市场调查，中国</a:t>
            </a:r>
            <a:r>
              <a:rPr lang="en-US" altLang="zh-CN" sz="2000" dirty="0">
                <a:latin typeface="Times New Roman" panose="02020603050405020304" pitchFamily="18" charset="0"/>
                <a:cs typeface="Times New Roman" panose="02020603050405020304" pitchFamily="18" charset="0"/>
              </a:rPr>
              <a:t>2009</a:t>
            </a:r>
            <a:r>
              <a:rPr lang="zh-CN" altLang="en-US" sz="2000" dirty="0">
                <a:latin typeface="Times New Roman" panose="02020603050405020304" pitchFamily="18" charset="0"/>
                <a:cs typeface="Times New Roman" panose="02020603050405020304" pitchFamily="18" charset="0"/>
              </a:rPr>
              <a:t>年果汁饮料生产量为</a:t>
            </a:r>
            <a:r>
              <a:rPr lang="en-US" altLang="zh-CN" sz="2000" dirty="0">
                <a:latin typeface="Times New Roman" panose="02020603050405020304" pitchFamily="18" charset="0"/>
                <a:cs typeface="Times New Roman" panose="02020603050405020304" pitchFamily="18" charset="0"/>
              </a:rPr>
              <a:t>1 347</a:t>
            </a:r>
            <a:r>
              <a:rPr lang="zh-CN" altLang="en-US" sz="2000" dirty="0">
                <a:latin typeface="Times New Roman" panose="02020603050405020304" pitchFamily="18" charset="0"/>
                <a:cs typeface="Times New Roman" panose="02020603050405020304" pitchFamily="18" charset="0"/>
              </a:rPr>
              <a:t>万吨，比</a:t>
            </a:r>
            <a:r>
              <a:rPr lang="en-US" altLang="zh-CN" sz="2000" dirty="0">
                <a:latin typeface="Times New Roman" panose="02020603050405020304" pitchFamily="18" charset="0"/>
                <a:cs typeface="Times New Roman" panose="02020603050405020304" pitchFamily="18" charset="0"/>
              </a:rPr>
              <a:t>2008</a:t>
            </a:r>
            <a:r>
              <a:rPr lang="zh-CN" altLang="en-US" sz="2000" dirty="0">
                <a:latin typeface="Times New Roman" panose="02020603050405020304" pitchFamily="18" charset="0"/>
                <a:cs typeface="Times New Roman" panose="02020603050405020304" pitchFamily="18" charset="0"/>
              </a:rPr>
              <a:t>年增长</a:t>
            </a:r>
            <a:r>
              <a:rPr lang="en-US" altLang="zh-CN" sz="2000" dirty="0">
                <a:latin typeface="Times New Roman" panose="02020603050405020304" pitchFamily="18" charset="0"/>
                <a:cs typeface="Times New Roman" panose="02020603050405020304" pitchFamily="18" charset="0"/>
              </a:rPr>
              <a:t>14.2%</a:t>
            </a:r>
            <a:r>
              <a:rPr lang="zh-CN" altLang="en-US" sz="2000" dirty="0">
                <a:latin typeface="Times New Roman" panose="02020603050405020304" pitchFamily="18" charset="0"/>
                <a:cs typeface="Times New Roman" panose="02020603050405020304" pitchFamily="18" charset="0"/>
              </a:rPr>
              <a:t>；市场规模约为</a:t>
            </a:r>
            <a:r>
              <a:rPr lang="en-US" altLang="zh-CN" sz="2000" dirty="0">
                <a:latin typeface="Times New Roman" panose="02020603050405020304" pitchFamily="18" charset="0"/>
                <a:cs typeface="Times New Roman" panose="02020603050405020304" pitchFamily="18" charset="0"/>
              </a:rPr>
              <a:t>575</a:t>
            </a:r>
            <a:r>
              <a:rPr lang="zh-CN" altLang="en-US" sz="2000" dirty="0">
                <a:latin typeface="Times New Roman" panose="02020603050405020304" pitchFamily="18" charset="0"/>
                <a:cs typeface="Times New Roman" panose="02020603050405020304" pitchFamily="18" charset="0"/>
              </a:rPr>
              <a:t>亿元人民币，同比增长</a:t>
            </a:r>
            <a:r>
              <a:rPr lang="en-US" altLang="zh-CN" sz="2000" dirty="0">
                <a:latin typeface="Times New Roman" panose="02020603050405020304" pitchFamily="18" charset="0"/>
                <a:cs typeface="Times New Roman" panose="02020603050405020304" pitchFamily="18" charset="0"/>
              </a:rPr>
              <a:t>15%</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6" name="Rectangle 3"/>
          <p:cNvSpPr>
            <a:spLocks noGrp="1"/>
          </p:cNvSpPr>
          <p:nvPr>
            <p:ph idx="1"/>
          </p:nvPr>
        </p:nvSpPr>
        <p:spPr>
          <a:xfrm>
            <a:off x="1775460" y="1628775"/>
            <a:ext cx="9893300" cy="5329555"/>
          </a:xfrm>
        </p:spPr>
        <p:txBody>
          <a:bodyPr vert="horz" wrap="square" lIns="91440" tIns="45720" rIns="91440" bIns="45720" anchor="t" anchorCtr="0"/>
          <a:p>
            <a:pPr eaLnBrk="1" hangingPunct="1">
              <a:lnSpc>
                <a:spcPct val="110000"/>
              </a:lnSpc>
            </a:pPr>
            <a:r>
              <a:rPr lang="en-US" altLang="zh-CN" sz="2400" dirty="0">
                <a:latin typeface="Times New Roman" panose="02020603050405020304" pitchFamily="18" charset="0"/>
                <a:cs typeface="Times New Roman" panose="02020603050405020304" pitchFamily="18" charset="0"/>
              </a:rPr>
              <a:t>The market investigation showed that, in the Chinese juice beverage market, the market share for 100% concentration juice is only 5%–6%, while the most shares are held by low-concentration juice beverages (with a juice content of no more than 25%). This is mainly due to the purchase capacity and consumption behaviour of consumers. </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latin typeface="Times New Roman" panose="02020603050405020304" pitchFamily="18" charset="0"/>
                <a:cs typeface="Times New Roman" panose="02020603050405020304" pitchFamily="18" charset="0"/>
              </a:rPr>
              <a:t>译文：市场调查显示，在中国果汁市场，</a:t>
            </a:r>
            <a:r>
              <a:rPr lang="en-US" altLang="zh-CN" sz="2400" dirty="0">
                <a:latin typeface="Times New Roman" panose="02020603050405020304" pitchFamily="18" charset="0"/>
                <a:cs typeface="Times New Roman" panose="02020603050405020304" pitchFamily="18" charset="0"/>
              </a:rPr>
              <a:t>100%</a:t>
            </a:r>
            <a:r>
              <a:rPr lang="zh-CN" altLang="en-US" sz="2400" dirty="0">
                <a:latin typeface="Times New Roman" panose="02020603050405020304" pitchFamily="18" charset="0"/>
                <a:cs typeface="Times New Roman" panose="02020603050405020304" pitchFamily="18" charset="0"/>
              </a:rPr>
              <a:t>浓缩果汁仅为</a:t>
            </a: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到</a:t>
            </a:r>
            <a:r>
              <a:rPr lang="en-US" altLang="zh-CN" sz="2400"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，而绝大多数果汁为低浓度果汁（果汁含量不超过</a:t>
            </a:r>
            <a:r>
              <a:rPr lang="en-US" altLang="zh-CN" sz="2400" dirty="0">
                <a:latin typeface="Times New Roman" panose="02020603050405020304" pitchFamily="18" charset="0"/>
                <a:cs typeface="Times New Roman" panose="02020603050405020304" pitchFamily="18" charset="0"/>
              </a:rPr>
              <a:t>25%</a:t>
            </a:r>
            <a:r>
              <a:rPr lang="zh-CN" altLang="en-US" sz="2400" dirty="0">
                <a:latin typeface="Times New Roman" panose="02020603050405020304" pitchFamily="18" charset="0"/>
                <a:cs typeface="Times New Roman" panose="02020603050405020304" pitchFamily="18" charset="0"/>
              </a:rPr>
              <a:t>）。这主要是由于消费者购买力和消费行为的原因。</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3"/>
          <p:cNvSpPr>
            <a:spLocks noGrp="1"/>
          </p:cNvSpPr>
          <p:nvPr>
            <p:ph idx="1"/>
          </p:nvPr>
        </p:nvSpPr>
        <p:spPr>
          <a:xfrm>
            <a:off x="1329055" y="549275"/>
            <a:ext cx="10340975" cy="5340350"/>
          </a:xfrm>
          <a:solidFill>
            <a:schemeClr val="bg1"/>
          </a:solidFill>
        </p:spPr>
        <p:txBody>
          <a:bodyPr vert="horz" wrap="square" lIns="91440" tIns="45720" rIns="91440" bIns="45720" anchor="t" anchorCtr="0"/>
          <a:p>
            <a:pPr marL="0" indent="0" eaLnBrk="1" hangingPunct="1">
              <a:lnSpc>
                <a:spcPct val="120000"/>
              </a:lnSpc>
              <a:buNone/>
            </a:pPr>
            <a:r>
              <a:rPr lang="zh-CN" altLang="en-US" sz="2200" dirty="0"/>
              <a:t>致总经理约翰</a:t>
            </a:r>
            <a:r>
              <a:rPr lang="en-US" altLang="zh-CN" sz="2200" dirty="0">
                <a:latin typeface="Arial" panose="020B0604020202020204" pitchFamily="34" charset="0"/>
              </a:rPr>
              <a:t>·</a:t>
            </a:r>
            <a:r>
              <a:rPr lang="zh-CN" altLang="en-US" sz="2200" dirty="0"/>
              <a:t>安德鲁先生：</a:t>
            </a:r>
            <a:endParaRPr lang="zh-CN" altLang="en-US" sz="2200" dirty="0"/>
          </a:p>
          <a:p>
            <a:pPr marL="0" indent="0" algn="ctr" eaLnBrk="1" hangingPunct="1">
              <a:lnSpc>
                <a:spcPct val="120000"/>
              </a:lnSpc>
              <a:buNone/>
            </a:pPr>
            <a:r>
              <a:rPr lang="zh-CN" altLang="en-US" sz="2200" b="1" dirty="0"/>
              <a:t>墨西哥湾钻探情况报告</a:t>
            </a:r>
            <a:endParaRPr lang="zh-CN" altLang="en-US" sz="2200" b="1" dirty="0"/>
          </a:p>
          <a:p>
            <a:pPr marL="0" indent="0" eaLnBrk="1" hangingPunct="1">
              <a:lnSpc>
                <a:spcPct val="120000"/>
              </a:lnSpc>
              <a:buNone/>
            </a:pPr>
            <a:r>
              <a:rPr lang="en-US" altLang="zh-CN" sz="2200" dirty="0"/>
              <a:t>    </a:t>
            </a:r>
            <a:r>
              <a:rPr lang="zh-CN" altLang="en-US" sz="2200" dirty="0"/>
              <a:t>刚开始两到三英尺的钻探工作相当容易，但钻过一层白垩（石灰岩的一种）后，我们遇到了第一层坚硬的玄武岩。这一阶段，我们必须更换钻头，因此，钻探速度慢下来了。钻探坚硬岩层时，我们必须经常停歇，确保钻头不会过热。</a:t>
            </a:r>
            <a:endParaRPr lang="zh-CN" altLang="en-US" sz="2200" dirty="0"/>
          </a:p>
          <a:p>
            <a:pPr marL="0" indent="0" eaLnBrk="1" hangingPunct="1">
              <a:lnSpc>
                <a:spcPct val="120000"/>
              </a:lnSpc>
              <a:buNone/>
            </a:pPr>
            <a:r>
              <a:rPr lang="en-US" altLang="zh-CN" sz="2200" dirty="0"/>
              <a:t>    </a:t>
            </a:r>
            <a:r>
              <a:rPr lang="zh-CN" altLang="en-US" sz="2200" dirty="0"/>
              <a:t>第三阶段的钻探情况变化无常。有时是坚硬的岩石或卵石；有时又是松软的白垩。尽管第三层比第二层普遍松软一些，但我们无法加快速度，因为松软层并不厚，更换钻头需要很长时间。</a:t>
            </a:r>
            <a:endParaRPr lang="zh-CN" altLang="en-US" sz="2200" dirty="0"/>
          </a:p>
          <a:p>
            <a:pPr marL="0" indent="0" eaLnBrk="1" hangingPunct="1">
              <a:lnSpc>
                <a:spcPct val="120000"/>
              </a:lnSpc>
              <a:buNone/>
            </a:pPr>
            <a:r>
              <a:rPr lang="en-US" altLang="zh-CN" sz="2200" dirty="0"/>
              <a:t>    </a:t>
            </a:r>
            <a:r>
              <a:rPr lang="zh-CN" altLang="en-US" sz="2200" dirty="0"/>
              <a:t>最后一层是更为坚硬的岩石，很多时候钻头过热。然而，机械工人耐心细致，技术熟练，我们最终钻到了石油矿层。</a:t>
            </a:r>
            <a:endParaRPr lang="zh-CN" altLang="en-US" sz="2200" dirty="0"/>
          </a:p>
          <a:p>
            <a:pPr marL="0" indent="0" algn="r" eaLnBrk="1" hangingPunct="1">
              <a:lnSpc>
                <a:spcPct val="120000"/>
              </a:lnSpc>
              <a:buNone/>
            </a:pPr>
            <a:r>
              <a:rPr lang="zh-CN" altLang="en-US" sz="2200" dirty="0"/>
              <a:t>                                    张飞</a:t>
            </a:r>
            <a:r>
              <a:rPr lang="zh-CN" altLang="en-US" sz="2200" dirty="0">
                <a:latin typeface="Arial" panose="020B0604020202020204" pitchFamily="34" charset="0"/>
              </a:rPr>
              <a:t>      </a:t>
            </a:r>
            <a:endParaRPr lang="zh-CN" altLang="en-US" sz="2200" dirty="0"/>
          </a:p>
          <a:p>
            <a:pPr marL="0" indent="0" algn="r" eaLnBrk="1" hangingPunct="1">
              <a:lnSpc>
                <a:spcPct val="120000"/>
              </a:lnSpc>
              <a:buNone/>
            </a:pPr>
            <a:r>
              <a:rPr lang="zh-CN" altLang="en-US" sz="2200" dirty="0"/>
              <a:t>                                 工程部经理</a:t>
            </a:r>
            <a:endParaRPr lang="zh-CN" altLang="en-US" sz="2200" dirty="0"/>
          </a:p>
        </p:txBody>
      </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0" name="Rectangle 3"/>
          <p:cNvSpPr>
            <a:spLocks noGrp="1"/>
          </p:cNvSpPr>
          <p:nvPr>
            <p:ph idx="1"/>
          </p:nvPr>
        </p:nvSpPr>
        <p:spPr>
          <a:xfrm>
            <a:off x="1410970" y="333375"/>
            <a:ext cx="10420350" cy="5435600"/>
          </a:xfrm>
          <a:solidFill>
            <a:schemeClr val="bg1"/>
          </a:solidFill>
        </p:spPr>
        <p:txBody>
          <a:bodyPr vert="horz" wrap="square" lIns="91440" tIns="45720" rIns="91440" bIns="45720" anchor="t" anchorCtr="0"/>
          <a:p>
            <a:pPr eaLnBrk="1" hangingPunct="1">
              <a:lnSpc>
                <a:spcPct val="120000"/>
              </a:lnSpc>
            </a:pPr>
            <a:r>
              <a:rPr lang="en-US" altLang="zh-CN" sz="2200" dirty="0">
                <a:latin typeface="Times New Roman" panose="02020603050405020304" pitchFamily="18" charset="0"/>
                <a:cs typeface="Times New Roman" panose="02020603050405020304" pitchFamily="18" charset="0"/>
              </a:rPr>
              <a:t>By the end of 2009, there were already over 1,000 juice processing enterprises in China, but few of them are large-scale ones. Apart from the products of several enterprises such as Huiyuan, Coca-Cola and Pepsi that sell well all over China, most other enterprises can only sell their products in regional markets. Restricted by the financial capacity and marketing channels etc., those regional enterprises are unable to operate in the national market. In the long run, these regional enterprises are likely to become acquisition objects of the giants in the juice beverage market, who can improve their regional market shares and set up localized production bases through the acquisition. </a:t>
            </a:r>
            <a:endParaRPr lang="en-US" altLang="zh-CN" sz="22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200" dirty="0">
                <a:latin typeface="Times New Roman" panose="02020603050405020304" pitchFamily="18" charset="0"/>
                <a:cs typeface="Times New Roman" panose="02020603050405020304" pitchFamily="18" charset="0"/>
              </a:rPr>
              <a:t>译文：</a:t>
            </a:r>
            <a:r>
              <a:rPr lang="zh-CN" altLang="en-US" sz="2200" dirty="0">
                <a:latin typeface="Arial" panose="020B0604020202020204" pitchFamily="34" charset="0"/>
                <a:sym typeface="+mn-ea"/>
              </a:rPr>
              <a:t>至</a:t>
            </a:r>
            <a:r>
              <a:rPr lang="en-US" altLang="zh-CN" sz="2200" dirty="0">
                <a:latin typeface="Arial" panose="020B0604020202020204" pitchFamily="34" charset="0"/>
                <a:sym typeface="+mn-ea"/>
              </a:rPr>
              <a:t>2009</a:t>
            </a:r>
            <a:r>
              <a:rPr lang="zh-CN" altLang="en-US" sz="2200" dirty="0">
                <a:latin typeface="Arial" panose="020B0604020202020204" pitchFamily="34" charset="0"/>
                <a:sym typeface="+mn-ea"/>
              </a:rPr>
              <a:t>年年底，中国目前拥有果汁生产商</a:t>
            </a:r>
            <a:r>
              <a:rPr lang="en-US" altLang="zh-CN" sz="2200" dirty="0">
                <a:latin typeface="Arial" panose="020B0604020202020204" pitchFamily="34" charset="0"/>
                <a:sym typeface="+mn-ea"/>
              </a:rPr>
              <a:t>1 000</a:t>
            </a:r>
            <a:r>
              <a:rPr lang="zh-CN" altLang="en-US" sz="2200" dirty="0">
                <a:latin typeface="Arial" panose="020B0604020202020204" pitchFamily="34" charset="0"/>
                <a:sym typeface="+mn-ea"/>
              </a:rPr>
              <a:t>余家，但大型厂家寥寥无几。除了像汇源、可口可乐和百事可乐几家企业的产品畅销全国外，其他大多数企业仅在某个区域的市场上销售。受融资能力和营销渠道的限制，这些区域性企业无法在国内市场运营。从长远看，它们可能成为果汁市场上大公司的收购对象，通过收购，大公司可以提高区域市场份额，建立本土化的生产基地。</a:t>
            </a:r>
            <a:endParaRPr lang="zh-CN" altLang="en-US" sz="2200" dirty="0">
              <a:latin typeface="Arial" panose="020B0604020202020204" pitchFamily="34" charset="0"/>
            </a:endParaRPr>
          </a:p>
          <a:p>
            <a:pPr eaLnBrk="1" hangingPunct="1"/>
            <a:endParaRPr lang="zh-CN" altLang="en-US" sz="2200" dirty="0">
              <a:latin typeface="Arial" panose="020B0604020202020204" pitchFamily="34" charset="0"/>
              <a:cs typeface="Times New Roman" panose="02020603050405020304" pitchFamily="18" charset="0"/>
            </a:endParaRPr>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8" name="Rectangle 3"/>
          <p:cNvSpPr>
            <a:spLocks noGrp="1"/>
          </p:cNvSpPr>
          <p:nvPr>
            <p:ph idx="1"/>
          </p:nvPr>
        </p:nvSpPr>
        <p:spPr>
          <a:xfrm>
            <a:off x="1390015" y="414655"/>
            <a:ext cx="10373360" cy="5360670"/>
          </a:xfrm>
          <a:solidFill>
            <a:schemeClr val="bg1"/>
          </a:solidFill>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The outbreak of the international financial crisis in 2008 resulted in a big blow to Chinese juice beverage exports. In 2008, China’s total export volume of juice beverage decreased to 794,000 tons and the export value reached USD 1.26 billion, dropping by 30.4% YOY and 7% YOY separately. The international financial crisis impacted the Chinese juice beverage export market greatly. In 2009, China’s export volume of juice beverages rose to 897,000 tons. However, due to the declining export price, the export value dropped by 39.4% YOY to USD 762.40 million. In the first quarter of 2010, Chinese juice beverage exports continued to decrease.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sym typeface="+mn-ea"/>
              </a:rPr>
              <a:t>2008</a:t>
            </a:r>
            <a:r>
              <a:rPr lang="zh-CN" altLang="en-US" sz="2000" dirty="0">
                <a:latin typeface="Times New Roman" panose="02020603050405020304" pitchFamily="18" charset="0"/>
                <a:cs typeface="Times New Roman" panose="02020603050405020304" pitchFamily="18" charset="0"/>
                <a:sym typeface="+mn-ea"/>
              </a:rPr>
              <a:t>年爆发的全球金融危机严重打击了中国果汁出口。</a:t>
            </a:r>
            <a:r>
              <a:rPr lang="en-US" altLang="zh-CN" sz="2000" dirty="0">
                <a:latin typeface="Times New Roman" panose="02020603050405020304" pitchFamily="18" charset="0"/>
                <a:cs typeface="Times New Roman" panose="02020603050405020304" pitchFamily="18" charset="0"/>
                <a:sym typeface="+mn-ea"/>
              </a:rPr>
              <a:t>2008</a:t>
            </a:r>
            <a:r>
              <a:rPr lang="zh-CN" altLang="en-US" sz="2000" dirty="0">
                <a:latin typeface="Times New Roman" panose="02020603050405020304" pitchFamily="18" charset="0"/>
                <a:cs typeface="Times New Roman" panose="02020603050405020304" pitchFamily="18" charset="0"/>
                <a:sym typeface="+mn-ea"/>
              </a:rPr>
              <a:t>年，中国果汁出口总量为</a:t>
            </a:r>
            <a:r>
              <a:rPr lang="en-US" altLang="zh-CN" sz="2000" dirty="0">
                <a:latin typeface="Times New Roman" panose="02020603050405020304" pitchFamily="18" charset="0"/>
                <a:cs typeface="Times New Roman" panose="02020603050405020304" pitchFamily="18" charset="0"/>
                <a:sym typeface="+mn-ea"/>
              </a:rPr>
              <a:t>794,000</a:t>
            </a:r>
            <a:r>
              <a:rPr lang="zh-CN" altLang="en-US" sz="2000" dirty="0">
                <a:latin typeface="Times New Roman" panose="02020603050405020304" pitchFamily="18" charset="0"/>
                <a:cs typeface="Times New Roman" panose="02020603050405020304" pitchFamily="18" charset="0"/>
                <a:sym typeface="+mn-ea"/>
              </a:rPr>
              <a:t>吨，出口总值为</a:t>
            </a:r>
            <a:r>
              <a:rPr lang="en-US" altLang="zh-CN" sz="2000" dirty="0">
                <a:latin typeface="Times New Roman" panose="02020603050405020304" pitchFamily="18" charset="0"/>
                <a:cs typeface="Times New Roman" panose="02020603050405020304" pitchFamily="18" charset="0"/>
                <a:sym typeface="+mn-ea"/>
              </a:rPr>
              <a:t>12.6</a:t>
            </a:r>
            <a:r>
              <a:rPr lang="zh-CN" altLang="en-US" sz="2000" dirty="0">
                <a:latin typeface="Times New Roman" panose="02020603050405020304" pitchFamily="18" charset="0"/>
                <a:cs typeface="Times New Roman" panose="02020603050405020304" pitchFamily="18" charset="0"/>
                <a:sym typeface="+mn-ea"/>
              </a:rPr>
              <a:t>亿美元，同比分别下降了</a:t>
            </a:r>
            <a:r>
              <a:rPr lang="en-US" altLang="zh-CN" sz="2000" dirty="0">
                <a:latin typeface="Times New Roman" panose="02020603050405020304" pitchFamily="18" charset="0"/>
                <a:cs typeface="Times New Roman" panose="02020603050405020304" pitchFamily="18" charset="0"/>
                <a:sym typeface="+mn-ea"/>
              </a:rPr>
              <a:t>30.4%</a:t>
            </a:r>
            <a:r>
              <a:rPr lang="zh-CN" altLang="en-US" sz="2000" dirty="0">
                <a:latin typeface="Times New Roman" panose="02020603050405020304" pitchFamily="18" charset="0"/>
                <a:cs typeface="Times New Roman" panose="02020603050405020304" pitchFamily="18" charset="0"/>
                <a:sym typeface="+mn-ea"/>
              </a:rPr>
              <a:t>和</a:t>
            </a:r>
            <a:r>
              <a:rPr lang="en-US" altLang="zh-CN" sz="2000" dirty="0">
                <a:latin typeface="Times New Roman" panose="02020603050405020304" pitchFamily="18" charset="0"/>
                <a:cs typeface="Times New Roman" panose="02020603050405020304" pitchFamily="18" charset="0"/>
                <a:sym typeface="+mn-ea"/>
              </a:rPr>
              <a:t>7%</a:t>
            </a:r>
            <a:r>
              <a:rPr lang="zh-CN" altLang="en-US" sz="2000" dirty="0">
                <a:latin typeface="Times New Roman" panose="02020603050405020304" pitchFamily="18" charset="0"/>
                <a:cs typeface="Times New Roman" panose="02020603050405020304" pitchFamily="18" charset="0"/>
                <a:sym typeface="+mn-ea"/>
              </a:rPr>
              <a:t>。国际金融危机严重影响了中国果汁出口市场。</a:t>
            </a:r>
            <a:r>
              <a:rPr lang="en-US" altLang="zh-CN" sz="2000" dirty="0">
                <a:latin typeface="Times New Roman" panose="02020603050405020304" pitchFamily="18" charset="0"/>
                <a:cs typeface="Times New Roman" panose="02020603050405020304" pitchFamily="18" charset="0"/>
                <a:sym typeface="+mn-ea"/>
              </a:rPr>
              <a:t>2009</a:t>
            </a:r>
            <a:r>
              <a:rPr lang="zh-CN" altLang="en-US" sz="2000" dirty="0">
                <a:latin typeface="Times New Roman" panose="02020603050405020304" pitchFamily="18" charset="0"/>
                <a:cs typeface="Times New Roman" panose="02020603050405020304" pitchFamily="18" charset="0"/>
                <a:sym typeface="+mn-ea"/>
              </a:rPr>
              <a:t>年，中国果汁出口总量为</a:t>
            </a:r>
            <a:r>
              <a:rPr lang="en-US" altLang="zh-CN" sz="2000" dirty="0">
                <a:latin typeface="Times New Roman" panose="02020603050405020304" pitchFamily="18" charset="0"/>
                <a:cs typeface="Times New Roman" panose="02020603050405020304" pitchFamily="18" charset="0"/>
                <a:sym typeface="+mn-ea"/>
              </a:rPr>
              <a:t>897,000</a:t>
            </a:r>
            <a:r>
              <a:rPr lang="zh-CN" altLang="en-US" sz="2000" dirty="0">
                <a:latin typeface="Times New Roman" panose="02020603050405020304" pitchFamily="18" charset="0"/>
                <a:cs typeface="Times New Roman" panose="02020603050405020304" pitchFamily="18" charset="0"/>
                <a:sym typeface="+mn-ea"/>
              </a:rPr>
              <a:t>吨。但是，由于出口价格下降，出口总值降到了</a:t>
            </a:r>
            <a:r>
              <a:rPr lang="en-US" altLang="zh-CN" sz="2000" dirty="0">
                <a:latin typeface="Times New Roman" panose="02020603050405020304" pitchFamily="18" charset="0"/>
                <a:cs typeface="Times New Roman" panose="02020603050405020304" pitchFamily="18" charset="0"/>
                <a:sym typeface="+mn-ea"/>
              </a:rPr>
              <a:t>7.62</a:t>
            </a:r>
            <a:r>
              <a:rPr lang="zh-CN" altLang="en-US" sz="2000" dirty="0">
                <a:latin typeface="Times New Roman" panose="02020603050405020304" pitchFamily="18" charset="0"/>
                <a:cs typeface="Times New Roman" panose="02020603050405020304" pitchFamily="18" charset="0"/>
                <a:sym typeface="+mn-ea"/>
              </a:rPr>
              <a:t>亿美元，同比下降了</a:t>
            </a:r>
            <a:r>
              <a:rPr lang="en-US" altLang="zh-CN" sz="2000" dirty="0">
                <a:latin typeface="Times New Roman" panose="02020603050405020304" pitchFamily="18" charset="0"/>
                <a:cs typeface="Times New Roman" panose="02020603050405020304" pitchFamily="18" charset="0"/>
                <a:sym typeface="+mn-ea"/>
              </a:rPr>
              <a:t>39.4%</a:t>
            </a:r>
            <a:r>
              <a:rPr lang="zh-CN" altLang="en-US" sz="2000" dirty="0">
                <a:latin typeface="Times New Roman" panose="02020603050405020304" pitchFamily="18" charset="0"/>
                <a:cs typeface="Times New Roman" panose="02020603050405020304" pitchFamily="18" charset="0"/>
                <a:sym typeface="+mn-ea"/>
              </a:rPr>
              <a:t>。</a:t>
            </a:r>
            <a:r>
              <a:rPr lang="en-US" altLang="zh-CN" sz="2000" dirty="0">
                <a:latin typeface="Times New Roman" panose="02020603050405020304" pitchFamily="18" charset="0"/>
                <a:cs typeface="Times New Roman" panose="02020603050405020304" pitchFamily="18" charset="0"/>
                <a:sym typeface="+mn-ea"/>
              </a:rPr>
              <a:t>2010</a:t>
            </a:r>
            <a:r>
              <a:rPr lang="zh-CN" altLang="en-US" sz="2000" dirty="0">
                <a:latin typeface="Times New Roman" panose="02020603050405020304" pitchFamily="18" charset="0"/>
                <a:cs typeface="Times New Roman" panose="02020603050405020304" pitchFamily="18" charset="0"/>
                <a:sym typeface="+mn-ea"/>
              </a:rPr>
              <a:t>年第一季度，中国果汁出口继续下降。</a:t>
            </a:r>
            <a:endParaRPr lang="zh-CN" altLang="en-US" sz="2000" dirty="0">
              <a:latin typeface="Times New Roman" panose="02020603050405020304" pitchFamily="18" charset="0"/>
              <a:cs typeface="Times New Roman" panose="02020603050405020304" pitchFamily="18" charset="0"/>
              <a:sym typeface="+mn-ea"/>
            </a:endParaRPr>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Rectangle 3"/>
          <p:cNvSpPr>
            <a:spLocks noGrp="1"/>
          </p:cNvSpPr>
          <p:nvPr>
            <p:ph idx="1"/>
          </p:nvPr>
        </p:nvSpPr>
        <p:spPr>
          <a:xfrm>
            <a:off x="1797050" y="1701165"/>
            <a:ext cx="9763125" cy="3583940"/>
          </a:xfrm>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A large part of the Chinese juice beverage market is occupied by cheap low-concentration juice beverages, with only a small percentage of high-priced, high-concentration juice beverages. Generally, consumers did not cut down their expenditure on juice beverages. Therefore, the domestic juice beverage market did not suffer great losses in the global financial crisis.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译文：中国果汁市场大部分为低浓度果汁，仅有小部分为高价格、高浓度的果汁。通常情况下，消费者没有降低果汁饮料方面的开支。因此，全球金融危机并未对国内的果汁市场造成巨大的损失。</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10" name="Rectangle 3"/>
          <p:cNvSpPr>
            <a:spLocks noGrp="1"/>
          </p:cNvSpPr>
          <p:nvPr>
            <p:ph idx="1"/>
          </p:nvPr>
        </p:nvSpPr>
        <p:spPr>
          <a:xfrm>
            <a:off x="1703705" y="908685"/>
            <a:ext cx="9928225" cy="4537075"/>
          </a:xfrm>
          <a:solidFill>
            <a:schemeClr val="bg1"/>
          </a:solidFill>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According to an investigation into the development of the world beverage markets, when the GDP per capita reaches USD 3,000, residents will pay more attention to vitamin supplement beverages. In 2009, Chinese GDP per capita exceeded USD 3,000. It is forecast that the Chinese juice beverage market will sustain rapid growth in 2010–2014 and the juice beverage consumption per capita will also rise fast in China. In the following years, the Chinese juice beverage market is expected to become the competition focus of domestic and foreign enterprises.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译文：根据对世界饮料市场发展的调查，人均国内生产总值达到</a:t>
            </a:r>
            <a:r>
              <a:rPr lang="en-US" altLang="zh-CN" sz="2000" dirty="0">
                <a:latin typeface="Times New Roman" panose="02020603050405020304" pitchFamily="18" charset="0"/>
                <a:cs typeface="Times New Roman" panose="02020603050405020304" pitchFamily="18" charset="0"/>
              </a:rPr>
              <a:t>3 000</a:t>
            </a:r>
            <a:r>
              <a:rPr lang="zh-CN" altLang="en-US" sz="2000" dirty="0">
                <a:latin typeface="Times New Roman" panose="02020603050405020304" pitchFamily="18" charset="0"/>
                <a:cs typeface="Times New Roman" panose="02020603050405020304" pitchFamily="18" charset="0"/>
              </a:rPr>
              <a:t>美元时，居民会更重视补充维生素饮料。</a:t>
            </a:r>
            <a:r>
              <a:rPr lang="en-US" altLang="zh-CN" sz="2000" dirty="0">
                <a:latin typeface="Times New Roman" panose="02020603050405020304" pitchFamily="18" charset="0"/>
                <a:cs typeface="Times New Roman" panose="02020603050405020304" pitchFamily="18" charset="0"/>
              </a:rPr>
              <a:t>2009</a:t>
            </a:r>
            <a:r>
              <a:rPr lang="zh-CN" altLang="en-US" sz="2000" dirty="0">
                <a:latin typeface="Times New Roman" panose="02020603050405020304" pitchFamily="18" charset="0"/>
                <a:cs typeface="Times New Roman" panose="02020603050405020304" pitchFamily="18" charset="0"/>
              </a:rPr>
              <a:t>年，中国人均国内生产总值超过</a:t>
            </a:r>
            <a:r>
              <a:rPr lang="en-US" altLang="zh-CN" sz="2000" dirty="0">
                <a:latin typeface="Times New Roman" panose="02020603050405020304" pitchFamily="18" charset="0"/>
                <a:cs typeface="Times New Roman" panose="02020603050405020304" pitchFamily="18" charset="0"/>
              </a:rPr>
              <a:t>3 000</a:t>
            </a:r>
            <a:r>
              <a:rPr lang="zh-CN" altLang="en-US" sz="2000" dirty="0">
                <a:latin typeface="Times New Roman" panose="02020603050405020304" pitchFamily="18" charset="0"/>
                <a:cs typeface="Times New Roman" panose="02020603050405020304" pitchFamily="18" charset="0"/>
              </a:rPr>
              <a:t>美元。据预测，</a:t>
            </a:r>
            <a:r>
              <a:rPr lang="en-US" altLang="zh-CN" sz="2000" dirty="0">
                <a:latin typeface="Times New Roman" panose="02020603050405020304" pitchFamily="18" charset="0"/>
                <a:cs typeface="Times New Roman" panose="02020603050405020304" pitchFamily="18" charset="0"/>
              </a:rPr>
              <a:t>2010—2014</a:t>
            </a:r>
            <a:r>
              <a:rPr lang="zh-CN" altLang="en-US" sz="2000" dirty="0">
                <a:latin typeface="Times New Roman" panose="02020603050405020304" pitchFamily="18" charset="0"/>
                <a:cs typeface="Times New Roman" panose="02020603050405020304" pitchFamily="18" charset="0"/>
              </a:rPr>
              <a:t>年，中国果汁市场会持续增长，人均果汁消费量会快速增长。未来几年，中国果汁市场可能成为国内外企业的竞争焦点。</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4" name="Rectangle 3"/>
          <p:cNvSpPr>
            <a:spLocks noGrp="1"/>
          </p:cNvSpPr>
          <p:nvPr>
            <p:ph idx="1"/>
          </p:nvPr>
        </p:nvSpPr>
        <p:spPr>
          <a:xfrm>
            <a:off x="1415415" y="332740"/>
            <a:ext cx="10325735" cy="5332095"/>
          </a:xfrm>
          <a:solidFill>
            <a:schemeClr val="bg1"/>
          </a:solidFill>
        </p:spPr>
        <p:txBody>
          <a:bodyPr vert="horz" wrap="square" lIns="91440" tIns="45720" rIns="91440" bIns="45720" anchor="t" anchorCtr="0"/>
          <a:p>
            <a:pPr eaLnBrk="1" hangingPunct="1">
              <a:lnSpc>
                <a:spcPct val="90000"/>
              </a:lnSpc>
              <a:buNone/>
            </a:pPr>
            <a:r>
              <a:rPr lang="en-US" altLang="zh-CN" sz="2800" b="1" dirty="0">
                <a:latin typeface="Times New Roman" panose="02020603050405020304" pitchFamily="18" charset="0"/>
                <a:cs typeface="Times New Roman" panose="02020603050405020304" pitchFamily="18" charset="0"/>
              </a:rPr>
              <a:t>Task III</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翻译下列商务报告，注意使用各种翻译技巧。</a:t>
            </a:r>
            <a:endParaRPr lang="zh-CN" altLang="en-US" sz="28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In theory, the internationalization of research and development (R&amp;D) into developing countries is both expected and unexpected. It is expected for two reasons. First, as transnational corporations (TNCs) increase their production in developing countries, some R&amp;D (of adaptive kind) can be expected to follow. Second, R&amp;D is a form of service activity and like other services, it is “fragmenting”, with certain segments being located where they can be performed most efficiently. Indeed, according to a survey of Europe’s largest firms conducted in 2004 by United Nations Conference on Trade and Development and Roland Berger Consultancy Company, all service functions–including R&amp;D–are now candidates for offshoring. It is unexpected in that R&amp;D is a service activity with very demanding skills, knowledge and support needs, traditionally only in developed countries with strong national innovation systems. Moreover, R&amp;D is taken to be the least “fragmentable” of economic activities because it involves knowledge that is strategic to firms, and because it often requires dense knowledge exchange (much of it tacit) between users and producers within localized clusters.</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9" name="Rectangle 3"/>
          <p:cNvSpPr>
            <a:spLocks noGrp="1"/>
          </p:cNvSpPr>
          <p:nvPr>
            <p:ph idx="1"/>
          </p:nvPr>
        </p:nvSpPr>
        <p:spPr>
          <a:xfrm>
            <a:off x="1487805" y="1628775"/>
            <a:ext cx="10158730" cy="6192520"/>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理论上，研发活动进入发展中国家的这种国际化既在意料之中，也在意料之外。在意料之中有两个原因。第一，由于跨国公司不断扩大在发展中国家的生产，可以预见，有些研发活动（调整适应型）会随之跟进。第二，研发活动是服务活动的一种形式，与其他服务一样具有</a:t>
            </a:r>
            <a:r>
              <a:rPr lang="zh-CN" altLang="en-US" sz="2000" dirty="0">
                <a:latin typeface="Times New Roman" panose="02020603050405020304" pitchFamily="18" charset="0"/>
                <a:cs typeface="Times New Roman" panose="02020603050405020304" pitchFamily="18" charset="0"/>
              </a:rPr>
              <a:t>“分解性</a:t>
            </a:r>
            <a:r>
              <a:rPr lang="zh-CN" altLang="en-US" sz="2000" dirty="0">
                <a:latin typeface="Times New Roman" panose="02020603050405020304" pitchFamily="18" charset="0"/>
                <a:cs typeface="Times New Roman" panose="02020603050405020304" pitchFamily="18" charset="0"/>
              </a:rPr>
              <a:t>”，其中某些部分放在实施效果最好的地方。实际上，贸易与发展会议和罗兰</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贝格咨询公司在</a:t>
            </a:r>
            <a:r>
              <a:rPr lang="en-US" altLang="zh-CN" sz="2000" dirty="0">
                <a:latin typeface="Times New Roman" panose="02020603050405020304" pitchFamily="18" charset="0"/>
                <a:cs typeface="Times New Roman" panose="02020603050405020304" pitchFamily="18" charset="0"/>
              </a:rPr>
              <a:t>2004</a:t>
            </a:r>
            <a:r>
              <a:rPr lang="zh-CN" altLang="en-US" sz="2000" dirty="0">
                <a:latin typeface="Times New Roman" panose="02020603050405020304" pitchFamily="18" charset="0"/>
                <a:cs typeface="Times New Roman" panose="02020603050405020304" pitchFamily="18" charset="0"/>
              </a:rPr>
              <a:t>年对欧洲大公司开展的一次调查发现，所有服务功能</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包括研发</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现在都有可能在境外得到满足。在意料之外是因为，研发活动是技能、知识和辅助需要等要求很高的一种服务活动，过去一向只在具有强大创新体系的发达国家进行。另外，研发被认为是经济活动中最不可能</a:t>
            </a:r>
            <a:r>
              <a:rPr lang="zh-CN" altLang="en-US" sz="2000" dirty="0">
                <a:latin typeface="Times New Roman" panose="02020603050405020304" pitchFamily="18" charset="0"/>
                <a:cs typeface="Times New Roman" panose="02020603050405020304" pitchFamily="18" charset="0"/>
              </a:rPr>
              <a:t>“分解</a:t>
            </a:r>
            <a:r>
              <a:rPr lang="zh-CN" altLang="en-US" sz="2000" dirty="0">
                <a:latin typeface="Times New Roman" panose="02020603050405020304" pitchFamily="18" charset="0"/>
                <a:cs typeface="Times New Roman" panose="02020603050405020304" pitchFamily="18" charset="0"/>
              </a:rPr>
              <a:t>”的活动，因为涉及到的知识对于公司具有战略意义，也因为开展研发经常需要在局部地区的集群内开展使用者和生产者之间的密集知识交流（其中相当部分是默契性的）。</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Rectangle 3"/>
          <p:cNvSpPr>
            <a:spLocks noGrp="1"/>
          </p:cNvSpPr>
          <p:nvPr>
            <p:ph idx="1"/>
          </p:nvPr>
        </p:nvSpPr>
        <p:spPr>
          <a:xfrm>
            <a:off x="1775460" y="1628775"/>
            <a:ext cx="9902190" cy="5977255"/>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It is clear that, to date, only a small number of developing countries and economies in transition are participating in the process of R&amp;D internationalization. However, the fact that some are now perceived as attractive locations for highly complex R&amp;D indicates that it is possible for countries to develop the capabilities that are needed to connect with the global R&amp;D systems of TNCs. From a host-country perspective, R&amp;D internationalization opens the door not only for the transfer of technology created elsewhere, but also for the technology creation process itself. This may enable some host countries to strengthen their technological and innovation capabilities. But it may also widen the gap with those that fail to connect with the global innovation network. (World Investment Report 2005)</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6" name="Rectangle 3"/>
          <p:cNvSpPr>
            <a:spLocks noGrp="1"/>
          </p:cNvSpPr>
          <p:nvPr>
            <p:ph idx="1"/>
          </p:nvPr>
        </p:nvSpPr>
        <p:spPr>
          <a:xfrm>
            <a:off x="1775460" y="1628775"/>
            <a:ext cx="9823450" cy="5329555"/>
          </a:xfrm>
        </p:spPr>
        <p:txBody>
          <a:bodyPr vert="horz" wrap="square" lIns="91440" tIns="45720" rIns="91440" bIns="45720" anchor="t" anchorCtr="0"/>
          <a:p>
            <a:pPr eaLnBrk="1" hangingPunct="1">
              <a:lnSpc>
                <a:spcPct val="130000"/>
              </a:lnSpc>
            </a:pPr>
            <a:r>
              <a:rPr lang="zh-CN" altLang="en-US" sz="2400" dirty="0"/>
              <a:t>译文：显而易见，到目前为止，参与研发国际化进程的仅有少数发展中国家和转型经济体。但是，其中有些已经被看作是对极为复杂的研发活动有吸引力的地点，这一事实表明，发展中国家有可能发展并具备与跨国公司全球研发体系接轨所必要的各种能力。从东道国的角度看，研发国际化不仅为转让在其他地方开发的技术，而且也为技术开发进程本身打开了大门。这有可能帮助一些东道国提高自己的技术和创新能力。但是，这也有可能加大没有与全球创新网络衔接的国家的落后差距。</a:t>
            </a:r>
            <a:endParaRPr lang="zh-CN" altLang="en-US" sz="2400" dirty="0"/>
          </a:p>
        </p:txBody>
      </p:sp>
    </p:spTree>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Rectangle 3"/>
          <p:cNvSpPr>
            <a:spLocks noGrp="1"/>
          </p:cNvSpPr>
          <p:nvPr>
            <p:ph idx="1"/>
          </p:nvPr>
        </p:nvSpPr>
        <p:spPr>
          <a:xfrm>
            <a:off x="1517650" y="189230"/>
            <a:ext cx="10217785" cy="5613400"/>
          </a:xfrm>
          <a:solidFill>
            <a:schemeClr val="bg1"/>
          </a:solidFill>
        </p:spPr>
        <p:txBody>
          <a:bodyPr vert="horz" wrap="square" lIns="91440" tIns="45720" rIns="91440" bIns="45720" anchor="t" anchorCtr="0"/>
          <a:p>
            <a:pPr eaLnBrk="1" hangingPunct="1">
              <a:lnSpc>
                <a:spcPct val="100000"/>
              </a:lnSpc>
            </a:pPr>
            <a:r>
              <a:rPr lang="zh-CN" altLang="en-US" sz="3200" dirty="0">
                <a:latin typeface="Times New Roman" panose="02020603050405020304" pitchFamily="18" charset="0"/>
                <a:cs typeface="Times New Roman" panose="02020603050405020304" pitchFamily="18" charset="0"/>
              </a:rPr>
              <a:t>补充练习：</a:t>
            </a:r>
            <a:endParaRPr lang="zh-CN" altLang="en-US" sz="3200" b="1"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b="1" dirty="0">
                <a:latin typeface="Times New Roman" panose="02020603050405020304" pitchFamily="18" charset="0"/>
                <a:cs typeface="Times New Roman" panose="02020603050405020304" pitchFamily="18" charset="0"/>
              </a:rPr>
              <a:t>Task I</a:t>
            </a:r>
            <a:r>
              <a:rPr lang="zh-CN" altLang="en-US" sz="2400" b="1"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请翻译下列报告。</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Flooding is the most significant natural hazard in Malaysia in terms of population affected, frequency, area extent, flood duration and social economic damage. Having 189 river basins throughout Malaysia, including Sabah and Sarawak, the rivers and their corridors of flood plains fulfill a variety of functions both for human use and for the natural ecosystem, i.e. they are fundamental parts of the natural, economic, and social system wherever they occur. At the same time, rivers might be the largest threat to entire corridor areas.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译文：无论是受灾人口、受灾频率、受灾面积，还是延续时间以及社会经济损失方面，洪水都是马来西亚最严重的自然灾害。马来西亚全国包括沙巴州和沙捞越（马来西亚的一邦）共有</a:t>
            </a:r>
            <a:r>
              <a:rPr lang="en-US" altLang="zh-CN" sz="2000" dirty="0">
                <a:latin typeface="Times New Roman" panose="02020603050405020304" pitchFamily="18" charset="0"/>
                <a:cs typeface="Times New Roman" panose="02020603050405020304" pitchFamily="18" charset="0"/>
              </a:rPr>
              <a:t>189</a:t>
            </a:r>
            <a:r>
              <a:rPr lang="zh-CN" altLang="en-US" sz="2000" dirty="0">
                <a:latin typeface="Times New Roman" panose="02020603050405020304" pitchFamily="18" charset="0"/>
                <a:cs typeface="Times New Roman" panose="02020603050405020304" pitchFamily="18" charset="0"/>
              </a:rPr>
              <a:t>条流域，这些河流及其河滩走廊为人类和自然生态系统承担了各种功能，如：无论哪里，它们都是自然、经济和社会系统的基本组成部分。与此同时，河流可能带来整个走廊地区最严重的威胁。</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4" name="Rectangle 3"/>
          <p:cNvSpPr>
            <a:spLocks noGrp="1"/>
          </p:cNvSpPr>
          <p:nvPr>
            <p:ph idx="1"/>
          </p:nvPr>
        </p:nvSpPr>
        <p:spPr>
          <a:xfrm>
            <a:off x="1775460" y="1628775"/>
            <a:ext cx="9991090" cy="5761355"/>
          </a:xfrm>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Flood management aims to reduce the likelihood and the impact of floods. This includes the management of flood disaster and relief, during and after flood. Experience has shown that the most effective approach is through the development of flood management programs incorporating a holistic approach with respect to the following strategies:</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译文：洪水管理的目的是减少洪水发生的可能性和洪水的影响。这包括洪灾期间和之后的减灾管理。有关经验表明，最有效的办法就是通过制定洪灾管理计划，采用包括下述战略的综合法：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2"/>
          <p:cNvSpPr>
            <a:spLocks noGrp="1"/>
          </p:cNvSpPr>
          <p:nvPr>
            <p:ph type="title"/>
          </p:nvPr>
        </p:nvSpPr>
        <p:spPr/>
        <p:txBody>
          <a:bodyPr vert="horz" wrap="square" lIns="91440" tIns="45720" rIns="91440" bIns="45720" anchor="b" anchorCtr="0"/>
          <a:p>
            <a:pPr eaLnBrk="1" hangingPunct="1"/>
            <a:r>
              <a:rPr lang="zh-CN" altLang="en-US" sz="4000" dirty="0"/>
              <a:t>商务报告的定义</a:t>
            </a:r>
            <a:endParaRPr lang="zh-CN" altLang="en-US" sz="4000" dirty="0"/>
          </a:p>
        </p:txBody>
      </p:sp>
      <p:sp>
        <p:nvSpPr>
          <p:cNvPr id="12291" name="Rectangle 3"/>
          <p:cNvSpPr>
            <a:spLocks noGrp="1"/>
          </p:cNvSpPr>
          <p:nvPr>
            <p:ph idx="1"/>
          </p:nvPr>
        </p:nvSpPr>
        <p:spPr>
          <a:xfrm>
            <a:off x="1919605" y="1700530"/>
            <a:ext cx="9481820" cy="4897120"/>
          </a:xfrm>
        </p:spPr>
        <p:txBody>
          <a:bodyPr vert="horz" wrap="square" lIns="91440" tIns="45720" rIns="91440" bIns="45720" anchor="t" anchorCtr="0"/>
          <a:p>
            <a:pPr algn="just" eaLnBrk="1" hangingPunct="1">
              <a:lnSpc>
                <a:spcPct val="150000"/>
              </a:lnSpc>
            </a:pPr>
            <a:r>
              <a:rPr lang="zh-CN" altLang="en-US" sz="2400" dirty="0"/>
              <a:t>商务报告是日常商务活动中常见的一种公文文体。商务报告是指针对某种特殊的、有意义的商务目的，就某一重大事件或重大问题向一个人或多个人提供的公正、客观和系统的事实陈述。报告中所陈述的事实必须与事件、条件、质量、进展、结果、问题或提议的解决方案有关，帮助当事人了解复杂的商业情况，计划进程，解决问题，提供建议，使上级领导就一系列事件做出决策。</a:t>
            </a:r>
            <a:endParaRPr lang="zh-CN" altLang="en-US" sz="2400" dirty="0"/>
          </a:p>
        </p:txBody>
      </p:sp>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8" name="Rectangle 3"/>
          <p:cNvSpPr>
            <a:spLocks noGrp="1"/>
          </p:cNvSpPr>
          <p:nvPr>
            <p:ph idx="1"/>
          </p:nvPr>
        </p:nvSpPr>
        <p:spPr>
          <a:xfrm>
            <a:off x="1614805" y="1557020"/>
            <a:ext cx="10120630" cy="4321810"/>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i. Prevention-preventing damage caused by floods by avoiding construction of houses, properties and industries in present and future flood-prone areas; by adapting future developments to the risk of flooding; and by promoting appropriate land-use, agricultural and forestry practices;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ii. Protection-taking measures, both structural and non-structural, to reduce the likelihood and the impact of floods in a specific location;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预防</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避免把房屋、财产和工业厂房建设在现在或未来洪水易发地区；着眼未来应对洪水威胁；促进土地利用、农业和林业等活动合理进行；</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保护</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采取结构性和非结构性措施，减少特定地区发生洪水的可能性和洪水带来的影响；</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Rectangle 3"/>
          <p:cNvSpPr>
            <a:spLocks noGrp="1"/>
          </p:cNvSpPr>
          <p:nvPr>
            <p:ph idx="1"/>
          </p:nvPr>
        </p:nvSpPr>
        <p:spPr>
          <a:xfrm>
            <a:off x="1847850" y="1628775"/>
            <a:ext cx="9814560" cy="4241165"/>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iii. Preparedness-informing the public about flood risks and what to do in the event of a flood;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iv. Emergency response-developing emergency response plans and actions in case of a flood; and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v. Recovery and lessons learned-returning to normal conditions as soon as possible and mitigating both the social and economic impacts on the affected population.</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准备工作</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通知公众洪水风险以及发生洪水该如何应对；</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应急反应</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制定发生洪水时的应急反应计划和采取的行动；</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5. </a:t>
            </a:r>
            <a:r>
              <a:rPr lang="zh-CN" altLang="en-US" sz="2000" dirty="0">
                <a:latin typeface="Times New Roman" panose="02020603050405020304" pitchFamily="18" charset="0"/>
                <a:cs typeface="Times New Roman" panose="02020603050405020304" pitchFamily="18" charset="0"/>
              </a:rPr>
              <a:t>恢复与经验总结：尽快恢复原状，减少对受灾群众的社会和经济影响。</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6" name="Rectangle 3"/>
          <p:cNvSpPr>
            <a:spLocks noGrp="1"/>
          </p:cNvSpPr>
          <p:nvPr>
            <p:ph idx="1"/>
          </p:nvPr>
        </p:nvSpPr>
        <p:spPr>
          <a:xfrm>
            <a:off x="1343660" y="404495"/>
            <a:ext cx="10444480" cy="5427980"/>
          </a:xfrm>
          <a:solidFill>
            <a:schemeClr val="bg1"/>
          </a:solidFill>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Thus, the production of Flood Hazard Map </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FHM</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is an alternative and necessary way to reduce the impact of floods in the affected area. Considering that the government is looking for an effective way to reduce the flood’s impact with much lesser amount of cost, a FHM is able to provide the public with substantial information on the range of possible damage and the disaster prevention activities. The production of this map will give much benefit not only to the public but also to the government. In addition of being able to make public be prepared for flood, the government also can reduce the spending of money especially during the emergency rescue stage as many affected residents are already evacuating themselves when given warning or evacuation order. </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Proposal Report On Flood Hazard Mapping Project</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译文：因此，制定洪水威胁图是减少洪水对受灾地区影响的可行的、必要的办法。考虑到政府在以较低成本寻求降低洪水影响的有效办法，洪水威胁图可以为公众提供相当多的信息，包括可能损毁的范围和洪灾预防活动。制定洪水威胁图不仅对公众有益，对政府也有益。除了能够让公众做好准备外，政府也可以削减开支，尤其是紧急救援阶段的开支，因为在发布预警或者撤退命令时，受灾群众已经撤离。</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50"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SEVEN</a:t>
            </a:r>
            <a:r>
              <a:rPr lang="en-US" altLang="zh-CN" dirty="0"/>
              <a:t> </a:t>
            </a:r>
            <a:r>
              <a:rPr lang="zh-CN" altLang="en-US" dirty="0"/>
              <a:t>学习参考</a:t>
            </a:r>
            <a:endParaRPr lang="zh-CN" altLang="en-US" dirty="0"/>
          </a:p>
        </p:txBody>
      </p:sp>
      <p:sp>
        <p:nvSpPr>
          <p:cNvPr id="104451" name="Rectangle 3"/>
          <p:cNvSpPr>
            <a:spLocks noGrp="1"/>
          </p:cNvSpPr>
          <p:nvPr>
            <p:ph idx="1"/>
          </p:nvPr>
        </p:nvSpPr>
        <p:spPr/>
        <p:txBody>
          <a:bodyPr vert="horz" wrap="square" lIns="91440" tIns="45720" rIns="91440" bIns="45720" anchor="t" anchorCtr="0"/>
          <a:p>
            <a:pPr eaLnBrk="1" hangingPunct="1">
              <a:lnSpc>
                <a:spcPct val="120000"/>
              </a:lnSpc>
            </a:pPr>
            <a:r>
              <a:rPr sz="2000" dirty="0">
                <a:latin typeface="Times New Roman" panose="02020603050405020304" pitchFamily="18" charset="0"/>
                <a:cs typeface="Times New Roman" panose="02020603050405020304" pitchFamily="18" charset="0"/>
              </a:rPr>
              <a:t>1. 市场调研网：http://market-research.alltop.com/</a:t>
            </a:r>
            <a:endParaRPr sz="2000" dirty="0">
              <a:latin typeface="Times New Roman" panose="02020603050405020304" pitchFamily="18" charset="0"/>
              <a:cs typeface="Times New Roman" panose="02020603050405020304" pitchFamily="18" charset="0"/>
            </a:endParaRPr>
          </a:p>
          <a:p>
            <a:pPr eaLnBrk="1" hangingPunct="1">
              <a:lnSpc>
                <a:spcPct val="120000"/>
              </a:lnSpc>
            </a:pPr>
            <a:r>
              <a:rPr sz="2000" dirty="0">
                <a:latin typeface="Times New Roman" panose="02020603050405020304" pitchFamily="18" charset="0"/>
                <a:cs typeface="Times New Roman" panose="02020603050405020304" pitchFamily="18" charset="0"/>
              </a:rPr>
              <a:t>2. 研究与市场网：http://www.researchandmarkets.com/</a:t>
            </a:r>
            <a:endParaRPr sz="2000" dirty="0">
              <a:latin typeface="Times New Roman" panose="02020603050405020304" pitchFamily="18" charset="0"/>
              <a:cs typeface="Times New Roman" panose="02020603050405020304" pitchFamily="18" charset="0"/>
            </a:endParaRPr>
          </a:p>
          <a:p>
            <a:pPr eaLnBrk="1" hangingPunct="1">
              <a:lnSpc>
                <a:spcPct val="120000"/>
              </a:lnSpc>
            </a:pPr>
            <a:r>
              <a:rPr sz="2000" dirty="0">
                <a:latin typeface="Times New Roman" panose="02020603050405020304" pitchFamily="18" charset="0"/>
                <a:cs typeface="Times New Roman" panose="02020603050405020304" pitchFamily="18" charset="0"/>
              </a:rPr>
              <a:t>3. 原版英语阅读网：http://www.en8848.com.cn/yingyu/97/category-catid-397.html</a:t>
            </a:r>
            <a:endParaRPr sz="2000" dirty="0">
              <a:latin typeface="Times New Roman" panose="02020603050405020304" pitchFamily="18" charset="0"/>
              <a:cs typeface="Times New Roman" panose="02020603050405020304" pitchFamily="18" charset="0"/>
            </a:endParaRPr>
          </a:p>
          <a:p>
            <a:pPr eaLnBrk="1" hangingPunct="1">
              <a:lnSpc>
                <a:spcPct val="120000"/>
              </a:lnSpc>
            </a:pPr>
            <a:r>
              <a:rPr sz="2000" dirty="0">
                <a:latin typeface="Times New Roman" panose="02020603050405020304" pitchFamily="18" charset="0"/>
                <a:cs typeface="Times New Roman" panose="02020603050405020304" pitchFamily="18" charset="0"/>
              </a:rPr>
              <a:t>4. 杨伶俐．商务英语写作教程（第三版）．北京：中国人民大学出版社，2022．</a:t>
            </a:r>
            <a:endParaRPr sz="2000" dirty="0">
              <a:latin typeface="Times New Roman" panose="02020603050405020304" pitchFamily="18" charset="0"/>
              <a:cs typeface="Times New Roman" panose="02020603050405020304" pitchFamily="18" charset="0"/>
            </a:endParaRPr>
          </a:p>
          <a:p>
            <a:pPr eaLnBrk="1" hangingPunct="1">
              <a:lnSpc>
                <a:spcPct val="120000"/>
              </a:lnSpc>
            </a:pPr>
            <a:r>
              <a:rPr sz="2000" dirty="0">
                <a:latin typeface="Times New Roman" panose="02020603050405020304" pitchFamily="18" charset="0"/>
                <a:cs typeface="Times New Roman" panose="02020603050405020304" pitchFamily="18" charset="0"/>
              </a:rPr>
              <a:t>5. 赵兴民，蔡力坚. 商务翻译 译·注·评. 北京：清华大学出版社，2020.</a:t>
            </a:r>
            <a:endParaRPr sz="2000" dirty="0">
              <a:latin typeface="Times New Roman" panose="02020603050405020304" pitchFamily="18" charset="0"/>
              <a:cs typeface="Times New Roman" panose="02020603050405020304" pitchFamily="18" charset="0"/>
            </a:endParaRPr>
          </a:p>
          <a:p>
            <a:pPr eaLnBrk="1" hangingPunct="1">
              <a:lnSpc>
                <a:spcPct val="120000"/>
              </a:lnSpc>
            </a:pPr>
            <a:r>
              <a:rPr sz="2000" dirty="0">
                <a:latin typeface="Times New Roman" panose="02020603050405020304" pitchFamily="18" charset="0"/>
                <a:cs typeface="Times New Roman" panose="02020603050405020304" pitchFamily="18" charset="0"/>
              </a:rPr>
              <a:t>6. 李冬梅，郑志明．新时代商务英语翻译教程．大连：大连理工大学出版社，2024．</a:t>
            </a:r>
            <a:endParaRPr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EIGHT</a:t>
            </a:r>
            <a:r>
              <a:rPr lang="en-US" altLang="zh-CN" dirty="0"/>
              <a:t> </a:t>
            </a:r>
            <a:r>
              <a:rPr lang="zh-CN" altLang="en-US" dirty="0"/>
              <a:t>单元预告与实训任务 </a:t>
            </a:r>
            <a:endParaRPr lang="zh-CN" altLang="en-US" dirty="0"/>
          </a:p>
        </p:txBody>
      </p:sp>
      <p:sp>
        <p:nvSpPr>
          <p:cNvPr id="105475" name="Rectangle 3"/>
          <p:cNvSpPr>
            <a:spLocks noGrp="1"/>
          </p:cNvSpPr>
          <p:nvPr>
            <p:ph idx="1"/>
          </p:nvPr>
        </p:nvSpPr>
        <p:spPr>
          <a:xfrm>
            <a:off x="2014855" y="1827530"/>
            <a:ext cx="9324340" cy="4114800"/>
          </a:xfrm>
        </p:spPr>
        <p:txBody>
          <a:bodyPr vert="horz" wrap="square" lIns="91440" tIns="45720" rIns="91440" bIns="45720" anchor="t" anchorCtr="0"/>
          <a:p>
            <a:pPr eaLnBrk="1" hangingPunct="1">
              <a:lnSpc>
                <a:spcPct val="120000"/>
              </a:lnSpc>
            </a:pPr>
            <a:r>
              <a:rPr lang="en-US" altLang="zh-CN" sz="2400" dirty="0">
                <a:latin typeface="Arial" panose="020B0604020202020204" pitchFamily="34" charset="0"/>
              </a:rPr>
              <a:t>1. </a:t>
            </a:r>
            <a:r>
              <a:rPr lang="zh-CN" altLang="en-US" sz="2400" dirty="0">
                <a:latin typeface="Arial" panose="020B0604020202020204" pitchFamily="34" charset="0"/>
              </a:rPr>
              <a:t>下一单元我们将讲述商务报刊文摘的翻译。</a:t>
            </a:r>
            <a:endParaRPr lang="zh-CN" altLang="en-US" sz="2400" dirty="0">
              <a:latin typeface="Arial" panose="020B0604020202020204" pitchFamily="34" charset="0"/>
            </a:endParaRPr>
          </a:p>
          <a:p>
            <a:pPr eaLnBrk="1" hangingPunct="1">
              <a:lnSpc>
                <a:spcPct val="120000"/>
              </a:lnSpc>
            </a:pPr>
            <a:r>
              <a:rPr lang="en-US" altLang="zh-CN" sz="2400" dirty="0">
                <a:latin typeface="Arial" panose="020B0604020202020204" pitchFamily="34" charset="0"/>
              </a:rPr>
              <a:t>2. </a:t>
            </a:r>
            <a:r>
              <a:rPr lang="zh-CN" altLang="en-US" sz="2400" dirty="0">
                <a:latin typeface="Arial" panose="020B0604020202020204" pitchFamily="34" charset="0"/>
              </a:rPr>
              <a:t>请你搜集两篇以上原版英语文摘并阅读，体验商务报刊文摘的语言特点。</a:t>
            </a:r>
            <a:endParaRPr lang="zh-CN" altLang="en-US" sz="2400" dirty="0">
              <a:latin typeface="Arial" panose="020B0604020202020204" pitchFamily="34" charset="0"/>
            </a:endParaRPr>
          </a:p>
        </p:txBody>
      </p:sp>
    </p:spTree>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8" name="Rectangle 3"/>
          <p:cNvSpPr>
            <a:spLocks noGrp="1"/>
          </p:cNvSpPr>
          <p:nvPr>
            <p:ph type="body" sz="half" idx="1"/>
          </p:nvPr>
        </p:nvSpPr>
        <p:spPr>
          <a:xfrm>
            <a:off x="3503613" y="3500438"/>
            <a:ext cx="5076825" cy="2014537"/>
          </a:xfrm>
        </p:spPr>
        <p:txBody>
          <a:bodyPr vert="horz" wrap="square" lIns="91440" tIns="45720" rIns="91440" bIns="45720" anchor="t" anchorCtr="0"/>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对外经济贸易大学出版社市场营销部</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地址：北京市朝阳区惠新东街</a:t>
            </a:r>
            <a:r>
              <a:rPr lang="en-US" altLang="zh-CN" sz="2200" b="1" dirty="0">
                <a:solidFill>
                  <a:schemeClr val="tx2"/>
                </a:solidFill>
              </a:rPr>
              <a:t>10</a:t>
            </a:r>
            <a:r>
              <a:rPr lang="zh-CN" altLang="en-US" sz="2200" b="1" dirty="0">
                <a:solidFill>
                  <a:schemeClr val="tx2"/>
                </a:solidFill>
              </a:rPr>
              <a:t>号    </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电话：</a:t>
            </a:r>
            <a:r>
              <a:rPr lang="en-US" altLang="zh-CN" sz="2200" b="1" dirty="0">
                <a:solidFill>
                  <a:schemeClr val="tx2"/>
                </a:solidFill>
              </a:rPr>
              <a:t>010-64492342</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http://www.uibep.com</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E-mail: uibep@126.com</a:t>
            </a:r>
            <a:endParaRPr lang="en-US" altLang="zh-CN" sz="2200" b="1" dirty="0">
              <a:solidFill>
                <a:schemeClr val="tx2"/>
              </a:solidFill>
            </a:endParaRPr>
          </a:p>
        </p:txBody>
      </p:sp>
      <p:sp>
        <p:nvSpPr>
          <p:cNvPr id="72714" name="Rectangle 10"/>
          <p:cNvSpPr>
            <a:spLocks noChangeArrowheads="1"/>
          </p:cNvSpPr>
          <p:nvPr/>
        </p:nvSpPr>
        <p:spPr bwMode="auto">
          <a:xfrm>
            <a:off x="4727575" y="2043113"/>
            <a:ext cx="2736850" cy="1106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rPr>
              <a:t>谢谢！</a:t>
            </a:r>
            <a:endPar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endParaRPr>
          </a:p>
        </p:txBody>
      </p:sp>
    </p:spTree>
  </p:cSld>
  <p:clrMapOvr>
    <a:masterClrMapping/>
  </p:clrMapOvr>
  <p:transition/>
</p:sld>
</file>

<file path=ppt/tags/tag1.xml><?xml version="1.0" encoding="utf-8"?>
<p:tagLst xmlns:p="http://schemas.openxmlformats.org/presentationml/2006/main">
  <p:tag name="commondata" val="eyJoZGlkIjoiYjk5ODM0YmMxOWJiYWQyNDU4MGIzYWRmYTA0ZmI5NDcifQ=="/>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Eclipse</Template>
  <TotalTime>0</TotalTime>
  <Words>44064</Words>
  <Application>WPS 演示</Application>
  <PresentationFormat>全屏显示(4:3)</PresentationFormat>
  <Paragraphs>401</Paragraphs>
  <Slides>95</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95</vt:i4>
      </vt:variant>
    </vt:vector>
  </HeadingPairs>
  <TitlesOfParts>
    <vt:vector size="104" baseType="lpstr">
      <vt:lpstr>Arial</vt:lpstr>
      <vt:lpstr>宋体</vt:lpstr>
      <vt:lpstr>Wingdings</vt:lpstr>
      <vt:lpstr>Verdana</vt:lpstr>
      <vt:lpstr>Times New Roman</vt:lpstr>
      <vt:lpstr>微软雅黑</vt:lpstr>
      <vt:lpstr>Arial Unicode MS</vt:lpstr>
      <vt:lpstr>华文琥珀</vt:lpstr>
      <vt:lpstr>Eclipse</vt:lpstr>
      <vt:lpstr>商务翻译实务</vt:lpstr>
      <vt:lpstr>第十四单元  商务报告翻译</vt:lpstr>
      <vt:lpstr>商务报告翻译</vt:lpstr>
      <vt:lpstr>企业简介翻译</vt:lpstr>
      <vt:lpstr>§ PART ONE 认识商务报告与商务报告翻译</vt:lpstr>
      <vt:lpstr>Task II  阅读下列商务报告（《钻探工作进展报告》）并思考：什么是商务报告；商务报告的功能是什么，商务报告由哪些部分组成；商务报告有哪些种类？</vt:lpstr>
      <vt:lpstr>PowerPoint 演示文稿</vt:lpstr>
      <vt:lpstr>PowerPoint 演示文稿</vt:lpstr>
      <vt:lpstr>商务报告的定义</vt:lpstr>
      <vt:lpstr>PowerPoint 演示文稿</vt:lpstr>
      <vt:lpstr>PowerPoint 演示文稿</vt:lpstr>
      <vt:lpstr>PowerPoint 演示文稿</vt:lpstr>
      <vt:lpstr>PowerPoint 演示文稿</vt:lpstr>
      <vt:lpstr>§ PART TWO 热身练习</vt:lpstr>
      <vt:lpstr>PowerPoint 演示文稿</vt:lpstr>
      <vt:lpstr>PowerPoint 演示文稿</vt:lpstr>
      <vt:lpstr>PowerPoint 演示文稿</vt:lpstr>
      <vt:lpstr>PowerPoint 演示文稿</vt:lpstr>
      <vt:lpstr>PowerPoint 演示文稿</vt:lpstr>
      <vt:lpstr>PowerPoint 演示文稿</vt:lpstr>
      <vt:lpstr>§ PART THREE 商务报告翻译技巧</vt:lpstr>
      <vt:lpstr>PowerPoint 演示文稿</vt:lpstr>
      <vt:lpstr>PowerPoint 演示文稿</vt:lpstr>
      <vt:lpstr>PowerPoint 演示文稿</vt:lpstr>
      <vt:lpstr>PowerPoint 演示文稿</vt:lpstr>
      <vt:lpstr>PowerPoint 演示文稿</vt:lpstr>
      <vt:lpstr>PowerPoint 演示文稿</vt:lpstr>
      <vt:lpstr>Task II  翻译下列商务报告，讨论商务报告的翻译技巧。</vt:lpstr>
      <vt:lpstr>PowerPoint 演示文稿</vt:lpstr>
      <vt:lpstr>PowerPoint 演示文稿</vt:lpstr>
      <vt:lpstr>PowerPoint 演示文稿</vt:lpstr>
      <vt:lpstr>PowerPoint 演示文稿</vt:lpstr>
      <vt:lpstr>Task II  翻译下列商务报告，注意斜体部分，讨论翻译中使用的技巧。</vt:lpstr>
      <vt:lpstr>PowerPoint 演示文稿</vt:lpstr>
      <vt:lpstr>PowerPoint 演示文稿</vt:lpstr>
      <vt:lpstr>PowerPoint 演示文稿</vt:lpstr>
      <vt:lpstr>PowerPoint 演示文稿</vt:lpstr>
      <vt:lpstr>Task III  翻译下列商务报告，讨论斜体部分的翻译技巧。</vt:lpstr>
      <vt:lpstr>PowerPoint 演示文稿</vt:lpstr>
      <vt:lpstr>PowerPoint 演示文稿</vt:lpstr>
      <vt:lpstr>PowerPoint 演示文稿</vt:lpstr>
      <vt:lpstr>解析：</vt:lpstr>
      <vt:lpstr>Task V  翻译下列商务报告，总结使用的翻译技巧。</vt:lpstr>
      <vt:lpstr>PowerPoint 演示文稿</vt:lpstr>
      <vt:lpstr> </vt:lpstr>
      <vt:lpstr>PowerPoint 演示文稿</vt:lpstr>
      <vt:lpstr>PowerPoint 演示文稿</vt:lpstr>
      <vt:lpstr>PowerPoint 演示文稿</vt:lpstr>
      <vt:lpstr>PowerPoint 演示文稿</vt:lpstr>
      <vt:lpstr>§ PART FOUR 讨论：</vt:lpstr>
      <vt:lpstr>I. 商务报告翻译小结</vt:lpstr>
      <vt:lpstr>II. 商务报告翻译：翻译技巧的综合应用</vt:lpstr>
      <vt:lpstr>PowerPoint 演示文稿</vt:lpstr>
      <vt:lpstr>PowerPoint 演示文稿</vt:lpstr>
      <vt:lpstr>PowerPoint 演示文稿</vt:lpstr>
      <vt:lpstr>PowerPoint 演示文稿</vt:lpstr>
      <vt:lpstr>I. 数字的应用范畴</vt:lpstr>
      <vt:lpstr>PowerPoint 演示文稿</vt:lpstr>
      <vt:lpstr>PowerPoint 演示文稿</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PART SIX 商务报告翻译实践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PART SEVEN 学习参考</vt:lpstr>
      <vt:lpstr>PART EIGHT 单元预告与实训任务 </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ZJR</cp:lastModifiedBy>
  <cp:revision>135</cp:revision>
  <dcterms:created xsi:type="dcterms:W3CDTF">2007-10-05T07:35:00Z</dcterms:created>
  <dcterms:modified xsi:type="dcterms:W3CDTF">2024-08-19T14:01:00Z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999258CA676C4453B2F73D55181AA4AF_12</vt:lpwstr>
  </property>
  <property fmtid="{D5CDD505-2E9C-101B-9397-08002B2CF9AE}" pid="3" name="KSOProductBuildVer">
    <vt:lpwstr>2052-12.1.0.17827</vt:lpwstr>
  </property>
</Properties>
</file>