
<file path=[Content_Types].xml><?xml version="1.0" encoding="utf-8"?>
<Types xmlns="http://schemas.openxmlformats.org/package/2006/content-types">
  <Default Extension="jpeg" ContentType="image/jpeg"/>
  <Default Extension="JPG" ContentType="image/.jpg"/>
  <Default Extension="png" ContentType="image/png"/>
  <Default Extension="wmf" ContentType="image/x-w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1"/>
  </p:notesMasterIdLst>
  <p:sldIdLst>
    <p:sldId id="308" r:id="rId3"/>
    <p:sldId id="309" r:id="rId4"/>
    <p:sldId id="312" r:id="rId5"/>
    <p:sldId id="311" r:id="rId6"/>
    <p:sldId id="310" r:id="rId7"/>
    <p:sldId id="377" r:id="rId8"/>
    <p:sldId id="313" r:id="rId9"/>
    <p:sldId id="384" r:id="rId10"/>
    <p:sldId id="314" r:id="rId11"/>
    <p:sldId id="317" r:id="rId12"/>
    <p:sldId id="385" r:id="rId13"/>
    <p:sldId id="386" r:id="rId14"/>
    <p:sldId id="387" r:id="rId15"/>
    <p:sldId id="388" r:id="rId16"/>
    <p:sldId id="324" r:id="rId17"/>
    <p:sldId id="389" r:id="rId18"/>
    <p:sldId id="325" r:id="rId19"/>
    <p:sldId id="390" r:id="rId20"/>
    <p:sldId id="326" r:id="rId21"/>
    <p:sldId id="391" r:id="rId22"/>
    <p:sldId id="327" r:id="rId23"/>
    <p:sldId id="392" r:id="rId24"/>
    <p:sldId id="393" r:id="rId25"/>
    <p:sldId id="328" r:id="rId26"/>
    <p:sldId id="329" r:id="rId27"/>
    <p:sldId id="394" r:id="rId28"/>
    <p:sldId id="330" r:id="rId29"/>
    <p:sldId id="395" r:id="rId30"/>
    <p:sldId id="331" r:id="rId31"/>
    <p:sldId id="396" r:id="rId32"/>
    <p:sldId id="380" r:id="rId33"/>
    <p:sldId id="332" r:id="rId34"/>
    <p:sldId id="432" r:id="rId35"/>
    <p:sldId id="397" r:id="rId36"/>
    <p:sldId id="399" r:id="rId37"/>
    <p:sldId id="334" r:id="rId38"/>
    <p:sldId id="400" r:id="rId39"/>
    <p:sldId id="401" r:id="rId40"/>
    <p:sldId id="343" r:id="rId41"/>
    <p:sldId id="345" r:id="rId42"/>
    <p:sldId id="347" r:id="rId43"/>
    <p:sldId id="402" r:id="rId44"/>
    <p:sldId id="348" r:id="rId45"/>
    <p:sldId id="403" r:id="rId46"/>
    <p:sldId id="431" r:id="rId47"/>
    <p:sldId id="404" r:id="rId48"/>
    <p:sldId id="405" r:id="rId49"/>
    <p:sldId id="406" r:id="rId50"/>
    <p:sldId id="407" r:id="rId51"/>
    <p:sldId id="408" r:id="rId52"/>
    <p:sldId id="409" r:id="rId53"/>
    <p:sldId id="410" r:id="rId54"/>
    <p:sldId id="411" r:id="rId55"/>
    <p:sldId id="349" r:id="rId56"/>
    <p:sldId id="350" r:id="rId57"/>
    <p:sldId id="412" r:id="rId58"/>
    <p:sldId id="413" r:id="rId59"/>
    <p:sldId id="414" r:id="rId60"/>
    <p:sldId id="415" r:id="rId61"/>
    <p:sldId id="357" r:id="rId62"/>
    <p:sldId id="358" r:id="rId63"/>
    <p:sldId id="359" r:id="rId64"/>
    <p:sldId id="416" r:id="rId65"/>
    <p:sldId id="360" r:id="rId66"/>
    <p:sldId id="361" r:id="rId67"/>
    <p:sldId id="362" r:id="rId68"/>
    <p:sldId id="417" r:id="rId69"/>
    <p:sldId id="363" r:id="rId70"/>
    <p:sldId id="364" r:id="rId71"/>
    <p:sldId id="366" r:id="rId72"/>
    <p:sldId id="367" r:id="rId73"/>
    <p:sldId id="368" r:id="rId74"/>
    <p:sldId id="369" r:id="rId75"/>
    <p:sldId id="370" r:id="rId76"/>
    <p:sldId id="371" r:id="rId77"/>
    <p:sldId id="418" r:id="rId78"/>
    <p:sldId id="419" r:id="rId79"/>
    <p:sldId id="372" r:id="rId80"/>
    <p:sldId id="422" r:id="rId81"/>
    <p:sldId id="423" r:id="rId82"/>
    <p:sldId id="373" r:id="rId83"/>
    <p:sldId id="374" r:id="rId84"/>
    <p:sldId id="375" r:id="rId85"/>
    <p:sldId id="424" r:id="rId86"/>
    <p:sldId id="425" r:id="rId87"/>
    <p:sldId id="376" r:id="rId88"/>
    <p:sldId id="426" r:id="rId89"/>
    <p:sldId id="306" r:id="rId90"/>
  </p:sldIdLst>
  <p:sldSz cx="12192000" cy="6858000"/>
  <p:notesSz cx="6858000" cy="9144000"/>
  <p:custDataLst>
    <p:tags r:id="rId95"/>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30"/>
    <p:restoredTop sz="94651"/>
  </p:normalViewPr>
  <p:slideViewPr>
    <p:cSldViewPr showGuides="1">
      <p:cViewPr varScale="1">
        <p:scale>
          <a:sx n="84" d="100"/>
          <a:sy n="84" d="100"/>
        </p:scale>
        <p:origin x="1421" y="77"/>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5" Type="http://schemas.openxmlformats.org/officeDocument/2006/relationships/tags" Target="tags/tag1.xml"/><Relationship Id="rId94" Type="http://schemas.openxmlformats.org/officeDocument/2006/relationships/tableStyles" Target="tableStyles.xml"/><Relationship Id="rId93" Type="http://schemas.openxmlformats.org/officeDocument/2006/relationships/viewProps" Target="viewProps.xml"/><Relationship Id="rId92" Type="http://schemas.openxmlformats.org/officeDocument/2006/relationships/presProps" Target="presProps.xml"/><Relationship Id="rId91" Type="http://schemas.openxmlformats.org/officeDocument/2006/relationships/notesMaster" Target="notesMasters/notesMaster1.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A30DB2C-F18C-46A0-89D4-D029EAFCC157}"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4297362" y="304800"/>
            <a:ext cx="15879762" cy="4724400"/>
            <a:chOff x="-2030" y="192"/>
            <a:chExt cx="7502" cy="2976"/>
          </a:xfrm>
        </p:grpSpPr>
        <p:sp>
          <p:nvSpPr>
            <p:cNvPr id="2051" name="Line 3"/>
            <p:cNvSpPr/>
            <p:nvPr/>
          </p:nvSpPr>
          <p:spPr>
            <a:xfrm>
              <a:off x="912" y="1584"/>
              <a:ext cx="4560" cy="0"/>
            </a:xfrm>
            <a:prstGeom prst="line">
              <a:avLst/>
            </a:prstGeom>
            <a:ln w="12700" cap="flat" cmpd="sng">
              <a:solidFill>
                <a:schemeClr val="tx1"/>
              </a:solidFill>
              <a:prstDash val="solid"/>
              <a:round/>
              <a:headEnd type="none" w="med" len="med"/>
              <a:tailEnd type="none" w="med" len="med"/>
            </a:ln>
          </p:spPr>
        </p:sp>
        <p:sp>
          <p:nvSpPr>
            <p:cNvPr id="2052" name="AutoShape 4"/>
            <p:cNvSpPr/>
            <p:nvPr/>
          </p:nvSpPr>
          <p:spPr>
            <a:xfrm>
              <a:off x="-1584" y="864"/>
              <a:ext cx="2304" cy="2304"/>
            </a:xfrm>
            <a:custGeom>
              <a:avLst/>
              <a:gdLst/>
              <a:ahLst/>
              <a:cxnLst>
                <a:cxn ang="0">
                  <a:pos x="2" y="-1"/>
                </a:cxn>
                <a:cxn ang="0">
                  <a:pos x="3" y="0"/>
                </a:cxn>
                <a:cxn ang="0">
                  <a:pos x="2" y="1"/>
                </a:cxn>
                <a:cxn ang="0">
                  <a:pos x="2" y="1"/>
                </a:cxn>
                <a:cxn ang="0">
                  <a:pos x="2" y="1"/>
                </a:cxn>
                <a:cxn ang="0">
                  <a:pos x="2" y="1"/>
                </a:cxn>
                <a:cxn ang="0">
                  <a:pos x="2" y="-1"/>
                </a:cxn>
                <a:cxn ang="0">
                  <a:pos x="2" y="-1"/>
                </a:cxn>
                <a:cxn ang="0">
                  <a:pos x="2" y="-1"/>
                </a:cxn>
              </a:cxnLst>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ln>
          </p:spPr>
          <p:txBody>
            <a:bodyPr/>
            <a:p>
              <a:endParaRPr lang="zh-CN" altLang="en-US"/>
            </a:p>
          </p:txBody>
        </p:sp>
        <p:sp>
          <p:nvSpPr>
            <p:cNvPr id="2053" name="AutoShape 5"/>
            <p:cNvSpPr/>
            <p:nvPr/>
          </p:nvSpPr>
          <p:spPr>
            <a:xfrm>
              <a:off x="-2030" y="192"/>
              <a:ext cx="2544" cy="2544"/>
            </a:xfrm>
            <a:custGeom>
              <a:avLst/>
              <a:gdLst/>
              <a:ahLst/>
              <a:cxnLst>
                <a:cxn ang="0">
                  <a:pos x="3" y="-2"/>
                </a:cxn>
                <a:cxn ang="0">
                  <a:pos x="4" y="0"/>
                </a:cxn>
                <a:cxn ang="0">
                  <a:pos x="3" y="2"/>
                </a:cxn>
                <a:cxn ang="0">
                  <a:pos x="3" y="2"/>
                </a:cxn>
                <a:cxn ang="0">
                  <a:pos x="3" y="2"/>
                </a:cxn>
                <a:cxn ang="0">
                  <a:pos x="3" y="2"/>
                </a:cxn>
                <a:cxn ang="0">
                  <a:pos x="3" y="-2"/>
                </a:cxn>
                <a:cxn ang="0">
                  <a:pos x="3" y="-2"/>
                </a:cxn>
                <a:cxn ang="0">
                  <a:pos x="3" y="-2"/>
                </a:cxn>
              </a:cxnLst>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ln>
          </p:spPr>
          <p:txBody>
            <a:bodyPr/>
            <a:p>
              <a:endParaRPr lang="zh-CN" altLang="en-US"/>
            </a:p>
          </p:txBody>
        </p:sp>
      </p:grpSp>
      <p:pic>
        <p:nvPicPr>
          <p:cNvPr id="2054" name="Picture 12" descr="透明标PPT用"/>
          <p:cNvPicPr>
            <a:picLocks noChangeAspect="1"/>
          </p:cNvPicPr>
          <p:nvPr userDrawn="1"/>
        </p:nvPicPr>
        <p:blipFill>
          <a:blip r:embed="rId2"/>
          <a:stretch>
            <a:fillRect/>
          </a:stretch>
        </p:blipFill>
        <p:spPr>
          <a:xfrm>
            <a:off x="6430963" y="5622925"/>
            <a:ext cx="576103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pPr lvl="0" fontAlgn="base"/>
            <a:r>
              <a:rPr lang="zh-CN" altLang="en-US" strike="noStrike" noProof="0" smtClean="0"/>
              <a:t>单击此处编辑母版标题样式</a:t>
            </a:r>
            <a:endParaRPr lang="zh-CN" altLang="en-US" strike="noStrike" noProof="0" smtClean="0"/>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pPr lvl="0" fontAlgn="base"/>
            <a:r>
              <a:rPr lang="zh-CN" altLang="en-US" strike="noStrike" noProof="0" smtClean="0"/>
              <a:t>单击此处编辑母版副标题样式</a:t>
            </a:r>
            <a:endParaRPr lang="zh-CN" altLang="en-US" strike="noStrike" noProof="0" smtClean="0"/>
          </a:p>
        </p:txBody>
      </p:sp>
      <p:sp>
        <p:nvSpPr>
          <p:cNvPr id="17" name="Rectangle 8"/>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B6B671A-140B-446E-9AC2-C1300FA50ACD}"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826684" y="301625"/>
            <a:ext cx="7112000" cy="5640388"/>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1826684" y="1827213"/>
            <a:ext cx="4773083"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802967" y="1827213"/>
            <a:ext cx="4775200"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826684" y="1827213"/>
            <a:ext cx="4773083"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802967" y="1827213"/>
            <a:ext cx="4775200"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40317" y="2505075"/>
            <a:ext cx="5158316"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72200" y="2505075"/>
            <a:ext cx="518371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27" name="AutoShape 3"/>
            <p:cNvSpPr/>
            <p:nvPr/>
          </p:nvSpPr>
          <p:spPr>
            <a:xfrm>
              <a:off x="-2040" y="432"/>
              <a:ext cx="2592" cy="1968"/>
            </a:xfrm>
            <a:custGeom>
              <a:avLst/>
              <a:gdLst/>
              <a:ahLst/>
              <a:cxnLst>
                <a:cxn ang="0">
                  <a:pos x="3" y="-1"/>
                </a:cxn>
                <a:cxn ang="0">
                  <a:pos x="4" y="0"/>
                </a:cxn>
                <a:cxn ang="0">
                  <a:pos x="3" y="1"/>
                </a:cxn>
                <a:cxn ang="0">
                  <a:pos x="3" y="1"/>
                </a:cxn>
                <a:cxn ang="0">
                  <a:pos x="3" y="1"/>
                </a:cxn>
                <a:cxn ang="0">
                  <a:pos x="3" y="1"/>
                </a:cxn>
                <a:cxn ang="0">
                  <a:pos x="3" y="-1"/>
                </a:cxn>
                <a:cxn ang="0">
                  <a:pos x="3" y="-1"/>
                </a:cxn>
                <a:cxn ang="0">
                  <a:pos x="3" y="-1"/>
                </a:cxn>
              </a:cxnLst>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ln>
          </p:spPr>
          <p:txBody>
            <a:bodyPr/>
            <a:p>
              <a:endParaRPr lang="zh-CN" altLang="en-US"/>
            </a:p>
          </p:txBody>
        </p:sp>
        <p:sp>
          <p:nvSpPr>
            <p:cNvPr id="1028" name="AutoShape 4"/>
            <p:cNvSpPr/>
            <p:nvPr/>
          </p:nvSpPr>
          <p:spPr>
            <a:xfrm>
              <a:off x="-1528" y="0"/>
              <a:ext cx="1949" cy="1987"/>
            </a:xfrm>
            <a:custGeom>
              <a:avLst/>
              <a:gdLst/>
              <a:ahLst/>
              <a:cxnLst>
                <a:cxn ang="0">
                  <a:pos x="1" y="-1"/>
                </a:cxn>
                <a:cxn ang="0">
                  <a:pos x="2" y="0"/>
                </a:cxn>
                <a:cxn ang="0">
                  <a:pos x="1" y="1"/>
                </a:cxn>
                <a:cxn ang="0">
                  <a:pos x="1" y="1"/>
                </a:cxn>
                <a:cxn ang="0">
                  <a:pos x="1" y="1"/>
                </a:cxn>
                <a:cxn ang="0">
                  <a:pos x="1" y="1"/>
                </a:cxn>
                <a:cxn ang="0">
                  <a:pos x="1" y="-1"/>
                </a:cxn>
                <a:cxn ang="0">
                  <a:pos x="1" y="-1"/>
                </a:cxn>
                <a:cxn ang="0">
                  <a:pos x="1" y="-1"/>
                </a:cxn>
              </a:cxnLst>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ln>
          </p:spPr>
          <p:txBody>
            <a:bodyPr/>
            <a:p>
              <a:endParaRPr lang="zh-CN" altLang="en-US"/>
            </a:p>
          </p:txBody>
        </p:sp>
        <p:sp>
          <p:nvSpPr>
            <p:cNvPr id="1029" name="Line 5"/>
            <p:cNvSpPr/>
            <p:nvPr/>
          </p:nvSpPr>
          <p:spPr>
            <a:xfrm>
              <a:off x="864" y="960"/>
              <a:ext cx="4608" cy="0"/>
            </a:xfrm>
            <a:prstGeom prst="line">
              <a:avLst/>
            </a:prstGeom>
            <a:ln w="12700" cap="flat" cmpd="sng">
              <a:solidFill>
                <a:schemeClr val="tx1"/>
              </a:solidFill>
              <a:prstDash val="solid"/>
              <a:round/>
              <a:headEnd type="none" w="med" len="med"/>
              <a:tailEnd type="none" w="med" len="med"/>
            </a:ln>
          </p:spPr>
        </p:sp>
      </p:grpSp>
      <p:sp>
        <p:nvSpPr>
          <p:cNvPr id="1030" name="Rectangle 6"/>
          <p:cNvSpPr>
            <a:spLocks noGrp="1"/>
          </p:cNvSpPr>
          <p:nvPr>
            <p:ph type="title"/>
          </p:nvPr>
        </p:nvSpPr>
        <p:spPr>
          <a:xfrm>
            <a:off x="1827213" y="301625"/>
            <a:ext cx="9750425"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31" name="Rectangle 7"/>
          <p:cNvSpPr>
            <a:spLocks noGrp="1"/>
          </p:cNvSpPr>
          <p:nvPr>
            <p:ph type="body"/>
          </p:nvPr>
        </p:nvSpPr>
        <p:spPr>
          <a:xfrm>
            <a:off x="1827213" y="1827213"/>
            <a:ext cx="9750425" cy="4114800"/>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ctr" eaLnBrk="1" hangingPunct="1">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1ABA0C2E-D1AB-46CB-8981-D4097932659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5" name="Picture 12" descr="透明标PPT用"/>
          <p:cNvPicPr>
            <a:picLocks noChangeAspect="1"/>
          </p:cNvPicPr>
          <p:nvPr userDrawn="1"/>
        </p:nvPicPr>
        <p:blipFill>
          <a:blip r:embed="rId13"/>
          <a:stretch>
            <a:fillRect/>
          </a:stretch>
        </p:blipFill>
        <p:spPr>
          <a:xfrm>
            <a:off x="6430963" y="5622925"/>
            <a:ext cx="576103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randomBar dir="vert"/>
  </p:transition>
  <p:hf sldNum="0" hdr="0" ftr="0" dt="0"/>
  <p:txStyles>
    <p:titleStyle>
      <a:lvl1pPr algn="l" rtl="0" eaLnBrk="0" fontAlgn="base" hangingPunct="0">
        <a:spcBef>
          <a:spcPct val="0"/>
        </a:spcBef>
        <a:spcAft>
          <a:spcPct val="0"/>
        </a:spcAft>
        <a:defRPr sz="3600" kern="12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jpeg"/><Relationship Id="rId1" Type="http://schemas.openxmlformats.org/officeDocument/2006/relationships/image" Target="../media/image7.wmf"/></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wmf"/></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wmf"/><Relationship Id="rId1" Type="http://schemas.openxmlformats.org/officeDocument/2006/relationships/image" Target="../media/image10.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wmf"/></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wmf"/><Relationship Id="rId1" Type="http://schemas.openxmlformats.org/officeDocument/2006/relationships/image" Target="../media/image19.wmf"/></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wmf"/></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jpeg"/><Relationship Id="rId1" Type="http://schemas.openxmlformats.org/officeDocument/2006/relationships/image" Target="../media/image25.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jpe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jpe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w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jpe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wm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GI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jpeg"/></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9.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0.jpeg"/><Relationship Id="rId1" Type="http://schemas.openxmlformats.org/officeDocument/2006/relationships/hyperlink" Target="https://www.theguardian.com/business/2017/dec/12/uk-inflation-rises-uk-cost-of-living-squeeze" TargetMode="Externa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1.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2.jpeg"/></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3.wmf"/></Relationships>
</file>

<file path=ppt/slides/_rels/slide8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5.jpeg"/><Relationship Id="rId1" Type="http://schemas.openxmlformats.org/officeDocument/2006/relationships/image" Target="../media/image44.wmf"/></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6.wmf"/></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782888" y="981075"/>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1200" cap="none" spc="0" normalizeH="0" baseline="0" noProof="0" smtClean="0">
                <a:ln>
                  <a:noFill/>
                </a:ln>
                <a:solidFill>
                  <a:schemeClr val="accent1">
                    <a:lumMod val="50000"/>
                  </a:schemeClr>
                </a:solidFill>
                <a:effectLst>
                  <a:outerShdw blurRad="38100" dist="38100" dir="2700000" algn="tl">
                    <a:srgbClr val="C0C0C0"/>
                  </a:outerShdw>
                </a:effectLst>
                <a:uLnTx/>
                <a:uFillTx/>
                <a:latin typeface="+mj-lt"/>
                <a:ea typeface="+mj-ea"/>
                <a:cs typeface="+mj-cs"/>
              </a:rPr>
              <a:t>商务翻译实务</a:t>
            </a:r>
            <a:endParaRPr kumimoji="0" lang="zh-CN" altLang="en-US" sz="5400" b="1" i="0" u="none" strike="noStrike" kern="1200" cap="none" spc="0" normalizeH="0" baseline="0" noProof="0" smtClean="0">
              <a:ln>
                <a:noFill/>
              </a:ln>
              <a:solidFill>
                <a:schemeClr val="accent1">
                  <a:lumMod val="50000"/>
                </a:schemeClr>
              </a:solidFill>
              <a:effectLst>
                <a:outerShdw blurRad="38100" dist="38100" dir="2700000" algn="tl">
                  <a:srgbClr val="C0C0C0"/>
                </a:outerShdw>
              </a:effectLst>
              <a:uLnTx/>
              <a:uFillTx/>
              <a:latin typeface="+mj-lt"/>
              <a:ea typeface="+mj-ea"/>
              <a:cs typeface="+mj-cs"/>
            </a:endParaRPr>
          </a:p>
        </p:txBody>
      </p:sp>
      <p:sp>
        <p:nvSpPr>
          <p:cNvPr id="140292" name="Rectangle 4"/>
          <p:cNvSpPr>
            <a:spLocks noChangeArrowheads="1"/>
          </p:cNvSpPr>
          <p:nvPr/>
        </p:nvSpPr>
        <p:spPr bwMode="auto">
          <a:xfrm>
            <a:off x="0" y="0"/>
            <a:ext cx="4464050"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3" name="Rectangle 5"/>
          <p:cNvSpPr>
            <a:spLocks noChangeArrowheads="1"/>
          </p:cNvSpPr>
          <p:nvPr/>
        </p:nvSpPr>
        <p:spPr bwMode="auto">
          <a:xfrm>
            <a:off x="2855913" y="4221163"/>
            <a:ext cx="72390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000">
                <a:solidFill>
                  <a:schemeClr val="tx2"/>
                </a:solidFill>
                <a:latin typeface="Arial" panose="020B0604020202020204" pitchFamily="34" charset="0"/>
                <a:ea typeface="宋体" panose="02010600030101010101" pitchFamily="2" charset="-122"/>
              </a:defRPr>
            </a:lvl1pPr>
            <a:lvl2pPr>
              <a:defRPr sz="4000">
                <a:solidFill>
                  <a:schemeClr val="tx2"/>
                </a:solidFill>
                <a:latin typeface="Arial" panose="020B0604020202020204" pitchFamily="34" charset="0"/>
                <a:ea typeface="宋体" panose="02010600030101010101" pitchFamily="2" charset="-122"/>
              </a:defRPr>
            </a:lvl2pPr>
            <a:lvl3pPr>
              <a:defRPr sz="4000">
                <a:solidFill>
                  <a:schemeClr val="tx2"/>
                </a:solidFill>
                <a:latin typeface="Arial" panose="020B0604020202020204" pitchFamily="34" charset="0"/>
                <a:ea typeface="宋体" panose="02010600030101010101" pitchFamily="2" charset="-122"/>
              </a:defRPr>
            </a:lvl3pPr>
            <a:lvl4pPr>
              <a:defRPr sz="4000">
                <a:solidFill>
                  <a:schemeClr val="tx2"/>
                </a:solidFill>
                <a:latin typeface="Arial" panose="020B0604020202020204" pitchFamily="34" charset="0"/>
                <a:ea typeface="宋体" panose="02010600030101010101" pitchFamily="2" charset="-122"/>
              </a:defRPr>
            </a:lvl4pPr>
            <a:lvl5pPr>
              <a:defRPr sz="40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endParaRPr kumimoji="0" lang="en-US" altLang="zh-CN" sz="20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1" name="Rectangle 3"/>
          <p:cNvSpPr>
            <a:spLocks noChangeArrowheads="1"/>
          </p:cNvSpPr>
          <p:nvPr/>
        </p:nvSpPr>
        <p:spPr bwMode="auto">
          <a:xfrm>
            <a:off x="4872038" y="2997200"/>
            <a:ext cx="3455988" cy="830263"/>
          </a:xfrm>
          <a:prstGeom prst="rect">
            <a:avLst/>
          </a:prstGeom>
          <a:noFill/>
          <a:ln w="9525">
            <a:noFill/>
            <a:miter lim="800000"/>
          </a:ln>
          <a:effectLst/>
        </p:spPr>
        <p:txBody>
          <a:bodyPr>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袁 洪   王济华 主    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钱立武 赵继荣 副主编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2"/>
          <p:cNvSpPr>
            <a:spLocks noGrp="1"/>
          </p:cNvSpPr>
          <p:nvPr>
            <p:ph type="title"/>
          </p:nvPr>
        </p:nvSpPr>
        <p:spPr>
          <a:ln/>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13314" name="Rectangle 5"/>
          <p:cNvSpPr>
            <a:spLocks noGrp="1"/>
          </p:cNvSpPr>
          <p:nvPr>
            <p:ph sz="half" idx="1"/>
          </p:nvPr>
        </p:nvSpPr>
        <p:spPr>
          <a:xfrm>
            <a:off x="1933575" y="2349500"/>
            <a:ext cx="9311005" cy="1079500"/>
          </a:xfrm>
          <a:ln/>
        </p:spPr>
        <p:txBody>
          <a:bodyPr vert="horz" wrap="square" lIns="91440" tIns="45720" rIns="91440" bIns="45720" anchor="t" anchorCtr="0"/>
          <a:p>
            <a:pPr marL="476250" indent="-476250" eaLnBrk="1" hangingPunct="1">
              <a:lnSpc>
                <a:spcPct val="120000"/>
              </a:lnSpc>
              <a:buClr>
                <a:schemeClr val="tx2"/>
              </a:buClr>
              <a:buSzPct val="70000"/>
              <a:buFont typeface="Wingdings" panose="05000000000000000000" pitchFamily="2" charset="2"/>
              <a:buNone/>
            </a:pPr>
            <a:r>
              <a:rPr lang="en-US" altLang="zh-CN" sz="2400" dirty="0">
                <a:latin typeface="Times New Roman" panose="02020603050405020304" pitchFamily="18" charset="0"/>
                <a:cs typeface="Times New Roman" panose="02020603050405020304" pitchFamily="18" charset="0"/>
              </a:rPr>
              <a:t>1. China has the largest number of internet users and is the world’s top e-commerce and mobile payment market by transaction volume.</a:t>
            </a:r>
            <a:endParaRPr lang="en-US" altLang="zh-CN" sz="2400" dirty="0">
              <a:latin typeface="Times New Roman" panose="02020603050405020304" pitchFamily="18" charset="0"/>
              <a:cs typeface="Times New Roman" panose="02020603050405020304" pitchFamily="18" charset="0"/>
            </a:endParaRPr>
          </a:p>
        </p:txBody>
      </p:sp>
      <p:sp>
        <p:nvSpPr>
          <p:cNvPr id="13315" name="Text Box 4"/>
          <p:cNvSpPr txBox="1"/>
          <p:nvPr/>
        </p:nvSpPr>
        <p:spPr>
          <a:xfrm>
            <a:off x="2063750" y="1628775"/>
            <a:ext cx="7056438" cy="474663"/>
          </a:xfrm>
          <a:prstGeom prst="rect">
            <a:avLst/>
          </a:prstGeom>
          <a:noFill/>
          <a:ln w="9525">
            <a:noFill/>
          </a:ln>
        </p:spPr>
        <p:txBody>
          <a:bodyPr anchor="t" anchorCtr="0">
            <a:spAutoFit/>
          </a:bodyPr>
          <a:p>
            <a:pPr>
              <a:spcBef>
                <a:spcPct val="20000"/>
              </a:spcBef>
              <a:buClr>
                <a:schemeClr val="tx2"/>
              </a:buClr>
              <a:buSzPct val="70000"/>
              <a:buFont typeface="Wingdings" panose="05000000000000000000" pitchFamily="2" charset="2"/>
            </a:pPr>
            <a:r>
              <a:rPr lang="en-US" altLang="zh-CN" sz="2500" b="1" dirty="0">
                <a:latin typeface="Arial" panose="020B0604020202020204" pitchFamily="34" charset="0"/>
                <a:ea typeface="宋体" panose="02010600030101010101" pitchFamily="2" charset="-122"/>
              </a:rPr>
              <a:t>Task I</a:t>
            </a:r>
            <a:r>
              <a:rPr lang="en-US" altLang="zh-CN" sz="2500" dirty="0">
                <a:latin typeface="Arial" panose="020B0604020202020204" pitchFamily="34" charset="0"/>
                <a:ea typeface="宋体" panose="02010600030101010101" pitchFamily="2" charset="-122"/>
              </a:rPr>
              <a:t>  </a:t>
            </a:r>
            <a:r>
              <a:rPr lang="zh-CN" altLang="en-US" sz="2500" dirty="0">
                <a:latin typeface="Arial" panose="020B0604020202020204" pitchFamily="34" charset="0"/>
                <a:ea typeface="宋体" panose="02010600030101010101" pitchFamily="2" charset="-122"/>
              </a:rPr>
              <a:t>请翻译下列商务文摘。</a:t>
            </a:r>
            <a:endParaRPr lang="zh-CN" altLang="en-US" sz="2500" dirty="0">
              <a:latin typeface="Arial" panose="020B0604020202020204" pitchFamily="34" charset="0"/>
              <a:ea typeface="宋体" panose="02010600030101010101" pitchFamily="2" charset="-122"/>
            </a:endParaRPr>
          </a:p>
        </p:txBody>
      </p:sp>
      <p:sp>
        <p:nvSpPr>
          <p:cNvPr id="154633" name="Text Box 9"/>
          <p:cNvSpPr txBox="1"/>
          <p:nvPr/>
        </p:nvSpPr>
        <p:spPr>
          <a:xfrm>
            <a:off x="1933575" y="3932238"/>
            <a:ext cx="8459788" cy="1050925"/>
          </a:xfrm>
          <a:prstGeom prst="rect">
            <a:avLst/>
          </a:prstGeom>
          <a:noFill/>
          <a:ln w="9525">
            <a:noFill/>
          </a:ln>
        </p:spPr>
        <p:txBody>
          <a:bodyPr anchor="t" anchorCtr="0">
            <a:spAutoFit/>
          </a:bodyPr>
          <a:p>
            <a:pPr eaLnBrk="0" hangingPunct="0">
              <a:lnSpc>
                <a:spcPct val="130000"/>
              </a:lnSpc>
              <a:buClrTx/>
              <a:buFontTx/>
            </a:pPr>
            <a:r>
              <a:rPr lang="zh-CN" altLang="en-US" sz="2400" dirty="0">
                <a:solidFill>
                  <a:schemeClr val="tx2"/>
                </a:solidFill>
                <a:latin typeface="Verdana" panose="020B0604030504040204" pitchFamily="34" charset="0"/>
                <a:ea typeface="宋体" panose="02010600030101010101" pitchFamily="2" charset="-122"/>
              </a:rPr>
              <a:t>译文：</a:t>
            </a:r>
            <a:r>
              <a:rPr lang="zh-CN" altLang="zh-CN" sz="2400" dirty="0">
                <a:latin typeface="Verdana" panose="020B0604030504040204" pitchFamily="34" charset="0"/>
                <a:ea typeface="宋体" panose="02010600030101010101" pitchFamily="2" charset="-122"/>
              </a:rPr>
              <a:t>中国是世界上网民最多的国家，其电子商务和移动支付交易额名列前茅。</a:t>
            </a:r>
            <a:endParaRPr lang="zh-CN" altLang="zh-CN" sz="2400" dirty="0">
              <a:latin typeface="Verdana" panose="020B0604030504040204" pitchFamily="34" charset="0"/>
              <a:ea typeface="宋体" panose="02010600030101010101"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4633"/>
                                        </p:tgtEl>
                                        <p:attrNameLst>
                                          <p:attrName>style.visibility</p:attrName>
                                        </p:attrNameLst>
                                      </p:cBhvr>
                                      <p:to>
                                        <p:strVal val="visible"/>
                                      </p:to>
                                    </p:set>
                                    <p:animEffect transition="in" filter="blinds(horizontal)">
                                      <p:cBhvr>
                                        <p:cTn id="7" dur="500"/>
                                        <p:tgtEl>
                                          <p:spTgt spid="1546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Rectangle 3"/>
          <p:cNvSpPr>
            <a:spLocks noGrp="1"/>
          </p:cNvSpPr>
          <p:nvPr>
            <p:ph idx="1"/>
          </p:nvPr>
        </p:nvSpPr>
        <p:spPr>
          <a:xfrm>
            <a:off x="1847850" y="1701800"/>
            <a:ext cx="9677400" cy="1871663"/>
          </a:xfrm>
          <a:ln/>
        </p:spPr>
        <p:txBody>
          <a:bodyPr vert="horz" wrap="square" lIns="91440" tIns="45720" rIns="91440" bIns="45720" anchor="t" anchorCtr="0"/>
          <a:p>
            <a:pPr eaLnBrk="1" hangingPunct="1">
              <a:lnSpc>
                <a:spcPct val="140000"/>
              </a:lnSpc>
            </a:pPr>
            <a:r>
              <a:rPr lang="en-US" altLang="zh-CN" sz="2400" dirty="0">
                <a:latin typeface="Times New Roman" panose="02020603050405020304" pitchFamily="18" charset="0"/>
                <a:cs typeface="Times New Roman" panose="02020603050405020304" pitchFamily="18" charset="0"/>
              </a:rPr>
              <a:t>2.  It is estimated that over 3,000 companies (including non-technology companies) have received venture capital at some point in their development over the past two decades.</a:t>
            </a:r>
            <a:endParaRPr lang="en-US" altLang="zh-CN" sz="2400" dirty="0">
              <a:latin typeface="Times New Roman" panose="02020603050405020304" pitchFamily="18" charset="0"/>
              <a:cs typeface="Times New Roman" panose="02020603050405020304" pitchFamily="18" charset="0"/>
            </a:endParaRPr>
          </a:p>
          <a:p>
            <a:pPr eaLnBrk="1" hangingPunct="1"/>
            <a:endParaRPr lang="en-US" altLang="zh-CN" sz="2400" dirty="0">
              <a:latin typeface="Times New Roman" panose="02020603050405020304" pitchFamily="18" charset="0"/>
              <a:cs typeface="Times New Roman" panose="02020603050405020304" pitchFamily="18" charset="0"/>
            </a:endParaRPr>
          </a:p>
        </p:txBody>
      </p:sp>
      <p:sp>
        <p:nvSpPr>
          <p:cNvPr id="228356" name="Text Box 4"/>
          <p:cNvSpPr txBox="1"/>
          <p:nvPr/>
        </p:nvSpPr>
        <p:spPr>
          <a:xfrm>
            <a:off x="2279650" y="3644900"/>
            <a:ext cx="9113838" cy="1014413"/>
          </a:xfrm>
          <a:prstGeom prst="rect">
            <a:avLst/>
          </a:prstGeom>
          <a:noFill/>
          <a:ln w="9525">
            <a:noFill/>
          </a:ln>
        </p:spPr>
        <p:txBody>
          <a:bodyPr wrap="square" anchor="t" anchorCtr="0">
            <a:spAutoFit/>
          </a:bodyPr>
          <a:p>
            <a:pPr>
              <a:lnSpc>
                <a:spcPct val="150000"/>
              </a:lnSpc>
              <a:spcBef>
                <a:spcPct val="50000"/>
              </a:spcBef>
              <a:buClrTx/>
              <a:buFontTx/>
            </a:pPr>
            <a:r>
              <a:rPr lang="zh-CN" altLang="en-US" sz="2000" dirty="0">
                <a:solidFill>
                  <a:schemeClr val="tx2"/>
                </a:solidFill>
                <a:latin typeface="宋体" panose="02010600030101010101" pitchFamily="2" charset="-122"/>
                <a:ea typeface="宋体" panose="02010600030101010101" pitchFamily="2" charset="-122"/>
              </a:rPr>
              <a:t>译文：据估计，过去</a:t>
            </a:r>
            <a:r>
              <a:rPr lang="en-US" altLang="zh-CN" sz="2000" dirty="0">
                <a:solidFill>
                  <a:schemeClr val="tx2"/>
                </a:solidFill>
                <a:latin typeface="宋体" panose="02010600030101010101" pitchFamily="2" charset="-122"/>
                <a:ea typeface="宋体" panose="02010600030101010101" pitchFamily="2" charset="-122"/>
              </a:rPr>
              <a:t>20</a:t>
            </a:r>
            <a:r>
              <a:rPr lang="zh-CN" altLang="en-US" sz="2000" dirty="0">
                <a:solidFill>
                  <a:schemeClr val="tx2"/>
                </a:solidFill>
                <a:latin typeface="宋体" panose="02010600030101010101" pitchFamily="2" charset="-122"/>
                <a:ea typeface="宋体" panose="02010600030101010101" pitchFamily="2" charset="-122"/>
              </a:rPr>
              <a:t>年中，有</a:t>
            </a:r>
            <a:r>
              <a:rPr lang="en-US" altLang="zh-CN" sz="2000" dirty="0">
                <a:solidFill>
                  <a:schemeClr val="tx2"/>
                </a:solidFill>
                <a:latin typeface="宋体" panose="02010600030101010101" pitchFamily="2" charset="-122"/>
                <a:ea typeface="宋体" panose="02010600030101010101" pitchFamily="2" charset="-122"/>
              </a:rPr>
              <a:t>3,000</a:t>
            </a:r>
            <a:r>
              <a:rPr lang="zh-CN" altLang="en-US" sz="2000" dirty="0">
                <a:solidFill>
                  <a:schemeClr val="tx2"/>
                </a:solidFill>
                <a:latin typeface="宋体" panose="02010600030101010101" pitchFamily="2" charset="-122"/>
                <a:ea typeface="宋体" panose="02010600030101010101" pitchFamily="2" charset="-122"/>
              </a:rPr>
              <a:t>多家公司（包括非技术公司）在其发展的某个阶段曾获得过风险资本。</a:t>
            </a:r>
            <a:r>
              <a:rPr lang="zh-CN" altLang="en-US"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8356"/>
                                        </p:tgtEl>
                                        <p:attrNameLst>
                                          <p:attrName>style.visibility</p:attrName>
                                        </p:attrNameLst>
                                      </p:cBhvr>
                                      <p:to>
                                        <p:strVal val="visible"/>
                                      </p:to>
                                    </p:set>
                                    <p:animEffect transition="in" filter="box(in)">
                                      <p:cBhvr>
                                        <p:cTn id="7" dur="500"/>
                                        <p:tgtEl>
                                          <p:spTgt spid="228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Rectangle 3"/>
          <p:cNvSpPr>
            <a:spLocks noGrp="1"/>
          </p:cNvSpPr>
          <p:nvPr>
            <p:ph idx="1"/>
          </p:nvPr>
        </p:nvSpPr>
        <p:spPr>
          <a:xfrm>
            <a:off x="1703705" y="981075"/>
            <a:ext cx="9909175" cy="2468880"/>
          </a:xfrm>
          <a:solidFill>
            <a:schemeClr val="bg1"/>
          </a:solidFill>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On January 1, 2002, twelve countries in Europe woke up to a brand new currency and over the following two months would see their national currencies phased out forever. In the most ambitious currency change the world has ever seen, more than 14.5 billion notes and 56 billion coins were distributed around the 12 participating countries and major public awareness campaigns were undertaken to ensure that the transition runs as smoothly as possible.</a:t>
            </a:r>
            <a:endParaRPr lang="en-US" altLang="zh-CN" sz="2000" dirty="0">
              <a:latin typeface="Times New Roman" panose="02020603050405020304" pitchFamily="18" charset="0"/>
              <a:cs typeface="Times New Roman" panose="02020603050405020304" pitchFamily="18" charset="0"/>
            </a:endParaRPr>
          </a:p>
        </p:txBody>
      </p:sp>
      <p:sp>
        <p:nvSpPr>
          <p:cNvPr id="15362" name="AutoShape 6"/>
          <p:cNvSpPr/>
          <p:nvPr/>
        </p:nvSpPr>
        <p:spPr>
          <a:xfrm>
            <a:off x="1990725" y="4044950"/>
            <a:ext cx="9144000" cy="2565400"/>
          </a:xfrm>
          <a:prstGeom prst="flowChartAlternateProcess">
            <a:avLst/>
          </a:prstGeom>
          <a:noFill/>
          <a:ln w="9525">
            <a:noFill/>
          </a:ln>
        </p:spPr>
        <p:txBody>
          <a:bodyPr wrap="none" anchor="ctr" anchorCtr="0"/>
          <a:p>
            <a:pPr>
              <a:buClrTx/>
              <a:buFontTx/>
            </a:pPr>
            <a:endParaRPr lang="zh-CN" altLang="en-US" dirty="0">
              <a:latin typeface="Verdana" panose="020B0604030504040204" pitchFamily="34" charset="0"/>
              <a:ea typeface="宋体" panose="02010600030101010101" pitchFamily="2" charset="-122"/>
            </a:endParaRPr>
          </a:p>
        </p:txBody>
      </p:sp>
      <p:sp>
        <p:nvSpPr>
          <p:cNvPr id="229380" name="Text Box 4"/>
          <p:cNvSpPr txBox="1"/>
          <p:nvPr/>
        </p:nvSpPr>
        <p:spPr>
          <a:xfrm>
            <a:off x="1990408" y="3573145"/>
            <a:ext cx="9796462" cy="1814830"/>
          </a:xfrm>
          <a:prstGeom prst="rect">
            <a:avLst/>
          </a:prstGeom>
          <a:noFill/>
          <a:ln w="9525">
            <a:noFill/>
          </a:ln>
        </p:spPr>
        <p:txBody>
          <a:bodyPr wrap="square" anchor="t" anchorCtr="0">
            <a:spAutoFit/>
          </a:bodyPr>
          <a:p>
            <a:pPr>
              <a:lnSpc>
                <a:spcPct val="140000"/>
              </a:lnSpc>
              <a:spcBef>
                <a:spcPct val="50000"/>
              </a:spcBef>
              <a:buClrTx/>
              <a:buFontTx/>
            </a:pP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译文：</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2002</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年</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月</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日，欧洲</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12</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国共同启动了一种全新的货币，并将在以后两个月内逐步取消各国原有的货币。在这个雄心勃勃的前所未有的货币改革行动中，超过</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145</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亿的纸币和</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560</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亿的硬币在这</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12</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个国家发行。为了使这一巨大变革得以顺利进行，各地举行了大规模的宣传活动。</a:t>
            </a:r>
            <a:r>
              <a:rPr lang="zh-CN" altLang="en-US"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dirty="0">
              <a:solidFill>
                <a:schemeClr val="tx2"/>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9380"/>
                                        </p:tgtEl>
                                        <p:attrNameLst>
                                          <p:attrName>style.visibility</p:attrName>
                                        </p:attrNameLst>
                                      </p:cBhvr>
                                      <p:to>
                                        <p:strVal val="visible"/>
                                      </p:to>
                                    </p:set>
                                    <p:animEffect transition="in" filter="checkerboard(across)">
                                      <p:cBhvr>
                                        <p:cTn id="7" dur="500"/>
                                        <p:tgtEl>
                                          <p:spTgt spid="229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8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3"/>
          <p:cNvSpPr>
            <a:spLocks noGrp="1"/>
          </p:cNvSpPr>
          <p:nvPr>
            <p:ph idx="1"/>
          </p:nvPr>
        </p:nvSpPr>
        <p:spPr>
          <a:xfrm>
            <a:off x="1919605" y="1773555"/>
            <a:ext cx="9681845" cy="2208530"/>
          </a:xfrm>
          <a:ln/>
        </p:spPr>
        <p:txBody>
          <a:bodyPr vert="horz" wrap="square" lIns="91440" tIns="45720" rIns="91440" bIns="45720" anchor="t" anchorCtr="0"/>
          <a:p>
            <a:pPr eaLnBrk="1" hangingPunct="1">
              <a:lnSpc>
                <a:spcPct val="160000"/>
              </a:lnSpc>
            </a:pPr>
            <a:r>
              <a:rPr lang="en-US" altLang="zh-CN" sz="2000" dirty="0">
                <a:latin typeface="Times New Roman" panose="02020603050405020304" pitchFamily="18" charset="0"/>
                <a:cs typeface="Times New Roman" panose="02020603050405020304" pitchFamily="18" charset="0"/>
              </a:rPr>
              <a:t>4.	China’s gross domestic product (GDP) will grow about 9 percent next year, but the economy will be challenged by rising labor costs, liquidity problems and difficulty in sustaining rapid growth in the long run, a senior researcher at the country’s top think-tank said Saturday. </a:t>
            </a:r>
            <a:endParaRPr lang="en-US" altLang="zh-CN" sz="2000" dirty="0">
              <a:latin typeface="Times New Roman" panose="02020603050405020304" pitchFamily="18" charset="0"/>
              <a:cs typeface="Times New Roman" panose="02020603050405020304" pitchFamily="18" charset="0"/>
            </a:endParaRPr>
          </a:p>
        </p:txBody>
      </p:sp>
      <p:sp>
        <p:nvSpPr>
          <p:cNvPr id="230404" name="Text Box 4"/>
          <p:cNvSpPr txBox="1"/>
          <p:nvPr/>
        </p:nvSpPr>
        <p:spPr>
          <a:xfrm>
            <a:off x="2208530" y="4076700"/>
            <a:ext cx="9290685" cy="891540"/>
          </a:xfrm>
          <a:prstGeom prst="rect">
            <a:avLst/>
          </a:prstGeom>
          <a:noFill/>
          <a:ln w="9525">
            <a:noFill/>
          </a:ln>
        </p:spPr>
        <p:txBody>
          <a:bodyPr wrap="square" anchor="t" anchorCtr="0">
            <a:spAutoFit/>
          </a:bodyPr>
          <a:p>
            <a:pPr>
              <a:lnSpc>
                <a:spcPct val="130000"/>
              </a:lnSpc>
              <a:spcBef>
                <a:spcPct val="50000"/>
              </a:spcBef>
              <a:buClrTx/>
              <a:buFontTx/>
            </a:pPr>
            <a:r>
              <a:rPr lang="zh-CN" altLang="en-US" sz="2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译文：中国高层智囊团的高级研究员周六表示，中国明年</a:t>
            </a:r>
            <a:r>
              <a:rPr lang="en-US" altLang="zh-CN" sz="2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GDP</a:t>
            </a:r>
            <a:r>
              <a:rPr lang="zh-CN" altLang="en-US" sz="2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增幅大约为</a:t>
            </a:r>
            <a:r>
              <a:rPr lang="en-US" altLang="zh-CN" sz="2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9%</a:t>
            </a:r>
            <a:r>
              <a:rPr lang="zh-CN" altLang="en-US" sz="2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，但中国经济面临劳动成本增长、流动资金问题和难以保持长期快速发展等挑战。 </a:t>
            </a:r>
            <a:endParaRPr lang="zh-CN" altLang="en-US" sz="2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6387" name="Picture 5" descr="MC900281004[1]"/>
          <p:cNvPicPr>
            <a:picLocks noChangeAspect="1"/>
          </p:cNvPicPr>
          <p:nvPr/>
        </p:nvPicPr>
        <p:blipFill>
          <a:blip r:embed="rId1"/>
          <a:stretch>
            <a:fillRect/>
          </a:stretch>
        </p:blipFill>
        <p:spPr>
          <a:xfrm>
            <a:off x="7464425" y="0"/>
            <a:ext cx="2667000" cy="1579563"/>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30404"/>
                                        </p:tgtEl>
                                        <p:attrNameLst>
                                          <p:attrName>style.visibility</p:attrName>
                                        </p:attrNameLst>
                                      </p:cBhvr>
                                      <p:to>
                                        <p:strVal val="visible"/>
                                      </p:to>
                                    </p:set>
                                    <p:animEffect transition="in" filter="checkerboard(across)">
                                      <p:cBhvr>
                                        <p:cTn id="7" dur="500"/>
                                        <p:tgtEl>
                                          <p:spTgt spid="230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3"/>
          <p:cNvSpPr>
            <a:spLocks noGrp="1"/>
          </p:cNvSpPr>
          <p:nvPr>
            <p:ph idx="1"/>
          </p:nvPr>
        </p:nvSpPr>
        <p:spPr>
          <a:xfrm>
            <a:off x="1812925" y="1827213"/>
            <a:ext cx="9663113" cy="2538412"/>
          </a:xfrm>
          <a:ln/>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5.	A well-known Chinese entrepreneur and philanthropist has pledged to donate his entire fortune to charity after his death, becoming the first in China to respond to the campaign launched in the US by Bill Gates and Warren Buffett, who will soon visit China to advocate philanthropy.</a:t>
            </a:r>
            <a:endParaRPr lang="en-US" altLang="zh-CN" sz="2000" dirty="0">
              <a:latin typeface="Times New Roman" panose="02020603050405020304" pitchFamily="18" charset="0"/>
              <a:cs typeface="Times New Roman" panose="02020603050405020304" pitchFamily="18" charset="0"/>
            </a:endParaRPr>
          </a:p>
        </p:txBody>
      </p:sp>
      <p:sp>
        <p:nvSpPr>
          <p:cNvPr id="231428" name="Text Box 4"/>
          <p:cNvSpPr txBox="1"/>
          <p:nvPr/>
        </p:nvSpPr>
        <p:spPr>
          <a:xfrm>
            <a:off x="2135188" y="4076700"/>
            <a:ext cx="9339262" cy="1016000"/>
          </a:xfrm>
          <a:prstGeom prst="rect">
            <a:avLst/>
          </a:prstGeom>
          <a:noFill/>
          <a:ln w="9525">
            <a:noFill/>
          </a:ln>
        </p:spPr>
        <p:txBody>
          <a:bodyPr wrap="square" anchor="t" anchorCtr="0">
            <a:spAutoFit/>
          </a:bodyPr>
          <a:p>
            <a:pPr>
              <a:lnSpc>
                <a:spcPct val="150000"/>
              </a:lnSpc>
              <a:spcBef>
                <a:spcPct val="50000"/>
              </a:spcBef>
              <a:buClrTx/>
              <a:buFontTx/>
            </a:pPr>
            <a:r>
              <a:rPr lang="zh-CN" altLang="en-US" sz="2000" dirty="0">
                <a:solidFill>
                  <a:schemeClr val="tx2"/>
                </a:solidFill>
                <a:latin typeface="宋体" panose="02010600030101010101" pitchFamily="2" charset="-122"/>
                <a:ea typeface="宋体" panose="02010600030101010101" pitchFamily="2" charset="-122"/>
              </a:rPr>
              <a:t>译文：一位中国著名企业家和慈善家（陈光标）已承诺“裸捐”，成为中国第一位响应比尔</a:t>
            </a:r>
            <a:r>
              <a:rPr lang="en-US" altLang="zh-CN" sz="2000" dirty="0">
                <a:solidFill>
                  <a:schemeClr val="tx2"/>
                </a:solidFill>
                <a:latin typeface="宋体" panose="02010600030101010101" pitchFamily="2" charset="-122"/>
                <a:ea typeface="宋体" panose="02010600030101010101" pitchFamily="2" charset="-122"/>
              </a:rPr>
              <a:t>•</a:t>
            </a:r>
            <a:r>
              <a:rPr lang="zh-CN" altLang="en-US" sz="2000" dirty="0">
                <a:solidFill>
                  <a:schemeClr val="tx2"/>
                </a:solidFill>
                <a:latin typeface="宋体" panose="02010600030101010101" pitchFamily="2" charset="-122"/>
                <a:ea typeface="宋体" panose="02010600030101010101" pitchFamily="2" charset="-122"/>
              </a:rPr>
              <a:t>盖茨和沃伦</a:t>
            </a:r>
            <a:r>
              <a:rPr lang="en-US" altLang="zh-CN" sz="2000" dirty="0">
                <a:solidFill>
                  <a:schemeClr val="tx2"/>
                </a:solidFill>
                <a:latin typeface="宋体" panose="02010600030101010101" pitchFamily="2" charset="-122"/>
                <a:ea typeface="宋体" panose="02010600030101010101" pitchFamily="2" charset="-122"/>
              </a:rPr>
              <a:t>•</a:t>
            </a:r>
            <a:r>
              <a:rPr lang="zh-CN" altLang="en-US" sz="2000" dirty="0">
                <a:solidFill>
                  <a:schemeClr val="tx2"/>
                </a:solidFill>
                <a:latin typeface="宋体" panose="02010600030101010101" pitchFamily="2" charset="-122"/>
                <a:ea typeface="宋体" panose="02010600030101010101" pitchFamily="2" charset="-122"/>
              </a:rPr>
              <a:t>巴菲特慈善捐助活动的富豪，他们将于不久后来华宣传慈善。</a:t>
            </a:r>
            <a:r>
              <a:rPr lang="zh-CN" altLang="en-US" sz="2000" dirty="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31428"/>
                                        </p:tgtEl>
                                        <p:attrNameLst>
                                          <p:attrName>style.visibility</p:attrName>
                                        </p:attrNameLst>
                                      </p:cBhvr>
                                      <p:to>
                                        <p:strVal val="visible"/>
                                      </p:to>
                                    </p:set>
                                    <p:animEffect transition="in" filter="checkerboard(across)">
                                      <p:cBhvr>
                                        <p:cTn id="7" dur="500"/>
                                        <p:tgtEl>
                                          <p:spTgt spid="2314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Rectangle 2"/>
          <p:cNvSpPr>
            <a:spLocks noGrp="1"/>
          </p:cNvSpPr>
          <p:nvPr>
            <p:ph type="title"/>
          </p:nvPr>
        </p:nvSpPr>
        <p:spPr>
          <a:xfrm>
            <a:off x="2063433" y="287655"/>
            <a:ext cx="7313612" cy="1143000"/>
          </a:xfrm>
          <a:ln/>
        </p:spPr>
        <p:txBody>
          <a:bodyPr vert="horz" wrap="square" lIns="91440" tIns="45720" rIns="91440" bIns="45720" anchor="b" anchorCtr="0"/>
          <a:p>
            <a:pPr eaLnBrk="1" hangingPunct="1"/>
            <a:r>
              <a:rPr lang="en-US" altLang="zh-CN" sz="3200" b="1" dirty="0"/>
              <a:t>§ PART THREE </a:t>
            </a:r>
            <a:r>
              <a:rPr lang="zh-CN" altLang="en-US" sz="3200" dirty="0"/>
              <a:t>商务文摘翻译技巧</a:t>
            </a:r>
            <a:endParaRPr lang="zh-CN" altLang="en-US" sz="3200" dirty="0"/>
          </a:p>
        </p:txBody>
      </p:sp>
      <p:sp>
        <p:nvSpPr>
          <p:cNvPr id="18434" name="Rectangle 3"/>
          <p:cNvSpPr>
            <a:spLocks noGrp="1"/>
          </p:cNvSpPr>
          <p:nvPr>
            <p:ph idx="1"/>
          </p:nvPr>
        </p:nvSpPr>
        <p:spPr>
          <a:xfrm>
            <a:off x="1600200" y="2492375"/>
            <a:ext cx="9913938" cy="3673475"/>
          </a:xfrm>
          <a:ln/>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1. </a:t>
            </a:r>
            <a:r>
              <a:rPr lang="zh-CN" altLang="en-US" sz="2000" dirty="0">
                <a:latin typeface="Times New Roman" panose="02020603050405020304" pitchFamily="18" charset="0"/>
                <a:cs typeface="Times New Roman" panose="02020603050405020304" pitchFamily="18" charset="0"/>
              </a:rPr>
              <a:t>阅读下列句子，讨论斜体词汇的特点。</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(1) Fast food still represents a $102 billion a year industry, but growth has turned sluggish recently amid tough competition from </a:t>
            </a:r>
            <a:r>
              <a:rPr lang="en-US" altLang="zh-CN" sz="2000" i="1" dirty="0">
                <a:latin typeface="Times New Roman" panose="02020603050405020304" pitchFamily="18" charset="0"/>
                <a:cs typeface="Times New Roman" panose="02020603050405020304" pitchFamily="18" charset="0"/>
              </a:rPr>
              <a:t>retail food stores</a:t>
            </a:r>
            <a:r>
              <a:rPr lang="en-US" altLang="zh-CN" sz="2000" dirty="0">
                <a:latin typeface="Times New Roman" panose="02020603050405020304" pitchFamily="18" charset="0"/>
                <a:cs typeface="Times New Roman" panose="02020603050405020304" pitchFamily="18" charset="0"/>
              </a:rPr>
              <a:t> and a more affluent population willing to try new things and spend more, analysts say.</a:t>
            </a:r>
            <a:r>
              <a:rPr lang="en-US" altLang="zh-CN" sz="2400" dirty="0">
                <a:latin typeface="Times New Roman" panose="02020603050405020304" pitchFamily="18" charset="0"/>
                <a:cs typeface="Times New Roman" panose="02020603050405020304" pitchFamily="18" charset="0"/>
              </a:rPr>
              <a:t> </a:t>
            </a:r>
            <a:endParaRPr lang="en-US" altLang="zh-CN" sz="18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1800" dirty="0">
                <a:latin typeface="Times New Roman" panose="02020603050405020304" pitchFamily="18" charset="0"/>
                <a:cs typeface="Times New Roman" panose="02020603050405020304" pitchFamily="18" charset="0"/>
              </a:rPr>
              <a:t>	</a:t>
            </a:r>
            <a:endParaRPr lang="en-US" altLang="zh-CN" sz="1800" dirty="0">
              <a:latin typeface="Times New Roman" panose="02020603050405020304" pitchFamily="18" charset="0"/>
              <a:cs typeface="Times New Roman" panose="02020603050405020304" pitchFamily="18" charset="0"/>
            </a:endParaRPr>
          </a:p>
        </p:txBody>
      </p:sp>
      <p:sp>
        <p:nvSpPr>
          <p:cNvPr id="18435" name="Text Box 4"/>
          <p:cNvSpPr txBox="1"/>
          <p:nvPr/>
        </p:nvSpPr>
        <p:spPr>
          <a:xfrm>
            <a:off x="2063433" y="1700848"/>
            <a:ext cx="7848600" cy="522287"/>
          </a:xfrm>
          <a:prstGeom prst="rect">
            <a:avLst/>
          </a:prstGeom>
          <a:noFill/>
          <a:ln w="9525">
            <a:noFill/>
          </a:ln>
        </p:spPr>
        <p:txBody>
          <a:bodyPr anchor="t" anchorCtr="0">
            <a:spAutoFit/>
          </a:bodyPr>
          <a:p>
            <a:pPr>
              <a:spcBef>
                <a:spcPct val="50000"/>
              </a:spcBef>
              <a:buClrTx/>
              <a:buFontTx/>
            </a:pPr>
            <a:r>
              <a:rPr lang="en-US" altLang="zh-CN" sz="2800" b="1" dirty="0">
                <a:latin typeface="Arial" panose="020B0604020202020204" pitchFamily="34" charset="0"/>
                <a:ea typeface="宋体" panose="02010600030101010101" pitchFamily="2" charset="-122"/>
              </a:rPr>
              <a:t>Task I </a:t>
            </a:r>
            <a:r>
              <a:rPr lang="zh-CN" altLang="en-US" sz="2800" dirty="0">
                <a:latin typeface="Verdana" panose="020B0604030504040204" pitchFamily="34" charset="0"/>
                <a:ea typeface="宋体" panose="02010600030101010101" pitchFamily="2" charset="-122"/>
              </a:rPr>
              <a:t>阅读下列报刊文摘并讨论其语言特点。 </a:t>
            </a:r>
            <a:endParaRPr lang="zh-CN" altLang="en-US" sz="2800" dirty="0">
              <a:latin typeface="Verdana" panose="020B0604030504040204" pitchFamily="34" charset="0"/>
              <a:ea typeface="宋体" panose="02010600030101010101" pitchFamily="2" charset="-122"/>
            </a:endParaRPr>
          </a:p>
        </p:txBody>
      </p:sp>
      <p:pic>
        <p:nvPicPr>
          <p:cNvPr id="18436" name="Picture 5" descr="MC900196324[1]"/>
          <p:cNvPicPr>
            <a:picLocks noChangeAspect="1"/>
          </p:cNvPicPr>
          <p:nvPr/>
        </p:nvPicPr>
        <p:blipFill>
          <a:blip r:embed="rId1"/>
          <a:stretch>
            <a:fillRect/>
          </a:stretch>
        </p:blipFill>
        <p:spPr>
          <a:xfrm>
            <a:off x="9021763" y="0"/>
            <a:ext cx="1646237" cy="1812925"/>
          </a:xfrm>
          <a:prstGeom prst="rect">
            <a:avLst/>
          </a:prstGeom>
          <a:noFill/>
          <a:ln w="9525">
            <a:noFill/>
          </a:ln>
        </p:spPr>
      </p:pic>
      <p:pic>
        <p:nvPicPr>
          <p:cNvPr id="18437" name="Picture 6" descr="MC900439328[1]"/>
          <p:cNvPicPr>
            <a:picLocks noChangeAspect="1"/>
          </p:cNvPicPr>
          <p:nvPr/>
        </p:nvPicPr>
        <p:blipFill>
          <a:blip r:embed="rId2"/>
          <a:stretch>
            <a:fillRect/>
          </a:stretch>
        </p:blipFill>
        <p:spPr>
          <a:xfrm>
            <a:off x="1919288" y="5373688"/>
            <a:ext cx="1471612" cy="1184275"/>
          </a:xfrm>
          <a:prstGeom prst="rect">
            <a:avLst/>
          </a:prstGeom>
          <a:noFill/>
          <a:ln w="9525">
            <a:noFill/>
          </a:ln>
        </p:spPr>
      </p:pic>
    </p:spTree>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3"/>
          <p:cNvSpPr>
            <a:spLocks noGrp="1"/>
          </p:cNvSpPr>
          <p:nvPr>
            <p:ph idx="1"/>
          </p:nvPr>
        </p:nvSpPr>
        <p:spPr>
          <a:xfrm>
            <a:off x="1631950" y="1628775"/>
            <a:ext cx="10147300" cy="5976938"/>
          </a:xfrm>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rPr>
              <a:t>(2) China’s venture capital industry is also focused on the digital world. The majority of investments are in digital technologies such as big data, AI and financial technology companies. In particular, China enters the top three in the world for venture capital investments in VR, autonomous vehicles, robotics and drones, according to the report. </a:t>
            </a:r>
            <a:endParaRPr lang="en-US" altLang="zh-CN" sz="2000" dirty="0">
              <a:latin typeface="Times New Roman" panose="02020603050405020304" pitchFamily="18" charset="0"/>
            </a:endParaRPr>
          </a:p>
          <a:p>
            <a:pPr eaLnBrk="1" hangingPunct="1">
              <a:lnSpc>
                <a:spcPct val="120000"/>
              </a:lnSpc>
            </a:pPr>
            <a:endParaRPr lang="en-US" altLang="zh-CN" sz="2000" dirty="0">
              <a:latin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rPr>
              <a:t>(3) Many auto dealers in China are suffering from financing problems and some might be in danger of bankruptcy this year, according to a recent survey of dealers across the country. A majority of dealers were unprofitable in 2008 with about 60 percent </a:t>
            </a:r>
            <a:r>
              <a:rPr lang="en-US" altLang="zh-CN" sz="2000" i="1" dirty="0">
                <a:latin typeface="Times New Roman" panose="02020603050405020304" pitchFamily="18" charset="0"/>
              </a:rPr>
              <a:t>in the red</a:t>
            </a:r>
            <a:r>
              <a:rPr lang="en-US" altLang="zh-CN" sz="2000" dirty="0">
                <a:latin typeface="Times New Roman" panose="02020603050405020304" pitchFamily="18" charset="0"/>
              </a:rPr>
              <a:t>, said the survey by Lianxin, an independent research company. It </a:t>
            </a:r>
            <a:r>
              <a:rPr lang="en-US" altLang="zh-CN" sz="2000" i="1" dirty="0">
                <a:latin typeface="Times New Roman" panose="02020603050405020304" pitchFamily="18" charset="0"/>
              </a:rPr>
              <a:t>polled</a:t>
            </a:r>
            <a:r>
              <a:rPr lang="en-US" altLang="zh-CN" sz="2000" dirty="0">
                <a:latin typeface="Times New Roman" panose="02020603050405020304" pitchFamily="18" charset="0"/>
              </a:rPr>
              <a:t> 1,252 dealers of 21 domestic and foreign brands. </a:t>
            </a:r>
            <a:endParaRPr lang="en-US" altLang="zh-CN" sz="2000" dirty="0">
              <a:latin typeface="Times New Roman" panose="02020603050405020304" pitchFamily="18" charset="0"/>
            </a:endParaRPr>
          </a:p>
        </p:txBody>
      </p:sp>
      <p:pic>
        <p:nvPicPr>
          <p:cNvPr id="19458" name="Picture 4" descr="j0286034"/>
          <p:cNvPicPr>
            <a:picLocks noChangeAspect="1"/>
          </p:cNvPicPr>
          <p:nvPr/>
        </p:nvPicPr>
        <p:blipFill>
          <a:blip r:embed="rId1"/>
          <a:stretch>
            <a:fillRect/>
          </a:stretch>
        </p:blipFill>
        <p:spPr>
          <a:xfrm>
            <a:off x="407988" y="5013325"/>
            <a:ext cx="1584325" cy="1527175"/>
          </a:xfrm>
          <a:prstGeom prst="rect">
            <a:avLst/>
          </a:prstGeom>
          <a:noFill/>
          <a:ln w="9525">
            <a:noFill/>
          </a:ln>
        </p:spPr>
      </p:pic>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a:spLocks noGrp="1"/>
          </p:cNvSpPr>
          <p:nvPr>
            <p:ph type="title"/>
          </p:nvPr>
        </p:nvSpPr>
        <p:spPr>
          <a:xfrm>
            <a:off x="2894013" y="301625"/>
            <a:ext cx="7450137" cy="1143000"/>
          </a:xfrm>
          <a:ln/>
        </p:spPr>
        <p:txBody>
          <a:bodyPr vert="horz" wrap="square" lIns="91440" tIns="45720" rIns="91440" bIns="45720" anchor="b" anchorCtr="0"/>
          <a:p>
            <a:pPr eaLnBrk="1" hangingPunct="1"/>
            <a:r>
              <a:rPr lang="zh-CN" altLang="en-US" dirty="0"/>
              <a:t>解析：</a:t>
            </a:r>
            <a:endParaRPr lang="zh-CN" altLang="en-US" dirty="0"/>
          </a:p>
        </p:txBody>
      </p:sp>
      <p:sp>
        <p:nvSpPr>
          <p:cNvPr id="20482" name="Rectangle 3"/>
          <p:cNvSpPr>
            <a:spLocks noGrp="1"/>
          </p:cNvSpPr>
          <p:nvPr>
            <p:ph idx="1"/>
          </p:nvPr>
        </p:nvSpPr>
        <p:spPr>
          <a:xfrm>
            <a:off x="2567305" y="1557655"/>
            <a:ext cx="8610600" cy="3750945"/>
          </a:xfrm>
          <a:ln/>
        </p:spPr>
        <p:txBody>
          <a:bodyPr vert="horz" wrap="square" lIns="91440" tIns="45720" rIns="91440" bIns="45720" anchor="t" anchorCtr="0"/>
          <a:p>
            <a:pPr eaLnBrk="1" hangingPunct="1">
              <a:lnSpc>
                <a:spcPct val="140000"/>
              </a:lnSpc>
            </a:pPr>
            <a:r>
              <a:rPr lang="zh-CN" altLang="en-US" sz="1800" dirty="0">
                <a:latin typeface="Times New Roman" panose="02020603050405020304" pitchFamily="18" charset="0"/>
                <a:cs typeface="Times New Roman" panose="02020603050405020304" pitchFamily="18" charset="0"/>
              </a:rPr>
              <a:t>报刊文摘在词汇使用上的最大特点是对专业词汇的精确使用，包括商务术语和大量的缩略语，这些专业词汇需要通过专业学习才能掌握。例如，</a:t>
            </a:r>
            <a:r>
              <a:rPr lang="en-US" altLang="zh-CN" sz="1800" dirty="0">
                <a:latin typeface="Times New Roman" panose="02020603050405020304" pitchFamily="18" charset="0"/>
                <a:cs typeface="Times New Roman" panose="02020603050405020304" pitchFamily="18" charset="0"/>
              </a:rPr>
              <a:t>AI(</a:t>
            </a:r>
            <a:r>
              <a:rPr lang="zh-CN" altLang="en-US" sz="1800" dirty="0">
                <a:latin typeface="Times New Roman" panose="02020603050405020304" pitchFamily="18" charset="0"/>
                <a:cs typeface="Times New Roman" panose="02020603050405020304" pitchFamily="18" charset="0"/>
              </a:rPr>
              <a:t>人工职能）、</a:t>
            </a:r>
            <a:r>
              <a:rPr lang="en-US" altLang="zh-CN" sz="1800" dirty="0">
                <a:latin typeface="Times New Roman" panose="02020603050405020304" pitchFamily="18" charset="0"/>
                <a:cs typeface="Times New Roman" panose="02020603050405020304" pitchFamily="18" charset="0"/>
              </a:rPr>
              <a:t>VR</a:t>
            </a:r>
            <a:r>
              <a:rPr lang="zh-CN" altLang="en-US" sz="1800" dirty="0">
                <a:latin typeface="Times New Roman" panose="02020603050405020304" pitchFamily="18" charset="0"/>
                <a:cs typeface="Times New Roman" panose="02020603050405020304" pitchFamily="18" charset="0"/>
              </a:rPr>
              <a:t>（虚拟现实）等。有些术语在不同的语境或不同的搭配中理解不同，因此要翻译成不同的汉语词汇。如</a:t>
            </a:r>
            <a:r>
              <a:rPr lang="en-US" altLang="zh-CN" sz="1800" dirty="0">
                <a:latin typeface="Times New Roman" panose="02020603050405020304" pitchFamily="18" charset="0"/>
                <a:cs typeface="Times New Roman" panose="02020603050405020304" pitchFamily="18" charset="0"/>
              </a:rPr>
              <a:t>surplus</a:t>
            </a:r>
            <a:r>
              <a:rPr lang="zh-CN" altLang="en-US" sz="1800" dirty="0">
                <a:latin typeface="Times New Roman" panose="02020603050405020304" pitchFamily="18" charset="0"/>
                <a:cs typeface="Times New Roman" panose="02020603050405020304" pitchFamily="18" charset="0"/>
              </a:rPr>
              <a:t>一词，在</a:t>
            </a:r>
            <a:r>
              <a:rPr lang="en-US" altLang="zh-CN" sz="1800" dirty="0">
                <a:latin typeface="Times New Roman" panose="02020603050405020304" pitchFamily="18" charset="0"/>
                <a:cs typeface="Times New Roman" panose="02020603050405020304" pitchFamily="18" charset="0"/>
              </a:rPr>
              <a:t>trade surplus</a:t>
            </a:r>
            <a:r>
              <a:rPr lang="zh-CN" altLang="en-US" sz="1800" dirty="0">
                <a:latin typeface="Times New Roman" panose="02020603050405020304" pitchFamily="18" charset="0"/>
                <a:cs typeface="Times New Roman" panose="02020603050405020304" pitchFamily="18" charset="0"/>
              </a:rPr>
              <a:t>中可译为“贸易顺差”，而在</a:t>
            </a:r>
            <a:r>
              <a:rPr lang="en-US" altLang="zh-CN" sz="1800" dirty="0">
                <a:latin typeface="Times New Roman" panose="02020603050405020304" pitchFamily="18" charset="0"/>
                <a:cs typeface="Times New Roman" panose="02020603050405020304" pitchFamily="18" charset="0"/>
              </a:rPr>
              <a:t>surplus value</a:t>
            </a:r>
            <a:r>
              <a:rPr lang="zh-CN" altLang="en-US" sz="1800" dirty="0">
                <a:latin typeface="Times New Roman" panose="02020603050405020304" pitchFamily="18" charset="0"/>
                <a:cs typeface="Times New Roman" panose="02020603050405020304" pitchFamily="18" charset="0"/>
              </a:rPr>
              <a:t>中则译为“剩余价值”；有些术语翻译成中文可能都是同一个汉字，但是具有特别的专业意义，如</a:t>
            </a:r>
            <a:r>
              <a:rPr lang="en-US" altLang="zh-CN" sz="1800" dirty="0">
                <a:latin typeface="Times New Roman" panose="02020603050405020304" pitchFamily="18" charset="0"/>
                <a:cs typeface="Times New Roman" panose="02020603050405020304" pitchFamily="18" charset="0"/>
              </a:rPr>
              <a:t>tax, tariff</a:t>
            </a:r>
            <a:r>
              <a:rPr lang="zh-CN" altLang="en-US" sz="1800" dirty="0">
                <a:latin typeface="Times New Roman" panose="02020603050405020304" pitchFamily="18" charset="0"/>
                <a:cs typeface="Times New Roman" panose="02020603050405020304" pitchFamily="18" charset="0"/>
              </a:rPr>
              <a:t>和</a:t>
            </a:r>
            <a:r>
              <a:rPr lang="en-US" altLang="zh-CN" sz="1800" dirty="0">
                <a:latin typeface="Times New Roman" panose="02020603050405020304" pitchFamily="18" charset="0"/>
                <a:cs typeface="Times New Roman" panose="02020603050405020304" pitchFamily="18" charset="0"/>
              </a:rPr>
              <a:t>duty, </a:t>
            </a:r>
            <a:r>
              <a:rPr lang="zh-CN" altLang="en-US" sz="1800" dirty="0">
                <a:latin typeface="Times New Roman" panose="02020603050405020304" pitchFamily="18" charset="0"/>
                <a:cs typeface="Times New Roman" panose="02020603050405020304" pitchFamily="18" charset="0"/>
              </a:rPr>
              <a:t>译成中文都是“税”，但具体来说他们分别指“工商统一税”、“对进出口商品征收关税”和“进口税”。只有仔细分析上下文搭配，勤查专业词典，多掌握相关领域的知识，才能准确翻译这些商务术语</a:t>
            </a:r>
            <a:r>
              <a:rPr lang="zh-CN" altLang="en-US" sz="24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p:txBody>
      </p:sp>
      <p:pic>
        <p:nvPicPr>
          <p:cNvPr id="20483" name="Picture 5" descr="MC900055226[1]"/>
          <p:cNvPicPr>
            <a:picLocks noChangeAspect="1"/>
          </p:cNvPicPr>
          <p:nvPr/>
        </p:nvPicPr>
        <p:blipFill>
          <a:blip r:embed="rId1"/>
          <a:stretch>
            <a:fillRect/>
          </a:stretch>
        </p:blipFill>
        <p:spPr>
          <a:xfrm>
            <a:off x="7464425" y="0"/>
            <a:ext cx="3024188" cy="1619250"/>
          </a:xfrm>
          <a:prstGeom prst="rect">
            <a:avLst/>
          </a:prstGeom>
          <a:noFill/>
          <a:ln w="9525">
            <a:noFill/>
          </a:ln>
        </p:spPr>
      </p:pic>
      <p:pic>
        <p:nvPicPr>
          <p:cNvPr id="20484" name="Picture 6" descr="MC900054889[1]"/>
          <p:cNvPicPr>
            <a:picLocks noChangeAspect="1"/>
          </p:cNvPicPr>
          <p:nvPr/>
        </p:nvPicPr>
        <p:blipFill>
          <a:blip r:embed="rId2"/>
          <a:stretch>
            <a:fillRect/>
          </a:stretch>
        </p:blipFill>
        <p:spPr>
          <a:xfrm>
            <a:off x="1524000" y="4724400"/>
            <a:ext cx="1331913" cy="2133600"/>
          </a:xfrm>
          <a:prstGeom prst="rect">
            <a:avLst/>
          </a:prstGeom>
          <a:noFill/>
          <a:ln w="9525">
            <a:noFill/>
          </a:ln>
        </p:spPr>
      </p:pic>
    </p:spTree>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2"/>
          <p:cNvSpPr>
            <a:spLocks noGrp="1"/>
          </p:cNvSpPr>
          <p:nvPr>
            <p:ph type="title"/>
          </p:nvPr>
        </p:nvSpPr>
        <p:spPr>
          <a:ln/>
        </p:spPr>
        <p:txBody>
          <a:bodyPr vert="horz" wrap="square" lIns="91440" tIns="45720" rIns="91440" bIns="45720" anchor="b" anchorCtr="0"/>
          <a:p>
            <a:pPr eaLnBrk="1" hangingPunct="1"/>
            <a:r>
              <a:rPr lang="zh-CN" altLang="en-US" dirty="0"/>
              <a:t>译文：</a:t>
            </a:r>
            <a:endParaRPr lang="zh-CN" altLang="en-US" dirty="0"/>
          </a:p>
        </p:txBody>
      </p:sp>
      <p:sp>
        <p:nvSpPr>
          <p:cNvPr id="21506" name="Rectangle 3"/>
          <p:cNvSpPr>
            <a:spLocks noGrp="1"/>
          </p:cNvSpPr>
          <p:nvPr>
            <p:ph idx="1"/>
          </p:nvPr>
        </p:nvSpPr>
        <p:spPr>
          <a:xfrm>
            <a:off x="1827213" y="1628775"/>
            <a:ext cx="9826625" cy="4114800"/>
          </a:xfrm>
          <a:ln/>
        </p:spPr>
        <p:txBody>
          <a:bodyPr vert="horz" wrap="square" lIns="91440" tIns="45720" rIns="91440" bIns="45720" anchor="t" anchorCtr="0"/>
          <a:p>
            <a:pPr eaLnBrk="1" hangingPunct="1">
              <a:lnSpc>
                <a:spcPct val="130000"/>
              </a:lnSpc>
            </a:pPr>
            <a:r>
              <a:rPr lang="zh-CN" altLang="en-US" sz="2000" dirty="0">
                <a:latin typeface="宋体" panose="02010600030101010101" pitchFamily="2" charset="-122"/>
              </a:rPr>
              <a:t>（</a:t>
            </a:r>
            <a:r>
              <a:rPr lang="en-US" altLang="zh-CN" sz="2000" dirty="0">
                <a:latin typeface="宋体" panose="02010600030101010101" pitchFamily="2" charset="-122"/>
              </a:rPr>
              <a:t>1</a:t>
            </a:r>
            <a:r>
              <a:rPr lang="zh-CN" altLang="en-US" sz="2000" dirty="0">
                <a:latin typeface="宋体" panose="02010600030101010101" pitchFamily="2" charset="-122"/>
              </a:rPr>
              <a:t>）分析人士说，快餐每年产业规模为</a:t>
            </a:r>
            <a:r>
              <a:rPr lang="en-US" altLang="zh-CN" sz="2000" dirty="0">
                <a:latin typeface="宋体" panose="02010600030101010101" pitchFamily="2" charset="-122"/>
              </a:rPr>
              <a:t>1 020</a:t>
            </a:r>
            <a:r>
              <a:rPr lang="zh-CN" altLang="en-US" sz="2000" dirty="0">
                <a:latin typeface="宋体" panose="02010600030101010101" pitchFamily="2" charset="-122"/>
              </a:rPr>
              <a:t>亿美元，但最近其增长速度放缓了，这是由于同食品零售店的竞争更加激烈，也由于人民更加富裕，愿意尝试新东西，愿意多花一些钱。</a:t>
            </a:r>
            <a:endParaRPr lang="zh-CN" altLang="en-US" sz="2000" dirty="0">
              <a:latin typeface="宋体" panose="02010600030101010101" pitchFamily="2" charset="-122"/>
            </a:endParaRPr>
          </a:p>
          <a:p>
            <a:pPr eaLnBrk="1" hangingPunct="1">
              <a:lnSpc>
                <a:spcPct val="130000"/>
              </a:lnSpc>
            </a:pPr>
            <a:r>
              <a:rPr lang="zh-CN" altLang="en-US" sz="2000" dirty="0">
                <a:latin typeface="宋体" panose="02010600030101010101" pitchFamily="2" charset="-122"/>
              </a:rPr>
              <a:t>（</a:t>
            </a:r>
            <a:r>
              <a:rPr lang="en-US" altLang="zh-CN" sz="2000" dirty="0">
                <a:latin typeface="宋体" panose="02010600030101010101" pitchFamily="2" charset="-122"/>
              </a:rPr>
              <a:t>2</a:t>
            </a:r>
            <a:r>
              <a:rPr lang="zh-CN" altLang="en-US" sz="2000" dirty="0">
                <a:latin typeface="宋体" panose="02010600030101010101" pitchFamily="2" charset="-122"/>
              </a:rPr>
              <a:t>）</a:t>
            </a:r>
            <a:r>
              <a:rPr lang="zh-CN" altLang="zh-CN" sz="2000" dirty="0"/>
              <a:t>据报道，中国的风投主要集中于数码领域，主要投向如大数据、人工智能，及金融科技等数码科技。尤其值得一提的是，中国在虚拟现实、自动驾驶汽车、机器人及无人机等方面的风投位居前三名。</a:t>
            </a:r>
            <a:endParaRPr lang="en-US" altLang="zh-CN" sz="2000" dirty="0"/>
          </a:p>
          <a:p>
            <a:pPr eaLnBrk="1" hangingPunct="1">
              <a:lnSpc>
                <a:spcPct val="130000"/>
              </a:lnSpc>
            </a:pPr>
            <a:r>
              <a:rPr lang="zh-CN" altLang="en-US" sz="2000" dirty="0">
                <a:latin typeface="宋体" panose="02010600030101010101" pitchFamily="2" charset="-122"/>
              </a:rPr>
              <a:t>（</a:t>
            </a:r>
            <a:r>
              <a:rPr lang="en-US" altLang="zh-CN" sz="2000" dirty="0">
                <a:latin typeface="宋体" panose="02010600030101010101" pitchFamily="2" charset="-122"/>
              </a:rPr>
              <a:t>3</a:t>
            </a:r>
            <a:r>
              <a:rPr lang="zh-CN" altLang="en-US" sz="2000" dirty="0">
                <a:latin typeface="宋体" panose="02010600030101010101" pitchFamily="2" charset="-122"/>
              </a:rPr>
              <a:t>）根据最近对全国汽车经销商的调查显示，多数面临财务困境，今年甚至有可能破产。一家独立调查公司联新公司说，该公司对</a:t>
            </a:r>
            <a:r>
              <a:rPr lang="en-US" altLang="zh-CN" sz="2000" dirty="0">
                <a:latin typeface="宋体" panose="02010600030101010101" pitchFamily="2" charset="-122"/>
              </a:rPr>
              <a:t>21</a:t>
            </a:r>
            <a:r>
              <a:rPr lang="zh-CN" altLang="en-US" sz="2000" dirty="0">
                <a:latin typeface="宋体" panose="02010600030101010101" pitchFamily="2" charset="-122"/>
              </a:rPr>
              <a:t>个国内外品牌的</a:t>
            </a:r>
            <a:r>
              <a:rPr lang="en-US" altLang="zh-CN" sz="2000" dirty="0">
                <a:latin typeface="宋体" panose="02010600030101010101" pitchFamily="2" charset="-122"/>
              </a:rPr>
              <a:t>1,252</a:t>
            </a:r>
            <a:r>
              <a:rPr lang="zh-CN" altLang="en-US" sz="2000" dirty="0">
                <a:latin typeface="宋体" panose="02010600030101010101" pitchFamily="2" charset="-122"/>
              </a:rPr>
              <a:t>个汽车经销商进行了调查。</a:t>
            </a:r>
            <a:r>
              <a:rPr lang="en-US" altLang="zh-CN" sz="2000" dirty="0">
                <a:latin typeface="宋体" panose="02010600030101010101" pitchFamily="2" charset="-122"/>
              </a:rPr>
              <a:t>2008</a:t>
            </a:r>
            <a:r>
              <a:rPr lang="zh-CN" altLang="en-US" sz="2000" dirty="0">
                <a:latin typeface="宋体" panose="02010600030101010101" pitchFamily="2" charset="-122"/>
              </a:rPr>
              <a:t>年，大多数汽车经销商没有盈利，约</a:t>
            </a:r>
            <a:r>
              <a:rPr lang="en-US" altLang="zh-CN" sz="2000" dirty="0">
                <a:latin typeface="宋体" panose="02010600030101010101" pitchFamily="2" charset="-122"/>
              </a:rPr>
              <a:t>60%</a:t>
            </a:r>
            <a:r>
              <a:rPr lang="zh-CN" altLang="en-US" sz="2000" dirty="0">
                <a:latin typeface="宋体" panose="02010600030101010101" pitchFamily="2" charset="-122"/>
              </a:rPr>
              <a:t>处于亏损状况。 </a:t>
            </a:r>
            <a:endParaRPr lang="zh-CN" altLang="en-US" sz="2000" dirty="0">
              <a:latin typeface="宋体" panose="02010600030101010101" pitchFamily="2" charset="-122"/>
            </a:endParaRPr>
          </a:p>
        </p:txBody>
      </p:sp>
    </p:spTree>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Rectangle 3"/>
          <p:cNvSpPr>
            <a:spLocks noGrp="1"/>
          </p:cNvSpPr>
          <p:nvPr>
            <p:ph idx="1"/>
          </p:nvPr>
        </p:nvSpPr>
        <p:spPr>
          <a:xfrm>
            <a:off x="1631950" y="908050"/>
            <a:ext cx="9730105" cy="3821430"/>
          </a:xfrm>
          <a:ln/>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2. </a:t>
            </a:r>
            <a:r>
              <a:rPr lang="zh-CN" altLang="en-US" sz="2800" dirty="0">
                <a:latin typeface="Times New Roman" panose="02020603050405020304" pitchFamily="18" charset="0"/>
                <a:cs typeface="Times New Roman" panose="02020603050405020304" pitchFamily="18" charset="0"/>
              </a:rPr>
              <a:t>阅读下列句子，讨论斜体词汇的特点。</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(1)</a:t>
            </a:r>
            <a:r>
              <a:rPr lang="en-US" altLang="zh-CN" sz="2000" i="1" dirty="0">
                <a:latin typeface="Times New Roman" panose="02020603050405020304" pitchFamily="18" charset="0"/>
                <a:cs typeface="Times New Roman" panose="02020603050405020304" pitchFamily="18" charset="0"/>
              </a:rPr>
              <a:t> </a:t>
            </a:r>
            <a:r>
              <a:rPr lang="en-US" altLang="zh-CN" sz="2000" i="1" dirty="0">
                <a:solidFill>
                  <a:schemeClr val="accent1"/>
                </a:solidFill>
                <a:latin typeface="Times New Roman" panose="02020603050405020304" pitchFamily="18" charset="0"/>
                <a:cs typeface="Times New Roman" panose="02020603050405020304" pitchFamily="18" charset="0"/>
              </a:rPr>
              <a:t>It is reported</a:t>
            </a:r>
            <a:r>
              <a:rPr lang="en-US" altLang="zh-CN" sz="2000" dirty="0">
                <a:latin typeface="Times New Roman" panose="02020603050405020304" pitchFamily="18" charset="0"/>
                <a:cs typeface="Times New Roman" panose="02020603050405020304" pitchFamily="18" charset="0"/>
              </a:rPr>
              <a:t> that the unemployment rate in this country has reached 7 percent.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(2) Of course, global sales do not mean global brands, as many enterprise leaders</a:t>
            </a:r>
            <a:r>
              <a:rPr lang="en-US" altLang="zh-CN" sz="2000" i="1" dirty="0">
                <a:latin typeface="Times New Roman" panose="02020603050405020304" pitchFamily="18" charset="0"/>
                <a:cs typeface="Times New Roman" panose="02020603050405020304" pitchFamily="18" charset="0"/>
              </a:rPr>
              <a:t> </a:t>
            </a:r>
            <a:r>
              <a:rPr lang="en-US" altLang="zh-CN" sz="2000" i="1" dirty="0">
                <a:solidFill>
                  <a:schemeClr val="accent1"/>
                </a:solidFill>
                <a:latin typeface="Times New Roman" panose="02020603050405020304" pitchFamily="18" charset="0"/>
                <a:cs typeface="Times New Roman" panose="02020603050405020304" pitchFamily="18" charset="0"/>
              </a:rPr>
              <a:t>point out</a:t>
            </a:r>
            <a:r>
              <a:rPr lang="en-US" altLang="zh-CN" sz="2000" dirty="0">
                <a:solidFill>
                  <a:schemeClr val="accent1"/>
                </a:solidFill>
                <a:latin typeface="Times New Roman" panose="02020603050405020304" pitchFamily="18" charset="0"/>
                <a:cs typeface="Times New Roman" panose="02020603050405020304" pitchFamily="18" charset="0"/>
              </a:rPr>
              <a:t>.</a:t>
            </a:r>
            <a:endParaRPr lang="en-US" altLang="zh-CN" sz="2000" dirty="0">
              <a:solidFill>
                <a:schemeClr val="accent1"/>
              </a:solidFill>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(3) “I believe that as this century unfolds and people look back on this day, they will conclude that in admitting China to the WTO we took a decisive step in strengthening the global economic trading system,” U.S. Trade Representative Robert Zoellick </a:t>
            </a:r>
            <a:r>
              <a:rPr lang="en-US" altLang="zh-CN" sz="2000" i="1" dirty="0">
                <a:solidFill>
                  <a:schemeClr val="accent1"/>
                </a:solidFill>
                <a:latin typeface="Times New Roman" panose="02020603050405020304" pitchFamily="18" charset="0"/>
                <a:cs typeface="Times New Roman" panose="02020603050405020304" pitchFamily="18" charset="0"/>
              </a:rPr>
              <a:t>told</a:t>
            </a:r>
            <a:r>
              <a:rPr lang="en-US" altLang="zh-CN" sz="2000" dirty="0">
                <a:latin typeface="Times New Roman" panose="02020603050405020304" pitchFamily="18" charset="0"/>
                <a:cs typeface="Times New Roman" panose="02020603050405020304" pitchFamily="18" charset="0"/>
              </a:rPr>
              <a:t> the meeting.</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1200" cap="none" spc="0" normalizeH="0" baseline="0" noProof="0" dirty="0" smtClean="0">
                <a:ln>
                  <a:noFill/>
                </a:ln>
                <a:solidFill>
                  <a:srgbClr val="006699"/>
                </a:solidFill>
                <a:effectLst>
                  <a:outerShdw blurRad="38100" dist="38100" dir="2700000" algn="tl">
                    <a:srgbClr val="C0C0C0"/>
                  </a:outerShdw>
                </a:effectLst>
                <a:uLnTx/>
                <a:uFillTx/>
                <a:latin typeface="+mj-lt"/>
                <a:ea typeface="+mj-ea"/>
                <a:cs typeface="+mj-cs"/>
              </a:rPr>
              <a:t>第十五单元 商务文摘翻译</a:t>
            </a:r>
            <a:endParaRPr kumimoji="0" lang="zh-CN" altLang="en-US" sz="4800" b="1" i="0" u="none" strike="noStrike" kern="1200" cap="none" spc="0" normalizeH="0" baseline="0" noProof="0" dirty="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1524000" y="0"/>
            <a:ext cx="4464050"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5123" name="Picture 12" descr="MC900234356[1]"/>
          <p:cNvPicPr>
            <a:picLocks noChangeAspect="1"/>
          </p:cNvPicPr>
          <p:nvPr/>
        </p:nvPicPr>
        <p:blipFill>
          <a:blip r:embed="rId1"/>
          <a:stretch>
            <a:fillRect/>
          </a:stretch>
        </p:blipFill>
        <p:spPr>
          <a:xfrm>
            <a:off x="3792538" y="2997200"/>
            <a:ext cx="4191000" cy="2686050"/>
          </a:xfrm>
          <a:prstGeom prst="rect">
            <a:avLst/>
          </a:prstGeom>
          <a:noFill/>
          <a:ln w="9525">
            <a:noFill/>
          </a:ln>
        </p:spPr>
      </p:pic>
    </p:spTree>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Rectangle 3"/>
          <p:cNvSpPr>
            <a:spLocks noGrp="1"/>
          </p:cNvSpPr>
          <p:nvPr>
            <p:ph idx="1"/>
          </p:nvPr>
        </p:nvSpPr>
        <p:spPr>
          <a:xfrm>
            <a:off x="1612900" y="1557338"/>
            <a:ext cx="9998075" cy="4727575"/>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rPr>
              <a:t>(4) The survey also </a:t>
            </a:r>
            <a:r>
              <a:rPr lang="en-US" altLang="zh-CN" sz="2000" i="1" dirty="0">
                <a:solidFill>
                  <a:schemeClr val="accent1"/>
                </a:solidFill>
                <a:latin typeface="Times New Roman" panose="02020603050405020304" pitchFamily="18" charset="0"/>
              </a:rPr>
              <a:t>showed</a:t>
            </a:r>
            <a:r>
              <a:rPr lang="en-US" altLang="zh-CN" sz="2000" dirty="0">
                <a:latin typeface="Times New Roman" panose="02020603050405020304" pitchFamily="18" charset="0"/>
              </a:rPr>
              <a:t> only 17.3 percent of dealers were “satisfied” or “relatively satisfied” with their fiscal capability. Over 70 percent </a:t>
            </a:r>
            <a:r>
              <a:rPr lang="en-US" altLang="zh-CN" sz="2000" i="1" dirty="0">
                <a:latin typeface="Times New Roman" panose="02020603050405020304" pitchFamily="18" charset="0"/>
              </a:rPr>
              <a:t>said </a:t>
            </a:r>
            <a:r>
              <a:rPr lang="en-US" altLang="zh-CN" sz="2000" dirty="0">
                <a:latin typeface="Times New Roman" panose="02020603050405020304" pitchFamily="18" charset="0"/>
              </a:rPr>
              <a:t>they had used private financing with a higher interest rate. </a:t>
            </a:r>
            <a:endParaRPr lang="en-US" altLang="zh-CN" sz="2000" dirty="0">
              <a:latin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rPr>
              <a:t>(5) Scientists </a:t>
            </a:r>
            <a:r>
              <a:rPr lang="en-US" altLang="zh-CN" sz="2000" i="1" dirty="0">
                <a:solidFill>
                  <a:schemeClr val="accent1"/>
                </a:solidFill>
                <a:latin typeface="Times New Roman" panose="02020603050405020304" pitchFamily="18" charset="0"/>
              </a:rPr>
              <a:t>think</a:t>
            </a:r>
            <a:r>
              <a:rPr lang="en-US" altLang="zh-CN" sz="2000" i="1" dirty="0">
                <a:latin typeface="Times New Roman" panose="02020603050405020304" pitchFamily="18" charset="0"/>
              </a:rPr>
              <a:t> </a:t>
            </a:r>
            <a:r>
              <a:rPr lang="en-US" altLang="zh-CN" sz="2000" dirty="0">
                <a:latin typeface="Times New Roman" panose="02020603050405020304" pitchFamily="18" charset="0"/>
              </a:rPr>
              <a:t>it will be possible to record people’s dreams and then interpret them, </a:t>
            </a:r>
            <a:r>
              <a:rPr lang="en-US" altLang="zh-CN" sz="2000" i="1" dirty="0">
                <a:latin typeface="Times New Roman" panose="02020603050405020304" pitchFamily="18" charset="0"/>
              </a:rPr>
              <a:t>according to</a:t>
            </a:r>
            <a:r>
              <a:rPr lang="en-US" altLang="zh-CN" sz="2000" dirty="0">
                <a:latin typeface="Times New Roman" panose="02020603050405020304" pitchFamily="18" charset="0"/>
              </a:rPr>
              <a:t> a new report. They claim to have developed a system which allows them to record higher level brain activity.</a:t>
            </a:r>
            <a:endParaRPr lang="en-US" altLang="zh-CN" sz="2000" dirty="0">
              <a:latin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rPr>
              <a:t>(6) The US recession has driven bosses and their employees closer together and only 30 percent of employees want their bosses’ stressful job, recruitment firm Adecco Staffing US </a:t>
            </a:r>
            <a:r>
              <a:rPr lang="en-US" altLang="zh-CN" sz="2000" i="1" dirty="0">
                <a:solidFill>
                  <a:schemeClr val="accent1"/>
                </a:solidFill>
                <a:latin typeface="Times New Roman" panose="02020603050405020304" pitchFamily="18" charset="0"/>
              </a:rPr>
              <a:t>found in a poll</a:t>
            </a:r>
            <a:r>
              <a:rPr lang="en-US" altLang="zh-CN" sz="2000" dirty="0">
                <a:latin typeface="Times New Roman" panose="02020603050405020304" pitchFamily="18" charset="0"/>
              </a:rPr>
              <a:t> tied to National Boss Day in mid-October. But the survey found that some people are willing to go to greater lengths to keep their jobs in a tough market.</a:t>
            </a:r>
            <a:endParaRPr lang="en-US" altLang="zh-CN" sz="2000" dirty="0">
              <a:latin typeface="Times New Roman" panose="02020603050405020304" pitchFamily="18" charset="0"/>
            </a:endParaRPr>
          </a:p>
          <a:p>
            <a:pPr eaLnBrk="1" hangingPunct="1">
              <a:lnSpc>
                <a:spcPct val="90000"/>
              </a:lnSpc>
            </a:pPr>
            <a:endParaRPr lang="en-US" altLang="zh-CN" sz="2000" dirty="0">
              <a:latin typeface="Times New Roman" panose="02020603050405020304" pitchFamily="18" charset="0"/>
            </a:endParaRPr>
          </a:p>
        </p:txBody>
      </p:sp>
    </p:spTree>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Rectangle 2"/>
          <p:cNvSpPr>
            <a:spLocks noGrp="1"/>
          </p:cNvSpPr>
          <p:nvPr>
            <p:ph type="title"/>
          </p:nvPr>
        </p:nvSpPr>
        <p:spPr>
          <a:xfrm>
            <a:off x="2424113" y="301625"/>
            <a:ext cx="7783512" cy="1143000"/>
          </a:xfrm>
          <a:ln/>
        </p:spPr>
        <p:txBody>
          <a:bodyPr vert="horz" wrap="square" lIns="91440" tIns="45720" rIns="91440" bIns="45720" anchor="b" anchorCtr="0"/>
          <a:p>
            <a:pPr eaLnBrk="1" hangingPunct="1"/>
            <a:r>
              <a:rPr lang="zh-CN" altLang="en-US" dirty="0">
                <a:latin typeface="宋体" panose="02010600030101010101" pitchFamily="2" charset="-122"/>
              </a:rPr>
              <a:t>解析 ：</a:t>
            </a:r>
            <a:endParaRPr lang="zh-CN" altLang="en-US" dirty="0">
              <a:latin typeface="宋体" panose="02010600030101010101" pitchFamily="2" charset="-122"/>
            </a:endParaRPr>
          </a:p>
        </p:txBody>
      </p:sp>
      <p:sp>
        <p:nvSpPr>
          <p:cNvPr id="24578" name="Rectangle 3"/>
          <p:cNvSpPr>
            <a:spLocks noGrp="1"/>
          </p:cNvSpPr>
          <p:nvPr>
            <p:ph idx="1"/>
          </p:nvPr>
        </p:nvSpPr>
        <p:spPr>
          <a:xfrm>
            <a:off x="1847850" y="1557338"/>
            <a:ext cx="9626600" cy="4897437"/>
          </a:xfrm>
          <a:ln/>
        </p:spPr>
        <p:txBody>
          <a:bodyPr vert="horz" wrap="square" lIns="91440" tIns="45720" rIns="91440" bIns="45720" anchor="t" anchorCtr="0"/>
          <a:p>
            <a:pPr eaLnBrk="1" hangingPunct="1">
              <a:lnSpc>
                <a:spcPct val="160000"/>
              </a:lnSpc>
            </a:pPr>
            <a:r>
              <a:rPr lang="zh-CN" altLang="en-US" sz="2000" dirty="0">
                <a:latin typeface="Times New Roman" panose="02020603050405020304" pitchFamily="18" charset="0"/>
                <a:cs typeface="Times New Roman" panose="02020603050405020304" pitchFamily="18" charset="0"/>
              </a:rPr>
              <a:t>商务报刊文摘文体形式多种多样，包括新闻述评、评论、报道、特写等，因此，常具有一般新闻文体的特点。英文商务报刊文章在词汇方面另一个特点是新闻报道用语的使用，以凸显报刊内容的真实性和客观性。如 </a:t>
            </a:r>
            <a:r>
              <a:rPr lang="en-US" altLang="zh-CN" sz="2000" dirty="0">
                <a:latin typeface="Times New Roman" panose="02020603050405020304" pitchFamily="18" charset="0"/>
                <a:cs typeface="Times New Roman" panose="02020603050405020304" pitchFamily="18" charset="0"/>
              </a:rPr>
              <a:t>It is reported that…</a:t>
            </a:r>
            <a:r>
              <a:rPr lang="zh-CN" altLang="en-US" sz="2000" dirty="0">
                <a:latin typeface="Times New Roman" panose="02020603050405020304" pitchFamily="18" charset="0"/>
                <a:cs typeface="Times New Roman" panose="02020603050405020304" pitchFamily="18" charset="0"/>
              </a:rPr>
              <a:t>（据报道）、</a:t>
            </a:r>
            <a:r>
              <a:rPr lang="en-US" altLang="zh-CN" sz="2000" dirty="0">
                <a:latin typeface="Times New Roman" panose="02020603050405020304" pitchFamily="18" charset="0"/>
                <a:cs typeface="Times New Roman" panose="02020603050405020304" pitchFamily="18" charset="0"/>
              </a:rPr>
              <a:t>according to…</a:t>
            </a:r>
            <a:r>
              <a:rPr lang="zh-CN" altLang="en-US" sz="2000" dirty="0">
                <a:latin typeface="Times New Roman" panose="02020603050405020304" pitchFamily="18" charset="0"/>
                <a:cs typeface="Times New Roman" panose="02020603050405020304" pitchFamily="18" charset="0"/>
              </a:rPr>
              <a:t>（根据</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as…point out</a:t>
            </a:r>
            <a:r>
              <a:rPr lang="zh-CN" altLang="en-US" sz="2000" dirty="0">
                <a:latin typeface="Times New Roman" panose="02020603050405020304" pitchFamily="18" charset="0"/>
                <a:cs typeface="Times New Roman" panose="02020603050405020304" pitchFamily="18" charset="0"/>
              </a:rPr>
              <a:t>（正如</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指出）、</a:t>
            </a:r>
            <a:r>
              <a:rPr lang="en-US" altLang="zh-CN" sz="2000" dirty="0">
                <a:latin typeface="Times New Roman" panose="02020603050405020304" pitchFamily="18" charset="0"/>
                <a:cs typeface="Times New Roman" panose="02020603050405020304" pitchFamily="18" charset="0"/>
              </a:rPr>
              <a:t>sb. says</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说）等；另外，报刊还往往引用权威数据或者权威人士的说法证明其观点，因而广泛使用新闻报导用语。 </a:t>
            </a:r>
            <a:endParaRPr lang="zh-CN" altLang="en-US" sz="2000" dirty="0">
              <a:latin typeface="Times New Roman" panose="02020603050405020304" pitchFamily="18" charset="0"/>
              <a:cs typeface="Times New Roman" panose="02020603050405020304" pitchFamily="18" charset="0"/>
            </a:endParaRPr>
          </a:p>
        </p:txBody>
      </p:sp>
      <p:pic>
        <p:nvPicPr>
          <p:cNvPr id="24579" name="Picture 5" descr="MC900037086[1]"/>
          <p:cNvPicPr>
            <a:picLocks noChangeAspect="1"/>
          </p:cNvPicPr>
          <p:nvPr/>
        </p:nvPicPr>
        <p:blipFill>
          <a:blip r:embed="rId1"/>
          <a:stretch>
            <a:fillRect/>
          </a:stretch>
        </p:blipFill>
        <p:spPr>
          <a:xfrm>
            <a:off x="8543925" y="0"/>
            <a:ext cx="1790700" cy="1557338"/>
          </a:xfrm>
          <a:prstGeom prst="rect">
            <a:avLst/>
          </a:prstGeom>
          <a:noFill/>
          <a:ln w="9525">
            <a:noFill/>
          </a:ln>
        </p:spPr>
      </p:pic>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2"/>
          <p:cNvSpPr>
            <a:spLocks noGrp="1"/>
          </p:cNvSpPr>
          <p:nvPr>
            <p:ph type="title"/>
          </p:nvPr>
        </p:nvSpPr>
        <p:spPr>
          <a:ln/>
        </p:spPr>
        <p:txBody>
          <a:bodyPr vert="horz" wrap="square" lIns="91440" tIns="45720" rIns="91440" bIns="45720" anchor="b" anchorCtr="0"/>
          <a:p>
            <a:pPr eaLnBrk="1" hangingPunct="1"/>
            <a:r>
              <a:rPr lang="zh-CN" altLang="en-US" dirty="0"/>
              <a:t>译文 ：</a:t>
            </a:r>
            <a:endParaRPr lang="zh-CN" altLang="en-US" dirty="0"/>
          </a:p>
        </p:txBody>
      </p:sp>
      <p:sp>
        <p:nvSpPr>
          <p:cNvPr id="25602" name="Rectangle 3"/>
          <p:cNvSpPr>
            <a:spLocks noGrp="1"/>
          </p:cNvSpPr>
          <p:nvPr>
            <p:ph idx="1"/>
          </p:nvPr>
        </p:nvSpPr>
        <p:spPr>
          <a:xfrm>
            <a:off x="1473200" y="1484313"/>
            <a:ext cx="10342563" cy="4878387"/>
          </a:xfrm>
          <a:ln/>
        </p:spPr>
        <p:txBody>
          <a:bodyPr vert="horz" wrap="square" lIns="91440" tIns="45720" rIns="91440" bIns="45720" anchor="t" anchorCtr="0"/>
          <a:p>
            <a:pPr eaLnBrk="1" hangingPunct="1">
              <a:lnSpc>
                <a:spcPct val="130000"/>
              </a:lnSpc>
            </a:pP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1</a:t>
            </a:r>
            <a:r>
              <a:rPr lang="zh-CN" altLang="en-US" sz="1800" dirty="0">
                <a:latin typeface="Times New Roman" panose="02020603050405020304" pitchFamily="18" charset="0"/>
                <a:cs typeface="Times New Roman" panose="02020603050405020304" pitchFamily="18" charset="0"/>
              </a:rPr>
              <a:t>）据报道，该国的失业率已经达到百分之七。</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2</a:t>
            </a:r>
            <a:r>
              <a:rPr lang="zh-CN" altLang="en-US" sz="1800" dirty="0">
                <a:latin typeface="Times New Roman" panose="02020603050405020304" pitchFamily="18" charset="0"/>
                <a:cs typeface="Times New Roman" panose="02020603050405020304" pitchFamily="18" charset="0"/>
              </a:rPr>
              <a:t>）当然，正如许多企业领导指出，全球销售并不意味着全球品牌。</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3</a:t>
            </a:r>
            <a:r>
              <a:rPr lang="zh-CN" altLang="en-US" sz="1800" dirty="0">
                <a:latin typeface="Times New Roman" panose="02020603050405020304" pitchFamily="18" charset="0"/>
                <a:cs typeface="Times New Roman" panose="02020603050405020304" pitchFamily="18" charset="0"/>
              </a:rPr>
              <a:t>）美国贸易代表罗伯特</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佐利克对与会者说：“我相信随着新世纪时间的推移，当人们回顾今天的时候，他们一定会认为允许中国加入世贸组织是加强全球经济贸易体系的一个关键性的举措。”</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4</a:t>
            </a:r>
            <a:r>
              <a:rPr lang="zh-CN" altLang="en-US" sz="1800" dirty="0">
                <a:latin typeface="Times New Roman" panose="02020603050405020304" pitchFamily="18" charset="0"/>
                <a:cs typeface="Times New Roman" panose="02020603050405020304" pitchFamily="18" charset="0"/>
              </a:rPr>
              <a:t>）调查显示，</a:t>
            </a:r>
            <a:r>
              <a:rPr lang="en-US" altLang="zh-CN" sz="1800" dirty="0">
                <a:latin typeface="Times New Roman" panose="02020603050405020304" pitchFamily="18" charset="0"/>
                <a:cs typeface="Times New Roman" panose="02020603050405020304" pitchFamily="18" charset="0"/>
              </a:rPr>
              <a:t>17.3%</a:t>
            </a:r>
            <a:r>
              <a:rPr lang="zh-CN" altLang="en-US" sz="1800" dirty="0">
                <a:latin typeface="Times New Roman" panose="02020603050405020304" pitchFamily="18" charset="0"/>
                <a:cs typeface="Times New Roman" panose="02020603050405020304" pitchFamily="18" charset="0"/>
              </a:rPr>
              <a:t>的汽车经销商对他们的财务状况“满意”或者“比较满意”，超过</a:t>
            </a:r>
            <a:r>
              <a:rPr lang="en-US" altLang="zh-CN" sz="1800" dirty="0">
                <a:latin typeface="Times New Roman" panose="02020603050405020304" pitchFamily="18" charset="0"/>
                <a:cs typeface="Times New Roman" panose="02020603050405020304" pitchFamily="18" charset="0"/>
              </a:rPr>
              <a:t>70%</a:t>
            </a:r>
            <a:r>
              <a:rPr lang="zh-CN" altLang="en-US" sz="1800" dirty="0">
                <a:latin typeface="Times New Roman" panose="02020603050405020304" pitchFamily="18" charset="0"/>
                <a:cs typeface="Times New Roman" panose="02020603050405020304" pitchFamily="18" charset="0"/>
              </a:rPr>
              <a:t>说他们利用了利息更高的私人融资方式。</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5</a:t>
            </a:r>
            <a:r>
              <a:rPr lang="zh-CN" altLang="en-US" sz="1800" dirty="0">
                <a:latin typeface="Times New Roman" panose="02020603050405020304" pitchFamily="18" charset="0"/>
                <a:cs typeface="Times New Roman" panose="02020603050405020304" pitchFamily="18" charset="0"/>
              </a:rPr>
              <a:t>）根据一项新的报告，科学家们认为未来将有可能记录下人类的梦境并加以解释。他们称已经发明了一套可以记录大脑高级活动的系统。</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6</a:t>
            </a:r>
            <a:r>
              <a:rPr lang="zh-CN" altLang="en-US" sz="1800" dirty="0">
                <a:latin typeface="Times New Roman" panose="02020603050405020304" pitchFamily="18" charset="0"/>
                <a:cs typeface="Times New Roman" panose="02020603050405020304" pitchFamily="18" charset="0"/>
              </a:rPr>
              <a:t>）人才服务公司德科集团美国分部在一项民意调查中发现，美国的经济衰退拉近了老板和雇员之间的关系，只有</a:t>
            </a:r>
            <a:r>
              <a:rPr lang="en-US" altLang="zh-CN" sz="1800" dirty="0">
                <a:latin typeface="Times New Roman" panose="02020603050405020304" pitchFamily="18" charset="0"/>
                <a:cs typeface="Times New Roman" panose="02020603050405020304" pitchFamily="18" charset="0"/>
              </a:rPr>
              <a:t>30%</a:t>
            </a:r>
            <a:r>
              <a:rPr lang="zh-CN" altLang="en-US" sz="1800" dirty="0">
                <a:latin typeface="Times New Roman" panose="02020603050405020304" pitchFamily="18" charset="0"/>
                <a:cs typeface="Times New Roman" panose="02020603050405020304" pitchFamily="18" charset="0"/>
              </a:rPr>
              <a:t>的员工希望能得到老板那颇具压力的职务。这一调查与</a:t>
            </a:r>
            <a:r>
              <a:rPr lang="en-US" altLang="zh-CN" sz="1800" dirty="0">
                <a:latin typeface="Times New Roman" panose="02020603050405020304" pitchFamily="18" charset="0"/>
                <a:cs typeface="Times New Roman" panose="02020603050405020304" pitchFamily="18" charset="0"/>
              </a:rPr>
              <a:t>10</a:t>
            </a:r>
            <a:r>
              <a:rPr lang="zh-CN" altLang="en-US" sz="1800" dirty="0">
                <a:latin typeface="Times New Roman" panose="02020603050405020304" pitchFamily="18" charset="0"/>
                <a:cs typeface="Times New Roman" panose="02020603050405020304" pitchFamily="18" charset="0"/>
              </a:rPr>
              <a:t>月中旬的“全国老板日”有关。然而，调查也发现，在市场形势严峻的情况下，有些人愿意更加努力，以求保住自己的工作。</a:t>
            </a:r>
            <a:endParaRPr lang="zh-CN" altLang="en-US" sz="1800" dirty="0">
              <a:latin typeface="Times New Roman" panose="02020603050405020304" pitchFamily="18" charset="0"/>
              <a:cs typeface="Times New Roman" panose="02020603050405020304" pitchFamily="18" charset="0"/>
            </a:endParaRPr>
          </a:p>
        </p:txBody>
      </p:sp>
      <p:pic>
        <p:nvPicPr>
          <p:cNvPr id="25603" name="Picture 4" descr="MP900412066[1]"/>
          <p:cNvPicPr>
            <a:picLocks noChangeAspect="1"/>
          </p:cNvPicPr>
          <p:nvPr/>
        </p:nvPicPr>
        <p:blipFill>
          <a:blip r:embed="rId1"/>
          <a:stretch>
            <a:fillRect/>
          </a:stretch>
        </p:blipFill>
        <p:spPr>
          <a:xfrm>
            <a:off x="8075613" y="0"/>
            <a:ext cx="2592387" cy="1557338"/>
          </a:xfrm>
          <a:prstGeom prst="rect">
            <a:avLst/>
          </a:prstGeom>
          <a:noFill/>
          <a:ln w="9525">
            <a:noFill/>
          </a:ln>
        </p:spPr>
      </p:pic>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Rectangle 3"/>
          <p:cNvSpPr>
            <a:spLocks noGrp="1"/>
          </p:cNvSpPr>
          <p:nvPr>
            <p:ph idx="1"/>
          </p:nvPr>
        </p:nvSpPr>
        <p:spPr>
          <a:xfrm>
            <a:off x="1487805" y="1628775"/>
            <a:ext cx="9879330" cy="3850640"/>
          </a:xfrm>
          <a:ln/>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）调查显示，</a:t>
            </a:r>
            <a:r>
              <a:rPr lang="en-US" altLang="zh-CN" sz="2000" dirty="0">
                <a:latin typeface="Times New Roman" panose="02020603050405020304" pitchFamily="18" charset="0"/>
                <a:cs typeface="Times New Roman" panose="02020603050405020304" pitchFamily="18" charset="0"/>
              </a:rPr>
              <a:t>17.3%</a:t>
            </a:r>
            <a:r>
              <a:rPr lang="zh-CN" altLang="en-US" sz="2000" dirty="0">
                <a:latin typeface="Times New Roman" panose="02020603050405020304" pitchFamily="18" charset="0"/>
                <a:cs typeface="Times New Roman" panose="02020603050405020304" pitchFamily="18" charset="0"/>
              </a:rPr>
              <a:t>的汽车经销商对他们的财务状况</a:t>
            </a:r>
            <a:r>
              <a:rPr lang="zh-CN" altLang="en-US" sz="2000" dirty="0">
                <a:latin typeface="Times New Roman" panose="02020603050405020304" pitchFamily="18" charset="0"/>
                <a:cs typeface="Times New Roman" panose="02020603050405020304" pitchFamily="18" charset="0"/>
              </a:rPr>
              <a:t>“满意</a:t>
            </a:r>
            <a:r>
              <a:rPr lang="zh-CN" altLang="en-US" sz="2000" dirty="0">
                <a:latin typeface="Times New Roman" panose="02020603050405020304" pitchFamily="18" charset="0"/>
                <a:cs typeface="Times New Roman" panose="02020603050405020304" pitchFamily="18" charset="0"/>
              </a:rPr>
              <a:t>”或者</a:t>
            </a:r>
            <a:r>
              <a:rPr lang="zh-CN" altLang="en-US" sz="2000" dirty="0">
                <a:latin typeface="Times New Roman" panose="02020603050405020304" pitchFamily="18" charset="0"/>
                <a:cs typeface="Times New Roman" panose="02020603050405020304" pitchFamily="18" charset="0"/>
              </a:rPr>
              <a:t>“比较满意</a:t>
            </a:r>
            <a:r>
              <a:rPr lang="zh-CN" altLang="en-US" sz="2000" dirty="0">
                <a:latin typeface="Times New Roman" panose="02020603050405020304" pitchFamily="18" charset="0"/>
                <a:cs typeface="Times New Roman" panose="02020603050405020304" pitchFamily="18" charset="0"/>
              </a:rPr>
              <a:t>”，超过</a:t>
            </a:r>
            <a:r>
              <a:rPr lang="en-US" altLang="zh-CN" sz="2000" dirty="0">
                <a:latin typeface="Times New Roman" panose="02020603050405020304" pitchFamily="18" charset="0"/>
                <a:cs typeface="Times New Roman" panose="02020603050405020304" pitchFamily="18" charset="0"/>
              </a:rPr>
              <a:t>70%</a:t>
            </a:r>
            <a:r>
              <a:rPr lang="zh-CN" altLang="en-US" sz="2000" dirty="0">
                <a:latin typeface="Times New Roman" panose="02020603050405020304" pitchFamily="18" charset="0"/>
                <a:cs typeface="Times New Roman" panose="02020603050405020304" pitchFamily="18" charset="0"/>
              </a:rPr>
              <a:t>说他们利用了利息更高的私人融资方式。</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）根据一项新的报告，科学家们认为未来将有可能记录下人类的梦境并加以解释。他们称已经发明了一套可以记录大脑高级活动的系统。</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）人才服务公司德科集团美国分部在一项民意调查中发现，美国的经济衰退拉近了老板和雇员之间的关系，只有</a:t>
            </a:r>
            <a:r>
              <a:rPr lang="en-US" altLang="zh-CN" sz="2000" dirty="0">
                <a:latin typeface="Times New Roman" panose="02020603050405020304" pitchFamily="18" charset="0"/>
                <a:cs typeface="Times New Roman" panose="02020603050405020304" pitchFamily="18" charset="0"/>
              </a:rPr>
              <a:t>30%</a:t>
            </a:r>
            <a:r>
              <a:rPr lang="zh-CN" altLang="en-US" sz="2000" dirty="0">
                <a:latin typeface="Times New Roman" panose="02020603050405020304" pitchFamily="18" charset="0"/>
                <a:cs typeface="Times New Roman" panose="02020603050405020304" pitchFamily="18" charset="0"/>
              </a:rPr>
              <a:t>的员工希望能得到老板那颇具压力的职务。这一调查与</a:t>
            </a:r>
            <a:r>
              <a:rPr lang="en-US" altLang="zh-CN" sz="2000"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月中旬的</a:t>
            </a:r>
            <a:r>
              <a:rPr lang="zh-CN" altLang="en-US" sz="2000" dirty="0">
                <a:latin typeface="Times New Roman" panose="02020603050405020304" pitchFamily="18" charset="0"/>
                <a:cs typeface="Times New Roman" panose="02020603050405020304" pitchFamily="18" charset="0"/>
              </a:rPr>
              <a:t>“全国老板日</a:t>
            </a:r>
            <a:r>
              <a:rPr lang="zh-CN" altLang="en-US" sz="2000" dirty="0">
                <a:latin typeface="Times New Roman" panose="02020603050405020304" pitchFamily="18" charset="0"/>
                <a:cs typeface="Times New Roman" panose="02020603050405020304" pitchFamily="18" charset="0"/>
              </a:rPr>
              <a:t>”有关。然而，调查也发现，在市场形势严峻的情况下，有些人愿意更加努力，以求保住自己的工作。 </a:t>
            </a:r>
            <a:endParaRPr lang="zh-CN" altLang="en-US" sz="2000" dirty="0">
              <a:latin typeface="Times New Roman" panose="02020603050405020304" pitchFamily="18" charset="0"/>
              <a:cs typeface="Times New Roman" panose="02020603050405020304" pitchFamily="18" charset="0"/>
            </a:endParaRPr>
          </a:p>
        </p:txBody>
      </p:sp>
      <p:pic>
        <p:nvPicPr>
          <p:cNvPr id="26626" name="Picture 4" descr="j0212957"/>
          <p:cNvPicPr>
            <a:picLocks noChangeAspect="1"/>
          </p:cNvPicPr>
          <p:nvPr/>
        </p:nvPicPr>
        <p:blipFill>
          <a:blip r:embed="rId1"/>
          <a:stretch>
            <a:fillRect/>
          </a:stretch>
        </p:blipFill>
        <p:spPr>
          <a:xfrm>
            <a:off x="8040688" y="223838"/>
            <a:ext cx="2117725" cy="1330325"/>
          </a:xfrm>
          <a:prstGeom prst="rect">
            <a:avLst/>
          </a:prstGeom>
          <a:noFill/>
          <a:ln w="9525">
            <a:noFill/>
          </a:ln>
        </p:spPr>
      </p:pic>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Rectangle 3"/>
          <p:cNvSpPr>
            <a:spLocks noGrp="1"/>
          </p:cNvSpPr>
          <p:nvPr>
            <p:ph idx="1"/>
          </p:nvPr>
        </p:nvSpPr>
        <p:spPr>
          <a:xfrm>
            <a:off x="1501140" y="1484630"/>
            <a:ext cx="10214610" cy="4601845"/>
          </a:xfrm>
          <a:ln/>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(1) “</a:t>
            </a:r>
            <a:r>
              <a:rPr lang="en-US" altLang="zh-CN" sz="2000" i="1" dirty="0">
                <a:solidFill>
                  <a:schemeClr val="accent1"/>
                </a:solidFill>
                <a:latin typeface="Times New Roman" panose="02020603050405020304" pitchFamily="18" charset="0"/>
                <a:cs typeface="Times New Roman" panose="02020603050405020304" pitchFamily="18" charset="0"/>
              </a:rPr>
              <a:t>Funemploymen</a:t>
            </a:r>
            <a:r>
              <a:rPr lang="en-US" altLang="zh-CN" sz="2000" dirty="0">
                <a:solidFill>
                  <a:schemeClr val="accent1"/>
                </a:solidFill>
                <a:latin typeface="Times New Roman" panose="02020603050405020304" pitchFamily="18" charset="0"/>
                <a:cs typeface="Times New Roman" panose="02020603050405020304" pitchFamily="18" charset="0"/>
              </a:rPr>
              <a:t>t</a:t>
            </a:r>
            <a:r>
              <a:rPr lang="en-US" altLang="zh-CN" sz="2000" dirty="0">
                <a:latin typeface="Times New Roman" panose="02020603050405020304" pitchFamily="18" charset="0"/>
                <a:cs typeface="Times New Roman" panose="02020603050405020304" pitchFamily="18" charset="0"/>
              </a:rPr>
              <a:t>” describes the enjoyment had while on an unforeseen break from work and “</a:t>
            </a:r>
            <a:r>
              <a:rPr lang="en-US" altLang="zh-CN" sz="2000" i="1" dirty="0">
                <a:solidFill>
                  <a:schemeClr val="accent1"/>
                </a:solidFill>
                <a:latin typeface="Times New Roman" panose="02020603050405020304" pitchFamily="18" charset="0"/>
                <a:cs typeface="Times New Roman" panose="02020603050405020304" pitchFamily="18" charset="0"/>
              </a:rPr>
              <a:t>PIIGS</a:t>
            </a:r>
            <a:r>
              <a:rPr lang="en-US" altLang="zh-CN" sz="2000" dirty="0">
                <a:latin typeface="Times New Roman" panose="02020603050405020304" pitchFamily="18" charset="0"/>
                <a:cs typeface="Times New Roman" panose="02020603050405020304" pitchFamily="18" charset="0"/>
              </a:rPr>
              <a:t>” is an acronym for Portugal, Italy, Ireland, Greece and Spain, the countries most at risk from the European sovereign debt crisis. (</a:t>
            </a:r>
            <a:r>
              <a:rPr lang="en-US" altLang="zh-CN" sz="2000" i="1" dirty="0">
                <a:latin typeface="Times New Roman" panose="02020603050405020304" pitchFamily="18" charset="0"/>
                <a:cs typeface="Times New Roman" panose="02020603050405020304" pitchFamily="18" charset="0"/>
              </a:rPr>
              <a:t>China Daily</a:t>
            </a:r>
            <a:r>
              <a:rPr lang="en-US" altLang="zh-CN" sz="2000" dirty="0">
                <a:latin typeface="Times New Roman" panose="02020603050405020304" pitchFamily="18" charset="0"/>
                <a:cs typeface="Times New Roman" panose="02020603050405020304" pitchFamily="18" charset="0"/>
              </a:rPr>
              <a:t>, October 29, 2010)</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(2) “</a:t>
            </a:r>
            <a:r>
              <a:rPr lang="en-US" altLang="zh-CN" sz="2000" i="1" dirty="0">
                <a:solidFill>
                  <a:schemeClr val="accent1"/>
                </a:solidFill>
                <a:latin typeface="Times New Roman" panose="02020603050405020304" pitchFamily="18" charset="0"/>
                <a:cs typeface="Times New Roman" panose="02020603050405020304" pitchFamily="18" charset="0"/>
              </a:rPr>
              <a:t>Broken society</a:t>
            </a:r>
            <a:r>
              <a:rPr lang="en-US" altLang="zh-CN" sz="2000" dirty="0">
                <a:latin typeface="Times New Roman" panose="02020603050405020304" pitchFamily="18" charset="0"/>
                <a:cs typeface="Times New Roman" panose="02020603050405020304" pitchFamily="18" charset="0"/>
              </a:rPr>
              <a:t>” or “</a:t>
            </a:r>
            <a:r>
              <a:rPr lang="en-US" altLang="zh-CN" sz="2000" i="1" dirty="0">
                <a:solidFill>
                  <a:schemeClr val="accent1"/>
                </a:solidFill>
                <a:latin typeface="Times New Roman" panose="02020603050405020304" pitchFamily="18" charset="0"/>
                <a:cs typeface="Times New Roman" panose="02020603050405020304" pitchFamily="18" charset="0"/>
              </a:rPr>
              <a:t>social recession</a:t>
            </a:r>
            <a:r>
              <a:rPr lang="en-US" altLang="zh-CN" sz="2000" dirty="0">
                <a:latin typeface="Times New Roman" panose="02020603050405020304" pitchFamily="18" charset="0"/>
                <a:cs typeface="Times New Roman" panose="02020603050405020304" pitchFamily="18" charset="0"/>
              </a:rPr>
              <a:t>” describes the perceived erosion of moral values while “</a:t>
            </a:r>
            <a:r>
              <a:rPr lang="en-US" altLang="zh-CN" sz="2000" i="1" dirty="0">
                <a:solidFill>
                  <a:schemeClr val="accent1"/>
                </a:solidFill>
                <a:latin typeface="Times New Roman" panose="02020603050405020304" pitchFamily="18" charset="0"/>
                <a:cs typeface="Times New Roman" panose="02020603050405020304" pitchFamily="18" charset="0"/>
              </a:rPr>
              <a:t>ghost estate</a:t>
            </a:r>
            <a:r>
              <a:rPr lang="en-US" altLang="zh-CN" sz="2000" dirty="0">
                <a:latin typeface="Times New Roman" panose="02020603050405020304" pitchFamily="18" charset="0"/>
                <a:cs typeface="Times New Roman" panose="02020603050405020304" pitchFamily="18" charset="0"/>
              </a:rPr>
              <a:t>”, an unfinished housing development abandoned due to the downturn, is now in the dictionary. (</a:t>
            </a:r>
            <a:r>
              <a:rPr lang="en-US" altLang="zh-CN" sz="2000" i="1" dirty="0">
                <a:latin typeface="Times New Roman" panose="02020603050405020304" pitchFamily="18" charset="0"/>
                <a:cs typeface="Times New Roman" panose="02020603050405020304" pitchFamily="18" charset="0"/>
              </a:rPr>
              <a:t>China Daily</a:t>
            </a:r>
            <a:r>
              <a:rPr lang="en-US" altLang="zh-CN" sz="2000" dirty="0">
                <a:latin typeface="Times New Roman" panose="02020603050405020304" pitchFamily="18" charset="0"/>
                <a:cs typeface="Times New Roman" panose="02020603050405020304" pitchFamily="18" charset="0"/>
              </a:rPr>
              <a:t>, October 29, 2010)</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(3) </a:t>
            </a:r>
            <a:r>
              <a:rPr lang="en-US" altLang="zh-CN" sz="2000" dirty="0">
                <a:latin typeface="Times New Roman" panose="02020603050405020304" pitchFamily="18" charset="0"/>
                <a:cs typeface="Times New Roman" panose="02020603050405020304" pitchFamily="18" charset="0"/>
              </a:rPr>
              <a:t>One of the highlights of the proposed changes to Chinese Advertisement Law includes making celebrity spokespersons more responsible for the</a:t>
            </a:r>
            <a:r>
              <a:rPr lang="en-US" altLang="zh-CN" sz="2000" b="1" dirty="0">
                <a:latin typeface="Times New Roman" panose="02020603050405020304" pitchFamily="18" charset="0"/>
                <a:cs typeface="Times New Roman" panose="02020603050405020304" pitchFamily="18" charset="0"/>
              </a:rPr>
              <a:t> </a:t>
            </a:r>
            <a:r>
              <a:rPr lang="en-US" altLang="zh-CN" sz="2000" i="1" dirty="0">
                <a:solidFill>
                  <a:schemeClr val="accent1"/>
                </a:solidFill>
                <a:latin typeface="Times New Roman" panose="02020603050405020304" pitchFamily="18" charset="0"/>
                <a:cs typeface="Times New Roman" panose="02020603050405020304" pitchFamily="18" charset="0"/>
              </a:rPr>
              <a:t>endorsement</a:t>
            </a:r>
            <a:r>
              <a:rPr lang="en-US" altLang="zh-CN"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deals they take on. These changes were made to strengthen controls over</a:t>
            </a:r>
            <a:r>
              <a:rPr lang="en-US" altLang="zh-CN" sz="2000" dirty="0">
                <a:latin typeface="Times New Roman" panose="02020603050405020304" pitchFamily="18" charset="0"/>
                <a:cs typeface="Times New Roman" panose="02020603050405020304" pitchFamily="18" charset="0"/>
              </a:rPr>
              <a:t> </a:t>
            </a:r>
            <a:r>
              <a:rPr lang="en-US" altLang="zh-CN" sz="2000" i="1" dirty="0">
                <a:solidFill>
                  <a:schemeClr val="accent1"/>
                </a:solidFill>
                <a:latin typeface="Times New Roman" panose="02020603050405020304" pitchFamily="18" charset="0"/>
                <a:cs typeface="Times New Roman" panose="02020603050405020304" pitchFamily="18" charset="0"/>
              </a:rPr>
              <a:t>celebrity endorsements</a:t>
            </a:r>
            <a:r>
              <a:rPr lang="en-US" altLang="zh-CN"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and advertising. (China Daily, October 10, 2010)</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endParaRPr lang="en-US" altLang="zh-CN" sz="2000" dirty="0">
              <a:latin typeface="Times New Roman" panose="02020603050405020304" pitchFamily="18" charset="0"/>
              <a:cs typeface="Times New Roman" panose="02020603050405020304" pitchFamily="18" charset="0"/>
            </a:endParaRPr>
          </a:p>
          <a:p>
            <a:pPr eaLnBrk="1" hangingPunct="1">
              <a:lnSpc>
                <a:spcPct val="90000"/>
              </a:lnSpc>
            </a:pPr>
            <a:endParaRPr lang="en-US" altLang="zh-CN" sz="2000" dirty="0">
              <a:latin typeface="Times New Roman" panose="02020603050405020304" pitchFamily="18" charset="0"/>
              <a:cs typeface="Times New Roman" panose="02020603050405020304" pitchFamily="18" charset="0"/>
            </a:endParaRPr>
          </a:p>
        </p:txBody>
      </p:sp>
      <p:sp>
        <p:nvSpPr>
          <p:cNvPr id="27650" name="Rectangle 6"/>
          <p:cNvSpPr>
            <a:spLocks noGrp="1"/>
          </p:cNvSpPr>
          <p:nvPr>
            <p:ph type="title"/>
          </p:nvPr>
        </p:nvSpPr>
        <p:spPr>
          <a:ln/>
        </p:spPr>
        <p:txBody>
          <a:bodyPr vert="horz" wrap="square" lIns="91440" tIns="45720" rIns="91440" bIns="45720" anchor="b" anchorCtr="0"/>
          <a:p>
            <a:pPr eaLnBrk="1" hangingPunct="1"/>
            <a:r>
              <a:rPr lang="en-US" altLang="zh-CN" sz="2600" dirty="0"/>
              <a:t> </a:t>
            </a:r>
            <a:r>
              <a:rPr lang="en-US" altLang="zh-CN" sz="3100" dirty="0">
                <a:latin typeface="宋体" panose="02010600030101010101" pitchFamily="2" charset="-122"/>
              </a:rPr>
              <a:t>3. </a:t>
            </a:r>
            <a:r>
              <a:rPr lang="zh-CN" altLang="en-US" sz="3100" dirty="0">
                <a:latin typeface="宋体" panose="02010600030101010101" pitchFamily="2" charset="-122"/>
              </a:rPr>
              <a:t>阅读下列句子，分析斜体单词的词汇特征。</a:t>
            </a:r>
            <a:endParaRPr lang="zh-CN" altLang="en-US" sz="3100" dirty="0">
              <a:latin typeface="宋体" panose="02010600030101010101" pitchFamily="2" charset="-122"/>
            </a:endParaRPr>
          </a:p>
        </p:txBody>
      </p:sp>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Rectangle 2"/>
          <p:cNvSpPr>
            <a:spLocks noGrp="1"/>
          </p:cNvSpPr>
          <p:nvPr>
            <p:ph type="title"/>
          </p:nvPr>
        </p:nvSpPr>
        <p:spPr>
          <a:xfrm>
            <a:off x="1991043" y="332740"/>
            <a:ext cx="7596187" cy="1143000"/>
          </a:xfrm>
          <a:ln/>
        </p:spPr>
        <p:txBody>
          <a:bodyPr vert="horz" wrap="square" lIns="91440" tIns="45720" rIns="91440" bIns="45720" anchor="b" anchorCtr="0"/>
          <a:p>
            <a:pPr eaLnBrk="1" hangingPunct="1"/>
            <a:r>
              <a:rPr lang="zh-CN" altLang="en-US" dirty="0">
                <a:latin typeface="宋体" panose="02010600030101010101" pitchFamily="2" charset="-122"/>
              </a:rPr>
              <a:t>解析 ：</a:t>
            </a:r>
            <a:endParaRPr lang="zh-CN" altLang="en-US" dirty="0">
              <a:latin typeface="宋体" panose="02010600030101010101" pitchFamily="2" charset="-122"/>
            </a:endParaRPr>
          </a:p>
        </p:txBody>
      </p:sp>
      <p:sp>
        <p:nvSpPr>
          <p:cNvPr id="28674" name="Rectangle 3"/>
          <p:cNvSpPr>
            <a:spLocks noGrp="1"/>
          </p:cNvSpPr>
          <p:nvPr>
            <p:ph idx="1"/>
          </p:nvPr>
        </p:nvSpPr>
        <p:spPr>
          <a:xfrm>
            <a:off x="1493838" y="1628775"/>
            <a:ext cx="10139362" cy="4554538"/>
          </a:xfrm>
          <a:ln/>
        </p:spPr>
        <p:txBody>
          <a:bodyPr vert="horz" wrap="square" lIns="91440" tIns="45720" rIns="91440" bIns="45720" anchor="t" anchorCtr="0"/>
          <a:p>
            <a:pPr eaLnBrk="1" hangingPunct="1">
              <a:lnSpc>
                <a:spcPct val="120000"/>
              </a:lnSpc>
            </a:pPr>
            <a:r>
              <a:rPr lang="zh-CN" altLang="en-US" sz="2400" dirty="0">
                <a:latin typeface="Times New Roman" panose="02020603050405020304" pitchFamily="18" charset="0"/>
                <a:cs typeface="Times New Roman" panose="02020603050405020304" pitchFamily="18" charset="0"/>
              </a:rPr>
              <a:t>报刊文摘属于新闻语体，它必须紧跟时代脉搏，与时俱进。由于网络技术的迅猛发展，网络新词层出不穷，译者需要经常了解新词新语的含义，才能准确翻译。比如“</a:t>
            </a:r>
            <a:r>
              <a:rPr lang="en-US" altLang="zh-CN" sz="2400" dirty="0">
                <a:latin typeface="Times New Roman" panose="02020603050405020304" pitchFamily="18" charset="0"/>
                <a:cs typeface="Times New Roman" panose="02020603050405020304" pitchFamily="18" charset="0"/>
              </a:rPr>
              <a:t>ghost estate”</a:t>
            </a:r>
            <a:r>
              <a:rPr lang="zh-CN" altLang="en-US" sz="2400" dirty="0">
                <a:latin typeface="Times New Roman" panose="02020603050405020304" pitchFamily="18" charset="0"/>
                <a:cs typeface="Times New Roman" panose="02020603050405020304" pitchFamily="18" charset="0"/>
              </a:rPr>
              <a:t>这里按字面意义翻译成“鬼宅”，实事上也可以根据语境，特别类似中文的“烂尾楼”，如果是一片地方或者一个小城市，可以翻译成“鬼城”。</a:t>
            </a:r>
            <a:r>
              <a:rPr lang="en-US" altLang="zh-CN" sz="2400" dirty="0">
                <a:latin typeface="Times New Roman" panose="02020603050405020304" pitchFamily="18" charset="0"/>
                <a:cs typeface="Times New Roman" panose="02020603050405020304" pitchFamily="18" charset="0"/>
              </a:rPr>
              <a:t>2010</a:t>
            </a:r>
            <a:r>
              <a:rPr lang="zh-CN" altLang="en-US" sz="2400" dirty="0">
                <a:latin typeface="Times New Roman" panose="02020603050405020304" pitchFamily="18" charset="0"/>
                <a:cs typeface="Times New Roman" panose="02020603050405020304" pitchFamily="18" charset="0"/>
              </a:rPr>
              <a:t>年</a:t>
            </a: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日，东北新闻网以“康巴什，</a:t>
            </a:r>
            <a:r>
              <a:rPr lang="en-US" altLang="zh-CN" sz="2400" dirty="0">
                <a:latin typeface="Times New Roman" panose="02020603050405020304" pitchFamily="18" charset="0"/>
                <a:cs typeface="Times New Roman" panose="02020603050405020304" pitchFamily="18" charset="0"/>
              </a:rPr>
              <a:t>50</a:t>
            </a:r>
            <a:r>
              <a:rPr lang="zh-CN" altLang="en-US" sz="2400" dirty="0">
                <a:latin typeface="Times New Roman" panose="02020603050405020304" pitchFamily="18" charset="0"/>
                <a:cs typeface="Times New Roman" panose="02020603050405020304" pitchFamily="18" charset="0"/>
              </a:rPr>
              <a:t>亿元建成的内蒙古‘鬼城’”为标题报道了“鬼城”的有关情况。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Rectangle 2"/>
          <p:cNvSpPr>
            <a:spLocks noGrp="1"/>
          </p:cNvSpPr>
          <p:nvPr>
            <p:ph type="title"/>
          </p:nvPr>
        </p:nvSpPr>
        <p:spPr>
          <a:ln/>
        </p:spPr>
        <p:txBody>
          <a:bodyPr vert="horz" wrap="square" lIns="91440" tIns="45720" rIns="91440" bIns="45720" anchor="b" anchorCtr="0"/>
          <a:p>
            <a:pPr eaLnBrk="1" hangingPunct="1"/>
            <a:r>
              <a:rPr lang="zh-CN" altLang="en-US" dirty="0"/>
              <a:t>译文 ：</a:t>
            </a:r>
            <a:endParaRPr lang="zh-CN" altLang="en-US" dirty="0"/>
          </a:p>
        </p:txBody>
      </p:sp>
      <p:sp>
        <p:nvSpPr>
          <p:cNvPr id="29698" name="Rectangle 3"/>
          <p:cNvSpPr>
            <a:spLocks noGrp="1"/>
          </p:cNvSpPr>
          <p:nvPr>
            <p:ph idx="1"/>
          </p:nvPr>
        </p:nvSpPr>
        <p:spPr>
          <a:ln/>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“失业乐活</a:t>
            </a:r>
            <a:r>
              <a:rPr lang="zh-CN" altLang="en-US" sz="2000" dirty="0">
                <a:latin typeface="Times New Roman" panose="02020603050405020304" pitchFamily="18" charset="0"/>
                <a:cs typeface="Times New Roman" panose="02020603050405020304" pitchFamily="18" charset="0"/>
              </a:rPr>
              <a:t>”用于形容在意外失业之后因享受空闲而感到的快乐。</a:t>
            </a:r>
            <a:r>
              <a:rPr lang="zh-CN" altLang="en-US" sz="2000" dirty="0">
                <a:latin typeface="Times New Roman" panose="02020603050405020304" pitchFamily="18" charset="0"/>
                <a:cs typeface="Times New Roman" panose="02020603050405020304" pitchFamily="18" charset="0"/>
              </a:rPr>
              <a:t>“欧猪五国</a:t>
            </a:r>
            <a:r>
              <a:rPr lang="zh-CN" altLang="en-US" sz="2000" dirty="0">
                <a:latin typeface="Times New Roman" panose="02020603050405020304" pitchFamily="18" charset="0"/>
                <a:cs typeface="Times New Roman" panose="02020603050405020304" pitchFamily="18" charset="0"/>
              </a:rPr>
              <a:t>”则是首字母合成词，指欧洲主权债务危机最严重的葡萄牙、意大利、爱尔兰、希腊和西班牙五国的。</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“破裂社会</a:t>
            </a:r>
            <a:r>
              <a:rPr lang="zh-CN" altLang="en-US" sz="2000" dirty="0">
                <a:latin typeface="Times New Roman" panose="02020603050405020304" pitchFamily="18" charset="0"/>
                <a:cs typeface="Times New Roman" panose="02020603050405020304" pitchFamily="18" charset="0"/>
              </a:rPr>
              <a:t>”或</a:t>
            </a:r>
            <a:r>
              <a:rPr lang="zh-CN" altLang="en-US" sz="2000" dirty="0">
                <a:latin typeface="Times New Roman" panose="02020603050405020304" pitchFamily="18" charset="0"/>
                <a:cs typeface="Times New Roman" panose="02020603050405020304" pitchFamily="18" charset="0"/>
              </a:rPr>
              <a:t>“社会衰退</a:t>
            </a:r>
            <a:r>
              <a:rPr lang="zh-CN" altLang="en-US" sz="2000" dirty="0">
                <a:latin typeface="Times New Roman" panose="02020603050405020304" pitchFamily="18" charset="0"/>
                <a:cs typeface="Times New Roman" panose="02020603050405020304" pitchFamily="18" charset="0"/>
              </a:rPr>
              <a:t>”，描述的是人们可以察觉到的道德价值观败坏的状况。</a:t>
            </a:r>
            <a:r>
              <a:rPr lang="zh-CN" altLang="en-US" sz="2000" dirty="0">
                <a:latin typeface="Times New Roman" panose="02020603050405020304" pitchFamily="18" charset="0"/>
                <a:cs typeface="Times New Roman" panose="02020603050405020304" pitchFamily="18" charset="0"/>
              </a:rPr>
              <a:t>“鬼宅</a:t>
            </a:r>
            <a:r>
              <a:rPr lang="zh-CN" altLang="en-US" sz="2000" dirty="0">
                <a:latin typeface="Times New Roman" panose="02020603050405020304" pitchFamily="18" charset="0"/>
                <a:cs typeface="Times New Roman" panose="02020603050405020304" pitchFamily="18" charset="0"/>
              </a:rPr>
              <a:t>”一词也进入了词典，它指的是因经济衰退而停工的未建成的住宅区。</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中国广告法</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修订建议的重点之一就是要让明星代言人要对他们所代言的产品担负更多的责任。这些修订是为了加强对名人代言和名人广告的管控。 </a:t>
            </a:r>
            <a:endParaRPr lang="zh-CN" altLang="en-US" sz="2000" dirty="0">
              <a:latin typeface="Times New Roman" panose="02020603050405020304" pitchFamily="18" charset="0"/>
              <a:cs typeface="Times New Roman" panose="02020603050405020304" pitchFamily="18" charset="0"/>
            </a:endParaRPr>
          </a:p>
        </p:txBody>
      </p:sp>
      <p:pic>
        <p:nvPicPr>
          <p:cNvPr id="29699" name="Picture 4" descr="ETCAMACHPFCAYKKO1PCAKCCFNKCAURMZTCCAOW776NCA9XV4V5CA6E23NFCA39Q0EUCAP1X9Z1CAI2WYBNCAUXSBPWCA7JR9H7CAIXSUIWCA50YI7ZCAZ1DV92CALATNNECA4RI9B2CAPL7TRUCAZV75B2"/>
          <p:cNvPicPr>
            <a:picLocks noChangeAspect="1"/>
          </p:cNvPicPr>
          <p:nvPr/>
        </p:nvPicPr>
        <p:blipFill>
          <a:blip r:embed="rId1"/>
          <a:stretch>
            <a:fillRect/>
          </a:stretch>
        </p:blipFill>
        <p:spPr>
          <a:xfrm>
            <a:off x="8904288" y="0"/>
            <a:ext cx="1511300" cy="1511300"/>
          </a:xfrm>
          <a:prstGeom prst="rect">
            <a:avLst/>
          </a:prstGeom>
          <a:noFill/>
          <a:ln w="9525">
            <a:noFill/>
          </a:ln>
        </p:spPr>
      </p:pic>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1" name="Picture 8" descr="Y1CAV5FQQ4CA093PUNCAPYVSXUCA19V0LKCADLE1DOCARDS1RMCA1NJAE6CAH62JJHCAP94HLCCAWERA8GCA316DI8CAP7937QCA0LR9F6CA34KYNMCA18GKAFCANEFVX8CAKPO7OACARZB9EVCAWBI864"/>
          <p:cNvPicPr>
            <a:picLocks noChangeAspect="1"/>
          </p:cNvPicPr>
          <p:nvPr/>
        </p:nvPicPr>
        <p:blipFill>
          <a:blip r:embed="rId1"/>
          <a:stretch>
            <a:fillRect/>
          </a:stretch>
        </p:blipFill>
        <p:spPr>
          <a:xfrm>
            <a:off x="1524000" y="5454650"/>
            <a:ext cx="1403350" cy="1403350"/>
          </a:xfrm>
          <a:prstGeom prst="rect">
            <a:avLst/>
          </a:prstGeom>
          <a:noFill/>
          <a:ln w="9525">
            <a:noFill/>
          </a:ln>
        </p:spPr>
      </p:pic>
      <p:sp>
        <p:nvSpPr>
          <p:cNvPr id="30722" name="Rectangle 3"/>
          <p:cNvSpPr>
            <a:spLocks noGrp="1"/>
          </p:cNvSpPr>
          <p:nvPr>
            <p:ph idx="1"/>
          </p:nvPr>
        </p:nvSpPr>
        <p:spPr>
          <a:xfrm>
            <a:off x="1367155" y="549275"/>
            <a:ext cx="10353675" cy="4575810"/>
          </a:xfrm>
          <a:solidFill>
            <a:schemeClr val="bg1"/>
          </a:solidFill>
          <a:ln/>
        </p:spPr>
        <p:txBody>
          <a:bodyPr vert="horz" wrap="square" lIns="91440" tIns="45720" rIns="91440" bIns="45720" anchor="t" anchorCtr="0"/>
          <a:p>
            <a:pPr eaLnBrk="1" hangingPunct="1">
              <a:lnSpc>
                <a:spcPct val="90000"/>
              </a:lnSpc>
              <a:buNone/>
            </a:pPr>
            <a:r>
              <a:rPr lang="en-US" altLang="zh-CN" sz="2800" dirty="0">
                <a:latin typeface="宋体" panose="02010600030101010101" pitchFamily="2" charset="-122"/>
              </a:rPr>
              <a:t>4. </a:t>
            </a:r>
            <a:r>
              <a:rPr lang="zh-CN" altLang="en-US" sz="2800" dirty="0">
                <a:latin typeface="宋体" panose="02010600030101010101" pitchFamily="2" charset="-122"/>
              </a:rPr>
              <a:t>阅读下列句子，注意从时态、语态分析其特点，注意对斜体部分进行用法分析。</a:t>
            </a:r>
            <a:r>
              <a:rPr lang="zh-CN" altLang="en-US" sz="2800" dirty="0"/>
              <a:t> </a:t>
            </a:r>
            <a:endParaRPr lang="zh-CN" altLang="en-US" sz="2000" dirty="0">
              <a:latin typeface="Arial" panose="020B0604020202020204" pitchFamily="34" charset="0"/>
            </a:endParaRPr>
          </a:p>
          <a:p>
            <a:pPr eaLnBrk="1" hangingPunct="1">
              <a:lnSpc>
                <a:spcPct val="160000"/>
              </a:lnSpc>
            </a:pPr>
            <a:r>
              <a:rPr lang="en-US" altLang="zh-CN" sz="2000" dirty="0">
                <a:latin typeface="Times New Roman" panose="02020603050405020304" pitchFamily="18" charset="0"/>
              </a:rPr>
              <a:t>(1) In the Special Economic Zones</a:t>
            </a:r>
            <a:r>
              <a:rPr lang="zh-CN" altLang="en-US" sz="2000" dirty="0">
                <a:latin typeface="Times New Roman" panose="02020603050405020304" pitchFamily="18" charset="0"/>
              </a:rPr>
              <a:t>，</a:t>
            </a:r>
            <a:r>
              <a:rPr lang="en-US" altLang="zh-CN" sz="2000" dirty="0">
                <a:latin typeface="Times New Roman" panose="02020603050405020304" pitchFamily="18" charset="0"/>
              </a:rPr>
              <a:t>which are being built almost from scratch</a:t>
            </a:r>
            <a:r>
              <a:rPr lang="zh-CN" altLang="en-US" sz="2000" dirty="0">
                <a:latin typeface="Times New Roman" panose="02020603050405020304" pitchFamily="18" charset="0"/>
              </a:rPr>
              <a:t>，</a:t>
            </a:r>
            <a:r>
              <a:rPr lang="en-US" altLang="zh-CN" sz="2000" dirty="0">
                <a:latin typeface="Times New Roman" panose="02020603050405020304" pitchFamily="18" charset="0"/>
              </a:rPr>
              <a:t>foreigners can invest in anything which the state deems useful for the country</a:t>
            </a:r>
            <a:r>
              <a:rPr lang="zh-CN" altLang="en-US" sz="2000" dirty="0">
                <a:latin typeface="Times New Roman" panose="02020603050405020304" pitchFamily="18" charset="0"/>
              </a:rPr>
              <a:t>，</a:t>
            </a:r>
            <a:r>
              <a:rPr lang="en-US" altLang="zh-CN" sz="2000" i="1" dirty="0">
                <a:latin typeface="Times New Roman" panose="02020603050405020304" pitchFamily="18" charset="0"/>
              </a:rPr>
              <a:t>for example</a:t>
            </a:r>
            <a:r>
              <a:rPr lang="zh-CN" altLang="en-US" sz="2000" dirty="0">
                <a:latin typeface="Times New Roman" panose="02020603050405020304" pitchFamily="18" charset="0"/>
              </a:rPr>
              <a:t>，</a:t>
            </a:r>
            <a:r>
              <a:rPr lang="en-US" altLang="zh-CN" sz="2000" dirty="0">
                <a:latin typeface="Times New Roman" panose="02020603050405020304" pitchFamily="18" charset="0"/>
              </a:rPr>
              <a:t>production of goods for export or construction of private-housing estates.</a:t>
            </a:r>
            <a:endParaRPr lang="en-US" altLang="zh-CN" sz="2000" dirty="0">
              <a:latin typeface="Times New Roman" panose="02020603050405020304" pitchFamily="18" charset="0"/>
            </a:endParaRPr>
          </a:p>
          <a:p>
            <a:pPr eaLnBrk="1" hangingPunct="1">
              <a:lnSpc>
                <a:spcPct val="160000"/>
              </a:lnSpc>
            </a:pPr>
            <a:r>
              <a:rPr lang="en-US" altLang="zh-CN" sz="2000" dirty="0">
                <a:latin typeface="Times New Roman" panose="02020603050405020304" pitchFamily="18" charset="0"/>
              </a:rPr>
              <a:t>(2) Although the weakness in demand in the United States led to a sharp decline in short-term dollar interest rates — </a:t>
            </a:r>
            <a:r>
              <a:rPr lang="en-US" altLang="zh-CN" sz="2000" i="1" dirty="0">
                <a:latin typeface="Times New Roman" panose="02020603050405020304" pitchFamily="18" charset="0"/>
              </a:rPr>
              <a:t>a positive development for many developing countries</a:t>
            </a:r>
            <a:r>
              <a:rPr lang="en-US" altLang="zh-CN" sz="2000" dirty="0">
                <a:latin typeface="Times New Roman" panose="02020603050405020304" pitchFamily="18" charset="0"/>
              </a:rPr>
              <a:t> — it also contributed to a drop of over 6 percent in commodity prices and to a slackening</a:t>
            </a:r>
            <a:r>
              <a:rPr lang="zh-CN" altLang="en-US" sz="2000" dirty="0">
                <a:latin typeface="Times New Roman" panose="02020603050405020304" pitchFamily="18" charset="0"/>
              </a:rPr>
              <a:t>，</a:t>
            </a:r>
            <a:r>
              <a:rPr lang="en-US" altLang="zh-CN" sz="2000" dirty="0">
                <a:latin typeface="Times New Roman" panose="02020603050405020304" pitchFamily="18" charset="0"/>
              </a:rPr>
              <a:t>to 3 percent</a:t>
            </a:r>
            <a:r>
              <a:rPr lang="zh-CN" altLang="en-US" sz="2000" dirty="0">
                <a:latin typeface="Times New Roman" panose="02020603050405020304" pitchFamily="18" charset="0"/>
              </a:rPr>
              <a:t>，</a:t>
            </a:r>
            <a:r>
              <a:rPr lang="en-US" altLang="zh-CN" sz="2000" dirty="0">
                <a:latin typeface="Times New Roman" panose="02020603050405020304" pitchFamily="18" charset="0"/>
              </a:rPr>
              <a:t>in the growth of world trade.</a:t>
            </a:r>
            <a:endParaRPr lang="en-US" altLang="zh-CN" sz="2000" dirty="0">
              <a:latin typeface="Times New Roman" panose="02020603050405020304" pitchFamily="18" charset="0"/>
            </a:endParaRPr>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Rectangle 3"/>
          <p:cNvSpPr>
            <a:spLocks noGrp="1"/>
          </p:cNvSpPr>
          <p:nvPr>
            <p:ph idx="1"/>
          </p:nvPr>
        </p:nvSpPr>
        <p:spPr>
          <a:xfrm>
            <a:off x="1617980" y="1671955"/>
            <a:ext cx="9832975" cy="3046730"/>
          </a:xfrm>
          <a:ln/>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rPr>
              <a:t>(3) With average annual growth in America being some 7.5 percentage points lower during the 2000s, then assuming that this will continue and that the real exchange rate of the yuan will appreciate by 3 percent per year on the average (quite reasonable)</a:t>
            </a:r>
            <a:r>
              <a:rPr lang="zh-CN" altLang="en-US" sz="2000" dirty="0">
                <a:latin typeface="Times New Roman" panose="02020603050405020304" pitchFamily="18" charset="0"/>
              </a:rPr>
              <a:t>，</a:t>
            </a:r>
            <a:r>
              <a:rPr lang="en-US" altLang="zh-CN" sz="2000" dirty="0">
                <a:latin typeface="Times New Roman" panose="02020603050405020304" pitchFamily="18" charset="0"/>
              </a:rPr>
              <a:t>then it will only take 11 years before the Chinese economy becomes bigger, </a:t>
            </a:r>
            <a:r>
              <a:rPr lang="en-US" altLang="zh-CN" sz="2000" i="1" dirty="0">
                <a:latin typeface="Times New Roman" panose="02020603050405020304" pitchFamily="18" charset="0"/>
              </a:rPr>
              <a:t>meaning that by 2020</a:t>
            </a:r>
            <a:r>
              <a:rPr lang="en-US" altLang="zh-CN" sz="2000" dirty="0">
                <a:latin typeface="Times New Roman" panose="02020603050405020304" pitchFamily="18" charset="0"/>
              </a:rPr>
              <a:t>, China’s economy will be the biggest in the world.</a:t>
            </a:r>
            <a:endParaRPr lang="en-US" altLang="zh-CN" sz="2000" dirty="0">
              <a:latin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rPr>
              <a:t>(4) More goods were needed to be produced so more jobs and profits were created.</a:t>
            </a:r>
            <a:endParaRPr lang="en-US" altLang="zh-CN" sz="2000" dirty="0">
              <a:latin typeface="Times New Roman" panose="02020603050405020304" pitchFamily="18" charset="0"/>
            </a:endParaRPr>
          </a:p>
        </p:txBody>
      </p:sp>
      <p:pic>
        <p:nvPicPr>
          <p:cNvPr id="31746" name="Picture 5" descr="images"/>
          <p:cNvPicPr>
            <a:picLocks noChangeAspect="1"/>
          </p:cNvPicPr>
          <p:nvPr/>
        </p:nvPicPr>
        <p:blipFill>
          <a:blip r:embed="rId1"/>
          <a:stretch>
            <a:fillRect/>
          </a:stretch>
        </p:blipFill>
        <p:spPr>
          <a:xfrm>
            <a:off x="1524000" y="5345113"/>
            <a:ext cx="1655763" cy="1512887"/>
          </a:xfrm>
          <a:prstGeom prst="rect">
            <a:avLst/>
          </a:prstGeom>
          <a:noFill/>
          <a:ln w="9525">
            <a:noFill/>
          </a:ln>
        </p:spPr>
      </p:pic>
    </p:spTree>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Rectangle 2"/>
          <p:cNvSpPr>
            <a:spLocks noGrp="1"/>
          </p:cNvSpPr>
          <p:nvPr>
            <p:ph type="title"/>
          </p:nvPr>
        </p:nvSpPr>
        <p:spPr>
          <a:ln/>
        </p:spPr>
        <p:txBody>
          <a:bodyPr vert="horz" wrap="square" lIns="91440" tIns="45720" rIns="91440" bIns="45720" anchor="b" anchorCtr="0"/>
          <a:p>
            <a:pPr eaLnBrk="1" hangingPunct="1"/>
            <a:r>
              <a:rPr lang="zh-CN" altLang="en-US" dirty="0"/>
              <a:t>解析 ：</a:t>
            </a:r>
            <a:endParaRPr lang="zh-CN" altLang="en-US" dirty="0"/>
          </a:p>
        </p:txBody>
      </p:sp>
      <p:sp>
        <p:nvSpPr>
          <p:cNvPr id="32770" name="Rectangle 3"/>
          <p:cNvSpPr>
            <a:spLocks noGrp="1"/>
          </p:cNvSpPr>
          <p:nvPr>
            <p:ph idx="1"/>
          </p:nvPr>
        </p:nvSpPr>
        <p:spPr>
          <a:xfrm>
            <a:off x="2424113" y="1844675"/>
            <a:ext cx="8770937" cy="4681538"/>
          </a:xfrm>
          <a:ln/>
        </p:spPr>
        <p:txBody>
          <a:bodyPr vert="horz" wrap="square" lIns="91440" tIns="45720" rIns="91440" bIns="45720" anchor="t" anchorCtr="0"/>
          <a:p>
            <a:pPr eaLnBrk="1" hangingPunct="1">
              <a:lnSpc>
                <a:spcPct val="160000"/>
              </a:lnSpc>
            </a:pPr>
            <a:r>
              <a:rPr lang="zh-CN" altLang="en-US" sz="2000" dirty="0"/>
              <a:t>商务报刊文摘中，简单句和复合句常常交错使用，并伴有大量的介词短语，插入语，同位语等，使语句结构更严密，细节更突出，特别是在新闻报道文体中，插入语的使用可对报道事件进行补充说明，为读者提供更多的背景资料。例如：本题各句中的斜体部分就属于插入语。另外，从时态看，商务文摘多用现在时或者将来时，对过去事件的描述也采用一般过去时；从语态来看，商务文摘常用被动语态。 </a:t>
            </a:r>
            <a:endParaRPr lang="zh-CN" altLang="en-US" sz="2000" dirty="0"/>
          </a:p>
        </p:txBody>
      </p:sp>
      <p:pic>
        <p:nvPicPr>
          <p:cNvPr id="32771" name="Picture 7" descr="RCCAACVEW0CASCE62ACAYK2P7CCA1MLSXPCAYZKAIGCALB4AEGCAE33TB3CAM8QJBZCA0K7O58CANR9N5PCAJHAXHECAIXNGXYCA52LULWCAJ6R59QCAZCRA1QCADUQN1HCABMIY53CAGIYNN7CAKMXDJ2"/>
          <p:cNvPicPr>
            <a:picLocks noChangeAspect="1"/>
          </p:cNvPicPr>
          <p:nvPr/>
        </p:nvPicPr>
        <p:blipFill>
          <a:blip r:embed="rId1"/>
          <a:stretch>
            <a:fillRect/>
          </a:stretch>
        </p:blipFill>
        <p:spPr>
          <a:xfrm>
            <a:off x="1524000" y="5516563"/>
            <a:ext cx="1657350" cy="1341437"/>
          </a:xfrm>
          <a:prstGeom prst="rect">
            <a:avLst/>
          </a:prstGeom>
          <a:noFill/>
          <a:ln w="9525">
            <a:noFill/>
          </a:ln>
        </p:spPr>
      </p:pic>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Rectangle 7"/>
          <p:cNvSpPr>
            <a:spLocks noGrp="1"/>
          </p:cNvSpPr>
          <p:nvPr>
            <p:ph type="title"/>
          </p:nvPr>
        </p:nvSpPr>
        <p:spPr>
          <a:xfrm>
            <a:off x="4151313" y="0"/>
            <a:ext cx="3600450" cy="836613"/>
          </a:xfrm>
          <a:ln/>
        </p:spPr>
        <p:txBody>
          <a:bodyPr vert="horz" wrap="square" lIns="91440" tIns="45720" rIns="91440" bIns="45720" anchor="b" anchorCtr="0"/>
          <a:p>
            <a:pPr eaLnBrk="1" hangingPunct="1"/>
            <a:r>
              <a:rPr lang="zh-CN" altLang="en-US" sz="4400" dirty="0"/>
              <a:t>商务文摘翻译</a:t>
            </a:r>
            <a:endParaRPr lang="zh-CN" altLang="en-US" sz="4400" dirty="0"/>
          </a:p>
        </p:txBody>
      </p:sp>
      <p:sp>
        <p:nvSpPr>
          <p:cNvPr id="144393" name="Rectangle 9"/>
          <p:cNvSpPr>
            <a:spLocks noChangeArrowheads="1"/>
          </p:cNvSpPr>
          <p:nvPr/>
        </p:nvSpPr>
        <p:spPr bwMode="auto">
          <a:xfrm>
            <a:off x="1524000" y="347663"/>
            <a:ext cx="2486025"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3600">
                <a:solidFill>
                  <a:schemeClr val="tx2"/>
                </a:solidFill>
                <a:latin typeface="Arial" panose="020B0604020202020204" pitchFamily="34" charset="0"/>
                <a:ea typeface="宋体" panose="02010600030101010101" pitchFamily="2" charset="-122"/>
              </a:defRPr>
            </a:lvl1pPr>
            <a:lvl2pPr>
              <a:defRPr sz="3600">
                <a:solidFill>
                  <a:schemeClr val="tx2"/>
                </a:solidFill>
                <a:latin typeface="Arial" panose="020B0604020202020204" pitchFamily="34" charset="0"/>
                <a:ea typeface="宋体" panose="02010600030101010101" pitchFamily="2" charset="-122"/>
              </a:defRPr>
            </a:lvl2pPr>
            <a:lvl3pPr>
              <a:defRPr sz="3600">
                <a:solidFill>
                  <a:schemeClr val="tx2"/>
                </a:solidFill>
                <a:latin typeface="Arial" panose="020B0604020202020204" pitchFamily="34" charset="0"/>
                <a:ea typeface="宋体" panose="02010600030101010101" pitchFamily="2" charset="-122"/>
              </a:defRPr>
            </a:lvl3pPr>
            <a:lvl4pPr>
              <a:defRPr sz="3600">
                <a:solidFill>
                  <a:schemeClr val="tx2"/>
                </a:solidFill>
                <a:latin typeface="Arial" panose="020B0604020202020204" pitchFamily="34" charset="0"/>
                <a:ea typeface="宋体" panose="02010600030101010101" pitchFamily="2" charset="-122"/>
              </a:defRPr>
            </a:lvl4pPr>
            <a:lvl5pPr>
              <a:defRPr sz="36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概要</a:t>
            </a:r>
            <a:endParaRPr kumimoji="0" lang="zh-CN" altLang="en-US" sz="2400" b="1" i="0" u="none" strike="noStrike" kern="1200" cap="none" spc="0" normalizeH="0" baseline="0" noProof="0" dirty="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6147" name="Text Box 12"/>
          <p:cNvSpPr txBox="1"/>
          <p:nvPr/>
        </p:nvSpPr>
        <p:spPr>
          <a:xfrm>
            <a:off x="1774825" y="1844675"/>
            <a:ext cx="9855200" cy="3688080"/>
          </a:xfrm>
          <a:prstGeom prst="rect">
            <a:avLst/>
          </a:prstGeom>
          <a:solidFill>
            <a:schemeClr val="accent2"/>
          </a:solidFill>
          <a:ln w="9525" cap="flat" cmpd="sng">
            <a:solidFill>
              <a:schemeClr val="tx2"/>
            </a:solidFill>
            <a:prstDash val="solid"/>
            <a:miter/>
            <a:headEnd type="none" w="med" len="med"/>
            <a:tailEnd type="none" w="med" len="med"/>
          </a:ln>
        </p:spPr>
        <p:txBody>
          <a:bodyPr wrap="square" anchor="t" anchorCtr="0">
            <a:spAutoFit/>
          </a:bodyPr>
          <a:p>
            <a:pPr>
              <a:lnSpc>
                <a:spcPct val="130000"/>
              </a:lnSpc>
              <a:buClrTx/>
              <a:buFontTx/>
            </a:pP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latin typeface="Times New Roman" panose="02020603050405020304" pitchFamily="18" charset="0"/>
                <a:ea typeface="宋体" panose="02010600030101010101" pitchFamily="2" charset="-122"/>
                <a:cs typeface="Times New Roman" panose="02020603050405020304" pitchFamily="18" charset="0"/>
              </a:rPr>
              <a:t>在全球经济一体化的背景下，商务英语在国际经济交流中发挥着越来越重要的作用。在“互联网</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商务</a:t>
            </a:r>
            <a:r>
              <a:rPr lang="en-US" altLang="zh-CN" dirty="0">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latin typeface="Times New Roman" panose="02020603050405020304" pitchFamily="18" charset="0"/>
                <a:ea typeface="宋体" panose="02010600030101010101" pitchFamily="2" charset="-122"/>
                <a:cs typeface="Times New Roman" panose="02020603050405020304" pitchFamily="18" charset="0"/>
              </a:rPr>
              <a:t>的背景下，掌握国际经济与商务活动的有关信息成为企业经营的重要部分。阅读经济商务类的读物文摘也变成人们日常生活中不可缺少的一部分。人们不仅关注国内的商业读物，对国际上一些知名的报纸杂志也相当关注，特别是欧美地区的一些经济读物，例如《商业周刊》（</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Business Week</a:t>
            </a:r>
            <a:r>
              <a:rPr lang="zh-CN" altLang="zh-CN" dirty="0">
                <a:latin typeface="Times New Roman" panose="02020603050405020304" pitchFamily="18" charset="0"/>
                <a:ea typeface="宋体" panose="02010600030101010101" pitchFamily="2" charset="-122"/>
                <a:cs typeface="Times New Roman" panose="02020603050405020304" pitchFamily="18" charset="0"/>
              </a:rPr>
              <a:t>）、《金融时报》（</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Financial Times</a:t>
            </a:r>
            <a:r>
              <a:rPr lang="zh-CN" altLang="zh-CN" dirty="0">
                <a:latin typeface="Times New Roman" panose="02020603050405020304" pitchFamily="18" charset="0"/>
                <a:ea typeface="宋体" panose="02010600030101010101" pitchFamily="2" charset="-122"/>
                <a:cs typeface="Times New Roman" panose="02020603050405020304" pitchFamily="18" charset="0"/>
              </a:rPr>
              <a:t>）、《财富》（</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Fortune</a:t>
            </a:r>
            <a:r>
              <a:rPr lang="zh-CN" altLang="zh-CN" dirty="0">
                <a:latin typeface="Times New Roman" panose="02020603050405020304" pitchFamily="18" charset="0"/>
                <a:ea typeface="宋体" panose="02010600030101010101" pitchFamily="2" charset="-122"/>
                <a:cs typeface="Times New Roman" panose="02020603050405020304" pitchFamily="18" charset="0"/>
              </a:rPr>
              <a:t>）、《华尔街日报》（</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The Wall Street Journal</a:t>
            </a:r>
            <a:r>
              <a:rPr lang="zh-CN" altLang="zh-CN" dirty="0">
                <a:latin typeface="Times New Roman" panose="02020603050405020304" pitchFamily="18" charset="0"/>
                <a:ea typeface="宋体" panose="02010600030101010101" pitchFamily="2" charset="-122"/>
                <a:cs typeface="Times New Roman" panose="02020603050405020304" pitchFamily="18" charset="0"/>
              </a:rPr>
              <a:t>）、《纽约时报》（</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New York Times</a:t>
            </a:r>
            <a:r>
              <a:rPr lang="zh-CN" altLang="zh-CN" dirty="0">
                <a:latin typeface="Times New Roman" panose="02020603050405020304" pitchFamily="18" charset="0"/>
                <a:ea typeface="宋体" panose="02010600030101010101" pitchFamily="2" charset="-122"/>
                <a:cs typeface="Times New Roman" panose="02020603050405020304" pitchFamily="18" charset="0"/>
              </a:rPr>
              <a:t>）、《时代》（</a:t>
            </a:r>
            <a:r>
              <a:rPr lang="en-US" altLang="zh-CN" i="1" dirty="0">
                <a:latin typeface="Times New Roman" panose="02020603050405020304" pitchFamily="18" charset="0"/>
                <a:ea typeface="宋体" panose="02010600030101010101" pitchFamily="2" charset="-122"/>
                <a:cs typeface="Times New Roman" panose="02020603050405020304" pitchFamily="18" charset="0"/>
              </a:rPr>
              <a:t>The Time</a:t>
            </a:r>
            <a:r>
              <a:rPr lang="zh-CN" altLang="zh-CN" dirty="0">
                <a:latin typeface="Times New Roman" panose="02020603050405020304" pitchFamily="18" charset="0"/>
                <a:ea typeface="宋体" panose="02010600030101010101" pitchFamily="2" charset="-122"/>
                <a:cs typeface="Times New Roman" panose="02020603050405020304" pitchFamily="18" charset="0"/>
              </a:rPr>
              <a:t>）等。商务类报刊有别于普通类报刊文摘，具有其独特的语言特点和写作风格。在翻译商务文摘之前，有必要对商务报刊文章的语言特点做进一步了解，掌握相关的专业知识，以便在翻译过程中更好地理解和把握原文的风格，做到用词专业，表达准确。本单元主要讲述商务文摘的语言特征和翻译技巧。</a:t>
            </a:r>
            <a:endParaRPr lang="zh-CN" altLang="zh-CN" b="1"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Rectangle 2"/>
          <p:cNvSpPr>
            <a:spLocks noGrp="1"/>
          </p:cNvSpPr>
          <p:nvPr>
            <p:ph type="title"/>
          </p:nvPr>
        </p:nvSpPr>
        <p:spPr>
          <a:ln/>
        </p:spPr>
        <p:txBody>
          <a:bodyPr vert="horz" wrap="square" lIns="91440" tIns="45720" rIns="91440" bIns="45720" anchor="b" anchorCtr="0"/>
          <a:p>
            <a:pPr eaLnBrk="1" hangingPunct="1"/>
            <a:r>
              <a:rPr lang="zh-CN" altLang="en-US" dirty="0"/>
              <a:t>译文 ：</a:t>
            </a:r>
            <a:endParaRPr lang="zh-CN" altLang="en-US" dirty="0"/>
          </a:p>
        </p:txBody>
      </p:sp>
      <p:sp>
        <p:nvSpPr>
          <p:cNvPr id="33794" name="Rectangle 3"/>
          <p:cNvSpPr>
            <a:spLocks noGrp="1"/>
          </p:cNvSpPr>
          <p:nvPr>
            <p:ph idx="1"/>
          </p:nvPr>
        </p:nvSpPr>
        <p:spPr>
          <a:ln/>
        </p:spPr>
        <p:txBody>
          <a:bodyPr vert="horz" wrap="square" lIns="91440" tIns="45720" rIns="91440" bIns="45720" anchor="t" anchorCtr="0"/>
          <a:p>
            <a:pPr eaLnBrk="1" hangingPunct="1">
              <a:lnSpc>
                <a:spcPct val="120000"/>
              </a:lnSpc>
              <a:buNone/>
            </a:pPr>
            <a:r>
              <a:rPr lang="zh-CN" altLang="en-US" sz="2400" dirty="0"/>
              <a:t>（</a:t>
            </a:r>
            <a:r>
              <a:rPr lang="en-US" altLang="zh-CN" sz="2400" dirty="0">
                <a:latin typeface="宋体" panose="02010600030101010101" pitchFamily="2" charset="-122"/>
              </a:rPr>
              <a:t>1</a:t>
            </a:r>
            <a:r>
              <a:rPr lang="zh-CN" altLang="en-US" sz="2400" dirty="0">
                <a:latin typeface="宋体" panose="02010600030101010101" pitchFamily="2" charset="-122"/>
              </a:rPr>
              <a:t>）在一切几乎从零开始的经济特区，只要中国政府认为对国家有益，外国人可对任何项目进行投资，例如出口货物的生产或私人住宅的房地产开发。</a:t>
            </a:r>
            <a:endParaRPr lang="zh-CN" altLang="en-US" sz="2400" dirty="0">
              <a:latin typeface="宋体" panose="02010600030101010101" pitchFamily="2" charset="-122"/>
            </a:endParaRPr>
          </a:p>
          <a:p>
            <a:pPr eaLnBrk="1" hangingPunct="1">
              <a:lnSpc>
                <a:spcPct val="120000"/>
              </a:lnSpc>
              <a:buNone/>
            </a:pPr>
            <a:r>
              <a:rPr lang="zh-CN" altLang="en-US" sz="2400" dirty="0">
                <a:latin typeface="宋体" panose="02010600030101010101" pitchFamily="2" charset="-122"/>
              </a:rPr>
              <a:t>（</a:t>
            </a:r>
            <a:r>
              <a:rPr lang="en-US" altLang="zh-CN" sz="2400" dirty="0">
                <a:latin typeface="宋体" panose="02010600030101010101" pitchFamily="2" charset="-122"/>
              </a:rPr>
              <a:t>2</a:t>
            </a:r>
            <a:r>
              <a:rPr lang="zh-CN" altLang="en-US" sz="2400" dirty="0">
                <a:latin typeface="宋体" panose="02010600030101010101" pitchFamily="2" charset="-122"/>
              </a:rPr>
              <a:t>）尽管美国疲软的需求导致了短期美元利率急剧下跌，但对于发展中国家的发展是积极的，它也导致商品价格约下跌了</a:t>
            </a:r>
            <a:r>
              <a:rPr lang="en-US" altLang="zh-CN" sz="2400" dirty="0">
                <a:latin typeface="宋体" panose="02010600030101010101" pitchFamily="2" charset="-122"/>
              </a:rPr>
              <a:t>6</a:t>
            </a:r>
            <a:r>
              <a:rPr lang="zh-CN" altLang="en-US" sz="2400" dirty="0">
                <a:latin typeface="宋体" panose="02010600030101010101" pitchFamily="2" charset="-122"/>
              </a:rPr>
              <a:t>％，世界贸易增长率下跌了</a:t>
            </a:r>
            <a:r>
              <a:rPr lang="en-US" altLang="zh-CN" sz="2400" dirty="0">
                <a:latin typeface="宋体" panose="02010600030101010101" pitchFamily="2" charset="-122"/>
              </a:rPr>
              <a:t>3</a:t>
            </a:r>
            <a:r>
              <a:rPr lang="zh-CN" altLang="en-US" sz="2400" dirty="0">
                <a:latin typeface="宋体" panose="02010600030101010101" pitchFamily="2" charset="-122"/>
              </a:rPr>
              <a:t>％。 </a:t>
            </a:r>
            <a:endParaRPr lang="zh-CN" altLang="en-US" sz="2400" dirty="0">
              <a:latin typeface="宋体" panose="02010600030101010101" pitchFamily="2" charset="-122"/>
            </a:endParaRPr>
          </a:p>
        </p:txBody>
      </p:sp>
      <p:pic>
        <p:nvPicPr>
          <p:cNvPr id="33795" name="Picture 4" descr="j0149481"/>
          <p:cNvPicPr>
            <a:picLocks noChangeAspect="1"/>
          </p:cNvPicPr>
          <p:nvPr/>
        </p:nvPicPr>
        <p:blipFill>
          <a:blip r:embed="rId1"/>
          <a:stretch>
            <a:fillRect/>
          </a:stretch>
        </p:blipFill>
        <p:spPr>
          <a:xfrm>
            <a:off x="1524000" y="4678363"/>
            <a:ext cx="2144713" cy="2179637"/>
          </a:xfrm>
          <a:prstGeom prst="rect">
            <a:avLst/>
          </a:prstGeom>
          <a:noFill/>
          <a:ln w="9525">
            <a:noFill/>
          </a:ln>
        </p:spPr>
      </p:pic>
      <p:pic>
        <p:nvPicPr>
          <p:cNvPr id="33796" name="Picture 5" descr="j0183328"/>
          <p:cNvPicPr>
            <a:picLocks noChangeAspect="1"/>
          </p:cNvPicPr>
          <p:nvPr/>
        </p:nvPicPr>
        <p:blipFill>
          <a:blip r:embed="rId2"/>
          <a:stretch>
            <a:fillRect/>
          </a:stretch>
        </p:blipFill>
        <p:spPr>
          <a:xfrm>
            <a:off x="8401050" y="0"/>
            <a:ext cx="2089150" cy="1814513"/>
          </a:xfrm>
          <a:prstGeom prst="rect">
            <a:avLst/>
          </a:prstGeom>
          <a:noFill/>
          <a:ln w="9525">
            <a:noFill/>
          </a:ln>
        </p:spPr>
      </p:pic>
    </p:spTree>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3"/>
          <p:cNvSpPr>
            <a:spLocks noGrp="1"/>
          </p:cNvSpPr>
          <p:nvPr>
            <p:ph idx="1"/>
          </p:nvPr>
        </p:nvSpPr>
        <p:spPr>
          <a:xfrm>
            <a:off x="1919288" y="1701800"/>
            <a:ext cx="9491662" cy="4552950"/>
          </a:xfrm>
          <a:ln/>
        </p:spPr>
        <p:txBody>
          <a:bodyPr vert="horz" wrap="square" lIns="91440" tIns="45720" rIns="91440" bIns="45720" anchor="t" anchorCtr="0"/>
          <a:p>
            <a:pPr eaLnBrk="1" hangingPunct="1">
              <a:lnSpc>
                <a:spcPct val="140000"/>
              </a:lnSpc>
              <a:buNone/>
            </a:pPr>
            <a:r>
              <a:rPr lang="zh-CN" altLang="en-US" sz="2400" dirty="0">
                <a:latin typeface="宋体" panose="02010600030101010101" pitchFamily="2" charset="-122"/>
              </a:rPr>
              <a:t>（</a:t>
            </a:r>
            <a:r>
              <a:rPr lang="en-US" altLang="zh-CN" sz="2400" dirty="0">
                <a:latin typeface="宋体" panose="02010600030101010101" pitchFamily="2" charset="-122"/>
              </a:rPr>
              <a:t>3</a:t>
            </a:r>
            <a:r>
              <a:rPr lang="zh-CN" altLang="en-US" sz="2400" dirty="0">
                <a:latin typeface="宋体" panose="02010600030101010101" pitchFamily="2" charset="-122"/>
              </a:rPr>
              <a:t>）由于在</a:t>
            </a:r>
            <a:r>
              <a:rPr lang="en-US" altLang="zh-CN" sz="2400" dirty="0">
                <a:latin typeface="宋体" panose="02010600030101010101" pitchFamily="2" charset="-122"/>
              </a:rPr>
              <a:t>21</a:t>
            </a:r>
            <a:r>
              <a:rPr lang="zh-CN" altLang="en-US" sz="2400" dirty="0">
                <a:latin typeface="宋体" panose="02010600030101010101" pitchFamily="2" charset="-122"/>
              </a:rPr>
              <a:t>世纪的头</a:t>
            </a:r>
            <a:r>
              <a:rPr lang="en-US" altLang="zh-CN" sz="2400" dirty="0">
                <a:latin typeface="宋体" panose="02010600030101010101" pitchFamily="2" charset="-122"/>
              </a:rPr>
              <a:t>10</a:t>
            </a:r>
            <a:r>
              <a:rPr lang="zh-CN" altLang="en-US" sz="2400" dirty="0">
                <a:latin typeface="宋体" panose="02010600030101010101" pitchFamily="2" charset="-122"/>
              </a:rPr>
              <a:t>年，（与中国相比）美国经济年平均增长率低了大约</a:t>
            </a:r>
            <a:r>
              <a:rPr lang="en-US" altLang="zh-CN" sz="2400" dirty="0">
                <a:latin typeface="宋体" panose="02010600030101010101" pitchFamily="2" charset="-122"/>
              </a:rPr>
              <a:t>7.5</a:t>
            </a:r>
            <a:r>
              <a:rPr lang="zh-CN" altLang="en-US" sz="2400" dirty="0">
                <a:latin typeface="宋体" panose="02010600030101010101" pitchFamily="2" charset="-122"/>
              </a:rPr>
              <a:t>个百分点，假设这一趋势继续下去，且人民币汇率年均升值</a:t>
            </a:r>
            <a:r>
              <a:rPr lang="en-US" altLang="zh-CN" sz="2400" dirty="0">
                <a:latin typeface="宋体" panose="02010600030101010101" pitchFamily="2" charset="-122"/>
              </a:rPr>
              <a:t>3%</a:t>
            </a:r>
            <a:r>
              <a:rPr lang="zh-CN" altLang="en-US" sz="2400" dirty="0">
                <a:latin typeface="宋体" panose="02010600030101010101" pitchFamily="2" charset="-122"/>
              </a:rPr>
              <a:t>（这是相当合理的），那么只需</a:t>
            </a:r>
            <a:r>
              <a:rPr lang="en-US" altLang="zh-CN" sz="2400" dirty="0">
                <a:latin typeface="宋体" panose="02010600030101010101" pitchFamily="2" charset="-122"/>
              </a:rPr>
              <a:t>11</a:t>
            </a:r>
            <a:r>
              <a:rPr lang="zh-CN" altLang="en-US" sz="2400" dirty="0">
                <a:latin typeface="宋体" panose="02010600030101010101" pitchFamily="2" charset="-122"/>
              </a:rPr>
              <a:t>年时间，中国经济就会变得比美国更强大，这意味着到</a:t>
            </a:r>
            <a:r>
              <a:rPr lang="en-US" altLang="zh-CN" sz="2400" dirty="0">
                <a:latin typeface="宋体" panose="02010600030101010101" pitchFamily="2" charset="-122"/>
              </a:rPr>
              <a:t>2020</a:t>
            </a:r>
            <a:r>
              <a:rPr lang="zh-CN" altLang="en-US" sz="2400" dirty="0">
                <a:latin typeface="宋体" panose="02010600030101010101" pitchFamily="2" charset="-122"/>
              </a:rPr>
              <a:t>年，中国将成为第一大经济体。</a:t>
            </a:r>
            <a:endParaRPr lang="zh-CN" altLang="en-US" sz="2400" dirty="0">
              <a:latin typeface="宋体" panose="02010600030101010101" pitchFamily="2" charset="-122"/>
            </a:endParaRPr>
          </a:p>
          <a:p>
            <a:pPr eaLnBrk="1" hangingPunct="1">
              <a:lnSpc>
                <a:spcPct val="140000"/>
              </a:lnSpc>
              <a:buNone/>
            </a:pPr>
            <a:r>
              <a:rPr lang="zh-CN" altLang="en-US" sz="2400" dirty="0">
                <a:latin typeface="宋体" panose="02010600030101010101" pitchFamily="2" charset="-122"/>
              </a:rPr>
              <a:t>（</a:t>
            </a:r>
            <a:r>
              <a:rPr lang="en-US" altLang="zh-CN" sz="2400" dirty="0">
                <a:latin typeface="宋体" panose="02010600030101010101" pitchFamily="2" charset="-122"/>
              </a:rPr>
              <a:t>4</a:t>
            </a:r>
            <a:r>
              <a:rPr lang="zh-CN" altLang="en-US" sz="2400" dirty="0">
                <a:latin typeface="宋体" panose="02010600030101010101" pitchFamily="2" charset="-122"/>
              </a:rPr>
              <a:t>）需要生产更多的产品以创造更多的就业机会和利润。 </a:t>
            </a:r>
            <a:endParaRPr lang="zh-CN" altLang="en-US" sz="2400" dirty="0">
              <a:latin typeface="宋体" panose="02010600030101010101" pitchFamily="2" charset="-122"/>
            </a:endParaRPr>
          </a:p>
          <a:p>
            <a:pPr eaLnBrk="1" hangingPunct="1">
              <a:lnSpc>
                <a:spcPct val="80000"/>
              </a:lnSpc>
              <a:buNone/>
            </a:pPr>
            <a:endParaRPr lang="zh-CN" altLang="en-US" sz="2400" dirty="0">
              <a:latin typeface="宋体" panose="02010600030101010101" pitchFamily="2" charset="-122"/>
            </a:endParaRPr>
          </a:p>
        </p:txBody>
      </p:sp>
      <p:pic>
        <p:nvPicPr>
          <p:cNvPr id="34818" name="Picture 7" descr="j0185604"/>
          <p:cNvPicPr>
            <a:picLocks noChangeAspect="1"/>
          </p:cNvPicPr>
          <p:nvPr/>
        </p:nvPicPr>
        <p:blipFill>
          <a:blip r:embed="rId1"/>
          <a:stretch>
            <a:fillRect/>
          </a:stretch>
        </p:blipFill>
        <p:spPr>
          <a:xfrm>
            <a:off x="9113838" y="0"/>
            <a:ext cx="1554162" cy="1557338"/>
          </a:xfrm>
          <a:prstGeom prst="rect">
            <a:avLst/>
          </a:prstGeom>
          <a:noFill/>
          <a:ln w="9525">
            <a:noFill/>
          </a:ln>
        </p:spPr>
      </p:pic>
    </p:spTree>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Rectangle 2"/>
          <p:cNvSpPr>
            <a:spLocks noGrp="1"/>
          </p:cNvSpPr>
          <p:nvPr>
            <p:ph type="title"/>
          </p:nvPr>
        </p:nvSpPr>
        <p:spPr>
          <a:xfrm>
            <a:off x="2279650" y="333375"/>
            <a:ext cx="8137525" cy="1143000"/>
          </a:xfrm>
          <a:ln/>
        </p:spPr>
        <p:txBody>
          <a:bodyPr vert="horz" wrap="square" lIns="91440" tIns="45720" rIns="91440" bIns="45720" anchor="b" anchorCtr="0"/>
          <a:p>
            <a:pPr eaLnBrk="1" hangingPunct="1"/>
            <a:r>
              <a:rPr lang="en-US" altLang="zh-CN" sz="2800" b="1" dirty="0"/>
              <a:t>Task II</a:t>
            </a:r>
            <a:r>
              <a:rPr lang="en-US" altLang="zh-CN" sz="2800" dirty="0"/>
              <a:t>  </a:t>
            </a:r>
            <a:r>
              <a:rPr lang="zh-CN" altLang="en-US" sz="2800" dirty="0"/>
              <a:t>阅读下列商务报刊文章的标题并翻译，讨论其翻译技巧。</a:t>
            </a:r>
            <a:endParaRPr lang="zh-CN" altLang="en-US" sz="2800" dirty="0"/>
          </a:p>
        </p:txBody>
      </p:sp>
      <p:sp>
        <p:nvSpPr>
          <p:cNvPr id="171011" name="Rectangle 3"/>
          <p:cNvSpPr>
            <a:spLocks noGrp="1"/>
          </p:cNvSpPr>
          <p:nvPr>
            <p:ph idx="1"/>
          </p:nvPr>
        </p:nvSpPr>
        <p:spPr>
          <a:xfrm>
            <a:off x="1687830" y="1700530"/>
            <a:ext cx="9829800" cy="4060190"/>
          </a:xfrm>
          <a:ln/>
        </p:spPr>
        <p:txBody>
          <a:bodyPr vert="horz" wrap="square" lIns="91440" tIns="45720" rIns="91440" bIns="45720" anchor="t" anchorCtr="0"/>
          <a:p>
            <a:pPr eaLnBrk="1" hangingPunct="1"/>
            <a:r>
              <a:rPr lang="en-US" altLang="zh-CN" sz="2000" dirty="0">
                <a:latin typeface="Times New Roman" panose="02020603050405020304" pitchFamily="18" charset="0"/>
                <a:cs typeface="Times New Roman" panose="02020603050405020304" pitchFamily="18" charset="0"/>
              </a:rPr>
              <a:t>1.	The Curtain Goes Up</a:t>
            </a:r>
            <a:endParaRPr lang="en-US" altLang="zh-CN" sz="2000" dirty="0">
              <a:latin typeface="Times New Roman" panose="02020603050405020304" pitchFamily="18" charset="0"/>
              <a:cs typeface="Times New Roman" panose="02020603050405020304" pitchFamily="18" charset="0"/>
            </a:endParaRPr>
          </a:p>
          <a:p>
            <a:pPr eaLnBrk="1" hangingPunct="1">
              <a:buNone/>
            </a:pPr>
            <a:r>
              <a:rPr lang="en-US" altLang="zh-CN" sz="2000" dirty="0">
                <a:latin typeface="Times New Roman" panose="02020603050405020304" pitchFamily="18" charset="0"/>
                <a:cs typeface="Times New Roman" panose="02020603050405020304" pitchFamily="18" charset="0"/>
              </a:rPr>
              <a:t>        — Peking permits foreign investment all along its coastline</a:t>
            </a:r>
            <a:endParaRPr lang="en-US" altLang="zh-CN" sz="2000" dirty="0">
              <a:latin typeface="Times New Roman" panose="02020603050405020304" pitchFamily="18" charset="0"/>
              <a:cs typeface="Times New Roman" panose="02020603050405020304" pitchFamily="18" charset="0"/>
            </a:endParaRPr>
          </a:p>
          <a:p>
            <a:pPr eaLnBrk="1" hangingPunct="1">
              <a:buNone/>
            </a:pPr>
            <a:r>
              <a:rPr lang="zh-CN" altLang="en-US" sz="2000" dirty="0">
                <a:latin typeface="Times New Roman" panose="02020603050405020304" pitchFamily="18" charset="0"/>
                <a:cs typeface="Times New Roman" panose="02020603050405020304" pitchFamily="18" charset="0"/>
              </a:rPr>
              <a:t>译文：卷起竹幕</a:t>
            </a:r>
            <a:endParaRPr lang="zh-CN" altLang="en-US" sz="2000" dirty="0">
              <a:latin typeface="Times New Roman" panose="02020603050405020304" pitchFamily="18" charset="0"/>
              <a:cs typeface="Times New Roman" panose="02020603050405020304" pitchFamily="18" charset="0"/>
            </a:endParaRPr>
          </a:p>
          <a:p>
            <a:pPr eaLnBrk="1" hangingPunct="1">
              <a:buNone/>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中国政府允许外商在其沿海投资</a:t>
            </a:r>
            <a:endParaRPr lang="zh-CN" altLang="en-US" sz="2000" dirty="0">
              <a:latin typeface="Times New Roman" panose="02020603050405020304" pitchFamily="18" charset="0"/>
              <a:cs typeface="Times New Roman" panose="02020603050405020304" pitchFamily="18" charset="0"/>
            </a:endParaRPr>
          </a:p>
          <a:p>
            <a:pPr eaLnBrk="1" hangingPunct="1"/>
            <a:r>
              <a:rPr lang="en-US" altLang="zh-CN" sz="2000" dirty="0">
                <a:latin typeface="Times New Roman" panose="02020603050405020304" pitchFamily="18" charset="0"/>
                <a:cs typeface="Times New Roman" panose="02020603050405020304" pitchFamily="18" charset="0"/>
              </a:rPr>
              <a:t>2.	Recession Drives Bosses and Workers Closer (</a:t>
            </a:r>
            <a:r>
              <a:rPr lang="en-US" altLang="zh-CN" sz="2000" i="1" dirty="0">
                <a:latin typeface="Times New Roman" panose="02020603050405020304" pitchFamily="18" charset="0"/>
                <a:cs typeface="Times New Roman" panose="02020603050405020304" pitchFamily="18" charset="0"/>
              </a:rPr>
              <a:t>China Daily</a:t>
            </a:r>
            <a:r>
              <a:rPr lang="en-US" altLang="zh-CN" sz="2000" dirty="0">
                <a:latin typeface="Times New Roman" panose="02020603050405020304" pitchFamily="18" charset="0"/>
                <a:cs typeface="Times New Roman" panose="02020603050405020304" pitchFamily="18" charset="0"/>
              </a:rPr>
              <a:t>, October 13, 2010)</a:t>
            </a:r>
            <a:r>
              <a:rPr lang="en-US" altLang="zh-CN" sz="2000" u="sng"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marL="0" indent="0" eaLnBrk="1" hangingPunct="1">
              <a:buNone/>
            </a:pPr>
            <a:r>
              <a:rPr lang="zh-CN" altLang="en-US" sz="2000" dirty="0">
                <a:latin typeface="Times New Roman" panose="02020603050405020304" pitchFamily="18" charset="0"/>
                <a:cs typeface="Times New Roman" panose="02020603050405020304" pitchFamily="18" charset="0"/>
              </a:rPr>
              <a:t>译文：经济衰退让老板和员工走得更近	</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sym typeface="+mn-ea"/>
              </a:rPr>
              <a:t>3.	Hong Kong is Tops at Cracking U.S. Shell Eggs</a:t>
            </a:r>
            <a:endParaRPr lang="en-US" altLang="zh-CN" sz="2000" dirty="0">
              <a:latin typeface="Times New Roman" panose="02020603050405020304" pitchFamily="18" charset="0"/>
              <a:cs typeface="Times New Roman" panose="02020603050405020304" pitchFamily="18" charset="0"/>
            </a:endParaRPr>
          </a:p>
          <a:p>
            <a:pPr marL="0" indent="0" eaLnBrk="1" hangingPunct="1">
              <a:lnSpc>
                <a:spcPct val="130000"/>
              </a:lnSpc>
              <a:buNone/>
            </a:pPr>
            <a:r>
              <a:rPr lang="zh-CN" altLang="en-US" sz="2000" dirty="0">
                <a:latin typeface="Times New Roman" panose="02020603050405020304" pitchFamily="18" charset="0"/>
                <a:cs typeface="Times New Roman" panose="02020603050405020304" pitchFamily="18" charset="0"/>
                <a:sym typeface="+mn-ea"/>
              </a:rPr>
              <a:t>译文：香港是美国蛋类出口的最大市场</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sym typeface="+mn-ea"/>
              </a:rPr>
              <a:t>4. The Comeback of International Barter</a:t>
            </a:r>
            <a:endParaRPr lang="en-US" altLang="zh-CN" sz="2000" dirty="0">
              <a:latin typeface="Times New Roman" panose="02020603050405020304" pitchFamily="18" charset="0"/>
              <a:cs typeface="Times New Roman" panose="02020603050405020304" pitchFamily="18" charset="0"/>
            </a:endParaRPr>
          </a:p>
          <a:p>
            <a:pPr marL="0" indent="0" eaLnBrk="1" hangingPunct="1">
              <a:lnSpc>
                <a:spcPct val="130000"/>
              </a:lnSpc>
              <a:buNone/>
            </a:pPr>
            <a:r>
              <a:rPr lang="zh-CN" altLang="en-US" sz="2000" dirty="0">
                <a:latin typeface="Times New Roman" panose="02020603050405020304" pitchFamily="18" charset="0"/>
                <a:cs typeface="Times New Roman" panose="02020603050405020304" pitchFamily="18" charset="0"/>
                <a:sym typeface="+mn-ea"/>
              </a:rPr>
              <a:t>译文：国际易货贸易的复苏</a:t>
            </a:r>
            <a:endParaRPr lang="zh-CN" altLang="en-US" sz="2000" dirty="0">
              <a:latin typeface="Times New Roman" panose="02020603050405020304" pitchFamily="18" charset="0"/>
              <a:cs typeface="Times New Roman" panose="02020603050405020304" pitchFamily="18" charset="0"/>
            </a:endParaRPr>
          </a:p>
          <a:p>
            <a:pPr eaLnBrk="1" hangingPunct="1">
              <a:buNone/>
            </a:pP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pic>
        <p:nvPicPr>
          <p:cNvPr id="35843" name="Picture 6" descr="1"/>
          <p:cNvPicPr>
            <a:picLocks noChangeAspect="1"/>
          </p:cNvPicPr>
          <p:nvPr/>
        </p:nvPicPr>
        <p:blipFill>
          <a:blip r:embed="rId1"/>
          <a:stretch>
            <a:fillRect/>
          </a:stretch>
        </p:blipFill>
        <p:spPr>
          <a:xfrm>
            <a:off x="119063" y="5517198"/>
            <a:ext cx="1533525" cy="1149350"/>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1011">
                                            <p:txEl>
                                              <p:charRg st="0" end="23"/>
                                            </p:txEl>
                                          </p:spTgt>
                                        </p:tgtEl>
                                        <p:attrNameLst>
                                          <p:attrName>style.visibility</p:attrName>
                                        </p:attrNameLst>
                                      </p:cBhvr>
                                      <p:to>
                                        <p:strVal val="visible"/>
                                      </p:to>
                                    </p:set>
                                    <p:anim calcmode="lin" valueType="num">
                                      <p:cBhvr additive="base">
                                        <p:cTn id="7" dur="500" fill="hold"/>
                                        <p:tgtEl>
                                          <p:spTgt spid="171011">
                                            <p:txEl>
                                              <p:charRg st="0" end="2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1011">
                                            <p:txEl>
                                              <p:charRg st="0" end="2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1011">
                                            <p:txEl>
                                              <p:charRg st="23" end="91"/>
                                            </p:txEl>
                                          </p:spTgt>
                                        </p:tgtEl>
                                        <p:attrNameLst>
                                          <p:attrName>style.visibility</p:attrName>
                                        </p:attrNameLst>
                                      </p:cBhvr>
                                      <p:to>
                                        <p:strVal val="visible"/>
                                      </p:to>
                                    </p:set>
                                    <p:anim calcmode="lin" valueType="num">
                                      <p:cBhvr additive="base">
                                        <p:cTn id="13" dur="500" fill="hold"/>
                                        <p:tgtEl>
                                          <p:spTgt spid="171011">
                                            <p:txEl>
                                              <p:charRg st="23" end="9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1011">
                                            <p:txEl>
                                              <p:charRg st="23" end="9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1011">
                                            <p:txEl>
                                              <p:charRg st="91" end="96"/>
                                            </p:txEl>
                                          </p:spTgt>
                                        </p:tgtEl>
                                        <p:attrNameLst>
                                          <p:attrName>style.visibility</p:attrName>
                                        </p:attrNameLst>
                                      </p:cBhvr>
                                      <p:to>
                                        <p:strVal val="visible"/>
                                      </p:to>
                                    </p:set>
                                    <p:anim calcmode="lin" valueType="num">
                                      <p:cBhvr additive="base">
                                        <p:cTn id="19" dur="500" fill="hold"/>
                                        <p:tgtEl>
                                          <p:spTgt spid="171011">
                                            <p:txEl>
                                              <p:charRg st="91" end="9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1011">
                                            <p:txEl>
                                              <p:charRg st="91" end="9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1011">
                                            <p:txEl>
                                              <p:charRg st="96" end="120"/>
                                            </p:txEl>
                                          </p:spTgt>
                                        </p:tgtEl>
                                        <p:attrNameLst>
                                          <p:attrName>style.visibility</p:attrName>
                                        </p:attrNameLst>
                                      </p:cBhvr>
                                      <p:to>
                                        <p:strVal val="visible"/>
                                      </p:to>
                                    </p:set>
                                    <p:anim calcmode="lin" valueType="num">
                                      <p:cBhvr additive="base">
                                        <p:cTn id="25" dur="500" fill="hold"/>
                                        <p:tgtEl>
                                          <p:spTgt spid="171011">
                                            <p:txEl>
                                              <p:charRg st="96" end="12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1011">
                                            <p:txEl>
                                              <p:charRg st="96" end="12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1011">
                                            <p:txEl>
                                              <p:charRg st="121" end="210"/>
                                            </p:txEl>
                                          </p:spTgt>
                                        </p:tgtEl>
                                        <p:attrNameLst>
                                          <p:attrName>style.visibility</p:attrName>
                                        </p:attrNameLst>
                                      </p:cBhvr>
                                      <p:to>
                                        <p:strVal val="visible"/>
                                      </p:to>
                                    </p:set>
                                    <p:anim calcmode="lin" valueType="num">
                                      <p:cBhvr additive="base">
                                        <p:cTn id="31" dur="500" fill="hold"/>
                                        <p:tgtEl>
                                          <p:spTgt spid="171011">
                                            <p:txEl>
                                              <p:charRg st="121" end="2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1011">
                                            <p:txEl>
                                              <p:charRg st="121" end="21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1011">
                                            <p:txEl>
                                              <p:charRg st="210" end="227"/>
                                            </p:txEl>
                                          </p:spTgt>
                                        </p:tgtEl>
                                        <p:attrNameLst>
                                          <p:attrName>style.visibility</p:attrName>
                                        </p:attrNameLst>
                                      </p:cBhvr>
                                      <p:to>
                                        <p:strVal val="visible"/>
                                      </p:to>
                                    </p:set>
                                    <p:anim calcmode="lin" valueType="num">
                                      <p:cBhvr additive="base">
                                        <p:cTn id="37" dur="500" fill="hold"/>
                                        <p:tgtEl>
                                          <p:spTgt spid="171011">
                                            <p:txEl>
                                              <p:charRg st="210" end="22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1011">
                                            <p:txEl>
                                              <p:charRg st="210" end="22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1011">
                                            <p:txEl>
                                              <p:charRg st="6" end="6"/>
                                            </p:txEl>
                                          </p:spTgt>
                                        </p:tgtEl>
                                        <p:attrNameLst>
                                          <p:attrName>style.visibility</p:attrName>
                                        </p:attrNameLst>
                                      </p:cBhvr>
                                      <p:to>
                                        <p:strVal val="visible"/>
                                      </p:to>
                                    </p:set>
                                    <p:anim calcmode="lin" valueType="num">
                                      <p:cBhvr additive="base">
                                        <p:cTn id="43" dur="500" fill="hold"/>
                                        <p:tgtEl>
                                          <p:spTgt spid="171011">
                                            <p:txEl>
                                              <p:char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71011">
                                            <p:txEl>
                                              <p:char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71011">
                                            <p:txEl>
                                              <p:charRg st="7" end="7"/>
                                            </p:txEl>
                                          </p:spTgt>
                                        </p:tgtEl>
                                        <p:attrNameLst>
                                          <p:attrName>style.visibility</p:attrName>
                                        </p:attrNameLst>
                                      </p:cBhvr>
                                      <p:to>
                                        <p:strVal val="visible"/>
                                      </p:to>
                                    </p:set>
                                    <p:anim calcmode="lin" valueType="num">
                                      <p:cBhvr additive="base">
                                        <p:cTn id="49" dur="500" fill="hold"/>
                                        <p:tgtEl>
                                          <p:spTgt spid="171011">
                                            <p:txEl>
                                              <p:char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1011">
                                            <p:txEl>
                                              <p:char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71011">
                                            <p:txEl>
                                              <p:charRg st="8" end="8"/>
                                            </p:txEl>
                                          </p:spTgt>
                                        </p:tgtEl>
                                        <p:attrNameLst>
                                          <p:attrName>style.visibility</p:attrName>
                                        </p:attrNameLst>
                                      </p:cBhvr>
                                      <p:to>
                                        <p:strVal val="visible"/>
                                      </p:to>
                                    </p:set>
                                    <p:anim calcmode="lin" valueType="num">
                                      <p:cBhvr additive="base">
                                        <p:cTn id="55" dur="500" fill="hold"/>
                                        <p:tgtEl>
                                          <p:spTgt spid="171011">
                                            <p:txEl>
                                              <p:char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71011">
                                            <p:txEl>
                                              <p:char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71011">
                                            <p:txEl>
                                              <p:charRg st="9" end="9"/>
                                            </p:txEl>
                                          </p:spTgt>
                                        </p:tgtEl>
                                        <p:attrNameLst>
                                          <p:attrName>style.visibility</p:attrName>
                                        </p:attrNameLst>
                                      </p:cBhvr>
                                      <p:to>
                                        <p:strVal val="visible"/>
                                      </p:to>
                                    </p:set>
                                    <p:anim calcmode="lin" valueType="num">
                                      <p:cBhvr additive="base">
                                        <p:cTn id="61" dur="500" fill="hold"/>
                                        <p:tgtEl>
                                          <p:spTgt spid="171011">
                                            <p:txEl>
                                              <p:char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71011">
                                            <p:txEl>
                                              <p:char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71011">
                                            <p:txEl>
                                              <p:charRg st="227" end="229"/>
                                            </p:txEl>
                                          </p:spTgt>
                                        </p:tgtEl>
                                        <p:attrNameLst>
                                          <p:attrName>style.visibility</p:attrName>
                                        </p:attrNameLst>
                                      </p:cBhvr>
                                      <p:to>
                                        <p:strVal val="visible"/>
                                      </p:to>
                                    </p:set>
                                    <p:anim calcmode="lin" valueType="num">
                                      <p:cBhvr additive="base">
                                        <p:cTn id="67" dur="500" fill="hold"/>
                                        <p:tgtEl>
                                          <p:spTgt spid="171011">
                                            <p:txEl>
                                              <p:charRg st="227" end="22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71011">
                                            <p:txEl>
                                              <p:charRg st="227" end="22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1"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7508" name="Rectangle 4"/>
          <p:cNvSpPr>
            <a:spLocks noGrp="1"/>
          </p:cNvSpPr>
          <p:nvPr>
            <p:ph idx="1"/>
          </p:nvPr>
        </p:nvSpPr>
        <p:spPr>
          <a:xfrm>
            <a:off x="1919605" y="1628775"/>
            <a:ext cx="9484995" cy="3813175"/>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5. Economic Troubles Cloud New Market’s Future</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sym typeface="+mn-ea"/>
              </a:rPr>
              <a:t>译文：</a:t>
            </a:r>
            <a:r>
              <a:rPr lang="zh-CN" altLang="en-US" sz="2000" dirty="0">
                <a:latin typeface="Times New Roman" panose="02020603050405020304" pitchFamily="18" charset="0"/>
                <a:cs typeface="Times New Roman" panose="02020603050405020304" pitchFamily="18" charset="0"/>
              </a:rPr>
              <a:t>经济困境笼罩着新市场前景</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b="1" dirty="0">
                <a:latin typeface="Times New Roman" panose="02020603050405020304" pitchFamily="18" charset="0"/>
                <a:cs typeface="Times New Roman" panose="02020603050405020304" pitchFamily="18" charset="0"/>
                <a:sym typeface="+mn-ea"/>
              </a:rPr>
              <a:t>试译以下</a:t>
            </a:r>
            <a:r>
              <a:rPr lang="zh-CN" altLang="en-US" sz="2000" b="1" dirty="0">
                <a:latin typeface="Times New Roman" panose="02020603050405020304" pitchFamily="18" charset="0"/>
                <a:cs typeface="Times New Roman" panose="02020603050405020304" pitchFamily="18" charset="0"/>
                <a:sym typeface="+mn-ea"/>
              </a:rPr>
              <a:t>几题：</a:t>
            </a:r>
            <a:endParaRPr lang="zh-CN" altLang="en-US" sz="2000" b="1" dirty="0">
              <a:latin typeface="Times New Roman" panose="02020603050405020304" pitchFamily="18" charset="0"/>
              <a:cs typeface="Times New Roman" panose="02020603050405020304" pitchFamily="18" charset="0"/>
              <a:sym typeface="+mn-ea"/>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sym typeface="+mn-ea"/>
              </a:rPr>
              <a:t>6. NEET Generation (</a:t>
            </a:r>
            <a:r>
              <a:rPr lang="en-US" altLang="zh-CN" sz="2000" i="1" dirty="0">
                <a:latin typeface="Times New Roman" panose="02020603050405020304" pitchFamily="18" charset="0"/>
                <a:cs typeface="Times New Roman" panose="02020603050405020304" pitchFamily="18" charset="0"/>
                <a:sym typeface="+mn-ea"/>
              </a:rPr>
              <a:t>The Guardian</a:t>
            </a:r>
            <a:r>
              <a:rPr lang="en-US" altLang="zh-CN" sz="2000" dirty="0">
                <a:latin typeface="Times New Roman" panose="02020603050405020304" pitchFamily="18" charset="0"/>
                <a:cs typeface="Times New Roman" panose="02020603050405020304" pitchFamily="18" charset="0"/>
                <a:sym typeface="+mn-ea"/>
              </a:rPr>
              <a:t>, Nov. 2, 2004)			</a:t>
            </a:r>
            <a:r>
              <a:rPr lang="en-US" altLang="zh-CN" sz="2000" u="sng" dirty="0">
                <a:latin typeface="Times New Roman" panose="02020603050405020304" pitchFamily="18" charset="0"/>
                <a:cs typeface="Times New Roman" panose="02020603050405020304" pitchFamily="18" charset="0"/>
                <a:sym typeface="+mn-ea"/>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sym typeface="+mn-ea"/>
              </a:rPr>
              <a:t>7. West Point Makes a Comeback (</a:t>
            </a:r>
            <a:r>
              <a:rPr lang="en-US" altLang="zh-CN" sz="2000" i="1" dirty="0">
                <a:latin typeface="Times New Roman" panose="02020603050405020304" pitchFamily="18" charset="0"/>
                <a:cs typeface="Times New Roman" panose="02020603050405020304" pitchFamily="18" charset="0"/>
                <a:sym typeface="+mn-ea"/>
              </a:rPr>
              <a:t>Time</a:t>
            </a:r>
            <a:r>
              <a:rPr lang="en-US" altLang="zh-CN" sz="2000" dirty="0">
                <a:latin typeface="Times New Roman" panose="02020603050405020304" pitchFamily="18" charset="0"/>
                <a:cs typeface="Times New Roman" panose="02020603050405020304" pitchFamily="18" charset="0"/>
                <a:sym typeface="+mn-ea"/>
              </a:rPr>
              <a:t>, April. 18, 2005		</a:t>
            </a:r>
            <a:r>
              <a:rPr lang="en-US" altLang="zh-CN" sz="2000" u="sng" dirty="0">
                <a:latin typeface="Times New Roman" panose="02020603050405020304" pitchFamily="18" charset="0"/>
                <a:cs typeface="Times New Roman" panose="02020603050405020304" pitchFamily="18" charset="0"/>
                <a:sym typeface="+mn-ea"/>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sym typeface="+mn-ea"/>
              </a:rPr>
              <a:t>8. Gearing up for Milan (</a:t>
            </a:r>
            <a:r>
              <a:rPr lang="en-US" altLang="zh-CN" sz="2000" i="1" dirty="0">
                <a:latin typeface="Times New Roman" panose="02020603050405020304" pitchFamily="18" charset="0"/>
                <a:cs typeface="Times New Roman" panose="02020603050405020304" pitchFamily="18" charset="0"/>
                <a:sym typeface="+mn-ea"/>
              </a:rPr>
              <a:t>China Daily</a:t>
            </a:r>
            <a:r>
              <a:rPr lang="en-US" altLang="zh-CN" sz="2000" dirty="0">
                <a:latin typeface="Times New Roman" panose="02020603050405020304" pitchFamily="18" charset="0"/>
                <a:cs typeface="Times New Roman" panose="02020603050405020304" pitchFamily="18" charset="0"/>
                <a:sym typeface="+mn-ea"/>
              </a:rPr>
              <a:t>, October 29, 2010)		</a:t>
            </a:r>
            <a:r>
              <a:rPr lang="en-US" altLang="zh-CN" sz="2000" u="sng" dirty="0">
                <a:latin typeface="Times New Roman" panose="02020603050405020304" pitchFamily="18" charset="0"/>
                <a:cs typeface="Times New Roman" panose="02020603050405020304" pitchFamily="18" charset="0"/>
                <a:sym typeface="+mn-ea"/>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sym typeface="+mn-ea"/>
              </a:rPr>
              <a:t>9. The Logic of Empire (</a:t>
            </a:r>
            <a:r>
              <a:rPr lang="en-US" altLang="zh-CN" sz="2000" i="1" dirty="0">
                <a:latin typeface="Times New Roman" panose="02020603050405020304" pitchFamily="18" charset="0"/>
                <a:cs typeface="Times New Roman" panose="02020603050405020304" pitchFamily="18" charset="0"/>
                <a:sym typeface="+mn-ea"/>
              </a:rPr>
              <a:t>The Guardian</a:t>
            </a:r>
            <a:r>
              <a:rPr lang="en-US" altLang="zh-CN" sz="2000" dirty="0">
                <a:latin typeface="Times New Roman" panose="02020603050405020304" pitchFamily="18" charset="0"/>
                <a:cs typeface="Times New Roman" panose="02020603050405020304" pitchFamily="18" charset="0"/>
                <a:sym typeface="+mn-ea"/>
              </a:rPr>
              <a:t>, </a:t>
            </a:r>
            <a:r>
              <a:rPr lang="zh-CN" altLang="zh-CN" sz="2000" dirty="0">
                <a:latin typeface="Times New Roman" panose="02020603050405020304" pitchFamily="18" charset="0"/>
                <a:cs typeface="Times New Roman" panose="02020603050405020304" pitchFamily="18" charset="0"/>
                <a:sym typeface="+mn-ea"/>
              </a:rPr>
              <a:t>August 6，2002</a:t>
            </a:r>
            <a:r>
              <a:rPr lang="en-US" altLang="zh-CN" sz="2000" dirty="0">
                <a:latin typeface="Times New Roman" panose="02020603050405020304" pitchFamily="18" charset="0"/>
                <a:cs typeface="Times New Roman" panose="02020603050405020304" pitchFamily="18" charset="0"/>
                <a:sym typeface="+mn-ea"/>
              </a:rPr>
              <a:t>)		</a:t>
            </a:r>
            <a:r>
              <a:rPr lang="en-US" altLang="zh-CN" sz="2000" u="sng" dirty="0">
                <a:latin typeface="Times New Roman" panose="02020603050405020304" pitchFamily="18" charset="0"/>
                <a:cs typeface="Times New Roman" panose="02020603050405020304" pitchFamily="18" charset="0"/>
                <a:sym typeface="+mn-ea"/>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sym typeface="+mn-ea"/>
              </a:rPr>
              <a:t>10. Women are Better Managers in Most Areas (</a:t>
            </a:r>
            <a:r>
              <a:rPr lang="en-US" altLang="zh-CN" sz="2000" i="1" dirty="0">
                <a:latin typeface="Times New Roman" panose="02020603050405020304" pitchFamily="18" charset="0"/>
                <a:cs typeface="Times New Roman" panose="02020603050405020304" pitchFamily="18" charset="0"/>
                <a:sym typeface="+mn-ea"/>
              </a:rPr>
              <a:t>Reuters</a:t>
            </a:r>
            <a:r>
              <a:rPr lang="en-US" altLang="zh-CN" sz="2000" dirty="0">
                <a:latin typeface="Times New Roman" panose="02020603050405020304" pitchFamily="18" charset="0"/>
                <a:cs typeface="Times New Roman" panose="02020603050405020304" pitchFamily="18" charset="0"/>
                <a:sym typeface="+mn-ea"/>
              </a:rPr>
              <a:t>, May 5, 2008)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7508">
                                            <p:txEl>
                                              <p:charRg st="114" end="161"/>
                                            </p:txEl>
                                          </p:spTgt>
                                        </p:tgtEl>
                                        <p:attrNameLst>
                                          <p:attrName>style.visibility</p:attrName>
                                        </p:attrNameLst>
                                      </p:cBhvr>
                                      <p:to>
                                        <p:strVal val="visible"/>
                                      </p:to>
                                    </p:set>
                                    <p:anim calcmode="lin" valueType="num">
                                      <p:cBhvr additive="base">
                                        <p:cTn id="7" dur="500" fill="hold"/>
                                        <p:tgtEl>
                                          <p:spTgt spid="277508">
                                            <p:txEl>
                                              <p:charRg st="114" end="16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7508">
                                            <p:txEl>
                                              <p:charRg st="114" end="16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7508">
                                            <p:txEl>
                                              <p:charRg st="161" end="174"/>
                                            </p:txEl>
                                          </p:spTgt>
                                        </p:tgtEl>
                                        <p:attrNameLst>
                                          <p:attrName>style.visibility</p:attrName>
                                        </p:attrNameLst>
                                      </p:cBhvr>
                                      <p:to>
                                        <p:strVal val="visible"/>
                                      </p:to>
                                    </p:set>
                                    <p:anim calcmode="lin" valueType="num">
                                      <p:cBhvr additive="base">
                                        <p:cTn id="13" dur="500" fill="hold"/>
                                        <p:tgtEl>
                                          <p:spTgt spid="277508">
                                            <p:txEl>
                                              <p:charRg st="161" end="17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77508">
                                            <p:txEl>
                                              <p:charRg st="161" end="17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77508">
                                            <p:txEl>
                                              <p:charRg st="2" end="2"/>
                                            </p:txEl>
                                          </p:spTgt>
                                        </p:tgtEl>
                                        <p:attrNameLst>
                                          <p:attrName>style.visibility</p:attrName>
                                        </p:attrNameLst>
                                      </p:cBhvr>
                                      <p:to>
                                        <p:strVal val="visible"/>
                                      </p:to>
                                    </p:set>
                                    <p:anim calcmode="lin" valueType="num">
                                      <p:cBhvr additive="base">
                                        <p:cTn id="19" dur="500" fill="hold"/>
                                        <p:tgtEl>
                                          <p:spTgt spid="277508">
                                            <p:txEl>
                                              <p:char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7508">
                                            <p:txEl>
                                              <p:char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77508">
                                            <p:txEl>
                                              <p:charRg st="3" end="3"/>
                                            </p:txEl>
                                          </p:spTgt>
                                        </p:tgtEl>
                                        <p:attrNameLst>
                                          <p:attrName>style.visibility</p:attrName>
                                        </p:attrNameLst>
                                      </p:cBhvr>
                                      <p:to>
                                        <p:strVal val="visible"/>
                                      </p:to>
                                    </p:set>
                                    <p:anim calcmode="lin" valueType="num">
                                      <p:cBhvr additive="base">
                                        <p:cTn id="25" dur="500" fill="hold"/>
                                        <p:tgtEl>
                                          <p:spTgt spid="277508">
                                            <p:txEl>
                                              <p:char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77508">
                                            <p:txEl>
                                              <p:char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77508">
                                            <p:txEl>
                                              <p:charRg st="3" end="3"/>
                                            </p:txEl>
                                          </p:spTgt>
                                        </p:tgtEl>
                                        <p:attrNameLst>
                                          <p:attrName>style.visibility</p:attrName>
                                        </p:attrNameLst>
                                      </p:cBhvr>
                                      <p:to>
                                        <p:strVal val="visible"/>
                                      </p:to>
                                    </p:set>
                                    <p:anim calcmode="lin" valueType="num">
                                      <p:cBhvr additive="base">
                                        <p:cTn id="31" dur="500" fill="hold"/>
                                        <p:tgtEl>
                                          <p:spTgt spid="277508">
                                            <p:txEl>
                                              <p:char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7508">
                                            <p:txEl>
                                              <p:char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77508">
                                            <p:txEl>
                                              <p:charRg st="4" end="4"/>
                                            </p:txEl>
                                          </p:spTgt>
                                        </p:tgtEl>
                                        <p:attrNameLst>
                                          <p:attrName>style.visibility</p:attrName>
                                        </p:attrNameLst>
                                      </p:cBhvr>
                                      <p:to>
                                        <p:strVal val="visible"/>
                                      </p:to>
                                    </p:set>
                                    <p:anim calcmode="lin" valueType="num">
                                      <p:cBhvr additive="base">
                                        <p:cTn id="37" dur="500" fill="hold"/>
                                        <p:tgtEl>
                                          <p:spTgt spid="277508">
                                            <p:txEl>
                                              <p:char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77508">
                                            <p:txEl>
                                              <p:char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77508">
                                            <p:txEl>
                                              <p:charRg st="5" end="5"/>
                                            </p:txEl>
                                          </p:spTgt>
                                        </p:tgtEl>
                                        <p:attrNameLst>
                                          <p:attrName>style.visibility</p:attrName>
                                        </p:attrNameLst>
                                      </p:cBhvr>
                                      <p:to>
                                        <p:strVal val="visible"/>
                                      </p:to>
                                    </p:set>
                                    <p:anim calcmode="lin" valueType="num">
                                      <p:cBhvr additive="base">
                                        <p:cTn id="43" dur="500" fill="hold"/>
                                        <p:tgtEl>
                                          <p:spTgt spid="277508">
                                            <p:txEl>
                                              <p:char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77508">
                                            <p:txEl>
                                              <p:char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77508">
                                            <p:txEl>
                                              <p:charRg st="6" end="6"/>
                                            </p:txEl>
                                          </p:spTgt>
                                        </p:tgtEl>
                                        <p:attrNameLst>
                                          <p:attrName>style.visibility</p:attrName>
                                        </p:attrNameLst>
                                      </p:cBhvr>
                                      <p:to>
                                        <p:strVal val="visible"/>
                                      </p:to>
                                    </p:set>
                                    <p:anim calcmode="lin" valueType="num">
                                      <p:cBhvr additive="base">
                                        <p:cTn id="49" dur="500" fill="hold"/>
                                        <p:tgtEl>
                                          <p:spTgt spid="277508">
                                            <p:txEl>
                                              <p:char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77508">
                                            <p:txEl>
                                              <p:char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8"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Rectangle 2"/>
          <p:cNvSpPr>
            <a:spLocks noGrp="1"/>
          </p:cNvSpPr>
          <p:nvPr>
            <p:ph type="title"/>
          </p:nvPr>
        </p:nvSpPr>
        <p:spPr>
          <a:ln/>
        </p:spPr>
        <p:txBody>
          <a:bodyPr vert="horz" wrap="square" lIns="91440" tIns="45720" rIns="91440" bIns="45720" anchor="b" anchorCtr="0"/>
          <a:p>
            <a:pPr eaLnBrk="1" hangingPunct="1"/>
            <a:r>
              <a:rPr lang="zh-CN" altLang="en-US" dirty="0"/>
              <a:t>解析 ：</a:t>
            </a:r>
            <a:endParaRPr lang="zh-CN" altLang="en-US" dirty="0"/>
          </a:p>
        </p:txBody>
      </p:sp>
      <p:sp>
        <p:nvSpPr>
          <p:cNvPr id="38914" name="Rectangle 3"/>
          <p:cNvSpPr>
            <a:spLocks noGrp="1"/>
          </p:cNvSpPr>
          <p:nvPr>
            <p:ph idx="1"/>
          </p:nvPr>
        </p:nvSpPr>
        <p:spPr>
          <a:xfrm>
            <a:off x="4367530" y="1827530"/>
            <a:ext cx="7213600" cy="3289300"/>
          </a:xfrm>
          <a:ln/>
        </p:spPr>
        <p:txBody>
          <a:bodyPr vert="horz" wrap="square" lIns="91440" tIns="45720" rIns="91440" bIns="45720" anchor="t" anchorCtr="0"/>
          <a:p>
            <a:pPr eaLnBrk="1" hangingPunct="1">
              <a:lnSpc>
                <a:spcPct val="120000"/>
              </a:lnSpc>
            </a:pPr>
            <a:r>
              <a:rPr lang="zh-CN" altLang="en-US" sz="2400" dirty="0">
                <a:latin typeface="Times New Roman" panose="02020603050405020304" pitchFamily="18" charset="0"/>
                <a:cs typeface="Times New Roman" panose="02020603050405020304" pitchFamily="18" charset="0"/>
              </a:rPr>
              <a:t>商务文摘标题往往三言两语，简明扼要地阐明文章的内容。翻译时不能片面地仅仅忠实于标题，而往往需要联系文摘全文内容，通盘考虑，灵活进行处理。就翻译方法而言，第</a:t>
            </a:r>
            <a:r>
              <a:rPr lang="en-US" altLang="zh-CN" sz="2400" dirty="0">
                <a:latin typeface="Times New Roman" panose="02020603050405020304" pitchFamily="18" charset="0"/>
                <a:cs typeface="Times New Roman" panose="02020603050405020304" pitchFamily="18" charset="0"/>
              </a:rPr>
              <a:t>1—5</a:t>
            </a:r>
            <a:r>
              <a:rPr lang="zh-CN" altLang="en-US" sz="2400" dirty="0">
                <a:latin typeface="Times New Roman" panose="02020603050405020304" pitchFamily="18" charset="0"/>
                <a:cs typeface="Times New Roman" panose="02020603050405020304" pitchFamily="18" charset="0"/>
              </a:rPr>
              <a:t>小题采用直译法，第</a:t>
            </a:r>
            <a:r>
              <a:rPr lang="en-US" altLang="zh-CN" sz="2400" dirty="0">
                <a:latin typeface="Times New Roman" panose="02020603050405020304" pitchFamily="18" charset="0"/>
                <a:cs typeface="Times New Roman" panose="02020603050405020304" pitchFamily="18" charset="0"/>
              </a:rPr>
              <a:t>6—7</a:t>
            </a:r>
            <a:r>
              <a:rPr lang="zh-CN" altLang="en-US" sz="2400" dirty="0">
                <a:latin typeface="Times New Roman" panose="02020603050405020304" pitchFamily="18" charset="0"/>
                <a:cs typeface="Times New Roman" panose="02020603050405020304" pitchFamily="18" charset="0"/>
              </a:rPr>
              <a:t>小题采用意译法，第</a:t>
            </a:r>
            <a:r>
              <a:rPr lang="en-US" altLang="zh-CN" sz="2400" dirty="0">
                <a:latin typeface="Times New Roman" panose="02020603050405020304" pitchFamily="18" charset="0"/>
                <a:cs typeface="Times New Roman" panose="02020603050405020304" pitchFamily="18" charset="0"/>
              </a:rPr>
              <a:t>8—9</a:t>
            </a:r>
            <a:r>
              <a:rPr lang="zh-CN" altLang="en-US" sz="2400" dirty="0">
                <a:latin typeface="Times New Roman" panose="02020603050405020304" pitchFamily="18" charset="0"/>
                <a:cs typeface="Times New Roman" panose="02020603050405020304" pitchFamily="18" charset="0"/>
              </a:rPr>
              <a:t>小题采用增译法，第</a:t>
            </a: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题采用套译法，同时也采用了增译法。 </a:t>
            </a:r>
            <a:endParaRPr lang="zh-CN" altLang="en-US" sz="2400" dirty="0">
              <a:latin typeface="Times New Roman" panose="02020603050405020304" pitchFamily="18" charset="0"/>
              <a:cs typeface="Times New Roman" panose="02020603050405020304" pitchFamily="18" charset="0"/>
            </a:endParaRPr>
          </a:p>
        </p:txBody>
      </p:sp>
      <p:pic>
        <p:nvPicPr>
          <p:cNvPr id="38915" name="Picture 5" descr="2"/>
          <p:cNvPicPr>
            <a:picLocks noChangeAspect="1"/>
          </p:cNvPicPr>
          <p:nvPr/>
        </p:nvPicPr>
        <p:blipFill>
          <a:blip r:embed="rId1"/>
          <a:stretch>
            <a:fillRect/>
          </a:stretch>
        </p:blipFill>
        <p:spPr>
          <a:xfrm>
            <a:off x="1847850" y="3284538"/>
            <a:ext cx="2447925" cy="1831975"/>
          </a:xfrm>
          <a:prstGeom prst="rect">
            <a:avLst/>
          </a:prstGeom>
          <a:noFill/>
          <a:ln w="9525">
            <a:noFill/>
          </a:ln>
        </p:spPr>
      </p:pic>
    </p:spTree>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Rectangle 3"/>
          <p:cNvSpPr>
            <a:spLocks noGrp="1"/>
          </p:cNvSpPr>
          <p:nvPr>
            <p:ph idx="1"/>
          </p:nvPr>
        </p:nvSpPr>
        <p:spPr>
          <a:xfrm>
            <a:off x="1783080" y="1628775"/>
            <a:ext cx="9740900" cy="3576955"/>
          </a:xfrm>
          <a:ln/>
        </p:spPr>
        <p:txBody>
          <a:bodyPr vert="horz" wrap="square" lIns="91440" tIns="45720" rIns="91440" bIns="45720" anchor="t" anchorCtr="0"/>
          <a:p>
            <a:pPr eaLnBrk="1" hangingPunct="1">
              <a:lnSpc>
                <a:spcPct val="160000"/>
              </a:lnSpc>
            </a:pP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三不”一代（</a:t>
            </a:r>
            <a:r>
              <a:rPr lang="en-US" altLang="zh-CN" sz="2000" b="1" dirty="0">
                <a:latin typeface="Times New Roman" panose="02020603050405020304" pitchFamily="18" charset="0"/>
                <a:cs typeface="Times New Roman" panose="02020603050405020304" pitchFamily="18" charset="0"/>
              </a:rPr>
              <a:t>NEET</a:t>
            </a:r>
            <a:r>
              <a:rPr lang="zh-CN" altLang="en-US" sz="2000" b="1" dirty="0">
                <a:latin typeface="Times New Roman" panose="02020603050405020304" pitchFamily="18" charset="0"/>
                <a:cs typeface="Times New Roman" panose="02020603050405020304" pitchFamily="18" charset="0"/>
              </a:rPr>
              <a:t>是指</a:t>
            </a:r>
            <a:r>
              <a:rPr lang="en-US" altLang="zh-CN" sz="2000" b="1" dirty="0">
                <a:latin typeface="Times New Roman" panose="02020603050405020304" pitchFamily="18" charset="0"/>
                <a:cs typeface="Times New Roman" panose="02020603050405020304" pitchFamily="18" charset="0"/>
              </a:rPr>
              <a:t>people not in education</a:t>
            </a:r>
            <a:r>
              <a:rPr lang="zh-CN" altLang="en-US" sz="2000" b="1" dirty="0">
                <a:latin typeface="Times New Roman" panose="02020603050405020304" pitchFamily="18" charset="0"/>
                <a:cs typeface="Times New Roman" panose="02020603050405020304" pitchFamily="18" charset="0"/>
              </a:rPr>
              <a:t>，</a:t>
            </a:r>
            <a:r>
              <a:rPr lang="en-US" altLang="zh-CN" sz="2000" b="1" dirty="0">
                <a:latin typeface="Times New Roman" panose="02020603050405020304" pitchFamily="18" charset="0"/>
                <a:cs typeface="Times New Roman" panose="02020603050405020304" pitchFamily="18" charset="0"/>
              </a:rPr>
              <a:t>employment or training</a:t>
            </a:r>
            <a:r>
              <a:rPr lang="zh-CN" altLang="en-US" sz="2000" dirty="0">
                <a:latin typeface="Times New Roman" panose="02020603050405020304" pitchFamily="18" charset="0"/>
                <a:cs typeface="Times New Roman" panose="02020603050405020304" pitchFamily="18" charset="0"/>
              </a:rPr>
              <a:t>的首字母缩写，指的是一群“不上学，不工作，也不参加培训的年轻人”。文章讨论了目前在日本和英国的年轻人中存在的</a:t>
            </a:r>
            <a:r>
              <a:rPr lang="en-US" altLang="zh-CN" sz="2000" dirty="0">
                <a:latin typeface="Times New Roman" panose="02020603050405020304" pitchFamily="18" charset="0"/>
                <a:cs typeface="Times New Roman" panose="02020603050405020304" pitchFamily="18" charset="0"/>
              </a:rPr>
              <a:t>NEET</a:t>
            </a:r>
            <a:r>
              <a:rPr lang="zh-CN" altLang="en-US" sz="2000" dirty="0">
                <a:latin typeface="Times New Roman" panose="02020603050405020304" pitchFamily="18" charset="0"/>
                <a:cs typeface="Times New Roman" panose="02020603050405020304" pitchFamily="18" charset="0"/>
              </a:rPr>
              <a:t>现象并探讨这种现象的社会根源。首字母缩写不仅使文章标题显得简洁，而且因为是作者新造词，很容易引起读者的兴趣。）</a:t>
            </a: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pPr>
            <a:r>
              <a:rPr lang="en-US" altLang="zh-CN" sz="2000" dirty="0">
                <a:latin typeface="Times New Roman" panose="02020603050405020304" pitchFamily="18" charset="0"/>
                <a:cs typeface="Times New Roman" panose="02020603050405020304" pitchFamily="18" charset="0"/>
              </a:rPr>
              <a:t>7. </a:t>
            </a:r>
            <a:r>
              <a:rPr lang="zh-CN" altLang="en-US" sz="2000" dirty="0">
                <a:latin typeface="Times New Roman" panose="02020603050405020304" pitchFamily="18" charset="0"/>
                <a:cs typeface="Times New Roman" panose="02020603050405020304" pitchFamily="18" charset="0"/>
              </a:rPr>
              <a:t>西点军校东山再起（题目翻译必须具有吸引力，否则读者不会继续阅读文摘内容，这里的</a:t>
            </a:r>
            <a:r>
              <a:rPr lang="en-US" altLang="zh-CN" sz="2000" dirty="0">
                <a:latin typeface="Times New Roman" panose="02020603050405020304" pitchFamily="18" charset="0"/>
                <a:cs typeface="Times New Roman" panose="02020603050405020304" pitchFamily="18" charset="0"/>
              </a:rPr>
              <a:t>comeback</a:t>
            </a:r>
            <a:r>
              <a:rPr lang="zh-CN" altLang="en-US" sz="2000" dirty="0">
                <a:latin typeface="Times New Roman" panose="02020603050405020304" pitchFamily="18" charset="0"/>
                <a:cs typeface="Times New Roman" panose="02020603050405020304" pitchFamily="18" charset="0"/>
              </a:rPr>
              <a:t>不能简单翻译成“回来”，而应该是“东山再起，重塑雄风”的意思。）</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3"/>
          <p:cNvSpPr>
            <a:spLocks noGrp="1"/>
          </p:cNvSpPr>
          <p:nvPr>
            <p:ph idx="1"/>
          </p:nvPr>
        </p:nvSpPr>
        <p:spPr>
          <a:xfrm>
            <a:off x="1905000" y="1700530"/>
            <a:ext cx="9579610" cy="2256790"/>
          </a:xfrm>
          <a:ln/>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8. </a:t>
            </a:r>
            <a:r>
              <a:rPr lang="zh-CN" altLang="en-US" sz="2000" dirty="0">
                <a:latin typeface="Times New Roman" panose="02020603050405020304" pitchFamily="18" charset="0"/>
                <a:cs typeface="Times New Roman" panose="02020603050405020304" pitchFamily="18" charset="0"/>
              </a:rPr>
              <a:t>世博即将谢幕 下一站米兰（</a:t>
            </a:r>
            <a:r>
              <a:rPr lang="en-US" altLang="zh-CN" sz="2000" dirty="0">
                <a:latin typeface="Times New Roman" panose="02020603050405020304" pitchFamily="18" charset="0"/>
                <a:cs typeface="Times New Roman" panose="02020603050405020304" pitchFamily="18" charset="0"/>
              </a:rPr>
              <a:t>gear up</a:t>
            </a:r>
            <a:r>
              <a:rPr lang="zh-CN" altLang="en-US" sz="2000" dirty="0">
                <a:latin typeface="Times New Roman" panose="02020603050405020304" pitchFamily="18" charset="0"/>
                <a:cs typeface="Times New Roman" panose="02020603050405020304" pitchFamily="18" charset="0"/>
              </a:rPr>
              <a:t>原意为“加速驶向某地”的意思，这里是指上海世博会即将结束，米兰即将做好准备，所以翻译成“下一站米兰”，如果仅仅这样翻译而不提供任何背景信息，读者可能以为是“体育比赛的下一站”，这里增加了背景知识“世博即将谢幕”，使标题意义非常明确。）</a:t>
            </a:r>
            <a:endParaRPr lang="zh-CN" altLang="en-US" sz="2000" dirty="0">
              <a:latin typeface="Times New Roman" panose="02020603050405020304" pitchFamily="18" charset="0"/>
              <a:cs typeface="Times New Roman" panose="02020603050405020304" pitchFamily="18" charset="0"/>
            </a:endParaRPr>
          </a:p>
        </p:txBody>
      </p:sp>
      <p:pic>
        <p:nvPicPr>
          <p:cNvPr id="40962" name="Picture 6" descr="expo"/>
          <p:cNvPicPr>
            <a:picLocks noChangeAspect="1"/>
          </p:cNvPicPr>
          <p:nvPr/>
        </p:nvPicPr>
        <p:blipFill>
          <a:blip r:embed="rId1"/>
          <a:stretch>
            <a:fillRect/>
          </a:stretch>
        </p:blipFill>
        <p:spPr>
          <a:xfrm>
            <a:off x="1271270" y="3717290"/>
            <a:ext cx="1908175" cy="1860550"/>
          </a:xfrm>
          <a:prstGeom prst="rect">
            <a:avLst/>
          </a:prstGeom>
          <a:noFill/>
          <a:ln w="9525">
            <a:noFill/>
          </a:ln>
        </p:spPr>
      </p:pic>
    </p:spTree>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Rectangle 3"/>
          <p:cNvSpPr>
            <a:spLocks noGrp="1"/>
          </p:cNvSpPr>
          <p:nvPr>
            <p:ph idx="1"/>
          </p:nvPr>
        </p:nvSpPr>
        <p:spPr>
          <a:xfrm>
            <a:off x="1677988" y="1628775"/>
            <a:ext cx="10085387" cy="4114800"/>
          </a:xfrm>
          <a:ln/>
        </p:spPr>
        <p:txBody>
          <a:bodyPr vert="horz" wrap="square" lIns="91440" tIns="45720" rIns="91440" bIns="45720" anchor="t" anchorCtr="0"/>
          <a:p>
            <a:pPr eaLnBrk="1" hangingPunct="1">
              <a:lnSpc>
                <a:spcPct val="140000"/>
              </a:lnSpc>
            </a:pPr>
            <a:r>
              <a:rPr lang="en-US" altLang="zh-CN" sz="2000" dirty="0">
                <a:latin typeface="Arial" panose="020B0604020202020204" pitchFamily="34" charset="0"/>
              </a:rPr>
              <a:t>9. </a:t>
            </a:r>
            <a:r>
              <a:rPr lang="zh-CN" altLang="en-US" sz="2000" dirty="0">
                <a:latin typeface="Arial" panose="020B0604020202020204" pitchFamily="34" charset="0"/>
              </a:rPr>
              <a:t>山姆大叔的帝国逻辑（该文摘一开始就尖锐地指出“布什因为一个国家蔑视国际法就对其发动战争的逻辑有点可笑。布什自上台以来，美国政府撕毁的国际条约和违背的联合国协议比世界上其他国家过去</a:t>
            </a:r>
            <a:r>
              <a:rPr lang="en-US" altLang="zh-CN" sz="2000" dirty="0">
                <a:latin typeface="Arial" panose="020B0604020202020204" pitchFamily="34" charset="0"/>
              </a:rPr>
              <a:t>20</a:t>
            </a:r>
            <a:r>
              <a:rPr lang="zh-CN" altLang="en-US" sz="2000" dirty="0">
                <a:latin typeface="Arial" panose="020B0604020202020204" pitchFamily="34" charset="0"/>
              </a:rPr>
              <a:t>年内的总和还多。”原标题用“</a:t>
            </a:r>
            <a:r>
              <a:rPr lang="en-US" altLang="zh-CN" sz="2000" dirty="0">
                <a:latin typeface="Arial" panose="020B0604020202020204" pitchFamily="34" charset="0"/>
              </a:rPr>
              <a:t>empire”</a:t>
            </a:r>
            <a:r>
              <a:rPr lang="zh-CN" altLang="en-US" sz="2000" dirty="0">
                <a:latin typeface="Arial" panose="020B0604020202020204" pitchFamily="34" charset="0"/>
              </a:rPr>
              <a:t>来暗指美国是因为</a:t>
            </a:r>
            <a:r>
              <a:rPr lang="en-US" altLang="zh-CN" sz="2000" dirty="0">
                <a:latin typeface="Arial" panose="020B0604020202020204" pitchFamily="34" charset="0"/>
              </a:rPr>
              <a:t>9·11</a:t>
            </a:r>
            <a:r>
              <a:rPr lang="zh-CN" altLang="en-US" sz="2000" dirty="0">
                <a:latin typeface="Arial" panose="020B0604020202020204" pitchFamily="34" charset="0"/>
              </a:rPr>
              <a:t>后西方世界已越来越多地将美国与曾在公元前辉煌一时、因穷兵黩武遭人怨恨、最后衰落垮台的古罗马帝国相比，认为美国是</a:t>
            </a:r>
            <a:r>
              <a:rPr lang="en-US" altLang="zh-CN" sz="2000" dirty="0">
                <a:latin typeface="Arial" panose="020B0604020202020204" pitchFamily="34" charset="0"/>
              </a:rPr>
              <a:t>21</a:t>
            </a:r>
            <a:r>
              <a:rPr lang="zh-CN" altLang="en-US" sz="2000" dirty="0">
                <a:latin typeface="Arial" panose="020B0604020202020204" pitchFamily="34" charset="0"/>
              </a:rPr>
              <a:t>世纪的罗马帝国。如果直译为“帝国的逻辑”易使中国读者联想到一切西方帝国主义，但冠以“山姆大叔”则使译文标题与原标题一样立场鲜明，并不乏调侃。（郎芳，</a:t>
            </a:r>
            <a:r>
              <a:rPr lang="en-US" altLang="zh-CN" sz="2000" dirty="0">
                <a:latin typeface="Arial" panose="020B0604020202020204" pitchFamily="34" charset="0"/>
              </a:rPr>
              <a:t>2009</a:t>
            </a:r>
            <a:r>
              <a:rPr lang="zh-CN" altLang="en-US" sz="2000" dirty="0">
                <a:latin typeface="Arial" panose="020B0604020202020204" pitchFamily="34" charset="0"/>
              </a:rPr>
              <a:t>）</a:t>
            </a: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3"/>
          <p:cNvSpPr>
            <a:spLocks noGrp="1"/>
          </p:cNvSpPr>
          <p:nvPr>
            <p:ph idx="1"/>
          </p:nvPr>
        </p:nvSpPr>
        <p:spPr>
          <a:xfrm>
            <a:off x="1765300" y="1773238"/>
            <a:ext cx="9321800" cy="4114800"/>
          </a:xfrm>
          <a:ln/>
        </p:spPr>
        <p:txBody>
          <a:bodyPr vert="horz" wrap="square" lIns="91440" tIns="45720" rIns="91440" bIns="45720" anchor="t" anchorCtr="0"/>
          <a:p>
            <a:pPr eaLnBrk="1" hangingPunct="1">
              <a:lnSpc>
                <a:spcPct val="140000"/>
              </a:lnSpc>
            </a:pPr>
            <a:r>
              <a:rPr lang="en-US" altLang="zh-CN" sz="2400" dirty="0">
                <a:latin typeface="Times New Roman" panose="02020603050405020304" pitchFamily="18" charset="0"/>
                <a:cs typeface="Times New Roman" panose="02020603050405020304" pitchFamily="18" charset="0"/>
              </a:rPr>
              <a:t>10. </a:t>
            </a:r>
            <a:r>
              <a:rPr lang="zh-CN" altLang="en-US" sz="2400" dirty="0">
                <a:latin typeface="Times New Roman" panose="02020603050405020304" pitchFamily="18" charset="0"/>
                <a:cs typeface="Times New Roman" panose="02020603050405020304" pitchFamily="18" charset="0"/>
              </a:rPr>
              <a:t>巾帼不让须眉　女性领导能力优于男性（本标题翻译如果按照字面含义翻译，</a:t>
            </a:r>
            <a:r>
              <a:rPr lang="zh-CN" altLang="en-US" sz="2400" dirty="0">
                <a:latin typeface="Times New Roman" panose="02020603050405020304" pitchFamily="18" charset="0"/>
                <a:cs typeface="Times New Roman" panose="02020603050405020304" pitchFamily="18" charset="0"/>
              </a:rPr>
              <a:t>“女性领导力优于男性”就可以了，但是为了增强标题的吸引力，翻译时套用了汉语习语</a:t>
            </a:r>
            <a:r>
              <a:rPr lang="zh-CN" altLang="en-US" sz="2400" dirty="0">
                <a:latin typeface="Times New Roman" panose="02020603050405020304" pitchFamily="18" charset="0"/>
                <a:cs typeface="Times New Roman" panose="02020603050405020304" pitchFamily="18" charset="0"/>
              </a:rPr>
              <a:t>“巾帼不让须眉”，使其标题及全文含义跃然纸上。）</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Rectangle 2"/>
          <p:cNvSpPr>
            <a:spLocks noGrp="1"/>
          </p:cNvSpPr>
          <p:nvPr>
            <p:ph type="title"/>
          </p:nvPr>
        </p:nvSpPr>
        <p:spPr>
          <a:xfrm>
            <a:off x="1937385" y="301625"/>
            <a:ext cx="8270240" cy="1143000"/>
          </a:xfrm>
          <a:ln/>
        </p:spPr>
        <p:txBody>
          <a:bodyPr vert="horz" wrap="square" lIns="91440" tIns="45720" rIns="91440" bIns="45720" anchor="b" anchorCtr="0"/>
          <a:p>
            <a:pPr eaLnBrk="1" hangingPunct="1"/>
            <a:r>
              <a:rPr lang="en-US" altLang="zh-CN" sz="2800" b="1" dirty="0"/>
              <a:t>Task III </a:t>
            </a:r>
            <a:r>
              <a:rPr lang="zh-CN" altLang="en-US" sz="2800" dirty="0"/>
              <a:t>试译下列商务文摘的句子，注意斜体词汇在不同语篇中的不同含义。</a:t>
            </a:r>
            <a:r>
              <a:rPr lang="zh-CN" altLang="en-US" dirty="0"/>
              <a:t> </a:t>
            </a:r>
            <a:endParaRPr lang="zh-CN" altLang="en-US" dirty="0"/>
          </a:p>
        </p:txBody>
      </p:sp>
      <p:sp>
        <p:nvSpPr>
          <p:cNvPr id="182275" name="Rectangle 3"/>
          <p:cNvSpPr>
            <a:spLocks noGrp="1"/>
          </p:cNvSpPr>
          <p:nvPr>
            <p:ph idx="1"/>
          </p:nvPr>
        </p:nvSpPr>
        <p:spPr>
          <a:xfrm>
            <a:off x="1631950" y="1701165"/>
            <a:ext cx="10044430" cy="4084955"/>
          </a:xfrm>
          <a:ln/>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There are no official statistics covering the invisible</a:t>
            </a:r>
            <a:r>
              <a:rPr lang="en-US" altLang="zh-CN" sz="2000" i="1" dirty="0">
                <a:latin typeface="Times New Roman" panose="02020603050405020304" pitchFamily="18" charset="0"/>
                <a:cs typeface="Times New Roman" panose="02020603050405020304" pitchFamily="18" charset="0"/>
              </a:rPr>
              <a:t> account </a:t>
            </a:r>
            <a:r>
              <a:rPr lang="en-US" altLang="zh-CN" sz="2000" dirty="0">
                <a:latin typeface="Times New Roman" panose="02020603050405020304" pitchFamily="18" charset="0"/>
                <a:cs typeface="Times New Roman" panose="02020603050405020304" pitchFamily="18" charset="0"/>
              </a:rPr>
              <a:t>of the balance of payments, but the size of the visible trade surplus during 2005-2010 and a pronounced increase in earnings from tourism suggest that the current </a:t>
            </a:r>
            <a:r>
              <a:rPr lang="en-US" altLang="zh-CN" sz="2000" i="1" dirty="0">
                <a:latin typeface="Times New Roman" panose="02020603050405020304" pitchFamily="18" charset="0"/>
                <a:cs typeface="Times New Roman" panose="02020603050405020304" pitchFamily="18" charset="0"/>
              </a:rPr>
              <a:t>account</a:t>
            </a:r>
            <a:r>
              <a:rPr lang="en-US" altLang="zh-CN" sz="2000" dirty="0">
                <a:latin typeface="Times New Roman" panose="02020603050405020304" pitchFamily="18" charset="0"/>
                <a:cs typeface="Times New Roman" panose="02020603050405020304" pitchFamily="18" charset="0"/>
              </a:rPr>
              <a:t> has been in surplus over the past few years.</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solidFill>
                  <a:schemeClr val="tx2"/>
                </a:solidFill>
                <a:latin typeface="Times New Roman" panose="02020603050405020304" pitchFamily="18" charset="0"/>
                <a:cs typeface="Times New Roman" panose="02020603050405020304" pitchFamily="18" charset="0"/>
              </a:rPr>
              <a:t>译文：</a:t>
            </a:r>
            <a:r>
              <a:rPr lang="zh-CN" altLang="en-US" sz="2000" b="1" dirty="0">
                <a:solidFill>
                  <a:schemeClr val="tx2"/>
                </a:solidFill>
                <a:latin typeface="Times New Roman" panose="02020603050405020304" pitchFamily="18" charset="0"/>
                <a:cs typeface="Times New Roman" panose="02020603050405020304" pitchFamily="18" charset="0"/>
              </a:rPr>
              <a:t>目前还没有关于国际收支的无形贸易项目官方统计资料，但是</a:t>
            </a:r>
            <a:r>
              <a:rPr lang="en-US" altLang="zh-CN" sz="2000" b="1" dirty="0">
                <a:solidFill>
                  <a:schemeClr val="tx2"/>
                </a:solidFill>
                <a:latin typeface="Times New Roman" panose="02020603050405020304" pitchFamily="18" charset="0"/>
                <a:cs typeface="Times New Roman" panose="02020603050405020304" pitchFamily="18" charset="0"/>
              </a:rPr>
              <a:t>2005—2010</a:t>
            </a:r>
            <a:r>
              <a:rPr lang="zh-CN" altLang="en-US" sz="2000" b="1" dirty="0">
                <a:solidFill>
                  <a:schemeClr val="tx2"/>
                </a:solidFill>
                <a:latin typeface="Times New Roman" panose="02020603050405020304" pitchFamily="18" charset="0"/>
                <a:cs typeface="Times New Roman" panose="02020603050405020304" pitchFamily="18" charset="0"/>
              </a:rPr>
              <a:t>年间的有形贸易顺差规模以及公布的旅游收益增加表明，在过去的几年中经常项目一直是顺差。</a:t>
            </a:r>
            <a:endParaRPr lang="zh-CN" altLang="en-US" sz="2000" b="1" dirty="0">
              <a:solidFill>
                <a:schemeClr val="tx2"/>
              </a:solidFill>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dirty="0">
                <a:latin typeface="Times New Roman" panose="02020603050405020304" pitchFamily="18" charset="0"/>
                <a:cs typeface="Times New Roman" panose="02020603050405020304" pitchFamily="18" charset="0"/>
              </a:rPr>
              <a:t>      经常帐户（经常项目）：指本国与外国进行经济交易而经常发生的项目，是国际收支平衡表中的最主要项目，包括对外贸易收支、非贸易往来和无偿转让三个项目。</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2275">
                                            <p:txEl>
                                              <p:charRg st="286" end="369"/>
                                            </p:txEl>
                                          </p:spTgt>
                                        </p:tgtEl>
                                        <p:attrNameLst>
                                          <p:attrName>style.visibility</p:attrName>
                                        </p:attrNameLst>
                                      </p:cBhvr>
                                      <p:to>
                                        <p:strVal val="visible"/>
                                      </p:to>
                                    </p:set>
                                    <p:animEffect transition="in" filter="blinds(horizontal)">
                                      <p:cBhvr>
                                        <p:cTn id="7" dur="500"/>
                                        <p:tgtEl>
                                          <p:spTgt spid="182275">
                                            <p:txEl>
                                              <p:charRg st="286" end="369"/>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82275">
                                            <p:txEl>
                                              <p:charRg st="369" end="448"/>
                                            </p:txEl>
                                          </p:spTgt>
                                        </p:tgtEl>
                                        <p:attrNameLst>
                                          <p:attrName>style.visibility</p:attrName>
                                        </p:attrNameLst>
                                      </p:cBhvr>
                                      <p:to>
                                        <p:strVal val="visible"/>
                                      </p:to>
                                    </p:set>
                                    <p:animEffect transition="in" filter="blinds(horizontal)">
                                      <p:cBhvr>
                                        <p:cTn id="12" dur="500"/>
                                        <p:tgtEl>
                                          <p:spTgt spid="182275">
                                            <p:txEl>
                                              <p:charRg st="369" end="44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Rectangle 2"/>
          <p:cNvSpPr>
            <a:spLocks noGrp="1"/>
          </p:cNvSpPr>
          <p:nvPr>
            <p:ph type="title"/>
          </p:nvPr>
        </p:nvSpPr>
        <p:spPr>
          <a:ln/>
        </p:spPr>
        <p:txBody>
          <a:bodyPr vert="horz" wrap="square" lIns="91440" tIns="45720" rIns="91440" bIns="45720" anchor="b" anchorCtr="0"/>
          <a:p>
            <a:pPr eaLnBrk="1" hangingPunct="1"/>
            <a:r>
              <a:rPr lang="zh-CN" altLang="en-US" sz="4400" dirty="0"/>
              <a:t>商务文摘翻译</a:t>
            </a:r>
            <a:endParaRPr lang="zh-CN" altLang="en-US" sz="4400" dirty="0"/>
          </a:p>
        </p:txBody>
      </p:sp>
      <p:sp>
        <p:nvSpPr>
          <p:cNvPr id="143364" name="Rectangle 4"/>
          <p:cNvSpPr>
            <a:spLocks noChangeArrowheads="1"/>
          </p:cNvSpPr>
          <p:nvPr/>
        </p:nvSpPr>
        <p:spPr bwMode="auto">
          <a:xfrm>
            <a:off x="2782888" y="1844675"/>
            <a:ext cx="1944688"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3600">
                <a:solidFill>
                  <a:schemeClr val="tx2"/>
                </a:solidFill>
                <a:latin typeface="Arial" panose="020B0604020202020204" pitchFamily="34" charset="0"/>
                <a:ea typeface="宋体" panose="02010600030101010101" pitchFamily="2" charset="-122"/>
              </a:defRPr>
            </a:lvl1pPr>
            <a:lvl2pPr>
              <a:defRPr sz="3600">
                <a:solidFill>
                  <a:schemeClr val="tx2"/>
                </a:solidFill>
                <a:latin typeface="Arial" panose="020B0604020202020204" pitchFamily="34" charset="0"/>
                <a:ea typeface="宋体" panose="02010600030101010101" pitchFamily="2" charset="-122"/>
              </a:defRPr>
            </a:lvl2pPr>
            <a:lvl3pPr>
              <a:defRPr sz="3600">
                <a:solidFill>
                  <a:schemeClr val="tx2"/>
                </a:solidFill>
                <a:latin typeface="Arial" panose="020B0604020202020204" pitchFamily="34" charset="0"/>
                <a:ea typeface="宋体" panose="02010600030101010101" pitchFamily="2" charset="-122"/>
              </a:defRPr>
            </a:lvl3pPr>
            <a:lvl4pPr>
              <a:defRPr sz="3600">
                <a:solidFill>
                  <a:schemeClr val="tx2"/>
                </a:solidFill>
                <a:latin typeface="Arial" panose="020B0604020202020204" pitchFamily="34" charset="0"/>
                <a:ea typeface="宋体" panose="02010600030101010101" pitchFamily="2" charset="-122"/>
              </a:defRPr>
            </a:lvl4pPr>
            <a:lvl5pPr>
              <a:defRPr sz="36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1" name="Text Box 5"/>
          <p:cNvSpPr txBox="1"/>
          <p:nvPr/>
        </p:nvSpPr>
        <p:spPr>
          <a:xfrm>
            <a:off x="3503613" y="2636838"/>
            <a:ext cx="4105275" cy="1106487"/>
          </a:xfrm>
          <a:prstGeom prst="rect">
            <a:avLst/>
          </a:prstGeom>
          <a:solidFill>
            <a:schemeClr val="accent2"/>
          </a:solidFill>
          <a:ln w="9525" cap="flat" cmpd="sng">
            <a:solidFill>
              <a:schemeClr val="tx2"/>
            </a:solidFill>
            <a:prstDash val="solid"/>
            <a:miter/>
            <a:headEnd type="none" w="med" len="med"/>
            <a:tailEnd type="none" w="med" len="med"/>
          </a:ln>
        </p:spPr>
        <p:txBody>
          <a:bodyPr anchor="t" anchorCtr="0">
            <a:spAutoFit/>
          </a:bodyPr>
          <a:p>
            <a:pPr>
              <a:buClrTx/>
              <a:buFontTx/>
            </a:pPr>
            <a:r>
              <a:rPr lang="en-US" altLang="zh-CN" sz="2200" b="1" dirty="0">
                <a:latin typeface="Times New Roman" panose="02020603050405020304" pitchFamily="18" charset="0"/>
                <a:ea typeface="宋体" panose="02010600030101010101" pitchFamily="2" charset="-122"/>
              </a:rPr>
              <a:t>1. </a:t>
            </a:r>
            <a:r>
              <a:rPr lang="zh-CN" altLang="en-US" sz="2200" b="1" dirty="0">
                <a:latin typeface="Times New Roman" panose="02020603050405020304" pitchFamily="18" charset="0"/>
                <a:ea typeface="宋体" panose="02010600030101010101" pitchFamily="2" charset="-122"/>
              </a:rPr>
              <a:t>商务文摘的语言特点；</a:t>
            </a:r>
            <a:endParaRPr lang="zh-CN" altLang="en-US" sz="2200" b="1" dirty="0">
              <a:latin typeface="Times New Roman" panose="02020603050405020304" pitchFamily="18" charset="0"/>
              <a:ea typeface="宋体" panose="02010600030101010101" pitchFamily="2" charset="-122"/>
            </a:endParaRPr>
          </a:p>
          <a:p>
            <a:pPr>
              <a:buClrTx/>
              <a:buFontTx/>
            </a:pPr>
            <a:r>
              <a:rPr lang="en-US" altLang="zh-CN" sz="2200" b="1" dirty="0">
                <a:latin typeface="Times New Roman" panose="02020603050405020304" pitchFamily="18" charset="0"/>
                <a:ea typeface="宋体" panose="02010600030101010101" pitchFamily="2" charset="-122"/>
              </a:rPr>
              <a:t>2. </a:t>
            </a:r>
            <a:r>
              <a:rPr lang="zh-CN" altLang="en-US" sz="2200" b="1" dirty="0">
                <a:latin typeface="Times New Roman" panose="02020603050405020304" pitchFamily="18" charset="0"/>
                <a:ea typeface="宋体" panose="02010600030101010101" pitchFamily="2" charset="-122"/>
              </a:rPr>
              <a:t>商务文摘的翻译技巧；</a:t>
            </a:r>
            <a:endParaRPr lang="zh-CN" altLang="en-US" sz="2200" b="1" dirty="0">
              <a:latin typeface="Times New Roman" panose="02020603050405020304" pitchFamily="18" charset="0"/>
              <a:ea typeface="宋体" panose="02010600030101010101" pitchFamily="2" charset="-122"/>
            </a:endParaRPr>
          </a:p>
          <a:p>
            <a:pPr>
              <a:buClrTx/>
              <a:buFontTx/>
            </a:pPr>
            <a:r>
              <a:rPr lang="en-US" altLang="zh-CN" sz="2200" b="1" dirty="0">
                <a:latin typeface="Times New Roman" panose="02020603050405020304" pitchFamily="18" charset="0"/>
                <a:ea typeface="宋体" panose="02010600030101010101" pitchFamily="2" charset="-122"/>
              </a:rPr>
              <a:t>3. </a:t>
            </a:r>
            <a:r>
              <a:rPr lang="zh-CN" altLang="en-US" sz="2200" b="1" dirty="0">
                <a:latin typeface="Times New Roman" panose="02020603050405020304" pitchFamily="18" charset="0"/>
                <a:ea typeface="宋体" panose="02010600030101010101" pitchFamily="2" charset="-122"/>
              </a:rPr>
              <a:t>商务翻译技巧之语态翻译。</a:t>
            </a:r>
            <a:endParaRPr lang="zh-CN" altLang="en-US" sz="2200" b="1" dirty="0">
              <a:latin typeface="Times New Roman" panose="02020603050405020304" pitchFamily="18" charset="0"/>
              <a:ea typeface="宋体" panose="02010600030101010101" pitchFamily="2" charset="-122"/>
            </a:endParaRPr>
          </a:p>
        </p:txBody>
      </p:sp>
      <p:sp>
        <p:nvSpPr>
          <p:cNvPr id="143366" name="Rectangle 6"/>
          <p:cNvSpPr>
            <a:spLocks noChangeArrowheads="1"/>
          </p:cNvSpPr>
          <p:nvPr/>
        </p:nvSpPr>
        <p:spPr bwMode="auto">
          <a:xfrm>
            <a:off x="2927350" y="4005263"/>
            <a:ext cx="15113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3600">
                <a:solidFill>
                  <a:schemeClr val="tx2"/>
                </a:solidFill>
                <a:latin typeface="Arial" panose="020B0604020202020204" pitchFamily="34" charset="0"/>
                <a:ea typeface="宋体" panose="02010600030101010101" pitchFamily="2" charset="-122"/>
              </a:defRPr>
            </a:lvl1pPr>
            <a:lvl2pPr>
              <a:defRPr sz="3600">
                <a:solidFill>
                  <a:schemeClr val="tx2"/>
                </a:solidFill>
                <a:latin typeface="Arial" panose="020B0604020202020204" pitchFamily="34" charset="0"/>
                <a:ea typeface="宋体" panose="02010600030101010101" pitchFamily="2" charset="-122"/>
              </a:defRPr>
            </a:lvl2pPr>
            <a:lvl3pPr>
              <a:defRPr sz="3600">
                <a:solidFill>
                  <a:schemeClr val="tx2"/>
                </a:solidFill>
                <a:latin typeface="Arial" panose="020B0604020202020204" pitchFamily="34" charset="0"/>
                <a:ea typeface="宋体" panose="02010600030101010101" pitchFamily="2" charset="-122"/>
              </a:defRPr>
            </a:lvl3pPr>
            <a:lvl4pPr>
              <a:defRPr sz="3600">
                <a:solidFill>
                  <a:schemeClr val="tx2"/>
                </a:solidFill>
                <a:latin typeface="Arial" panose="020B0604020202020204" pitchFamily="34" charset="0"/>
                <a:ea typeface="宋体" panose="02010600030101010101" pitchFamily="2" charset="-122"/>
              </a:defRPr>
            </a:lvl4pPr>
            <a:lvl5pPr>
              <a:defRPr sz="36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3" name="Text Box 7"/>
          <p:cNvSpPr txBox="1"/>
          <p:nvPr/>
        </p:nvSpPr>
        <p:spPr>
          <a:xfrm>
            <a:off x="3503613" y="4724400"/>
            <a:ext cx="6337300" cy="430213"/>
          </a:xfrm>
          <a:prstGeom prst="rect">
            <a:avLst/>
          </a:prstGeom>
          <a:solidFill>
            <a:schemeClr val="accent2"/>
          </a:solidFill>
          <a:ln w="9525" cap="flat" cmpd="sng">
            <a:solidFill>
              <a:schemeClr val="tx2"/>
            </a:solidFill>
            <a:prstDash val="solid"/>
            <a:miter/>
            <a:headEnd type="none" w="med" len="med"/>
            <a:tailEnd type="none" w="med" len="med"/>
          </a:ln>
        </p:spPr>
        <p:txBody>
          <a:bodyPr anchor="t" anchorCtr="0">
            <a:spAutoFit/>
          </a:bodyPr>
          <a:p>
            <a:pPr>
              <a:spcBef>
                <a:spcPct val="50000"/>
              </a:spcBef>
              <a:buClrTx/>
              <a:buFontTx/>
            </a:pPr>
            <a:r>
              <a:rPr lang="zh-CN" altLang="en-US" sz="2200" b="1" dirty="0">
                <a:latin typeface="Verdana" panose="020B0604030504040204" pitchFamily="34" charset="0"/>
                <a:ea typeface="宋体" panose="02010600030101010101" pitchFamily="2" charset="-122"/>
              </a:rPr>
              <a:t>商务翻译中的语态转换。</a:t>
            </a:r>
            <a:endParaRPr lang="zh-CN" altLang="en-US" sz="2200" b="1" dirty="0">
              <a:latin typeface="Verdana" panose="020B0604030504040204" pitchFamily="34" charset="0"/>
              <a:ea typeface="宋体" panose="02010600030101010101" pitchFamily="2" charset="-122"/>
            </a:endParaRPr>
          </a:p>
        </p:txBody>
      </p:sp>
    </p:spTree>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23" name="Rectangle 3"/>
          <p:cNvSpPr>
            <a:spLocks noGrp="1"/>
          </p:cNvSpPr>
          <p:nvPr>
            <p:ph idx="1"/>
          </p:nvPr>
        </p:nvSpPr>
        <p:spPr>
          <a:xfrm>
            <a:off x="1775460" y="1701165"/>
            <a:ext cx="9598025" cy="3529013"/>
          </a:xfrm>
          <a:ln/>
        </p:spPr>
        <p:txBody>
          <a:bodyPr vert="horz" wrap="square" lIns="91440" tIns="45720" rIns="91440" bIns="45720" anchor="t" anchorCtr="0"/>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2. </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When the debt is cleared — as it must be by the time the customer retires — and the </a:t>
            </a:r>
            <a:r>
              <a:rPr lang="en-US" altLang="zh-CN" sz="2400" i="1" dirty="0">
                <a:latin typeface="Times New Roman" panose="02020603050405020304" pitchFamily="18" charset="0"/>
                <a:cs typeface="Times New Roman" panose="02020603050405020304" pitchFamily="18" charset="0"/>
              </a:rPr>
              <a:t>account</a:t>
            </a:r>
            <a:r>
              <a:rPr lang="en-US" altLang="zh-CN" sz="2400" dirty="0">
                <a:latin typeface="Times New Roman" panose="02020603050405020304" pitchFamily="18" charset="0"/>
                <a:cs typeface="Times New Roman" panose="02020603050405020304" pitchFamily="18" charset="0"/>
              </a:rPr>
              <a:t> goes into credit, it will attract interest at about 5 percent.</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solidFill>
                  <a:schemeClr val="tx2"/>
                </a:solidFill>
                <a:latin typeface="Times New Roman" panose="02020603050405020304" pitchFamily="18" charset="0"/>
                <a:cs typeface="Times New Roman" panose="02020603050405020304" pitchFamily="18" charset="0"/>
              </a:rPr>
              <a:t>译文：顾客退休时，必须结清欠款，随后账户可转为信用贷款，收取约百分之五的利息。</a:t>
            </a:r>
            <a:endParaRPr lang="zh-CN" altLang="en-US" sz="2400" dirty="0">
              <a:solidFill>
                <a:schemeClr val="tx2"/>
              </a:solidFill>
              <a:latin typeface="Times New Roman" panose="02020603050405020304" pitchFamily="18" charset="0"/>
              <a:cs typeface="Times New Roman" panose="02020603050405020304" pitchFamily="18" charset="0"/>
            </a:endParaRPr>
          </a:p>
        </p:txBody>
      </p:sp>
      <p:pic>
        <p:nvPicPr>
          <p:cNvPr id="45058" name="Picture 4" descr="91328f99-89d6-4144-a1ed-252ef43bf11d"/>
          <p:cNvPicPr>
            <a:picLocks noChangeAspect="1"/>
          </p:cNvPicPr>
          <p:nvPr/>
        </p:nvPicPr>
        <p:blipFill>
          <a:blip r:embed="rId1"/>
          <a:stretch>
            <a:fillRect/>
          </a:stretch>
        </p:blipFill>
        <p:spPr>
          <a:xfrm>
            <a:off x="9480550" y="69850"/>
            <a:ext cx="1609725" cy="1420813"/>
          </a:xfrm>
          <a:prstGeom prst="rect">
            <a:avLst/>
          </a:prstGeom>
          <a:noFill/>
          <a:ln w="9525">
            <a:noFill/>
          </a:ln>
        </p:spPr>
      </p:pic>
      <p:pic>
        <p:nvPicPr>
          <p:cNvPr id="45059" name="Picture 5" descr="2234710_623392"/>
          <p:cNvPicPr>
            <a:picLocks noChangeAspect="1"/>
          </p:cNvPicPr>
          <p:nvPr/>
        </p:nvPicPr>
        <p:blipFill>
          <a:blip r:embed="rId2"/>
          <a:stretch>
            <a:fillRect/>
          </a:stretch>
        </p:blipFill>
        <p:spPr>
          <a:xfrm>
            <a:off x="984250" y="4365625"/>
            <a:ext cx="2411413" cy="184467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84323">
                                            <p:txEl>
                                              <p:charRg st="161" end="202"/>
                                            </p:txEl>
                                          </p:spTgt>
                                        </p:tgtEl>
                                        <p:attrNameLst>
                                          <p:attrName>style.visibility</p:attrName>
                                        </p:attrNameLst>
                                      </p:cBhvr>
                                      <p:to>
                                        <p:strVal val="visible"/>
                                      </p:to>
                                    </p:set>
                                    <p:animEffect transition="in" filter="box(in)">
                                      <p:cBhvr>
                                        <p:cTn id="7" dur="500"/>
                                        <p:tgtEl>
                                          <p:spTgt spid="184323">
                                            <p:txEl>
                                              <p:charRg st="161" end="20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6371" name="Rectangle 3"/>
          <p:cNvSpPr>
            <a:spLocks noGrp="1"/>
          </p:cNvSpPr>
          <p:nvPr>
            <p:ph idx="1"/>
          </p:nvPr>
        </p:nvSpPr>
        <p:spPr>
          <a:xfrm>
            <a:off x="1614805" y="1628775"/>
            <a:ext cx="9932670" cy="3786505"/>
          </a:xfrm>
          <a:ln/>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Analysts said that the tight monetary policy put in place at the end of last year has brought about great difficulties for many </a:t>
            </a:r>
            <a:r>
              <a:rPr lang="en-US" altLang="zh-CN" sz="2000" i="1" dirty="0">
                <a:latin typeface="Times New Roman" panose="02020603050405020304" pitchFamily="18" charset="0"/>
                <a:cs typeface="Times New Roman" panose="02020603050405020304" pitchFamily="18" charset="0"/>
              </a:rPr>
              <a:t>firm</a:t>
            </a:r>
            <a:r>
              <a:rPr lang="en-US" altLang="zh-CN" sz="2000" dirty="0">
                <a:latin typeface="Times New Roman" panose="02020603050405020304" pitchFamily="18" charset="0"/>
                <a:cs typeface="Times New Roman" panose="02020603050405020304" pitchFamily="18" charset="0"/>
              </a:rPr>
              <a:t>s, especially private ones. Thousands of small and medium enterprises have gone bankrupt in the coastal areas as they could hardly get loans from banks, reports said. Fast appreciating yuan value, rising cost of labor and raw materials are also key reasons for the situation.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solidFill>
                  <a:schemeClr val="tx2"/>
                </a:solidFill>
                <a:latin typeface="Times New Roman" panose="02020603050405020304" pitchFamily="18" charset="0"/>
                <a:cs typeface="Times New Roman" panose="02020603050405020304" pitchFamily="18" charset="0"/>
              </a:rPr>
              <a:t>译文：分析人士说，去年年底实施的货币紧缩政策使许多公司尤其是私营公司陷入困境。有报告指出，沿海地区成千上万的中小企业由于难以从银行获得贷款而倒闭了。人民币快速升值，劳动力和原材料成本上涨也是造成这种局面的主要原因。 </a:t>
            </a:r>
            <a:endParaRPr lang="zh-CN" altLang="en-US" sz="20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86371">
                                            <p:txEl>
                                              <p:charRg st="414" end="524"/>
                                            </p:txEl>
                                          </p:spTgt>
                                        </p:tgtEl>
                                        <p:attrNameLst>
                                          <p:attrName>style.visibility</p:attrName>
                                        </p:attrNameLst>
                                      </p:cBhvr>
                                      <p:to>
                                        <p:strVal val="visible"/>
                                      </p:to>
                                    </p:set>
                                    <p:animEffect transition="in" filter="checkerboard(across)">
                                      <p:cBhvr>
                                        <p:cTn id="7" dur="500"/>
                                        <p:tgtEl>
                                          <p:spTgt spid="186371">
                                            <p:txEl>
                                              <p:charRg st="414" end="52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63" name="Rectangle 3"/>
          <p:cNvSpPr>
            <a:spLocks noGrp="1"/>
          </p:cNvSpPr>
          <p:nvPr>
            <p:ph idx="1"/>
          </p:nvPr>
        </p:nvSpPr>
        <p:spPr>
          <a:xfrm>
            <a:off x="1830388" y="1700848"/>
            <a:ext cx="9644062" cy="4114800"/>
          </a:xfrm>
          <a:ln/>
        </p:spPr>
        <p:txBody>
          <a:bodyPr vert="horz" wrap="square" lIns="91440" tIns="45720" rIns="91440" bIns="45720" anchor="t" anchorCtr="0"/>
          <a:p>
            <a:pPr eaLnBrk="1" hangingPunct="1">
              <a:lnSpc>
                <a:spcPct val="180000"/>
              </a:lnSpc>
              <a:buNone/>
            </a:pP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Advertising serves directly to assist a rapid distribution of goods at reasonable price, thereby establishing a </a:t>
            </a:r>
            <a:r>
              <a:rPr lang="en-US" altLang="zh-CN" sz="2000" i="1" dirty="0">
                <a:latin typeface="Times New Roman" panose="02020603050405020304" pitchFamily="18" charset="0"/>
                <a:cs typeface="Times New Roman" panose="02020603050405020304" pitchFamily="18" charset="0"/>
              </a:rPr>
              <a:t>firm </a:t>
            </a:r>
            <a:r>
              <a:rPr lang="en-US" altLang="zh-CN" sz="2000" dirty="0">
                <a:latin typeface="Times New Roman" panose="02020603050405020304" pitchFamily="18" charset="0"/>
                <a:cs typeface="Times New Roman" panose="02020603050405020304" pitchFamily="18" charset="0"/>
              </a:rPr>
              <a:t>home market so making it possible to provide for export at competitive prices. </a:t>
            </a:r>
            <a:endParaRPr lang="en-US" altLang="zh-CN" sz="2000" dirty="0">
              <a:latin typeface="Times New Roman" panose="02020603050405020304" pitchFamily="18" charset="0"/>
              <a:cs typeface="Times New Roman" panose="02020603050405020304" pitchFamily="18" charset="0"/>
            </a:endParaRPr>
          </a:p>
          <a:p>
            <a:pPr eaLnBrk="1" hangingPunct="1">
              <a:lnSpc>
                <a:spcPct val="18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solidFill>
                  <a:schemeClr val="tx2"/>
                </a:solidFill>
                <a:latin typeface="Times New Roman" panose="02020603050405020304" pitchFamily="18" charset="0"/>
                <a:cs typeface="Times New Roman" panose="02020603050405020304" pitchFamily="18" charset="0"/>
              </a:rPr>
              <a:t>译文：广告直接有助于把货物以合理的价格分销出去，因此可以使公司建立一个稳定的国内市场，同时也使公司有可能以具有竞争力的价格出口产品。</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45763">
                                            <p:txEl>
                                              <p:charRg st="202" end="273"/>
                                            </p:txEl>
                                          </p:spTgt>
                                        </p:tgtEl>
                                        <p:attrNameLst>
                                          <p:attrName>style.visibility</p:attrName>
                                        </p:attrNameLst>
                                      </p:cBhvr>
                                      <p:to>
                                        <p:strVal val="visible"/>
                                      </p:to>
                                    </p:set>
                                    <p:animEffect transition="in" filter="checkerboard(across)">
                                      <p:cBhvr>
                                        <p:cTn id="7" dur="500"/>
                                        <p:tgtEl>
                                          <p:spTgt spid="245763">
                                            <p:txEl>
                                              <p:charRg st="202" end="27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Rectangle 2"/>
          <p:cNvSpPr>
            <a:spLocks noGrp="1"/>
          </p:cNvSpPr>
          <p:nvPr>
            <p:ph type="title"/>
          </p:nvPr>
        </p:nvSpPr>
        <p:spPr>
          <a:ln/>
        </p:spPr>
        <p:txBody>
          <a:bodyPr vert="horz" wrap="square" lIns="91440" tIns="45720" rIns="91440" bIns="45720" anchor="b" anchorCtr="0"/>
          <a:p>
            <a:pPr eaLnBrk="1" hangingPunct="1"/>
            <a:r>
              <a:rPr lang="zh-CN" altLang="en-US" dirty="0"/>
              <a:t>解析 ：</a:t>
            </a:r>
            <a:endParaRPr lang="zh-CN" altLang="en-US" dirty="0"/>
          </a:p>
        </p:txBody>
      </p:sp>
      <p:sp>
        <p:nvSpPr>
          <p:cNvPr id="48130" name="Rectangle 3"/>
          <p:cNvSpPr>
            <a:spLocks noGrp="1"/>
          </p:cNvSpPr>
          <p:nvPr>
            <p:ph idx="1"/>
          </p:nvPr>
        </p:nvSpPr>
        <p:spPr>
          <a:xfrm>
            <a:off x="2199005" y="1827530"/>
            <a:ext cx="8929370" cy="2010410"/>
          </a:xfrm>
          <a:ln/>
        </p:spPr>
        <p:txBody>
          <a:bodyPr vert="horz" wrap="square" lIns="91440" tIns="45720" rIns="91440" bIns="45720" anchor="t" anchorCtr="0"/>
          <a:p>
            <a:pPr eaLnBrk="1" hangingPunct="1">
              <a:lnSpc>
                <a:spcPct val="130000"/>
              </a:lnSpc>
            </a:pPr>
            <a:r>
              <a:rPr lang="zh-CN" altLang="en-US" sz="2400" dirty="0">
                <a:latin typeface="Times New Roman" panose="02020603050405020304" pitchFamily="18" charset="0"/>
                <a:cs typeface="Times New Roman" panose="02020603050405020304" pitchFamily="18" charset="0"/>
              </a:rPr>
              <a:t>只有把词汇放入一定的语境中才能确定其具体、准确的含义。报刊文摘翻译中，语境至关重要，如</a:t>
            </a:r>
            <a:r>
              <a:rPr lang="en-US" altLang="zh-CN" sz="2400" dirty="0">
                <a:latin typeface="Times New Roman" panose="02020603050405020304" pitchFamily="18" charset="0"/>
                <a:cs typeface="Times New Roman" panose="02020603050405020304" pitchFamily="18" charset="0"/>
              </a:rPr>
              <a:t>account</a:t>
            </a:r>
            <a:r>
              <a:rPr lang="zh-CN" altLang="en-US" sz="2400" dirty="0">
                <a:latin typeface="Times New Roman" panose="02020603050405020304" pitchFamily="18" charset="0"/>
                <a:cs typeface="Times New Roman" panose="02020603050405020304" pitchFamily="18" charset="0"/>
              </a:rPr>
              <a:t>可以表示“项目、账目”等，</a:t>
            </a:r>
            <a:r>
              <a:rPr lang="en-US" altLang="zh-CN" sz="2400" dirty="0">
                <a:latin typeface="Times New Roman" panose="02020603050405020304" pitchFamily="18" charset="0"/>
                <a:cs typeface="Times New Roman" panose="02020603050405020304" pitchFamily="18" charset="0"/>
              </a:rPr>
              <a:t>firm</a:t>
            </a:r>
            <a:r>
              <a:rPr lang="zh-CN" altLang="en-US" sz="2400" dirty="0">
                <a:latin typeface="Times New Roman" panose="02020603050405020304" pitchFamily="18" charset="0"/>
                <a:cs typeface="Times New Roman" panose="02020603050405020304" pitchFamily="18" charset="0"/>
              </a:rPr>
              <a:t>可以表示“公司、稳固、稳定”等，这需要根据语境来确定具体含义。 </a:t>
            </a:r>
            <a:endParaRPr lang="zh-CN" altLang="en-US" sz="2400" dirty="0">
              <a:latin typeface="Times New Roman" panose="02020603050405020304" pitchFamily="18" charset="0"/>
              <a:cs typeface="Times New Roman" panose="02020603050405020304" pitchFamily="18" charset="0"/>
            </a:endParaRPr>
          </a:p>
        </p:txBody>
      </p:sp>
      <p:pic>
        <p:nvPicPr>
          <p:cNvPr id="48131" name="Picture 4" descr="FVCATW6V4ACA1X3MC1CAZSXAKFCAWJJ7PUCA3TT1FRCAW5BNE6CATVJE7ZCAP9MFY3CA8GWZDXCA58IGTUCAIVWNWKCAKO0RO5CAUPRXX3CABT9FW5CAY3LSOMCA42197XCAS5TN59CAPEI10OCAB4T7K1"/>
          <p:cNvPicPr>
            <a:picLocks noChangeAspect="1"/>
          </p:cNvPicPr>
          <p:nvPr/>
        </p:nvPicPr>
        <p:blipFill>
          <a:blip r:embed="rId1"/>
          <a:stretch>
            <a:fillRect/>
          </a:stretch>
        </p:blipFill>
        <p:spPr>
          <a:xfrm>
            <a:off x="1774825" y="4337050"/>
            <a:ext cx="3025775" cy="2520950"/>
          </a:xfrm>
          <a:prstGeom prst="rect">
            <a:avLst/>
          </a:prstGeom>
          <a:noFill/>
          <a:ln w="9525">
            <a:noFill/>
          </a:ln>
        </p:spPr>
      </p:pic>
    </p:spTree>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Rectangle 2"/>
          <p:cNvSpPr>
            <a:spLocks noGrp="1"/>
          </p:cNvSpPr>
          <p:nvPr>
            <p:ph type="title"/>
          </p:nvPr>
        </p:nvSpPr>
        <p:spPr>
          <a:ln/>
        </p:spPr>
        <p:txBody>
          <a:bodyPr vert="horz" wrap="square" lIns="91440" tIns="45720" rIns="91440" bIns="45720" anchor="b" anchorCtr="0"/>
          <a:p>
            <a:pPr eaLnBrk="1" hangingPunct="1"/>
            <a:r>
              <a:rPr lang="en-US" altLang="zh-CN" sz="2800" b="1" dirty="0"/>
              <a:t>Task IV </a:t>
            </a:r>
            <a:r>
              <a:rPr lang="zh-CN" altLang="en-US" sz="2800" dirty="0"/>
              <a:t>商务文摘翻译技巧：翻译下列段落，并注意斜体句子，总结商务文摘翻译技巧</a:t>
            </a:r>
            <a:r>
              <a:rPr lang="zh-CN" altLang="en-US" sz="3200" dirty="0"/>
              <a:t>。 </a:t>
            </a:r>
            <a:endParaRPr lang="zh-CN" altLang="en-US" sz="3200" dirty="0"/>
          </a:p>
        </p:txBody>
      </p:sp>
      <p:sp>
        <p:nvSpPr>
          <p:cNvPr id="49154" name="Rectangle 3"/>
          <p:cNvSpPr>
            <a:spLocks noGrp="1"/>
          </p:cNvSpPr>
          <p:nvPr>
            <p:ph idx="1"/>
          </p:nvPr>
        </p:nvSpPr>
        <p:spPr>
          <a:xfrm>
            <a:off x="1774825" y="1628775"/>
            <a:ext cx="9834563" cy="4392613"/>
          </a:xfrm>
          <a:ln/>
        </p:spPr>
        <p:txBody>
          <a:bodyPr vert="horz" wrap="square" lIns="91440" tIns="45720" rIns="91440" bIns="45720" anchor="t" anchorCtr="0"/>
          <a:p>
            <a:pPr eaLnBrk="1" hangingPunct="1">
              <a:lnSpc>
                <a:spcPct val="120000"/>
              </a:lnSpc>
            </a:pPr>
            <a:r>
              <a:rPr lang="en-US" altLang="zh-CN" sz="2400" b="1" dirty="0">
                <a:latin typeface="Times New Roman" panose="02020603050405020304" pitchFamily="18" charset="0"/>
              </a:rPr>
              <a:t>Trade Barriers</a:t>
            </a:r>
            <a:endParaRPr lang="en-US" altLang="zh-CN" sz="2400" dirty="0">
              <a:latin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rPr>
              <a:t>A third unique problem is trade barriers. For one reason or another, all countries impose trade barriers on certain goods crossing their borders. Some trade barriers are directly related to exports. </a:t>
            </a:r>
            <a:r>
              <a:rPr lang="en-US" altLang="zh-CN" sz="2400" i="1" dirty="0">
                <a:latin typeface="Times New Roman" panose="02020603050405020304" pitchFamily="18" charset="0"/>
              </a:rPr>
              <a:t>For example, the United States permits strategic military material to be shipped abroad only after government permission has been obtained.</a:t>
            </a:r>
            <a:r>
              <a:rPr lang="en-US" altLang="zh-CN" sz="2400" dirty="0">
                <a:latin typeface="Times New Roman" panose="02020603050405020304" pitchFamily="18" charset="0"/>
              </a:rPr>
              <a:t> Most trade barriers, however, are designed to restrict imports. Two of the most common import barriers are quotas and tariffs.</a:t>
            </a:r>
            <a:endParaRPr lang="en-US" altLang="zh-CN" sz="2400" b="1" dirty="0">
              <a:latin typeface="Times New Roman" panose="02020603050405020304" pitchFamily="18" charset="0"/>
            </a:endParaRPr>
          </a:p>
        </p:txBody>
      </p:sp>
    </p:spTree>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Rectangle 3"/>
          <p:cNvSpPr>
            <a:spLocks noGrp="1"/>
          </p:cNvSpPr>
          <p:nvPr>
            <p:ph idx="1"/>
          </p:nvPr>
        </p:nvSpPr>
        <p:spPr>
          <a:xfrm>
            <a:off x="1919605" y="836930"/>
            <a:ext cx="9709150" cy="3434080"/>
          </a:xfrm>
          <a:ln/>
        </p:spPr>
        <p:txBody>
          <a:bodyPr vert="horz" wrap="square" lIns="91440" tIns="45720" rIns="91440" bIns="45720" anchor="t" anchorCtr="0"/>
          <a:p>
            <a:pPr eaLnBrk="1" hangingPunct="1">
              <a:lnSpc>
                <a:spcPct val="150000"/>
              </a:lnSpc>
            </a:pPr>
            <a:r>
              <a:rPr lang="en-US" altLang="zh-CN" sz="2400" b="1" dirty="0">
                <a:latin typeface="Times New Roman" panose="02020603050405020304" pitchFamily="18" charset="0"/>
                <a:cs typeface="Times New Roman" panose="02020603050405020304" pitchFamily="18" charset="0"/>
              </a:rPr>
              <a:t>Quotas</a:t>
            </a:r>
            <a:endParaRPr lang="en-US" altLang="zh-CN" sz="24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A quota is a quantitative restriction that is expressed in terms of either physical quantity or value. For example, a quota states that no more than 50, 000 Class A widgets that may be imported from Europe each year is a restriction stated in terms of physical quantity. Meanwhile, a quota that restricts the importation of a certain type of Japanese glassware to no more than $ 1 million worth a year is stated in terms of value.</a:t>
            </a:r>
            <a:endParaRPr lang="en-US" altLang="zh-CN" sz="2000" dirty="0">
              <a:latin typeface="Times New Roman" panose="02020603050405020304" pitchFamily="18" charset="0"/>
              <a:cs typeface="Times New Roman" panose="02020603050405020304" pitchFamily="18" charset="0"/>
            </a:endParaRPr>
          </a:p>
          <a:p>
            <a:pPr eaLnBrk="1" hangingPunct="1"/>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Rectangle 3"/>
          <p:cNvSpPr>
            <a:spLocks noGrp="1"/>
          </p:cNvSpPr>
          <p:nvPr>
            <p:ph idx="1"/>
          </p:nvPr>
        </p:nvSpPr>
        <p:spPr>
          <a:xfrm>
            <a:off x="1919288" y="908685"/>
            <a:ext cx="9659937" cy="4679950"/>
          </a:xfrm>
          <a:ln/>
        </p:spPr>
        <p:txBody>
          <a:bodyPr vert="horz" wrap="square" lIns="91440" tIns="45720" rIns="91440" bIns="45720" anchor="t" anchorCtr="0"/>
          <a:p>
            <a:pPr eaLnBrk="1" hangingPunct="1">
              <a:lnSpc>
                <a:spcPct val="150000"/>
              </a:lnSpc>
            </a:pPr>
            <a:r>
              <a:rPr lang="en-US" altLang="zh-CN" sz="2400" b="1" dirty="0">
                <a:latin typeface="Times New Roman" panose="02020603050405020304" pitchFamily="18" charset="0"/>
                <a:cs typeface="Times New Roman" panose="02020603050405020304" pitchFamily="18" charset="0"/>
              </a:rPr>
              <a:t>Tariffs</a:t>
            </a:r>
            <a:endParaRPr lang="en-US" altLang="zh-CN" sz="24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A tariff is a duty or fee levied on goods being imported into the country. These tariffs can be of two types: revenue and protective. </a:t>
            </a:r>
            <a:r>
              <a:rPr lang="en-US" altLang="zh-CN" sz="2000" i="1" dirty="0">
                <a:latin typeface="Times New Roman" panose="02020603050405020304" pitchFamily="18" charset="0"/>
                <a:cs typeface="Times New Roman" panose="02020603050405020304" pitchFamily="18" charset="0"/>
              </a:rPr>
              <a:t>A revenue tariff is designed to raise money for the government. </a:t>
            </a:r>
            <a:r>
              <a:rPr lang="en-US" altLang="zh-CN" sz="2000" dirty="0">
                <a:latin typeface="Times New Roman" panose="02020603050405020304" pitchFamily="18" charset="0"/>
                <a:cs typeface="Times New Roman" panose="02020603050405020304" pitchFamily="18" charset="0"/>
              </a:rPr>
              <a:t>These tariffs are usually low, often amounting to less than twenty-five cents per item or pound. A protective tariff is designed to discourage foreign businesses from shipping certain goods into the country. The basic reason for a protective tariff is to keep out goods that will undersell products made in the home country. For this reason, protective tariffs are often very high, thereby forcing the foreign business to raise its prices to cover the tariff.</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Rectangle 2"/>
          <p:cNvSpPr>
            <a:spLocks noGrp="1"/>
          </p:cNvSpPr>
          <p:nvPr>
            <p:ph type="title"/>
          </p:nvPr>
        </p:nvSpPr>
        <p:spPr>
          <a:ln/>
        </p:spPr>
        <p:txBody>
          <a:bodyPr vert="horz" wrap="square" lIns="91440" tIns="45720" rIns="91440" bIns="45720" anchor="b" anchorCtr="0"/>
          <a:p>
            <a:pPr eaLnBrk="1" hangingPunct="1"/>
            <a:r>
              <a:rPr lang="zh-CN" altLang="en-US" dirty="0"/>
              <a:t>解析 ：</a:t>
            </a:r>
            <a:endParaRPr lang="zh-CN" altLang="en-US" dirty="0"/>
          </a:p>
        </p:txBody>
      </p:sp>
      <p:sp>
        <p:nvSpPr>
          <p:cNvPr id="52226" name="Rectangle 3"/>
          <p:cNvSpPr>
            <a:spLocks noGrp="1"/>
          </p:cNvSpPr>
          <p:nvPr>
            <p:ph idx="1"/>
          </p:nvPr>
        </p:nvSpPr>
        <p:spPr>
          <a:xfrm>
            <a:off x="1760538" y="1700213"/>
            <a:ext cx="9583737" cy="4114800"/>
          </a:xfrm>
          <a:ln/>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在报刊文摘特点分析中，我们谈到报刊文摘往往存在许多插入语；另外，由于中西文化和语言的差异，思维方式的不同，翻译中可能采用视角转移的方法，同时需要特别注意语态的转换，翻译时不一定要生硬地保留原语的语态，而应根据目的语灵活处理。如：</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For example, the United States permits strategic military material to be shipped abroad only after government permission has been obtained.</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原译：例如在美国，未经政府批准，战略军事物资是不许运往国外的。</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改译：例如在美国，未经政府批准，战略军事物资是不允许出口的。</a:t>
            </a:r>
            <a:endParaRPr lang="zh-CN" altLang="en-US" sz="2000" dirty="0">
              <a:latin typeface="Times New Roman" panose="02020603050405020304" pitchFamily="18" charset="0"/>
              <a:cs typeface="Times New Roman" panose="02020603050405020304" pitchFamily="18" charset="0"/>
            </a:endParaRPr>
          </a:p>
        </p:txBody>
      </p:sp>
      <p:pic>
        <p:nvPicPr>
          <p:cNvPr id="52227" name="Picture 6" descr="4MCA1SOJVSCA5O64RKCAT0OZXFCAEMOI46CAKD00UNCAAEJFUCCA661VF7CAHVZ5WTCASVCWH2CAUCEO16CA3CX30ZCA9AR4XICART55R3CA6J94V9CA1CVFGDCA3PCWAACAH80Q32CAB5C4G4CAJSMDQ0"/>
          <p:cNvPicPr>
            <a:picLocks noChangeAspect="1"/>
          </p:cNvPicPr>
          <p:nvPr/>
        </p:nvPicPr>
        <p:blipFill>
          <a:blip r:embed="rId1"/>
          <a:stretch>
            <a:fillRect/>
          </a:stretch>
        </p:blipFill>
        <p:spPr>
          <a:xfrm>
            <a:off x="9083675" y="0"/>
            <a:ext cx="1584325" cy="1484313"/>
          </a:xfrm>
          <a:prstGeom prst="rect">
            <a:avLst/>
          </a:prstGeom>
          <a:noFill/>
          <a:ln w="9525">
            <a:noFill/>
          </a:ln>
        </p:spPr>
      </p:pic>
    </p:spTree>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Rectangle 3"/>
          <p:cNvSpPr>
            <a:spLocks noGrp="1"/>
          </p:cNvSpPr>
          <p:nvPr>
            <p:ph idx="1"/>
          </p:nvPr>
        </p:nvSpPr>
        <p:spPr>
          <a:xfrm>
            <a:off x="1609725" y="1557338"/>
            <a:ext cx="9891713" cy="4338637"/>
          </a:xfrm>
          <a:ln/>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分析：原译注意到了两点：把被动语态 “</a:t>
            </a:r>
            <a:r>
              <a:rPr lang="en-US" altLang="zh-CN" sz="2000" dirty="0">
                <a:latin typeface="Times New Roman" panose="02020603050405020304" pitchFamily="18" charset="0"/>
                <a:cs typeface="Times New Roman" panose="02020603050405020304" pitchFamily="18" charset="0"/>
              </a:rPr>
              <a:t>government permission has been obtained” </a:t>
            </a:r>
            <a:r>
              <a:rPr lang="zh-CN" altLang="en-US" sz="2000" dirty="0">
                <a:latin typeface="Times New Roman" panose="02020603050405020304" pitchFamily="18" charset="0"/>
                <a:cs typeface="Times New Roman" panose="02020603050405020304" pitchFamily="18" charset="0"/>
              </a:rPr>
              <a:t>翻译成了主动语态；原文是肯定句，译文为双重否定句，这种转换比直接翻译成“只有获得政府许可后，美国才许可战略军事物资出口”更能体现原文含义，因为原文讲到贸易壁垒，讲到限制出口，也就是哪些东西不能出口，所以这里翻译成否定句也就理所当然。但是，这里的“</a:t>
            </a:r>
            <a:r>
              <a:rPr lang="en-US" altLang="zh-CN" sz="2000" dirty="0">
                <a:latin typeface="Times New Roman" panose="02020603050405020304" pitchFamily="18" charset="0"/>
                <a:cs typeface="Times New Roman" panose="02020603050405020304" pitchFamily="18" charset="0"/>
              </a:rPr>
              <a:t>ship”</a:t>
            </a:r>
            <a:r>
              <a:rPr lang="zh-CN" altLang="en-US" sz="2000" dirty="0">
                <a:latin typeface="Times New Roman" panose="02020603050405020304" pitchFamily="18" charset="0"/>
                <a:cs typeface="Times New Roman" panose="02020603050405020304" pitchFamily="18" charset="0"/>
              </a:rPr>
              <a:t>显然表示“出口”，而不是由于参加展览或者其他原因而“运往国外”；既然是“出口”，就没有必要翻译成“出口国外”了，这样反倒多此一举。</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报刊文摘翻译中还需要对语态进行处理，比如把“</a:t>
            </a:r>
            <a:r>
              <a:rPr lang="en-US" altLang="zh-CN" sz="2000" dirty="0">
                <a:latin typeface="Times New Roman" panose="02020603050405020304" pitchFamily="18" charset="0"/>
                <a:cs typeface="Times New Roman" panose="02020603050405020304" pitchFamily="18" charset="0"/>
              </a:rPr>
              <a:t>A revenue tariff is designed to raise money for the government.”</a:t>
            </a:r>
            <a:r>
              <a:rPr lang="zh-CN" altLang="en-US" sz="2000" dirty="0">
                <a:latin typeface="Times New Roman" panose="02020603050405020304" pitchFamily="18" charset="0"/>
                <a:cs typeface="Times New Roman" panose="02020603050405020304" pitchFamily="18" charset="0"/>
              </a:rPr>
              <a:t>翻译成“收入关税是为增加政府税收而征收的”。</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Rectangle 2"/>
          <p:cNvSpPr>
            <a:spLocks noGrp="1"/>
          </p:cNvSpPr>
          <p:nvPr>
            <p:ph type="title"/>
          </p:nvPr>
        </p:nvSpPr>
        <p:spPr>
          <a:ln/>
        </p:spPr>
        <p:txBody>
          <a:bodyPr vert="horz" wrap="square" lIns="91440" tIns="45720" rIns="91440" bIns="45720" anchor="b" anchorCtr="0"/>
          <a:p>
            <a:pPr eaLnBrk="1" hangingPunct="1"/>
            <a:r>
              <a:rPr lang="zh-CN" altLang="en-US" dirty="0"/>
              <a:t>译文 ：</a:t>
            </a:r>
            <a:endParaRPr lang="zh-CN" altLang="en-US" dirty="0"/>
          </a:p>
        </p:txBody>
      </p:sp>
      <p:sp>
        <p:nvSpPr>
          <p:cNvPr id="54274" name="Rectangle 3"/>
          <p:cNvSpPr>
            <a:spLocks noGrp="1"/>
          </p:cNvSpPr>
          <p:nvPr>
            <p:ph idx="1"/>
          </p:nvPr>
        </p:nvSpPr>
        <p:spPr>
          <a:xfrm>
            <a:off x="1858963" y="1628775"/>
            <a:ext cx="9629775" cy="4114800"/>
          </a:xfrm>
          <a:ln/>
        </p:spPr>
        <p:txBody>
          <a:bodyPr vert="horz" wrap="square" lIns="91440" tIns="45720" rIns="91440" bIns="45720" anchor="t" anchorCtr="0"/>
          <a:p>
            <a:pPr eaLnBrk="1" hangingPunct="1">
              <a:lnSpc>
                <a:spcPct val="140000"/>
              </a:lnSpc>
            </a:pPr>
            <a:r>
              <a:rPr lang="zh-CN" altLang="en-US" sz="2000" dirty="0">
                <a:latin typeface="宋体" panose="02010600030101010101" pitchFamily="2" charset="-122"/>
              </a:rPr>
              <a:t>贸易壁垒</a:t>
            </a:r>
            <a:endParaRPr lang="zh-CN" altLang="en-US" sz="2000" dirty="0">
              <a:latin typeface="宋体" panose="02010600030101010101" pitchFamily="2" charset="-122"/>
            </a:endParaRPr>
          </a:p>
          <a:p>
            <a:pPr eaLnBrk="1" hangingPunct="1">
              <a:lnSpc>
                <a:spcPct val="140000"/>
              </a:lnSpc>
            </a:pPr>
            <a:r>
              <a:rPr lang="zh-CN" altLang="en-US" sz="2000" dirty="0">
                <a:latin typeface="宋体" panose="02010600030101010101" pitchFamily="2" charset="-122"/>
              </a:rPr>
              <a:t>第三个特殊的问题是贸易壁垒。由于种种原因，所有国家对通过它们边境的某些商品都设有贸易壁垒。有一些贸易壁垒是直接和出口有关的，例如在美国，未经政府批准，战略军事物资是不许出口的。不过大多数贸易壁垒是用来限制进口的。最常见的两种进口壁垒是配额和关税。</a:t>
            </a:r>
            <a:endParaRPr lang="zh-CN" altLang="en-US" sz="2000" dirty="0">
              <a:latin typeface="宋体" panose="02010600030101010101" pitchFamily="2" charset="-122"/>
            </a:endParaRPr>
          </a:p>
          <a:p>
            <a:pPr eaLnBrk="1" hangingPunct="1">
              <a:lnSpc>
                <a:spcPct val="140000"/>
              </a:lnSpc>
            </a:pPr>
            <a:r>
              <a:rPr lang="zh-CN" altLang="en-US" sz="2000" dirty="0">
                <a:latin typeface="宋体" panose="02010600030101010101" pitchFamily="2" charset="-122"/>
              </a:rPr>
              <a:t>配额</a:t>
            </a:r>
            <a:endParaRPr lang="zh-CN" altLang="en-US" sz="2000" dirty="0">
              <a:latin typeface="宋体" panose="02010600030101010101" pitchFamily="2" charset="-122"/>
            </a:endParaRPr>
          </a:p>
          <a:p>
            <a:pPr eaLnBrk="1" hangingPunct="1">
              <a:lnSpc>
                <a:spcPct val="140000"/>
              </a:lnSpc>
            </a:pPr>
            <a:r>
              <a:rPr lang="zh-CN" altLang="en-US" sz="2000" dirty="0">
                <a:latin typeface="宋体" panose="02010600030101010101" pitchFamily="2" charset="-122"/>
              </a:rPr>
              <a:t>配额是用数量或价值表示的数额限制。例如，从欧洲进口的</a:t>
            </a:r>
            <a:r>
              <a:rPr lang="en-US" altLang="zh-CN" sz="2000" dirty="0">
                <a:latin typeface="宋体" panose="02010600030101010101" pitchFamily="2" charset="-122"/>
              </a:rPr>
              <a:t>A</a:t>
            </a:r>
            <a:r>
              <a:rPr lang="zh-CN" altLang="en-US" sz="2000" dirty="0">
                <a:latin typeface="宋体" panose="02010600030101010101" pitchFamily="2" charset="-122"/>
              </a:rPr>
              <a:t>级小商品每年不得超过</a:t>
            </a:r>
            <a:r>
              <a:rPr lang="en-US" altLang="zh-CN" sz="2000" dirty="0">
                <a:latin typeface="宋体" panose="02010600030101010101" pitchFamily="2" charset="-122"/>
              </a:rPr>
              <a:t>50 000</a:t>
            </a:r>
            <a:r>
              <a:rPr lang="zh-CN" altLang="en-US" sz="2000" dirty="0">
                <a:latin typeface="宋体" panose="02010600030101010101" pitchFamily="2" charset="-122"/>
              </a:rPr>
              <a:t>件的配额是一种以数量表示的限制。而对某种日本玻璃器皿的进口规定每年不得超过</a:t>
            </a:r>
            <a:r>
              <a:rPr lang="en-US" altLang="zh-CN" sz="2000" dirty="0">
                <a:latin typeface="宋体" panose="02010600030101010101" pitchFamily="2" charset="-122"/>
              </a:rPr>
              <a:t>100</a:t>
            </a:r>
            <a:r>
              <a:rPr lang="zh-CN" altLang="en-US" sz="2000" dirty="0">
                <a:latin typeface="宋体" panose="02010600030101010101" pitchFamily="2" charset="-122"/>
              </a:rPr>
              <a:t>万美元的限制则是一种以价值表示的配额。</a:t>
            </a:r>
            <a:endParaRPr lang="zh-CN" altLang="en-US" sz="2000" dirty="0">
              <a:latin typeface="宋体" panose="02010600030101010101" pitchFamily="2" charset="-122"/>
            </a:endParaRPr>
          </a:p>
        </p:txBody>
      </p:sp>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Rectangle 2"/>
          <p:cNvSpPr>
            <a:spLocks noGrp="1"/>
          </p:cNvSpPr>
          <p:nvPr>
            <p:ph type="title"/>
          </p:nvPr>
        </p:nvSpPr>
        <p:spPr>
          <a:xfrm>
            <a:off x="2351088" y="765175"/>
            <a:ext cx="8316912" cy="750888"/>
          </a:xfrm>
          <a:ln/>
        </p:spPr>
        <p:txBody>
          <a:bodyPr vert="horz" wrap="square" lIns="91440" tIns="45720" rIns="91440" bIns="45720" anchor="b" anchorCtr="0"/>
          <a:p>
            <a:pPr eaLnBrk="1" hangingPunct="1"/>
            <a:r>
              <a:rPr lang="en-US" altLang="zh-CN" sz="3200" b="1" dirty="0">
                <a:latin typeface="Times New Roman" panose="02020603050405020304" pitchFamily="18" charset="0"/>
              </a:rPr>
              <a:t>§ </a:t>
            </a:r>
            <a:r>
              <a:rPr lang="en-US" altLang="zh-CN" sz="3200" b="1" dirty="0"/>
              <a:t>PART ONE</a:t>
            </a:r>
            <a:r>
              <a:rPr lang="en-US" altLang="zh-CN" sz="3200" b="1" dirty="0">
                <a:latin typeface="Times New Roman" panose="02020603050405020304" pitchFamily="18" charset="0"/>
              </a:rPr>
              <a:t> </a:t>
            </a:r>
            <a:r>
              <a:rPr lang="zh-CN" altLang="en-US" sz="3200" b="1" dirty="0">
                <a:latin typeface="Times New Roman" panose="02020603050405020304" pitchFamily="18" charset="0"/>
              </a:rPr>
              <a:t>认识商务文摘及商务文摘翻译</a:t>
            </a:r>
            <a:endParaRPr lang="zh-CN" altLang="en-US" sz="3200" b="1" dirty="0">
              <a:latin typeface="Times New Roman" panose="02020603050405020304" pitchFamily="18" charset="0"/>
            </a:endParaRPr>
          </a:p>
        </p:txBody>
      </p:sp>
      <p:sp>
        <p:nvSpPr>
          <p:cNvPr id="8194" name="Rectangle 10"/>
          <p:cNvSpPr>
            <a:spLocks noGrp="1"/>
          </p:cNvSpPr>
          <p:nvPr>
            <p:ph idx="1"/>
          </p:nvPr>
        </p:nvSpPr>
        <p:spPr>
          <a:xfrm>
            <a:off x="2782888" y="2060575"/>
            <a:ext cx="7313612" cy="1504950"/>
          </a:xfrm>
          <a:ln/>
        </p:spPr>
        <p:txBody>
          <a:bodyPr vert="horz" wrap="square" lIns="91440" tIns="45720" rIns="91440" bIns="45720" anchor="t" anchorCtr="0"/>
          <a:p>
            <a:pPr eaLnBrk="1" hangingPunct="1"/>
            <a:r>
              <a:rPr lang="en-US" altLang="zh-CN" dirty="0">
                <a:latin typeface="Arial" panose="020B0604020202020204" pitchFamily="34" charset="0"/>
              </a:rPr>
              <a:t>Task I  </a:t>
            </a:r>
            <a:r>
              <a:rPr lang="zh-CN" altLang="en-US" dirty="0">
                <a:latin typeface="Arial" panose="020B0604020202020204" pitchFamily="34" charset="0"/>
              </a:rPr>
              <a:t>阅读下面三个文摘段落，体会并讨论商务报刊文摘的语言特点 。</a:t>
            </a:r>
            <a:endParaRPr lang="zh-CN" altLang="en-US" dirty="0">
              <a:latin typeface="Arial" panose="020B0604020202020204" pitchFamily="34" charset="0"/>
            </a:endParaRPr>
          </a:p>
        </p:txBody>
      </p:sp>
      <p:pic>
        <p:nvPicPr>
          <p:cNvPr id="8195" name="Picture 12" descr="MC900282178[1]"/>
          <p:cNvPicPr>
            <a:picLocks noChangeAspect="1"/>
          </p:cNvPicPr>
          <p:nvPr/>
        </p:nvPicPr>
        <p:blipFill>
          <a:blip r:embed="rId1"/>
          <a:stretch>
            <a:fillRect/>
          </a:stretch>
        </p:blipFill>
        <p:spPr>
          <a:xfrm>
            <a:off x="2855913" y="3429000"/>
            <a:ext cx="2438400" cy="2808288"/>
          </a:xfrm>
          <a:prstGeom prst="rect">
            <a:avLst/>
          </a:prstGeom>
          <a:noFill/>
          <a:ln w="9525">
            <a:noFill/>
          </a:ln>
        </p:spPr>
      </p:pic>
    </p:spTree>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Rectangle 3"/>
          <p:cNvSpPr>
            <a:spLocks noGrp="1"/>
          </p:cNvSpPr>
          <p:nvPr>
            <p:ph idx="1"/>
          </p:nvPr>
        </p:nvSpPr>
        <p:spPr>
          <a:ln/>
        </p:spPr>
        <p:txBody>
          <a:bodyPr vert="horz" wrap="square" lIns="91440" tIns="45720" rIns="91440" bIns="45720" anchor="t" anchorCtr="0"/>
          <a:p>
            <a:pPr eaLnBrk="1" hangingPunct="1">
              <a:lnSpc>
                <a:spcPct val="120000"/>
              </a:lnSpc>
            </a:pPr>
            <a:r>
              <a:rPr lang="zh-CN" altLang="en-US" sz="2400" dirty="0"/>
              <a:t>关税</a:t>
            </a:r>
            <a:endParaRPr lang="zh-CN" altLang="en-US" sz="2400" dirty="0"/>
          </a:p>
          <a:p>
            <a:pPr eaLnBrk="1" hangingPunct="1">
              <a:lnSpc>
                <a:spcPct val="120000"/>
              </a:lnSpc>
            </a:pPr>
            <a:r>
              <a:rPr lang="zh-CN" altLang="en-US" sz="2400" dirty="0"/>
              <a:t>关税是对进口到一个国家的商品所征收的税额或费用。这类关税有两种：收入关税和保护关税。收入关税是为增加政府税收而征收的。这种关税一般较低，通常每件或每磅商品征收低于</a:t>
            </a:r>
            <a:r>
              <a:rPr lang="en-US" altLang="zh-CN" sz="2400" dirty="0"/>
              <a:t>25</a:t>
            </a:r>
            <a:r>
              <a:rPr lang="zh-CN" altLang="en-US" sz="2400" dirty="0"/>
              <a:t>美分的关税。保护性关税是为了限制外国企业将某种商品在该国销售而征收的，其基本目的是阻挠可能以低于本国产品价格出售的商品进口。由于这个原因，保护性关税通常是相当高的，从而迫使外国企业提高其价格以偿付关税。</a:t>
            </a:r>
            <a:endParaRPr lang="zh-CN" altLang="en-US" sz="2400" dirty="0"/>
          </a:p>
        </p:txBody>
      </p:sp>
    </p:spTree>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Rectangle 2"/>
          <p:cNvSpPr>
            <a:spLocks noGrp="1"/>
          </p:cNvSpPr>
          <p:nvPr>
            <p:ph type="title"/>
          </p:nvPr>
        </p:nvSpPr>
        <p:spPr>
          <a:xfrm>
            <a:off x="2495550" y="301625"/>
            <a:ext cx="7712075" cy="1143000"/>
          </a:xfrm>
          <a:ln/>
        </p:spPr>
        <p:txBody>
          <a:bodyPr vert="horz" wrap="square" lIns="91440" tIns="45720" rIns="91440" bIns="45720" anchor="b" anchorCtr="0"/>
          <a:p>
            <a:pPr eaLnBrk="1" hangingPunct="1"/>
            <a:r>
              <a:rPr lang="en-US" altLang="zh-CN" sz="2800" b="1" dirty="0"/>
              <a:t>Task V</a:t>
            </a:r>
            <a:r>
              <a:rPr lang="en-US" altLang="zh-CN" dirty="0"/>
              <a:t>  </a:t>
            </a:r>
            <a:r>
              <a:rPr lang="zh-CN" altLang="en-US" sz="2800" dirty="0"/>
              <a:t>请翻译下列报刊文摘，注意斜体句子的翻译技巧。</a:t>
            </a:r>
            <a:endParaRPr lang="zh-CN" altLang="en-US" sz="2800" dirty="0"/>
          </a:p>
        </p:txBody>
      </p:sp>
      <p:sp>
        <p:nvSpPr>
          <p:cNvPr id="56322" name="Rectangle 3"/>
          <p:cNvSpPr>
            <a:spLocks noGrp="1"/>
          </p:cNvSpPr>
          <p:nvPr>
            <p:ph idx="1"/>
          </p:nvPr>
        </p:nvSpPr>
        <p:spPr>
          <a:xfrm>
            <a:off x="1868488" y="1557338"/>
            <a:ext cx="9582150" cy="4967287"/>
          </a:xfrm>
          <a:ln/>
        </p:spPr>
        <p:txBody>
          <a:bodyPr vert="horz" wrap="square" lIns="91440" tIns="45720" rIns="91440" bIns="45720" anchor="t" anchorCtr="0"/>
          <a:p>
            <a:pPr eaLnBrk="1" hangingPunct="1">
              <a:lnSpc>
                <a:spcPct val="120000"/>
              </a:lnSpc>
            </a:pPr>
            <a:r>
              <a:rPr lang="en-US" altLang="zh-CN" sz="2000" b="1" i="1" dirty="0">
                <a:latin typeface="Times New Roman" panose="02020603050405020304" pitchFamily="18" charset="0"/>
                <a:cs typeface="Times New Roman" panose="02020603050405020304" pitchFamily="18" charset="0"/>
              </a:rPr>
              <a:t>Asia, You Cost Too Much</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The International Monetary Fund just predicted that Asia’s economic boom will continue for the next several years. Sony just announced that it will no longer export TV sets from Japan because it’s impossible to price the sets competitively. Which of the two should Asian business pay attention to?</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Listen to Sony. Because even in a growing market, costs count. And for many businesses, Asia is beginning to cost too much.</a:t>
            </a:r>
            <a:endParaRPr lang="en-US" altLang="zh-CN" sz="2000" i="1"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i="1" dirty="0">
                <a:latin typeface="Times New Roman" panose="02020603050405020304" pitchFamily="18" charset="0"/>
                <a:cs typeface="Times New Roman" panose="02020603050405020304" pitchFamily="18" charset="0"/>
              </a:rPr>
              <a:t>The Asian economic miracle can be best summed up as the biggest price undercut in history. Asian grew because it was the cheapest source for the low-tech consumer goods that the West craves.</a:t>
            </a:r>
            <a:r>
              <a:rPr lang="en-US" altLang="zh-CN" sz="2000" dirty="0">
                <a:latin typeface="Times New Roman" panose="02020603050405020304" pitchFamily="18" charset="0"/>
                <a:cs typeface="Times New Roman" panose="02020603050405020304" pitchFamily="18" charset="0"/>
              </a:rPr>
              <a:t> Hong Kong and Korea didn’t invent new or more efficient manufacturing techniques. They simply bought market share with low wages.</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2"/>
          <p:cNvSpPr>
            <a:spLocks noGrp="1"/>
          </p:cNvSpPr>
          <p:nvPr>
            <p:ph type="title"/>
          </p:nvPr>
        </p:nvSpPr>
        <p:spPr>
          <a:ln/>
        </p:spPr>
        <p:txBody>
          <a:bodyPr vert="horz" wrap="square" lIns="91440" tIns="45720" rIns="91440" bIns="45720" anchor="b" anchorCtr="0"/>
          <a:p>
            <a:pPr eaLnBrk="1" hangingPunct="1"/>
            <a:r>
              <a:rPr lang="zh-CN" altLang="en-US" dirty="0"/>
              <a:t>解析 ：</a:t>
            </a:r>
            <a:endParaRPr lang="zh-CN" altLang="en-US" dirty="0"/>
          </a:p>
        </p:txBody>
      </p:sp>
      <p:sp>
        <p:nvSpPr>
          <p:cNvPr id="57346" name="Rectangle 3"/>
          <p:cNvSpPr>
            <a:spLocks noGrp="1"/>
          </p:cNvSpPr>
          <p:nvPr>
            <p:ph idx="1"/>
          </p:nvPr>
        </p:nvSpPr>
        <p:spPr>
          <a:xfrm>
            <a:off x="1827213" y="1628775"/>
            <a:ext cx="9793287" cy="4770438"/>
          </a:xfrm>
          <a:ln/>
        </p:spPr>
        <p:txBody>
          <a:bodyPr vert="horz" wrap="square" lIns="91440" tIns="45720" rIns="91440" bIns="45720" anchor="t" anchorCtr="0"/>
          <a:p>
            <a:pPr eaLnBrk="1" hangingPunct="1">
              <a:lnSpc>
                <a:spcPct val="110000"/>
              </a:lnSpc>
            </a:pPr>
            <a:r>
              <a:rPr lang="zh-CN" altLang="en-US" sz="2100" dirty="0">
                <a:latin typeface="Times New Roman" panose="02020603050405020304" pitchFamily="18" charset="0"/>
                <a:cs typeface="Times New Roman" panose="02020603050405020304" pitchFamily="18" charset="0"/>
              </a:rPr>
              <a:t>报刊文摘翻译属于篇章翻译，需要综合应用到各种翻译技巧。现对斜体句子分别进行分析：</a:t>
            </a:r>
            <a:endParaRPr lang="zh-CN" altLang="en-US" sz="21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100" dirty="0">
                <a:latin typeface="Times New Roman" panose="02020603050405020304" pitchFamily="18" charset="0"/>
                <a:cs typeface="Times New Roman" panose="02020603050405020304" pitchFamily="18" charset="0"/>
              </a:rPr>
              <a:t>原文：</a:t>
            </a:r>
            <a:r>
              <a:rPr lang="en-US" altLang="zh-CN" sz="2100" dirty="0">
                <a:latin typeface="Times New Roman" panose="02020603050405020304" pitchFamily="18" charset="0"/>
                <a:cs typeface="Times New Roman" panose="02020603050405020304" pitchFamily="18" charset="0"/>
              </a:rPr>
              <a:t>Asia, You Cost Too Much</a:t>
            </a:r>
            <a:endParaRPr lang="en-US" altLang="zh-CN" sz="21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100" dirty="0">
                <a:latin typeface="Times New Roman" panose="02020603050405020304" pitchFamily="18" charset="0"/>
                <a:cs typeface="Times New Roman" panose="02020603050405020304" pitchFamily="18" charset="0"/>
              </a:rPr>
              <a:t>译文：亚洲，成本过高</a:t>
            </a:r>
            <a:endParaRPr lang="zh-CN" altLang="en-US" sz="21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100" dirty="0">
                <a:latin typeface="Times New Roman" panose="02020603050405020304" pitchFamily="18" charset="0"/>
                <a:cs typeface="Times New Roman" panose="02020603050405020304" pitchFamily="18" charset="0"/>
              </a:rPr>
              <a:t>分析：译文中省略了“</a:t>
            </a:r>
            <a:r>
              <a:rPr lang="en-US" altLang="zh-CN" sz="2100" dirty="0">
                <a:latin typeface="Times New Roman" panose="02020603050405020304" pitchFamily="18" charset="0"/>
                <a:cs typeface="Times New Roman" panose="02020603050405020304" pitchFamily="18" charset="0"/>
              </a:rPr>
              <a:t>you”</a:t>
            </a:r>
            <a:r>
              <a:rPr lang="zh-CN" altLang="en-US" sz="2100" dirty="0">
                <a:latin typeface="Times New Roman" panose="02020603050405020304" pitchFamily="18" charset="0"/>
                <a:cs typeface="Times New Roman" panose="02020603050405020304" pitchFamily="18" charset="0"/>
              </a:rPr>
              <a:t>，主要是因为英语必须有主语才能构成合理的句子，而这里的主语就是亚洲，所以省略了“</a:t>
            </a:r>
            <a:r>
              <a:rPr lang="en-US" altLang="zh-CN" sz="2100" dirty="0">
                <a:latin typeface="Times New Roman" panose="02020603050405020304" pitchFamily="18" charset="0"/>
                <a:cs typeface="Times New Roman" panose="02020603050405020304" pitchFamily="18" charset="0"/>
              </a:rPr>
              <a:t>you”</a:t>
            </a:r>
            <a:r>
              <a:rPr lang="zh-CN" altLang="en-US" sz="2100" dirty="0">
                <a:latin typeface="Times New Roman" panose="02020603050405020304" pitchFamily="18" charset="0"/>
                <a:cs typeface="Times New Roman" panose="02020603050405020304" pitchFamily="18" charset="0"/>
              </a:rPr>
              <a:t>。</a:t>
            </a:r>
            <a:endParaRPr lang="zh-CN" altLang="en-US" sz="21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100" dirty="0">
                <a:latin typeface="Times New Roman" panose="02020603050405020304" pitchFamily="18" charset="0"/>
                <a:cs typeface="Times New Roman" panose="02020603050405020304" pitchFamily="18" charset="0"/>
              </a:rPr>
              <a:t>原文：</a:t>
            </a:r>
            <a:r>
              <a:rPr lang="en-US" altLang="zh-CN" sz="2100" dirty="0">
                <a:latin typeface="Times New Roman" panose="02020603050405020304" pitchFamily="18" charset="0"/>
                <a:cs typeface="Times New Roman" panose="02020603050405020304" pitchFamily="18" charset="0"/>
              </a:rPr>
              <a:t>The Asian economic miracle can be best summed up as the biggest price undercut in history.</a:t>
            </a:r>
            <a:endParaRPr lang="en-US" altLang="zh-CN" sz="21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100" dirty="0">
                <a:latin typeface="Times New Roman" panose="02020603050405020304" pitchFamily="18" charset="0"/>
                <a:cs typeface="Times New Roman" panose="02020603050405020304" pitchFamily="18" charset="0"/>
              </a:rPr>
              <a:t>原译：亚洲的经济奇迹可被最精彩地概括为是有史以来规模最大的削价抢生意。</a:t>
            </a:r>
            <a:endParaRPr lang="zh-CN" altLang="en-US" sz="21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100" dirty="0">
                <a:latin typeface="Times New Roman" panose="02020603050405020304" pitchFamily="18" charset="0"/>
                <a:cs typeface="Times New Roman" panose="02020603050405020304" pitchFamily="18" charset="0"/>
              </a:rPr>
              <a:t>改译：亚洲的经济奇迹可以精彩地概括为史无前例的削价抢生意。</a:t>
            </a:r>
            <a:endParaRPr lang="zh-CN" altLang="en-US" sz="21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100" dirty="0">
                <a:latin typeface="Times New Roman" panose="02020603050405020304" pitchFamily="18" charset="0"/>
                <a:cs typeface="Times New Roman" panose="02020603050405020304" pitchFamily="18" charset="0"/>
              </a:rPr>
              <a:t>分析：本句中的被动语态不需要翻译为“被</a:t>
            </a:r>
            <a:r>
              <a:rPr lang="en-US" altLang="zh-CN" sz="2100" dirty="0">
                <a:latin typeface="Times New Roman" panose="02020603050405020304" pitchFamily="18" charset="0"/>
                <a:cs typeface="Times New Roman" panose="02020603050405020304" pitchFamily="18" charset="0"/>
              </a:rPr>
              <a:t>……”</a:t>
            </a:r>
            <a:r>
              <a:rPr lang="zh-CN" altLang="en-US" sz="2100" dirty="0">
                <a:latin typeface="Times New Roman" panose="02020603050405020304" pitchFamily="18" charset="0"/>
                <a:cs typeface="Times New Roman" panose="02020603050405020304" pitchFamily="18" charset="0"/>
              </a:rPr>
              <a:t>，“有史以来规模最大”可以简练地翻译成“史无前例”。 </a:t>
            </a:r>
            <a:endParaRPr lang="zh-CN" altLang="en-US" sz="2100" dirty="0">
              <a:latin typeface="Times New Roman" panose="02020603050405020304" pitchFamily="18" charset="0"/>
              <a:cs typeface="Times New Roman" panose="02020603050405020304" pitchFamily="18" charset="0"/>
            </a:endParaRPr>
          </a:p>
        </p:txBody>
      </p:sp>
      <p:pic>
        <p:nvPicPr>
          <p:cNvPr id="57347" name="Picture 4" descr="12CABD970ICAE0NFYVCASXCV4QCAM9OSZ4CAYU9O7DCA4XH8VBCA6FQZF9CA5IS81OCA0Z2P50CA2LY3S0CAH2F95FCA595LSKCAD5FYL3CAHLQYU5CAEC0MFKCAA3TLRQCAG4ESOKCAWJ2S18CAOBKMIX"/>
          <p:cNvPicPr>
            <a:picLocks noChangeAspect="1"/>
          </p:cNvPicPr>
          <p:nvPr/>
        </p:nvPicPr>
        <p:blipFill>
          <a:blip r:embed="rId1"/>
          <a:stretch>
            <a:fillRect/>
          </a:stretch>
        </p:blipFill>
        <p:spPr>
          <a:xfrm>
            <a:off x="8651875" y="0"/>
            <a:ext cx="2016125" cy="1519238"/>
          </a:xfrm>
          <a:prstGeom prst="rect">
            <a:avLst/>
          </a:prstGeom>
          <a:noFill/>
          <a:ln w="9525">
            <a:noFill/>
          </a:ln>
        </p:spPr>
      </p:pic>
    </p:spTree>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Rectangle 2"/>
          <p:cNvSpPr>
            <a:spLocks noGrp="1"/>
          </p:cNvSpPr>
          <p:nvPr>
            <p:ph type="title"/>
          </p:nvPr>
        </p:nvSpPr>
        <p:spPr>
          <a:ln/>
        </p:spPr>
        <p:txBody>
          <a:bodyPr vert="horz" wrap="square" lIns="91440" tIns="45720" rIns="91440" bIns="45720" anchor="b" anchorCtr="0"/>
          <a:p>
            <a:pPr eaLnBrk="1" hangingPunct="1"/>
            <a:r>
              <a:rPr lang="zh-CN" altLang="en-US" dirty="0"/>
              <a:t>译文 ：</a:t>
            </a:r>
            <a:endParaRPr lang="zh-CN" altLang="en-US" dirty="0"/>
          </a:p>
        </p:txBody>
      </p:sp>
      <p:sp>
        <p:nvSpPr>
          <p:cNvPr id="58370" name="Rectangle 3"/>
          <p:cNvSpPr>
            <a:spLocks noGrp="1"/>
          </p:cNvSpPr>
          <p:nvPr>
            <p:ph idx="1"/>
          </p:nvPr>
        </p:nvSpPr>
        <p:spPr>
          <a:xfrm>
            <a:off x="1624013" y="1557338"/>
            <a:ext cx="10044112" cy="4481512"/>
          </a:xfrm>
          <a:ln/>
        </p:spPr>
        <p:txBody>
          <a:bodyPr vert="horz" wrap="square" lIns="91440" tIns="45720" rIns="91440" bIns="45720" anchor="t" anchorCtr="0"/>
          <a:p>
            <a:pPr eaLnBrk="1" hangingPunct="1">
              <a:lnSpc>
                <a:spcPct val="140000"/>
              </a:lnSpc>
            </a:pPr>
            <a:r>
              <a:rPr lang="zh-CN" altLang="en-US" sz="2000" dirty="0"/>
              <a:t>亚洲，成本过高</a:t>
            </a:r>
            <a:endParaRPr lang="zh-CN" altLang="en-US" sz="2000" dirty="0"/>
          </a:p>
          <a:p>
            <a:pPr eaLnBrk="1" hangingPunct="1">
              <a:lnSpc>
                <a:spcPct val="140000"/>
              </a:lnSpc>
            </a:pPr>
            <a:r>
              <a:rPr lang="zh-CN" altLang="en-US" sz="2000" dirty="0"/>
              <a:t>国际货币基金组织刚刚预言，亚洲的经济繁荣在未来几年中还要持续下去。索尼公司刚刚宣布，它将不再从日本出口电视，因为它没有可能把其价格定得更有竞争力。就这两条信息，亚洲的企业应该注意其中的哪条呢？</a:t>
            </a:r>
            <a:endParaRPr lang="zh-CN" altLang="en-US" sz="2000" dirty="0"/>
          </a:p>
          <a:p>
            <a:pPr eaLnBrk="1" hangingPunct="1">
              <a:lnSpc>
                <a:spcPct val="140000"/>
              </a:lnSpc>
            </a:pPr>
            <a:r>
              <a:rPr lang="zh-CN" altLang="en-US" sz="2000" dirty="0"/>
              <a:t>听听索尼的吧。由于即使在一个不断扩大的市场上，成本起着关键作用。而对许多企业来说，亚洲正开始使它们的成本变得过高。</a:t>
            </a:r>
            <a:endParaRPr lang="zh-CN" altLang="en-US" sz="2000" dirty="0"/>
          </a:p>
          <a:p>
            <a:pPr eaLnBrk="1" hangingPunct="1">
              <a:lnSpc>
                <a:spcPct val="140000"/>
              </a:lnSpc>
            </a:pPr>
            <a:r>
              <a:rPr lang="zh-CN" altLang="en-US" sz="2000" dirty="0"/>
              <a:t>亚洲的经济奇迹可以精彩地概括为史无前例的削价抢生意。亚洲经济增长是因为，它是西方渴望的最廉价的低技术消费产品的来源。香港和韩国并未发明新的或更高效的生产技术，它们只不过通过低工资赢得其市场份额。</a:t>
            </a:r>
            <a:endParaRPr lang="zh-CN" altLang="en-US" sz="2000" dirty="0"/>
          </a:p>
        </p:txBody>
      </p:sp>
      <p:pic>
        <p:nvPicPr>
          <p:cNvPr id="58371" name="Picture 4" descr="2DCA9J03PXCAEABHIQCAAYPXX4CA3KS5PLCA22WEV8CA71GGIFCAF8SZ20CAG3RCTKCA5BH8VXCAWB6M52CAL2QOZ9CANPJSCHCAN7KO0MCAQBOGRMCAF7IOVQCAVW0ABICA5CY0WSCA3AIZ43CAT30VMK"/>
          <p:cNvPicPr>
            <a:picLocks noChangeAspect="1"/>
          </p:cNvPicPr>
          <p:nvPr/>
        </p:nvPicPr>
        <p:blipFill>
          <a:blip r:embed="rId1"/>
          <a:stretch>
            <a:fillRect/>
          </a:stretch>
        </p:blipFill>
        <p:spPr>
          <a:xfrm>
            <a:off x="8472488" y="101600"/>
            <a:ext cx="2016125" cy="1381125"/>
          </a:xfrm>
          <a:prstGeom prst="rect">
            <a:avLst/>
          </a:prstGeom>
          <a:noFill/>
          <a:ln w="9525">
            <a:noFill/>
          </a:ln>
        </p:spPr>
      </p:pic>
    </p:spTree>
  </p:cSld>
  <p:clrMapOvr>
    <a:masterClrMapping/>
  </p:clrMapOvr>
  <p:transition spd="slow">
    <p:randomBar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Rectangle 2"/>
          <p:cNvSpPr>
            <a:spLocks noGrp="1"/>
          </p:cNvSpPr>
          <p:nvPr>
            <p:ph type="title"/>
          </p:nvPr>
        </p:nvSpPr>
        <p:spPr>
          <a:ln/>
        </p:spPr>
        <p:txBody>
          <a:bodyPr vert="horz" wrap="square" lIns="91440" tIns="45720" rIns="91440" bIns="45720" anchor="b" anchorCtr="0"/>
          <a:p>
            <a:pPr eaLnBrk="1" hangingPunct="1"/>
            <a:r>
              <a:rPr lang="en-US" altLang="zh-CN" b="1" dirty="0"/>
              <a:t>§ PART FOUR </a:t>
            </a:r>
            <a:r>
              <a:rPr lang="zh-CN" altLang="en-US" dirty="0"/>
              <a:t>讨论：</a:t>
            </a:r>
            <a:endParaRPr lang="zh-CN" altLang="en-US" dirty="0"/>
          </a:p>
        </p:txBody>
      </p:sp>
      <p:sp>
        <p:nvSpPr>
          <p:cNvPr id="59394" name="Rectangle 3"/>
          <p:cNvSpPr>
            <a:spLocks noGrp="1"/>
          </p:cNvSpPr>
          <p:nvPr>
            <p:ph idx="1"/>
          </p:nvPr>
        </p:nvSpPr>
        <p:spPr>
          <a:xfrm>
            <a:off x="6527800" y="2781300"/>
            <a:ext cx="3824288" cy="2376488"/>
          </a:xfrm>
          <a:ln/>
        </p:spPr>
        <p:txBody>
          <a:bodyPr vert="horz" wrap="square" lIns="91440" tIns="45720" rIns="91440" bIns="45720" anchor="t" anchorCtr="0"/>
          <a:p>
            <a:pPr eaLnBrk="1" hangingPunct="1"/>
            <a:r>
              <a:rPr lang="zh-CN" altLang="en-US" sz="2800" dirty="0">
                <a:latin typeface="宋体" panose="02010600030101010101" pitchFamily="2" charset="-122"/>
              </a:rPr>
              <a:t>通过上述翻译任务，你认为商务文摘翻译的要点是什么</a:t>
            </a:r>
            <a:r>
              <a:rPr lang="en-US" altLang="zh-CN" sz="2800" dirty="0">
                <a:latin typeface="宋体" panose="02010600030101010101" pitchFamily="2" charset="-122"/>
              </a:rPr>
              <a:t>? </a:t>
            </a:r>
            <a:r>
              <a:rPr lang="zh-CN" altLang="en-US" sz="2800" dirty="0">
                <a:latin typeface="宋体" panose="02010600030101010101" pitchFamily="2" charset="-122"/>
              </a:rPr>
              <a:t>商务文摘翻译需要注意哪些事项？</a:t>
            </a:r>
            <a:r>
              <a:rPr lang="zh-CN" altLang="en-US" dirty="0"/>
              <a:t> </a:t>
            </a:r>
            <a:endParaRPr lang="zh-CN" altLang="en-US" sz="2400" dirty="0"/>
          </a:p>
        </p:txBody>
      </p:sp>
      <p:pic>
        <p:nvPicPr>
          <p:cNvPr id="59395" name="Picture 5" descr="group-discussion_2"/>
          <p:cNvPicPr>
            <a:picLocks noChangeAspect="1"/>
          </p:cNvPicPr>
          <p:nvPr/>
        </p:nvPicPr>
        <p:blipFill>
          <a:blip r:embed="rId1"/>
          <a:stretch>
            <a:fillRect/>
          </a:stretch>
        </p:blipFill>
        <p:spPr>
          <a:xfrm>
            <a:off x="2495550" y="2636838"/>
            <a:ext cx="3786188" cy="2706687"/>
          </a:xfrm>
          <a:prstGeom prst="rect">
            <a:avLst/>
          </a:prstGeom>
          <a:noFill/>
          <a:ln w="9525">
            <a:noFill/>
          </a:ln>
        </p:spPr>
      </p:pic>
    </p:spTree>
  </p:cSld>
  <p:clrMapOvr>
    <a:masterClrMapping/>
  </p:clrMapOvr>
  <p:transition spd="slow">
    <p:randomBar dir="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Rectangle 2"/>
          <p:cNvSpPr>
            <a:spLocks noGrp="1"/>
          </p:cNvSpPr>
          <p:nvPr>
            <p:ph type="title"/>
          </p:nvPr>
        </p:nvSpPr>
        <p:spPr>
          <a:ln/>
        </p:spPr>
        <p:txBody>
          <a:bodyPr vert="horz" wrap="square" lIns="91440" tIns="45720" rIns="91440" bIns="45720" anchor="b" anchorCtr="0"/>
          <a:p>
            <a:pPr eaLnBrk="1" hangingPunct="1"/>
            <a:r>
              <a:rPr lang="en-US" altLang="zh-CN" sz="3200" b="1" dirty="0"/>
              <a:t>I.</a:t>
            </a:r>
            <a:r>
              <a:rPr lang="zh-CN" altLang="en-US" sz="3200" dirty="0"/>
              <a:t>标题翻译要概括简练，醒目生动</a:t>
            </a:r>
            <a:endParaRPr lang="zh-CN" altLang="en-US" sz="3200" dirty="0"/>
          </a:p>
        </p:txBody>
      </p:sp>
      <p:sp>
        <p:nvSpPr>
          <p:cNvPr id="60418" name="Rectangle 3"/>
          <p:cNvSpPr>
            <a:spLocks noGrp="1"/>
          </p:cNvSpPr>
          <p:nvPr>
            <p:ph idx="1"/>
          </p:nvPr>
        </p:nvSpPr>
        <p:spPr>
          <a:ln/>
        </p:spPr>
        <p:txBody>
          <a:bodyPr vert="horz" wrap="square" lIns="91440" tIns="45720" rIns="91440" bIns="45720" anchor="t" anchorCtr="0"/>
          <a:p>
            <a:pPr eaLnBrk="1" hangingPunct="1">
              <a:lnSpc>
                <a:spcPct val="130000"/>
              </a:lnSpc>
            </a:pPr>
            <a:r>
              <a:rPr lang="zh-CN" altLang="en-US" sz="2400" dirty="0"/>
              <a:t>标题是一篇文章的眼睛，好的标题翻译能够吸引读者的注意力。商务报刊文章的标题也很讲究简洁性、清晰性。译者在翻译文章标题的时候，为了更好地把握主旨，可以先阅读完全篇文章，掌握了大意之后，再确定如何翻译。有时候，由于英汉两种语言的差异，不能直接把标题翻译成汉语，而需要灵活地采用意译的办法，更好地凸现文章的要旨。 </a:t>
            </a:r>
            <a:endParaRPr lang="zh-CN" altLang="en-US" sz="2400" dirty="0"/>
          </a:p>
        </p:txBody>
      </p:sp>
      <p:pic>
        <p:nvPicPr>
          <p:cNvPr id="60419" name="Picture 5" descr="9CCAOO4ZJJCAG819WOCABKT25FCAT65YRMCAFKRUTECAU91VS5CABX6S71CAEE3MXGCA8G5FIPCA7BT3E9CAHZ77MHCAX3AAIWCA5FU9RTCADNQRVVCA0JUGNACAZPRZVJCA9NFS5YCAKMNX0NCAL2MSTC"/>
          <p:cNvPicPr>
            <a:picLocks noChangeAspect="1"/>
          </p:cNvPicPr>
          <p:nvPr/>
        </p:nvPicPr>
        <p:blipFill>
          <a:blip r:embed="rId1"/>
          <a:stretch>
            <a:fillRect/>
          </a:stretch>
        </p:blipFill>
        <p:spPr>
          <a:xfrm>
            <a:off x="1524000" y="5084763"/>
            <a:ext cx="1670050" cy="1773237"/>
          </a:xfrm>
          <a:prstGeom prst="rect">
            <a:avLst/>
          </a:prstGeom>
          <a:noFill/>
          <a:ln w="9525">
            <a:noFill/>
          </a:ln>
        </p:spPr>
      </p:pic>
    </p:spTree>
  </p:cSld>
  <p:clrMapOvr>
    <a:masterClrMapping/>
  </p:clrMapOvr>
  <p:transition spd="slow">
    <p:randomBar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Rectangle 3"/>
          <p:cNvSpPr>
            <a:spLocks noGrp="1"/>
          </p:cNvSpPr>
          <p:nvPr>
            <p:ph idx="1"/>
          </p:nvPr>
        </p:nvSpPr>
        <p:spPr>
          <a:xfrm>
            <a:off x="3143250" y="1628775"/>
            <a:ext cx="8328025" cy="4114800"/>
          </a:xfrm>
          <a:ln/>
        </p:spPr>
        <p:txBody>
          <a:bodyPr vert="horz" wrap="square" lIns="91440" tIns="45720" rIns="91440" bIns="45720" anchor="t" anchorCtr="0"/>
          <a:p>
            <a:pPr eaLnBrk="1" hangingPunct="1">
              <a:lnSpc>
                <a:spcPct val="120000"/>
              </a:lnSpc>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Here comes Korea, Inc.</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译文：韩国企业的兴起</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如果将该标题直译成</a:t>
            </a:r>
            <a:r>
              <a:rPr lang="zh-CN" altLang="en-US" sz="2400" dirty="0">
                <a:latin typeface="Times New Roman" panose="02020603050405020304" pitchFamily="18" charset="0"/>
                <a:cs typeface="Times New Roman" panose="02020603050405020304" pitchFamily="18" charset="0"/>
              </a:rPr>
              <a:t>“韩国企业到来</a:t>
            </a:r>
            <a:r>
              <a:rPr lang="zh-CN" altLang="en-US" sz="2400" dirty="0">
                <a:latin typeface="Times New Roman" panose="02020603050405020304" pitchFamily="18" charset="0"/>
                <a:cs typeface="Times New Roman" panose="02020603050405020304" pitchFamily="18" charset="0"/>
              </a:rPr>
              <a:t>”，那么并不能很好地概括该篇文章的主旨，而用</a:t>
            </a:r>
            <a:r>
              <a:rPr lang="zh-CN" altLang="en-US" sz="2400" dirty="0">
                <a:latin typeface="Times New Roman" panose="02020603050405020304" pitchFamily="18" charset="0"/>
                <a:cs typeface="Times New Roman" panose="02020603050405020304" pitchFamily="18" charset="0"/>
              </a:rPr>
              <a:t>“兴起</a:t>
            </a:r>
            <a:r>
              <a:rPr lang="zh-CN" altLang="en-US" sz="2400" dirty="0">
                <a:latin typeface="Times New Roman" panose="02020603050405020304" pitchFamily="18" charset="0"/>
                <a:cs typeface="Times New Roman" panose="02020603050405020304" pitchFamily="18" charset="0"/>
              </a:rPr>
              <a:t>”一词，直截了当地告诉读者文章的大意，既简练又清晰。</a:t>
            </a:r>
            <a:endParaRPr lang="zh-CN" altLang="en-US" sz="2400" dirty="0">
              <a:latin typeface="Times New Roman" panose="02020603050405020304" pitchFamily="18" charset="0"/>
              <a:cs typeface="Times New Roman" panose="02020603050405020304" pitchFamily="18" charset="0"/>
            </a:endParaRPr>
          </a:p>
        </p:txBody>
      </p:sp>
      <p:pic>
        <p:nvPicPr>
          <p:cNvPr id="61442" name="Picture 5" descr="MC900287310[1]"/>
          <p:cNvPicPr>
            <a:picLocks noChangeAspect="1"/>
          </p:cNvPicPr>
          <p:nvPr/>
        </p:nvPicPr>
        <p:blipFill>
          <a:blip r:embed="rId1"/>
          <a:stretch>
            <a:fillRect/>
          </a:stretch>
        </p:blipFill>
        <p:spPr>
          <a:xfrm>
            <a:off x="1524000" y="4005263"/>
            <a:ext cx="1954213" cy="2852737"/>
          </a:xfrm>
          <a:prstGeom prst="rect">
            <a:avLst/>
          </a:prstGeom>
          <a:noFill/>
          <a:ln w="9525">
            <a:noFill/>
          </a:ln>
        </p:spPr>
      </p:pic>
    </p:spTree>
  </p:cSld>
  <p:clrMapOvr>
    <a:masterClrMapping/>
  </p:clrMapOvr>
  <p:transition spd="slow">
    <p:randomBar dir="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Rectangle 2"/>
          <p:cNvSpPr>
            <a:spLocks noGrp="1"/>
          </p:cNvSpPr>
          <p:nvPr>
            <p:ph type="title"/>
          </p:nvPr>
        </p:nvSpPr>
        <p:spPr>
          <a:ln/>
        </p:spPr>
        <p:txBody>
          <a:bodyPr vert="horz" wrap="square" lIns="91440" tIns="45720" rIns="91440" bIns="45720" anchor="b" anchorCtr="0"/>
          <a:p>
            <a:pPr eaLnBrk="1" hangingPunct="1"/>
            <a:r>
              <a:rPr lang="en-US" altLang="zh-CN" sz="3200" b="1" dirty="0"/>
              <a:t>II.</a:t>
            </a:r>
            <a:r>
              <a:rPr lang="en-US" altLang="zh-CN" b="1" dirty="0"/>
              <a:t> </a:t>
            </a:r>
            <a:r>
              <a:rPr lang="zh-CN" altLang="en-US" sz="3200" dirty="0"/>
              <a:t>在词汇层面上必须做到准确无误</a:t>
            </a:r>
            <a:endParaRPr lang="zh-CN" altLang="en-US" sz="3200" dirty="0"/>
          </a:p>
        </p:txBody>
      </p:sp>
      <p:sp>
        <p:nvSpPr>
          <p:cNvPr id="62466" name="Rectangle 3"/>
          <p:cNvSpPr>
            <a:spLocks noGrp="1"/>
          </p:cNvSpPr>
          <p:nvPr>
            <p:ph idx="1"/>
          </p:nvPr>
        </p:nvSpPr>
        <p:spPr>
          <a:xfrm>
            <a:off x="1865313" y="1827213"/>
            <a:ext cx="9488487" cy="4114800"/>
          </a:xfrm>
          <a:ln/>
        </p:spPr>
        <p:txBody>
          <a:bodyPr vert="horz" wrap="square" lIns="91440" tIns="45720" rIns="91440" bIns="45720" anchor="t" anchorCtr="0"/>
          <a:p>
            <a:pPr eaLnBrk="1" hangingPunct="1">
              <a:lnSpc>
                <a:spcPct val="140000"/>
              </a:lnSpc>
            </a:pPr>
            <a:r>
              <a:rPr lang="zh-CN" altLang="en-US" sz="2400" dirty="0"/>
              <a:t>翻译的最基本标准是</a:t>
            </a:r>
            <a:r>
              <a:rPr lang="zh-CN" altLang="en-US" sz="2400" dirty="0">
                <a:latin typeface="Arial" panose="020B0604020202020204" pitchFamily="34" charset="0"/>
              </a:rPr>
              <a:t>“</a:t>
            </a:r>
            <a:r>
              <a:rPr lang="zh-CN" altLang="en-US" sz="2400" dirty="0"/>
              <a:t>功能对等</a:t>
            </a:r>
            <a:r>
              <a:rPr lang="zh-CN" altLang="en-US" sz="2400" dirty="0">
                <a:latin typeface="Arial" panose="020B0604020202020204" pitchFamily="34" charset="0"/>
              </a:rPr>
              <a:t>”</a:t>
            </a:r>
            <a:r>
              <a:rPr lang="zh-CN" altLang="en-US" sz="2400" dirty="0"/>
              <a:t>，即译文必须实现与原文相通的交际功能和实现与原文相同的交际目的（潘红，</a:t>
            </a:r>
            <a:r>
              <a:rPr lang="en-US" altLang="zh-CN" sz="2400" dirty="0"/>
              <a:t>2004</a:t>
            </a:r>
            <a:r>
              <a:rPr lang="zh-CN" altLang="en-US" sz="2400" dirty="0"/>
              <a:t>：</a:t>
            </a:r>
            <a:r>
              <a:rPr lang="en-US" altLang="zh-CN" sz="2400" dirty="0"/>
              <a:t>30</a:t>
            </a:r>
            <a:r>
              <a:rPr lang="zh-CN" altLang="en-US" sz="2400" dirty="0"/>
              <a:t>）。准确性是实现翻译功能对等的必然要求。商务报刊文摘中存在大量的商务英语词汇，专业性非常强，一词多义现象也十分普遍。在翻译时要做到准确无误，不仅要看其一般含义，还要分析其所在语境，从专业的角度去审查它的特殊含义。</a:t>
            </a:r>
            <a:endParaRPr lang="zh-CN" altLang="en-US" sz="2400" dirty="0"/>
          </a:p>
        </p:txBody>
      </p:sp>
    </p:spTree>
  </p:cSld>
  <p:clrMapOvr>
    <a:masterClrMapping/>
  </p:clrMapOvr>
  <p:transition spd="slow">
    <p:randomBar dir="ver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Rectangle 3"/>
          <p:cNvSpPr>
            <a:spLocks noGrp="1"/>
          </p:cNvSpPr>
          <p:nvPr>
            <p:ph idx="1"/>
          </p:nvPr>
        </p:nvSpPr>
        <p:spPr>
          <a:xfrm>
            <a:off x="1570038" y="1628775"/>
            <a:ext cx="10148887" cy="4824413"/>
          </a:xfrm>
          <a:ln/>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Last year the BeiBei company in Zhangjiagang </a:t>
            </a:r>
            <a:r>
              <a:rPr lang="en-US" altLang="zh-CN" sz="2000" i="1" u="sng" dirty="0">
                <a:latin typeface="Times New Roman" panose="02020603050405020304" pitchFamily="18" charset="0"/>
                <a:cs typeface="Times New Roman" panose="02020603050405020304" pitchFamily="18" charset="0"/>
              </a:rPr>
              <a:t>cleared</a:t>
            </a:r>
            <a:r>
              <a:rPr lang="en-US" altLang="zh-CN" sz="2000" dirty="0">
                <a:latin typeface="Times New Roman" panose="02020603050405020304" pitchFamily="18" charset="0"/>
                <a:cs typeface="Times New Roman" panose="02020603050405020304" pitchFamily="18" charset="0"/>
              </a:rPr>
              <a:t> $14 million on exports of 10 million pairs of shoes to U.S. department stores.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译文：去年，张家港的贝贝公司向美国百货商场出口</a:t>
            </a:r>
            <a:r>
              <a:rPr lang="en-US" altLang="zh-CN" sz="2000" dirty="0">
                <a:latin typeface="Times New Roman" panose="02020603050405020304" pitchFamily="18" charset="0"/>
                <a:cs typeface="Times New Roman" panose="02020603050405020304" pitchFamily="18" charset="0"/>
              </a:rPr>
              <a:t>1000</a:t>
            </a:r>
            <a:r>
              <a:rPr lang="zh-CN" altLang="en-US" sz="2000" dirty="0">
                <a:latin typeface="Times New Roman" panose="02020603050405020304" pitchFamily="18" charset="0"/>
                <a:cs typeface="Times New Roman" panose="02020603050405020304" pitchFamily="18" charset="0"/>
              </a:rPr>
              <a:t>万双鞋子，净赚</a:t>
            </a:r>
            <a:r>
              <a:rPr lang="en-US" altLang="zh-CN" sz="2000" dirty="0">
                <a:latin typeface="Times New Roman" panose="02020603050405020304" pitchFamily="18" charset="0"/>
                <a:cs typeface="Times New Roman" panose="02020603050405020304" pitchFamily="18" charset="0"/>
              </a:rPr>
              <a:t>1400</a:t>
            </a:r>
            <a:r>
              <a:rPr lang="zh-CN" altLang="en-US" sz="2000" dirty="0">
                <a:latin typeface="Times New Roman" panose="02020603050405020304" pitchFamily="18" charset="0"/>
                <a:cs typeface="Times New Roman" panose="02020603050405020304" pitchFamily="18" charset="0"/>
              </a:rPr>
              <a:t>万美元。</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分析：“</a:t>
            </a:r>
            <a:r>
              <a:rPr lang="en-US" altLang="zh-CN" sz="2000" dirty="0">
                <a:latin typeface="Times New Roman" panose="02020603050405020304" pitchFamily="18" charset="0"/>
                <a:cs typeface="Times New Roman" panose="02020603050405020304" pitchFamily="18" charset="0"/>
              </a:rPr>
              <a:t>Clear”</a:t>
            </a:r>
            <a:r>
              <a:rPr lang="zh-CN" altLang="en-US" sz="2000" dirty="0">
                <a:latin typeface="Times New Roman" panose="02020603050405020304" pitchFamily="18" charset="0"/>
                <a:cs typeface="Times New Roman" panose="02020603050405020304" pitchFamily="18" charset="0"/>
              </a:rPr>
              <a:t>作为动词的基本含义是“清除，使明亮”，但是在这个句子中，它却是“净赚”的意思。</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商务报刊文摘中经常大量使用缩略语，主要是一些国际机构的名称或商务术语的首字母缩略，在翻译的时候，应该特别注意，因为有时一个缩略语可能指代多个名称，例如</a:t>
            </a:r>
            <a:r>
              <a:rPr lang="en-US" altLang="zh-CN" sz="2000" dirty="0">
                <a:latin typeface="Times New Roman" panose="02020603050405020304" pitchFamily="18" charset="0"/>
                <a:cs typeface="Times New Roman" panose="02020603050405020304" pitchFamily="18" charset="0"/>
              </a:rPr>
              <a:t>WTO</a:t>
            </a:r>
            <a:r>
              <a:rPr lang="zh-CN" altLang="en-US" sz="2000" dirty="0">
                <a:latin typeface="Times New Roman" panose="02020603050405020304" pitchFamily="18" charset="0"/>
                <a:cs typeface="Times New Roman" panose="02020603050405020304" pitchFamily="18" charset="0"/>
              </a:rPr>
              <a:t>，可以指</a:t>
            </a:r>
            <a:r>
              <a:rPr lang="en-US" altLang="zh-CN" sz="2000" dirty="0">
                <a:latin typeface="Times New Roman" panose="02020603050405020304" pitchFamily="18" charset="0"/>
                <a:cs typeface="Times New Roman" panose="02020603050405020304" pitchFamily="18" charset="0"/>
              </a:rPr>
              <a:t>World Tourism Organization</a:t>
            </a:r>
            <a:r>
              <a:rPr lang="zh-CN" altLang="en-US" sz="2000" dirty="0">
                <a:latin typeface="Times New Roman" panose="02020603050405020304" pitchFamily="18" charset="0"/>
                <a:cs typeface="Times New Roman" panose="02020603050405020304" pitchFamily="18" charset="0"/>
              </a:rPr>
              <a:t>（世界旅游组织），也可以指</a:t>
            </a:r>
            <a:r>
              <a:rPr lang="en-US" altLang="zh-CN" sz="2000" dirty="0">
                <a:latin typeface="Times New Roman" panose="02020603050405020304" pitchFamily="18" charset="0"/>
                <a:cs typeface="Times New Roman" panose="02020603050405020304" pitchFamily="18" charset="0"/>
              </a:rPr>
              <a:t>World Trade Organization</a:t>
            </a:r>
            <a:r>
              <a:rPr lang="zh-CN" altLang="en-US" sz="2000" dirty="0">
                <a:latin typeface="Times New Roman" panose="02020603050405020304" pitchFamily="18" charset="0"/>
                <a:cs typeface="Times New Roman" panose="02020603050405020304" pitchFamily="18" charset="0"/>
              </a:rPr>
              <a:t>（世界贸易组织），因此，在翻译时一定要结合具体的语境，准确把握其含义。</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Rectangle 2"/>
          <p:cNvSpPr>
            <a:spLocks noGrp="1"/>
          </p:cNvSpPr>
          <p:nvPr>
            <p:ph type="title"/>
          </p:nvPr>
        </p:nvSpPr>
        <p:spPr>
          <a:ln/>
        </p:spPr>
        <p:txBody>
          <a:bodyPr vert="horz" wrap="square" lIns="91440" tIns="45720" rIns="91440" bIns="45720" anchor="b" anchorCtr="0"/>
          <a:p>
            <a:pPr eaLnBrk="1" hangingPunct="1"/>
            <a:r>
              <a:rPr lang="en-US" altLang="zh-CN" sz="3200" b="1" dirty="0"/>
              <a:t>III.</a:t>
            </a:r>
            <a:r>
              <a:rPr lang="en-US" altLang="zh-CN" sz="3200" dirty="0"/>
              <a:t> </a:t>
            </a:r>
            <a:r>
              <a:rPr lang="zh-CN" altLang="en-US" sz="3200" dirty="0"/>
              <a:t>在句法层面上要做到严密，措辞符合新闻体的风格</a:t>
            </a:r>
            <a:endParaRPr lang="zh-CN" altLang="en-US" sz="3200" dirty="0"/>
          </a:p>
        </p:txBody>
      </p:sp>
      <p:sp>
        <p:nvSpPr>
          <p:cNvPr id="64514" name="Rectangle 3"/>
          <p:cNvSpPr>
            <a:spLocks noGrp="1"/>
          </p:cNvSpPr>
          <p:nvPr>
            <p:ph idx="1"/>
          </p:nvPr>
        </p:nvSpPr>
        <p:spPr>
          <a:xfrm>
            <a:off x="1587500" y="1557655"/>
            <a:ext cx="9899650" cy="4029710"/>
          </a:xfrm>
          <a:ln/>
        </p:spPr>
        <p:txBody>
          <a:bodyPr vert="horz" wrap="square" lIns="91440" tIns="45720" rIns="91440" bIns="45720" anchor="t" anchorCtr="0"/>
          <a:p>
            <a:pPr eaLnBrk="1" hangingPunct="1">
              <a:lnSpc>
                <a:spcPct val="110000"/>
              </a:lnSpc>
            </a:pPr>
            <a:r>
              <a:rPr lang="zh-CN" altLang="en-US" sz="2000" dirty="0">
                <a:latin typeface="Times New Roman" panose="02020603050405020304" pitchFamily="18" charset="0"/>
                <a:cs typeface="Times New Roman" panose="02020603050405020304" pitchFamily="18" charset="0"/>
              </a:rPr>
              <a:t>商务报刊文摘与一般的语篇不同，具有较多的行业套语，译者在翻译前可参考相应的汉语新闻报刊文章，以熟悉新闻体的风格，在翻译时更好地把握正确的措辞。商务报刊文章中有大量的插入语，信息量较大，翻译时应先理清句子中各成分的内在关系，将原文的信息分解成小块，再用符合中文习惯的表达将信息重新组织起来，做到达意又通顺。新闻英语中常用“</a:t>
            </a:r>
            <a:r>
              <a:rPr lang="en-US" altLang="zh-CN" sz="2000" dirty="0">
                <a:latin typeface="Times New Roman" panose="02020603050405020304" pitchFamily="18" charset="0"/>
                <a:cs typeface="Times New Roman" panose="02020603050405020304" pitchFamily="18" charset="0"/>
              </a:rPr>
              <a:t>It is asserted that…</a:t>
            </a:r>
            <a:r>
              <a:rPr lang="zh-CN" altLang="en-US" sz="2000" dirty="0">
                <a:latin typeface="Times New Roman" panose="02020603050405020304" pitchFamily="18" charset="0"/>
                <a:cs typeface="Times New Roman" panose="02020603050405020304" pitchFamily="18" charset="0"/>
              </a:rPr>
              <a:t>（有人断言）、</a:t>
            </a:r>
            <a:r>
              <a:rPr lang="en-US" altLang="zh-CN" sz="2000" dirty="0">
                <a:latin typeface="Times New Roman" panose="02020603050405020304" pitchFamily="18" charset="0"/>
                <a:cs typeface="Times New Roman" panose="02020603050405020304" pitchFamily="18" charset="0"/>
              </a:rPr>
              <a:t>It is considered that…</a:t>
            </a:r>
            <a:r>
              <a:rPr lang="zh-CN" altLang="en-US" sz="2000" dirty="0">
                <a:latin typeface="Times New Roman" panose="02020603050405020304" pitchFamily="18" charset="0"/>
                <a:cs typeface="Times New Roman" panose="02020603050405020304" pitchFamily="18" charset="0"/>
              </a:rPr>
              <a:t>（人们认为）、</a:t>
            </a:r>
            <a:r>
              <a:rPr lang="en-US" altLang="zh-CN" sz="2000" dirty="0">
                <a:latin typeface="Times New Roman" panose="02020603050405020304" pitchFamily="18" charset="0"/>
                <a:cs typeface="Times New Roman" panose="02020603050405020304" pitchFamily="18" charset="0"/>
              </a:rPr>
              <a:t>It is well known that…</a:t>
            </a:r>
            <a:r>
              <a:rPr lang="zh-CN" altLang="en-US" sz="2000" dirty="0">
                <a:latin typeface="Times New Roman" panose="02020603050405020304" pitchFamily="18" charset="0"/>
                <a:cs typeface="Times New Roman" panose="02020603050405020304" pitchFamily="18" charset="0"/>
              </a:rPr>
              <a:t>（众所周知）”等，如例</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It is well-known that the industrial structure is an important part of economic structure. The market and government are two kinds of basic means of industrial structure adjustment.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译文：众所周知，产业结构是经济结构的重要组成部分，市场和政府是产业结构调整的两种基本方式。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Rectangle 3"/>
          <p:cNvSpPr>
            <a:spLocks noGrp="1"/>
          </p:cNvSpPr>
          <p:nvPr>
            <p:ph idx="1"/>
          </p:nvPr>
        </p:nvSpPr>
        <p:spPr>
          <a:xfrm>
            <a:off x="1631950" y="1628775"/>
            <a:ext cx="9858375" cy="5976938"/>
          </a:xfrm>
          <a:ln/>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1.</a:t>
            </a:r>
            <a:r>
              <a:rPr lang="en-US" altLang="zh-CN" sz="2000" dirty="0">
                <a:latin typeface="Times New Roman" panose="02020603050405020304" pitchFamily="18" charset="0"/>
                <a:cs typeface="Times New Roman" panose="02020603050405020304" pitchFamily="18" charset="0"/>
              </a:rPr>
              <a:t> During the past few years a major objective of the Chinese authorities has been to reduce the proportion of agricultural exports, while increasing that of industrial and mineral products. A wide variety of industrial goods are now exported and Chinese capital equipment has been used by a number of developing countries to establish projects in areas such as agriculture, forestry, light industry, food processing, water conservation, transport and communications.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过去几年中，中国政府的主要目标是减少农产品的出口比例，同时增加工业产品和矿产品的出口比例。目前，各种各样的工业品出口海外，中国的资本设备被许多发展中国家用于各个领域的建设项目，如农业、林业、轻工业、食品加工业、储水、运输与通讯业等领域。</a:t>
            </a:r>
            <a:endParaRPr lang="zh-CN" altLang="en-US" sz="2000" dirty="0">
              <a:latin typeface="Times New Roman" panose="02020603050405020304" pitchFamily="18" charset="0"/>
              <a:cs typeface="Times New Roman" panose="02020603050405020304" pitchFamily="18" charset="0"/>
            </a:endParaRPr>
          </a:p>
          <a:p>
            <a:pPr eaLnBrk="1" hangingPunct="1">
              <a:buNone/>
            </a:pP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2"/>
          <p:cNvSpPr>
            <a:spLocks noGrp="1"/>
          </p:cNvSpPr>
          <p:nvPr>
            <p:ph type="title"/>
          </p:nvPr>
        </p:nvSpPr>
        <p:spPr>
          <a:xfrm>
            <a:off x="1867535" y="301625"/>
            <a:ext cx="9593580" cy="1143000"/>
          </a:xfrm>
          <a:ln/>
        </p:spPr>
        <p:txBody>
          <a:bodyPr vert="horz" wrap="square" lIns="91440" tIns="45720" rIns="91440" bIns="45720" anchor="b" anchorCtr="0"/>
          <a:p>
            <a:pPr eaLnBrk="1" hangingPunct="1"/>
            <a:r>
              <a:rPr lang="en-US" altLang="zh-CN" sz="3200" b="1" dirty="0"/>
              <a:t>§ PART FIVE </a:t>
            </a:r>
            <a:r>
              <a:rPr lang="zh-CN" altLang="en-US" sz="3200" dirty="0"/>
              <a:t>译技点津：商务翻译技巧之语态翻译</a:t>
            </a:r>
            <a:endParaRPr lang="zh-CN" altLang="en-US" sz="3200" dirty="0"/>
          </a:p>
        </p:txBody>
      </p:sp>
      <p:sp>
        <p:nvSpPr>
          <p:cNvPr id="65538" name="Rectangle 3"/>
          <p:cNvSpPr>
            <a:spLocks noGrp="1"/>
          </p:cNvSpPr>
          <p:nvPr>
            <p:ph idx="1"/>
          </p:nvPr>
        </p:nvSpPr>
        <p:spPr>
          <a:xfrm>
            <a:off x="1682750" y="1484313"/>
            <a:ext cx="9939338" cy="4392612"/>
          </a:xfrm>
          <a:ln/>
        </p:spPr>
        <p:txBody>
          <a:bodyPr vert="horz" wrap="square" lIns="91440" tIns="45720" rIns="91440" bIns="45720" anchor="t" anchorCtr="0"/>
          <a:p>
            <a:pPr eaLnBrk="1" hangingPunct="1">
              <a:lnSpc>
                <a:spcPct val="140000"/>
              </a:lnSpc>
            </a:pPr>
            <a:r>
              <a:rPr lang="en-US" altLang="zh-CN" sz="1800" b="1" dirty="0">
                <a:latin typeface="Arial" panose="020B0604020202020204" pitchFamily="34" charset="0"/>
              </a:rPr>
              <a:t>I.</a:t>
            </a:r>
            <a:r>
              <a:rPr lang="en-US" altLang="zh-CN" sz="1800" b="1" dirty="0"/>
              <a:t> </a:t>
            </a:r>
            <a:r>
              <a:rPr lang="zh-CN" altLang="en-US" sz="1800" dirty="0">
                <a:latin typeface="宋体" panose="02010600030101010101" pitchFamily="2" charset="-122"/>
              </a:rPr>
              <a:t>英汉语篇中的语态比较</a:t>
            </a:r>
            <a:endParaRPr lang="zh-CN" altLang="en-US" sz="1800" dirty="0">
              <a:latin typeface="宋体" panose="02010600030101010101" pitchFamily="2" charset="-122"/>
            </a:endParaRPr>
          </a:p>
          <a:p>
            <a:pPr eaLnBrk="1" hangingPunct="1">
              <a:lnSpc>
                <a:spcPct val="140000"/>
              </a:lnSpc>
            </a:pPr>
            <a:r>
              <a:rPr lang="zh-CN" altLang="en-US" sz="1800" dirty="0">
                <a:latin typeface="宋体" panose="02010600030101010101" pitchFamily="2" charset="-122"/>
              </a:rPr>
              <a:t>英语和汉语都有被动语态，但两者的使用范围很不一样。在英语中，被动语态的使用非常广泛，而汉语虽然也有被动语态的表达法，其使用的频率却明显低于英语。这是由于英语和汉语各自独特的语言特点所决定的。英语是以形合为特点的语言，即主要依靠句法手段和词汇手段来连接句子、词语等，表达一定的语法意义和逻辑意义。因此，凡是在不必或不愿意说出动作发出者，无法说出动作发出者，或是为了便于连贯上下文等场合，往往都会使用被动语态。而汉语则重意合，其表意功能主要通过上下文的联系和每个词的不同含义来表达。汉语被动句中的“被”常可以省略。此外，汉语中主语常常是能执行动作或有生命的物体，所以汉语多用主动句。</a:t>
            </a:r>
            <a:endParaRPr lang="zh-CN" altLang="en-US" sz="1800" dirty="0">
              <a:latin typeface="宋体" panose="02010600030101010101" pitchFamily="2" charset="-122"/>
            </a:endParaRPr>
          </a:p>
          <a:p>
            <a:pPr eaLnBrk="1" hangingPunct="1">
              <a:lnSpc>
                <a:spcPct val="140000"/>
              </a:lnSpc>
              <a:buNone/>
            </a:pPr>
            <a:r>
              <a:rPr lang="zh-CN" altLang="en-US" sz="1800" dirty="0">
                <a:latin typeface="宋体" panose="02010600030101010101" pitchFamily="2" charset="-122"/>
              </a:rPr>
              <a:t>  利用被动语态叙述事件能够使语气显得客观、委婉，而英语商务文摘由于以叙述客观事实为主，因而广泛使用被动语态。由于英汉表达习惯的不同，翻译时应该选择符合汉语表达习惯的译文。 </a:t>
            </a:r>
            <a:endParaRPr lang="zh-CN" altLang="en-US" sz="1800" dirty="0">
              <a:latin typeface="宋体" panose="02010600030101010101" pitchFamily="2" charset="-122"/>
            </a:endParaRPr>
          </a:p>
        </p:txBody>
      </p:sp>
    </p:spTree>
  </p:cSld>
  <p:clrMapOvr>
    <a:masterClrMapping/>
  </p:clrMapOvr>
  <p:transition spd="slow">
    <p:randomBar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Rectangle 2"/>
          <p:cNvSpPr>
            <a:spLocks noGrp="1"/>
          </p:cNvSpPr>
          <p:nvPr>
            <p:ph type="title"/>
          </p:nvPr>
        </p:nvSpPr>
        <p:spPr>
          <a:ln/>
        </p:spPr>
        <p:txBody>
          <a:bodyPr vert="horz" wrap="square" lIns="91440" tIns="45720" rIns="91440" bIns="45720" anchor="b" anchorCtr="0"/>
          <a:p>
            <a:pPr eaLnBrk="1" hangingPunct="1"/>
            <a:r>
              <a:rPr lang="en-US" altLang="zh-CN" sz="2800" b="1" dirty="0"/>
              <a:t>II.</a:t>
            </a:r>
            <a:r>
              <a:rPr lang="en-US" altLang="zh-CN" sz="2800" dirty="0"/>
              <a:t> </a:t>
            </a:r>
            <a:r>
              <a:rPr lang="zh-CN" altLang="en-US" sz="2800" dirty="0"/>
              <a:t>商务文摘中被动语态的翻译方法</a:t>
            </a:r>
            <a:endParaRPr lang="zh-CN" altLang="en-US" sz="2800" dirty="0"/>
          </a:p>
        </p:txBody>
      </p:sp>
      <p:sp>
        <p:nvSpPr>
          <p:cNvPr id="66562" name="Rectangle 3"/>
          <p:cNvSpPr>
            <a:spLocks noGrp="1"/>
          </p:cNvSpPr>
          <p:nvPr>
            <p:ph idx="1"/>
          </p:nvPr>
        </p:nvSpPr>
        <p:spPr>
          <a:xfrm>
            <a:off x="2856230" y="1628775"/>
            <a:ext cx="8789670" cy="4221480"/>
          </a:xfrm>
          <a:ln/>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cs typeface="Times New Roman" panose="02020603050405020304" pitchFamily="18" charset="0"/>
              </a:rPr>
              <a:t>英语被动结构的句子可以译成汉语主动句或者被动句，现分析如下：</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以原文主语作为译文的主语：有时可以翻译成“</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的</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结构，如例</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；一些特殊结构如“</a:t>
            </a:r>
            <a:r>
              <a:rPr lang="en-US" altLang="zh-CN" sz="2000" dirty="0">
                <a:latin typeface="Times New Roman" panose="02020603050405020304" pitchFamily="18" charset="0"/>
                <a:cs typeface="Times New Roman" panose="02020603050405020304" pitchFamily="18" charset="0"/>
              </a:rPr>
              <a:t>I’m convinced”</a:t>
            </a:r>
            <a:r>
              <a:rPr lang="zh-CN" altLang="en-US" sz="2000" dirty="0">
                <a:latin typeface="Times New Roman" panose="02020603050405020304" pitchFamily="18" charset="0"/>
                <a:cs typeface="Times New Roman" panose="02020603050405020304" pitchFamily="18" charset="0"/>
              </a:rPr>
              <a:t>可直接翻译为“我相信”，如例</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As its name implies, the World Bank is formed to provide sound long-term loans for reconstruction and development.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译文：顾名思义，世界银行的成立是为了各国的复兴和发展提供可靠的长期贷款。</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 am convinced that, in the future as in the past, problems can be overcome.</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译文：我相信，将来会与过去一样，问题是可以克服的。</a:t>
            </a:r>
            <a:endParaRPr lang="zh-CN" altLang="en-US" sz="2000" dirty="0">
              <a:latin typeface="Times New Roman" panose="02020603050405020304" pitchFamily="18" charset="0"/>
              <a:cs typeface="Times New Roman" panose="02020603050405020304" pitchFamily="18" charset="0"/>
            </a:endParaRPr>
          </a:p>
        </p:txBody>
      </p:sp>
      <p:pic>
        <p:nvPicPr>
          <p:cNvPr id="66563" name="Picture 4" descr="3_42-31-919-442_20030526172521"/>
          <p:cNvPicPr>
            <a:picLocks noChangeAspect="1"/>
          </p:cNvPicPr>
          <p:nvPr/>
        </p:nvPicPr>
        <p:blipFill>
          <a:blip r:embed="rId1"/>
          <a:stretch>
            <a:fillRect/>
          </a:stretch>
        </p:blipFill>
        <p:spPr>
          <a:xfrm>
            <a:off x="1524000" y="3933825"/>
            <a:ext cx="1257300" cy="2190750"/>
          </a:xfrm>
          <a:prstGeom prst="rect">
            <a:avLst/>
          </a:prstGeom>
          <a:noFill/>
          <a:ln w="9525">
            <a:noFill/>
          </a:ln>
        </p:spPr>
      </p:pic>
    </p:spTree>
  </p:cSld>
  <p:clrMapOvr>
    <a:masterClrMapping/>
  </p:clrMapOvr>
  <p:transition spd="slow">
    <p:randomBar dir="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Rectangle 3"/>
          <p:cNvSpPr>
            <a:spLocks noGrp="1"/>
          </p:cNvSpPr>
          <p:nvPr>
            <p:ph idx="1"/>
          </p:nvPr>
        </p:nvSpPr>
        <p:spPr>
          <a:xfrm>
            <a:off x="1595755" y="1773555"/>
            <a:ext cx="9751695" cy="2467610"/>
          </a:xfrm>
          <a:ln/>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World Trade Organization was founded in 1993.</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译文：世界贸易组织创建于</a:t>
            </a:r>
            <a:r>
              <a:rPr lang="en-US" altLang="zh-CN" sz="2000" dirty="0">
                <a:latin typeface="Times New Roman" panose="02020603050405020304" pitchFamily="18" charset="0"/>
                <a:cs typeface="Times New Roman" panose="02020603050405020304" pitchFamily="18" charset="0"/>
              </a:rPr>
              <a:t>1993</a:t>
            </a:r>
            <a:r>
              <a:rPr lang="zh-CN" altLang="en-US" sz="2000" dirty="0">
                <a:latin typeface="Times New Roman" panose="02020603050405020304" pitchFamily="18" charset="0"/>
                <a:cs typeface="Times New Roman" panose="02020603050405020304" pitchFamily="18" charset="0"/>
              </a:rPr>
              <a:t>年。</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Foreign makers of telecom equipment are also expected to prosper from WTO.</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译文：外国电信设备制造商预计也将得益于世贸组织。</a:t>
            </a:r>
            <a:endParaRPr lang="zh-CN" altLang="en-US" sz="2000" dirty="0">
              <a:latin typeface="Times New Roman" panose="02020603050405020304" pitchFamily="18" charset="0"/>
              <a:cs typeface="Times New Roman" panose="02020603050405020304" pitchFamily="18" charset="0"/>
            </a:endParaRPr>
          </a:p>
        </p:txBody>
      </p:sp>
      <p:pic>
        <p:nvPicPr>
          <p:cNvPr id="67586" name="Picture 6" descr="MC900252683[1]"/>
          <p:cNvPicPr>
            <a:picLocks noChangeAspect="1"/>
          </p:cNvPicPr>
          <p:nvPr/>
        </p:nvPicPr>
        <p:blipFill>
          <a:blip r:embed="rId1"/>
          <a:stretch>
            <a:fillRect/>
          </a:stretch>
        </p:blipFill>
        <p:spPr>
          <a:xfrm>
            <a:off x="8894763" y="0"/>
            <a:ext cx="1773237" cy="1697038"/>
          </a:xfrm>
          <a:prstGeom prst="rect">
            <a:avLst/>
          </a:prstGeom>
          <a:noFill/>
          <a:ln w="9525">
            <a:noFill/>
          </a:ln>
        </p:spPr>
      </p:pic>
    </p:spTree>
  </p:cSld>
  <p:clrMapOvr>
    <a:masterClrMapping/>
  </p:clrMapOvr>
  <p:transition spd="slow">
    <p:randomBar dir="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Rectangle 3"/>
          <p:cNvSpPr>
            <a:spLocks noGrp="1"/>
          </p:cNvSpPr>
          <p:nvPr>
            <p:ph idx="1"/>
          </p:nvPr>
        </p:nvSpPr>
        <p:spPr>
          <a:xfrm>
            <a:off x="1547813" y="332740"/>
            <a:ext cx="10036175" cy="5556250"/>
          </a:xfrm>
          <a:solidFill>
            <a:schemeClr val="bg1"/>
          </a:solidFill>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以原文主语作为译文的宾语</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In addition, over one-half billion dollars have been invested by US corporations in offshore oil exploration.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译文：此外，美国公司对近海石油勘探投资</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亿多美元。</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Only cash would be supplanted by electronic money. The use of checks, drafts, money orders, traveler’s checks, cashier’s checks, as well as letters of credit, acceptances and other financial instruments would remain in regular use.</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译文：电子货币只取代现金。支票、汇票、邮政汇票、旅游支票、银行支票以及信用证、承兑和其他金融证券仍照常使用。</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7</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Throughout history taxes have been levied on many unusual things such as hats, beds, baths, marriages, and funerals.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译文：在整个历史中，曾经对许多稀罕的东西如帽子、床、澡堂、婚姻和葬礼征税。</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Rectangle 3"/>
          <p:cNvSpPr>
            <a:spLocks noGrp="1"/>
          </p:cNvSpPr>
          <p:nvPr>
            <p:ph idx="1"/>
          </p:nvPr>
        </p:nvSpPr>
        <p:spPr>
          <a:xfrm>
            <a:off x="1851025" y="1628775"/>
            <a:ext cx="9629775" cy="4313238"/>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译成汉语无主句</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英语中的许多被动句无法说出或不必说出动作的发出者，翻译时可以采用无主句的形式来表达。</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New sources of energy must be found to avoid causing energy shortages in the world.</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译文：必须找到新的能源，以避免造成世界上能源的短缺。</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9</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practical bottlenecks in the economy must be tackled so that more foreign technology can be introduced.</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译文：必须先解决经济中的实际瓶颈问题，才能引进更多的国外技术。</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Rectangle 3"/>
          <p:cNvSpPr>
            <a:spLocks noGrp="1"/>
          </p:cNvSpPr>
          <p:nvPr>
            <p:ph idx="1"/>
          </p:nvPr>
        </p:nvSpPr>
        <p:spPr>
          <a:xfrm>
            <a:off x="1870075" y="1700213"/>
            <a:ext cx="9690100" cy="2173287"/>
          </a:xfrm>
          <a:ln/>
        </p:spPr>
        <p:txBody>
          <a:bodyPr vert="horz" wrap="square" lIns="91440" tIns="45720" rIns="91440" bIns="45720" anchor="t" anchorCtr="0"/>
          <a:p>
            <a:pPr eaLnBrk="1" hangingPunct="1">
              <a:lnSpc>
                <a:spcPct val="120000"/>
              </a:lnSpc>
            </a:pPr>
            <a:r>
              <a:rPr lang="zh-CN" altLang="zh-CN"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Seven </a:t>
            </a:r>
            <a:r>
              <a:rPr lang="en-US" altLang="zh-CN" sz="2400" i="1" dirty="0">
                <a:latin typeface="Times New Roman" panose="02020603050405020304" pitchFamily="18" charset="0"/>
                <a:cs typeface="Times New Roman" panose="02020603050405020304" pitchFamily="18" charset="0"/>
              </a:rPr>
              <a:t>multilateral tariff negotiations have been held</a:t>
            </a:r>
            <a:r>
              <a:rPr lang="en-US" altLang="zh-CN" sz="2400" dirty="0">
                <a:latin typeface="Times New Roman" panose="02020603050405020304" pitchFamily="18" charset="0"/>
                <a:cs typeface="Times New Roman" panose="02020603050405020304" pitchFamily="18" charset="0"/>
              </a:rPr>
              <a:t> since 1948, the results of which have been to extend the 1948 agreement.</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译文：自</a:t>
            </a:r>
            <a:r>
              <a:rPr lang="en-US" altLang="zh-CN" sz="2400" dirty="0">
                <a:latin typeface="Times New Roman" panose="02020603050405020304" pitchFamily="18" charset="0"/>
                <a:cs typeface="Times New Roman" panose="02020603050405020304" pitchFamily="18" charset="0"/>
              </a:rPr>
              <a:t>1948</a:t>
            </a:r>
            <a:r>
              <a:rPr lang="zh-CN" altLang="en-US" sz="2400" dirty="0">
                <a:latin typeface="Times New Roman" panose="02020603050405020304" pitchFamily="18" charset="0"/>
                <a:cs typeface="Times New Roman" panose="02020603050405020304" pitchFamily="18" charset="0"/>
              </a:rPr>
              <a:t>年以来，共举行了</a:t>
            </a: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次多边关税谈判，其结果是</a:t>
            </a:r>
            <a:r>
              <a:rPr lang="en-US" altLang="zh-CN" sz="2400" dirty="0">
                <a:latin typeface="Times New Roman" panose="02020603050405020304" pitchFamily="18" charset="0"/>
                <a:cs typeface="Times New Roman" panose="02020603050405020304" pitchFamily="18" charset="0"/>
              </a:rPr>
              <a:t>1948</a:t>
            </a:r>
            <a:r>
              <a:rPr lang="zh-CN" altLang="en-US" sz="2400" dirty="0">
                <a:latin typeface="Times New Roman" panose="02020603050405020304" pitchFamily="18" charset="0"/>
                <a:cs typeface="Times New Roman" panose="02020603050405020304" pitchFamily="18" charset="0"/>
              </a:rPr>
              <a:t>协定一直被延续下来。</a:t>
            </a:r>
            <a:endParaRPr lang="zh-CN" altLang="en-US" sz="2400" dirty="0">
              <a:latin typeface="Times New Roman" panose="02020603050405020304" pitchFamily="18" charset="0"/>
              <a:cs typeface="Times New Roman" panose="02020603050405020304" pitchFamily="18" charset="0"/>
            </a:endParaRPr>
          </a:p>
        </p:txBody>
      </p:sp>
      <p:pic>
        <p:nvPicPr>
          <p:cNvPr id="70658" name="Picture 8" descr="MP900433139[1]"/>
          <p:cNvPicPr>
            <a:picLocks noChangeAspect="1"/>
          </p:cNvPicPr>
          <p:nvPr/>
        </p:nvPicPr>
        <p:blipFill>
          <a:blip r:embed="rId1"/>
          <a:stretch>
            <a:fillRect/>
          </a:stretch>
        </p:blipFill>
        <p:spPr>
          <a:xfrm>
            <a:off x="5735638" y="3717925"/>
            <a:ext cx="3878262" cy="1660525"/>
          </a:xfrm>
          <a:prstGeom prst="rect">
            <a:avLst/>
          </a:prstGeom>
          <a:noFill/>
          <a:ln w="9525">
            <a:noFill/>
          </a:ln>
        </p:spPr>
      </p:pic>
    </p:spTree>
  </p:cSld>
  <p:clrMapOvr>
    <a:masterClrMapping/>
  </p:clrMapOvr>
  <p:transition spd="slow">
    <p:randomBar dir="ver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Rectangle 3"/>
          <p:cNvSpPr>
            <a:spLocks noGrp="1"/>
          </p:cNvSpPr>
          <p:nvPr>
            <p:ph idx="1"/>
          </p:nvPr>
        </p:nvSpPr>
        <p:spPr>
          <a:xfrm>
            <a:off x="1693863" y="1700213"/>
            <a:ext cx="9852025" cy="4481512"/>
          </a:xfrm>
          <a:ln/>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译成汉语被动句</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英语中的被动语态译成汉语被动句时，除了“被”字外，还有许多不同的表达，例如“遭”、“受”、“给”、“使”、“让”、“为</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所”、“予以”等。</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11</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future of economic cooperation between China and its industrialized country trading partners should be viewed with a combination of enthusiasm and realism.</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译文：中国同工业化国家贸易伙伴间的经济合作的前途应被视为是热情与现实主义的结合。</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Rectangle 3"/>
          <p:cNvSpPr>
            <a:spLocks noGrp="1"/>
          </p:cNvSpPr>
          <p:nvPr>
            <p:ph idx="1"/>
          </p:nvPr>
        </p:nvSpPr>
        <p:spPr>
          <a:xfrm>
            <a:off x="1847850" y="1700848"/>
            <a:ext cx="9852025" cy="4114800"/>
          </a:xfrm>
          <a:ln/>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growth of foreign trade was disrupted again during the Cultural Revolution when agricultural and industrial production fell sharply and transportation constraints became more serious.</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译文：在文化大革命期间，外贸增长又一次被打断了。当时农业和工业生产急剧下降，运输管制变得更糟糕。</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13</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energy problem will be discussed at the meeting tomorrow.</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译文：能源问题将在明天的会上予以讨论。</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3729" name="Picture 4" descr="2007124_167cb50b26f90f511b48804988a91f9e"/>
          <p:cNvPicPr>
            <a:picLocks noChangeAspect="1"/>
          </p:cNvPicPr>
          <p:nvPr/>
        </p:nvPicPr>
        <p:blipFill>
          <a:blip r:embed="rId1"/>
          <a:stretch>
            <a:fillRect/>
          </a:stretch>
        </p:blipFill>
        <p:spPr>
          <a:xfrm>
            <a:off x="1847850" y="4581525"/>
            <a:ext cx="2076450" cy="2076450"/>
          </a:xfrm>
          <a:prstGeom prst="rect">
            <a:avLst/>
          </a:prstGeom>
          <a:noFill/>
          <a:ln w="9525">
            <a:noFill/>
          </a:ln>
        </p:spPr>
      </p:pic>
      <p:sp>
        <p:nvSpPr>
          <p:cNvPr id="73730" name="Rectangle 3"/>
          <p:cNvSpPr>
            <a:spLocks noGrp="1"/>
          </p:cNvSpPr>
          <p:nvPr>
            <p:ph idx="1"/>
          </p:nvPr>
        </p:nvSpPr>
        <p:spPr>
          <a:xfrm>
            <a:off x="1919605" y="908685"/>
            <a:ext cx="9737725" cy="4114800"/>
          </a:xfrm>
          <a:ln/>
        </p:spPr>
        <p:txBody>
          <a:bodyPr vert="horz" wrap="square" lIns="91440" tIns="45720" rIns="91440" bIns="45720" anchor="t" anchorCtr="0"/>
          <a:p>
            <a:pPr eaLnBrk="1" hangingPunct="1">
              <a:lnSpc>
                <a:spcPct val="140000"/>
              </a:lnSpc>
            </a:pPr>
            <a:r>
              <a:rPr lang="en-US" altLang="zh-CN" sz="2800" dirty="0">
                <a:latin typeface="Times New Roman" panose="02020603050405020304" pitchFamily="18" charset="0"/>
                <a:cs typeface="Times New Roman" panose="02020603050405020304" pitchFamily="18" charset="0"/>
              </a:rPr>
              <a:t>5. </a:t>
            </a:r>
            <a:r>
              <a:rPr lang="zh-CN" altLang="en-US" sz="2800" dirty="0">
                <a:latin typeface="Times New Roman" panose="02020603050405020304" pitchFamily="18" charset="0"/>
                <a:cs typeface="Times New Roman" panose="02020603050405020304" pitchFamily="18" charset="0"/>
              </a:rPr>
              <a:t>特殊句型翻译</a:t>
            </a:r>
            <a:endParaRPr lang="zh-CN" altLang="en-US" sz="28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英语被动语态中，有一些以形式主语“</a:t>
            </a:r>
            <a:r>
              <a:rPr lang="en-US" altLang="zh-CN" sz="2000" dirty="0">
                <a:latin typeface="Times New Roman" panose="02020603050405020304" pitchFamily="18" charset="0"/>
                <a:cs typeface="Times New Roman" panose="02020603050405020304" pitchFamily="18" charset="0"/>
              </a:rPr>
              <a:t>it”</a:t>
            </a:r>
            <a:r>
              <a:rPr lang="zh-CN" altLang="en-US" sz="2000" dirty="0">
                <a:latin typeface="Times New Roman" panose="02020603050405020304" pitchFamily="18" charset="0"/>
                <a:cs typeface="Times New Roman" panose="02020603050405020304" pitchFamily="18" charset="0"/>
              </a:rPr>
              <a:t>开头的句型，例如“</a:t>
            </a:r>
            <a:r>
              <a:rPr lang="en-US" altLang="zh-CN" sz="2000" dirty="0">
                <a:latin typeface="Times New Roman" panose="02020603050405020304" pitchFamily="18" charset="0"/>
                <a:cs typeface="Times New Roman" panose="02020603050405020304" pitchFamily="18" charset="0"/>
              </a:rPr>
              <a:t>It is said…”</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It is reported…”</a:t>
            </a:r>
            <a:r>
              <a:rPr lang="zh-CN" altLang="en-US" sz="2000" dirty="0">
                <a:latin typeface="Times New Roman" panose="02020603050405020304" pitchFamily="18" charset="0"/>
                <a:cs typeface="Times New Roman" panose="02020603050405020304" pitchFamily="18" charset="0"/>
              </a:rPr>
              <a:t>翻译这些句子时，可以不加主语，也可以加上表示不确定的主语，如“我们”、“人们”、“大家”、“有人”等。</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14</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Marketing is seen as the task of finding and stimulating buyers for the firm’s output.</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译文：人们认为营销就是为公司的产品寻找买主，并鼓励其购买。</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Rectangle 3"/>
          <p:cNvSpPr>
            <a:spLocks noGrp="1"/>
          </p:cNvSpPr>
          <p:nvPr>
            <p:ph idx="1"/>
          </p:nvPr>
        </p:nvSpPr>
        <p:spPr>
          <a:xfrm>
            <a:off x="1839913" y="1701800"/>
            <a:ext cx="8612187" cy="4768850"/>
          </a:xfrm>
          <a:ln/>
        </p:spPr>
        <p:txBody>
          <a:bodyPr vert="horz" wrap="square" lIns="91440" tIns="45720" rIns="91440" bIns="45720" anchor="t" anchorCtr="0"/>
          <a:p>
            <a:pPr eaLnBrk="1" hangingPunct="1">
              <a:lnSpc>
                <a:spcPct val="150000"/>
              </a:lnSpc>
            </a:pPr>
            <a:r>
              <a:rPr lang="zh-CN" altLang="zh-CN" sz="2000" dirty="0">
                <a:latin typeface="Times New Roman" panose="02020603050405020304" pitchFamily="18" charset="0"/>
                <a:cs typeface="Times New Roman" panose="02020603050405020304" pitchFamily="18" charset="0"/>
              </a:rPr>
              <a:t>下面列举的是常见的以</a:t>
            </a:r>
            <a:r>
              <a:rPr lang="en-US" altLang="zh-CN" sz="2000" dirty="0">
                <a:latin typeface="Times New Roman" panose="02020603050405020304" pitchFamily="18" charset="0"/>
                <a:cs typeface="Times New Roman" panose="02020603050405020304" pitchFamily="18" charset="0"/>
              </a:rPr>
              <a:t>it</a:t>
            </a:r>
            <a:r>
              <a:rPr lang="zh-CN" altLang="en-US" sz="2000" dirty="0">
                <a:latin typeface="Times New Roman" panose="02020603050405020304" pitchFamily="18" charset="0"/>
                <a:cs typeface="Times New Roman" panose="02020603050405020304" pitchFamily="18" charset="0"/>
              </a:rPr>
              <a:t>作形式主语的被动句型译法：</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It is reported that…</a:t>
            </a:r>
            <a:r>
              <a:rPr lang="zh-CN" altLang="en-US" sz="2000" dirty="0">
                <a:latin typeface="Times New Roman" panose="02020603050405020304" pitchFamily="18" charset="0"/>
                <a:cs typeface="Times New Roman" panose="02020603050405020304" pitchFamily="18" charset="0"/>
              </a:rPr>
              <a:t>据报道</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It is estimated that….</a:t>
            </a:r>
            <a:r>
              <a:rPr lang="zh-CN" altLang="en-US" sz="2000" dirty="0">
                <a:latin typeface="Times New Roman" panose="02020603050405020304" pitchFamily="18" charset="0"/>
                <a:cs typeface="Times New Roman" panose="02020603050405020304" pitchFamily="18" charset="0"/>
              </a:rPr>
              <a:t>据推测</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It is hoped that….</a:t>
            </a:r>
            <a:r>
              <a:rPr lang="zh-CN" altLang="en-US" sz="2000" dirty="0">
                <a:latin typeface="Times New Roman" panose="02020603050405020304" pitchFamily="18" charset="0"/>
                <a:cs typeface="Times New Roman" panose="02020603050405020304" pitchFamily="18" charset="0"/>
              </a:rPr>
              <a:t>希望</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It must be admitted that…</a:t>
            </a:r>
            <a:r>
              <a:rPr lang="zh-CN" altLang="en-US" sz="2000" dirty="0">
                <a:latin typeface="Times New Roman" panose="02020603050405020304" pitchFamily="18" charset="0"/>
                <a:cs typeface="Times New Roman" panose="02020603050405020304" pitchFamily="18" charset="0"/>
              </a:rPr>
              <a:t>必须承认</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It is believed that… </a:t>
            </a:r>
            <a:r>
              <a:rPr lang="zh-CN" altLang="en-US" sz="2000" dirty="0">
                <a:latin typeface="Times New Roman" panose="02020603050405020304" pitchFamily="18" charset="0"/>
                <a:cs typeface="Times New Roman" panose="02020603050405020304" pitchFamily="18" charset="0"/>
              </a:rPr>
              <a:t>有人认为</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Rectangle 3"/>
          <p:cNvSpPr>
            <a:spLocks noGrp="1"/>
          </p:cNvSpPr>
          <p:nvPr>
            <p:ph idx="1"/>
          </p:nvPr>
        </p:nvSpPr>
        <p:spPr>
          <a:xfrm>
            <a:off x="1416050" y="260350"/>
            <a:ext cx="10333355" cy="5369560"/>
          </a:xfrm>
          <a:solidFill>
            <a:schemeClr val="bg1"/>
          </a:solidFill>
          <a:ln/>
        </p:spPr>
        <p:txBody>
          <a:bodyPr vert="horz" wrap="square" lIns="91440" tIns="45720" rIns="91440" bIns="45720" anchor="t" anchorCtr="0"/>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2. Asia definitely has the most potential of any region in the memorabilia market. Precise figures for the size of the global market for memorabilia-a rough term that includes autographs and artifacts from historical figures to modern celebrities, and whose buyers range from serious fans to even more serious investors-are tough to come by. Insiders estimate around $50 million changes hands annually, depending on what comes to market, with so-called blue chip pieces-items connected to global icons like Madonna or Charlie Chaplin, or historically important figures like Winston Churchill-boosting sales in any given year.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在纪念品市场上，亚洲无疑是所有地区中潜力最大的。全球纪念品市场的确切规模很难估计。纪念品是一个大致的概念，包括从历史人物到现代名人的签名和艺术品，买家则形形色色，从热诚的追随者到更理性的投资者等等。业内人士估计，每年纪念品交易额约为</a:t>
            </a:r>
            <a:r>
              <a:rPr lang="en-US" altLang="zh-CN" sz="2000" dirty="0">
                <a:latin typeface="Times New Roman" panose="02020603050405020304" pitchFamily="18" charset="0"/>
                <a:cs typeface="Times New Roman" panose="02020603050405020304" pitchFamily="18" charset="0"/>
              </a:rPr>
              <a:t>5,000</a:t>
            </a:r>
            <a:r>
              <a:rPr lang="zh-CN" altLang="en-US" sz="2000" dirty="0">
                <a:latin typeface="Times New Roman" panose="02020603050405020304" pitchFamily="18" charset="0"/>
                <a:cs typeface="Times New Roman" panose="02020603050405020304" pitchFamily="18" charset="0"/>
              </a:rPr>
              <a:t>万美元，这要因拍卖物品而异，所谓的“</a:t>
            </a:r>
            <a:r>
              <a:rPr lang="zh-CN" altLang="en-US" sz="2000" dirty="0">
                <a:latin typeface="Times New Roman" panose="02020603050405020304" pitchFamily="18" charset="0"/>
                <a:cs typeface="Times New Roman" panose="02020603050405020304" pitchFamily="18" charset="0"/>
              </a:rPr>
              <a:t>绩优股”</a:t>
            </a:r>
            <a:r>
              <a:rPr lang="zh-CN" altLang="en-US" sz="2000" dirty="0">
                <a:latin typeface="Times New Roman" panose="02020603050405020304" pitchFamily="18" charset="0"/>
                <a:cs typeface="Times New Roman" panose="02020603050405020304" pitchFamily="18" charset="0"/>
              </a:rPr>
              <a:t>在任何指定的年份都会促进销售，“</a:t>
            </a:r>
            <a:r>
              <a:rPr lang="zh-CN" altLang="en-US" sz="2000" dirty="0">
                <a:latin typeface="Times New Roman" panose="02020603050405020304" pitchFamily="18" charset="0"/>
                <a:cs typeface="Times New Roman" panose="02020603050405020304" pitchFamily="18" charset="0"/>
              </a:rPr>
              <a:t>绩优股”</a:t>
            </a:r>
            <a:r>
              <a:rPr lang="zh-CN" altLang="en-US" sz="2000" dirty="0">
                <a:latin typeface="Times New Roman" panose="02020603050405020304" pitchFamily="18" charset="0"/>
                <a:cs typeface="Times New Roman" panose="02020603050405020304" pitchFamily="18" charset="0"/>
              </a:rPr>
              <a:t>也就是与世界偶像（如麦当娜或卓别林）或具有重要历史意义的人物（如丘吉尔）等有关的物品。</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Rectangle 2"/>
          <p:cNvSpPr>
            <a:spLocks noGrp="1"/>
          </p:cNvSpPr>
          <p:nvPr>
            <p:ph type="title"/>
          </p:nvPr>
        </p:nvSpPr>
        <p:spPr>
          <a:ln/>
        </p:spPr>
        <p:txBody>
          <a:bodyPr vert="horz" wrap="square" lIns="91440" tIns="45720" rIns="91440" bIns="45720" anchor="b" anchorCtr="0"/>
          <a:p>
            <a:pPr eaLnBrk="1" hangingPunct="1"/>
            <a:r>
              <a:rPr lang="en-US" altLang="zh-CN" b="1" dirty="0"/>
              <a:t>§ PART SIX </a:t>
            </a:r>
            <a:r>
              <a:rPr lang="zh-CN" altLang="en-US" dirty="0"/>
              <a:t>商务文摘翻译实践 </a:t>
            </a:r>
            <a:endParaRPr lang="zh-CN" altLang="en-US" dirty="0"/>
          </a:p>
        </p:txBody>
      </p:sp>
      <p:sp>
        <p:nvSpPr>
          <p:cNvPr id="75778" name="Rectangle 3"/>
          <p:cNvSpPr>
            <a:spLocks noGrp="1"/>
          </p:cNvSpPr>
          <p:nvPr>
            <p:ph idx="1"/>
          </p:nvPr>
        </p:nvSpPr>
        <p:spPr>
          <a:xfrm>
            <a:off x="1847850" y="2205038"/>
            <a:ext cx="9675813" cy="3887787"/>
          </a:xfrm>
          <a:ln/>
        </p:spPr>
        <p:txBody>
          <a:bodyPr vert="horz" wrap="square" lIns="91440" tIns="45720" rIns="91440" bIns="45720" anchor="t" anchorCtr="0"/>
          <a:p>
            <a:pPr algn="just"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A market is simply the sum of contacts between buyers and sellers of a product or service. A market may, or may not, be formally organized and geographically centered, as are the New York Stock Exchange, the Fulton Fish Market, or the Chicago Board of Trade. Neither the market for shoes nor the market for structural steel is formally organized, and neither of them can be located at some particular place on a map. Markets are simply the process through which buyers and sellers interact and by which prices and quantities are determined.</a:t>
            </a:r>
            <a:endParaRPr lang="en-US" altLang="zh-CN" sz="2000" dirty="0">
              <a:latin typeface="Times New Roman" panose="02020603050405020304" pitchFamily="18" charset="0"/>
              <a:cs typeface="Times New Roman" panose="02020603050405020304" pitchFamily="18" charset="0"/>
            </a:endParaRPr>
          </a:p>
        </p:txBody>
      </p:sp>
      <p:sp>
        <p:nvSpPr>
          <p:cNvPr id="75779" name="Text Box 4"/>
          <p:cNvSpPr txBox="1"/>
          <p:nvPr/>
        </p:nvSpPr>
        <p:spPr>
          <a:xfrm>
            <a:off x="1993900" y="1628775"/>
            <a:ext cx="9583738" cy="460375"/>
          </a:xfrm>
          <a:prstGeom prst="rect">
            <a:avLst/>
          </a:prstGeom>
          <a:noFill/>
          <a:ln w="9525">
            <a:noFill/>
          </a:ln>
        </p:spPr>
        <p:txBody>
          <a:bodyPr wrap="square" anchor="t" anchorCtr="0">
            <a:spAutoFit/>
          </a:bodyPr>
          <a:p>
            <a:pPr>
              <a:spcBef>
                <a:spcPct val="50000"/>
              </a:spcBef>
              <a:buClrTx/>
              <a:buFontTx/>
            </a:pPr>
            <a:r>
              <a:rPr lang="en-US" altLang="zh-CN" sz="2400" b="1" dirty="0">
                <a:latin typeface="Arial" panose="020B0604020202020204" pitchFamily="34" charset="0"/>
                <a:ea typeface="宋体" panose="02010600030101010101" pitchFamily="2" charset="-122"/>
              </a:rPr>
              <a:t>Task I</a:t>
            </a:r>
            <a:r>
              <a:rPr lang="en-US" altLang="zh-CN" sz="2400" dirty="0">
                <a:latin typeface="Arial" panose="020B0604020202020204" pitchFamily="34" charset="0"/>
                <a:ea typeface="宋体" panose="02010600030101010101" pitchFamily="2" charset="-122"/>
              </a:rPr>
              <a:t>  </a:t>
            </a:r>
            <a:r>
              <a:rPr lang="zh-CN" altLang="en-US" sz="2400" dirty="0">
                <a:latin typeface="宋体" panose="02010600030101010101" pitchFamily="2" charset="-122"/>
                <a:ea typeface="宋体" panose="02010600030101010101" pitchFamily="2" charset="-122"/>
              </a:rPr>
              <a:t>阅读下列商务文摘的原文和译文，分析其中的问题并改进译文。</a:t>
            </a:r>
            <a:endParaRPr lang="zh-CN" altLang="en-US" sz="2400" dirty="0">
              <a:latin typeface="宋体" panose="02010600030101010101" pitchFamily="2" charset="-122"/>
              <a:ea typeface="宋体" panose="02010600030101010101" pitchFamily="2" charset="-122"/>
            </a:endParaRPr>
          </a:p>
        </p:txBody>
      </p:sp>
    </p:spTree>
  </p:cSld>
  <p:clrMapOvr>
    <a:masterClrMapping/>
  </p:clrMapOvr>
  <p:transition spd="slow">
    <p:randomBar dir="vert"/>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9923" name="Rectangle 3"/>
          <p:cNvSpPr>
            <a:spLocks noGrp="1"/>
          </p:cNvSpPr>
          <p:nvPr>
            <p:ph idx="1"/>
          </p:nvPr>
        </p:nvSpPr>
        <p:spPr>
          <a:xfrm>
            <a:off x="1416050" y="1701800"/>
            <a:ext cx="10388600" cy="6119813"/>
          </a:xfrm>
          <a:ln/>
        </p:spPr>
        <p:txBody>
          <a:bodyPr vert="horz" wrap="square" lIns="91440" tIns="45720" rIns="91440" bIns="45720" anchor="t" anchorCtr="0"/>
          <a:p>
            <a:pPr algn="just" eaLnBrk="1" hangingPunct="1">
              <a:lnSpc>
                <a:spcPct val="150000"/>
              </a:lnSpc>
              <a:buNone/>
            </a:pPr>
            <a:r>
              <a:rPr lang="zh-CN" altLang="en-US" sz="2000" dirty="0">
                <a:latin typeface="宋体" panose="02010600030101010101" pitchFamily="2" charset="-122"/>
              </a:rPr>
              <a:t>原译：市场只不过是某一种产品或劳务的买卖双方彼此进行接触的总和。一个市场可以是，也可以不是像纽约证券交易所、福尔敦鱼市场或芝加哥商会那样正式组织起来并集中在某一具体地点找到它们的位置。市场仅仅是一种买卖过程，通过这一过程买卖双方互相影响，并通过它来确定成交的价格与数量。</a:t>
            </a:r>
            <a:endParaRPr lang="zh-CN" altLang="en-US" sz="2000" dirty="0">
              <a:solidFill>
                <a:schemeClr val="hlink"/>
              </a:solidFill>
              <a:latin typeface="宋体" panose="02010600030101010101" pitchFamily="2" charset="-122"/>
            </a:endParaRPr>
          </a:p>
          <a:p>
            <a:pPr eaLnBrk="1" hangingPunct="1">
              <a:lnSpc>
                <a:spcPct val="150000"/>
              </a:lnSpc>
              <a:buNone/>
            </a:pPr>
            <a:r>
              <a:rPr lang="zh-CN" altLang="en-US" sz="2000" dirty="0">
                <a:solidFill>
                  <a:schemeClr val="hlink"/>
                </a:solidFill>
                <a:latin typeface="宋体" panose="02010600030101010101" pitchFamily="2" charset="-122"/>
              </a:rPr>
              <a:t>改译：市场只是某种产品或劳务交易双方所进行的相互联系的总和。它可以像纽约证券交易所、福尔顿鱼市场或芝加哥商会那样正式组织起来且地理位置集中，也可以不是这样。</a:t>
            </a:r>
            <a:r>
              <a:rPr lang="zh-CN" altLang="en-US" sz="2000" dirty="0">
                <a:solidFill>
                  <a:srgbClr val="CC00FF"/>
                </a:solidFill>
                <a:latin typeface="宋体" panose="02010600030101010101" pitchFamily="2" charset="-122"/>
              </a:rPr>
              <a:t>鞋市和钢架市场都没有经过正式组织</a:t>
            </a:r>
            <a:r>
              <a:rPr lang="zh-CN" altLang="en-US" sz="2000" dirty="0">
                <a:solidFill>
                  <a:schemeClr val="hlink"/>
                </a:solidFill>
                <a:latin typeface="宋体" panose="02010600030101010101" pitchFamily="2" charset="-122"/>
              </a:rPr>
              <a:t>，无法在地图上的某个具体地点找到它们。市场仅仅是交易双方的</a:t>
            </a:r>
            <a:r>
              <a:rPr lang="zh-CN" altLang="en-US" sz="2000" dirty="0">
                <a:solidFill>
                  <a:srgbClr val="CC00FF"/>
                </a:solidFill>
                <a:latin typeface="宋体" panose="02010600030101010101" pitchFamily="2" charset="-122"/>
              </a:rPr>
              <a:t>互动</a:t>
            </a:r>
            <a:r>
              <a:rPr lang="zh-CN" altLang="en-US" sz="2000" dirty="0">
                <a:solidFill>
                  <a:schemeClr val="hlink"/>
                </a:solidFill>
                <a:latin typeface="宋体" panose="02010600030101010101" pitchFamily="2" charset="-122"/>
              </a:rPr>
              <a:t>过程，通过这一过程确定成交的价格和数量。 </a:t>
            </a:r>
            <a:endParaRPr lang="zh-CN" altLang="en-US" sz="2000" dirty="0">
              <a:solidFill>
                <a:schemeClr val="hlink"/>
              </a:solidFill>
              <a:latin typeface="宋体" panose="02010600030101010101"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09923">
                                            <p:txEl>
                                              <p:charRg st="136" end="283"/>
                                            </p:txEl>
                                          </p:spTgt>
                                        </p:tgtEl>
                                        <p:attrNameLst>
                                          <p:attrName>style.visibility</p:attrName>
                                        </p:attrNameLst>
                                      </p:cBhvr>
                                      <p:to>
                                        <p:strVal val="visible"/>
                                      </p:to>
                                    </p:set>
                                    <p:animEffect transition="in" filter="checkerboard(across)">
                                      <p:cBhvr>
                                        <p:cTn id="7" dur="500"/>
                                        <p:tgtEl>
                                          <p:spTgt spid="209923">
                                            <p:txEl>
                                              <p:charRg st="136" end="28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Rectangle 3"/>
          <p:cNvSpPr>
            <a:spLocks noGrp="1"/>
          </p:cNvSpPr>
          <p:nvPr>
            <p:ph idx="1"/>
          </p:nvPr>
        </p:nvSpPr>
        <p:spPr>
          <a:xfrm>
            <a:off x="1827213" y="1628775"/>
            <a:ext cx="9750425" cy="4176713"/>
          </a:xfrm>
          <a:ln/>
        </p:spPr>
        <p:txBody>
          <a:bodyPr vert="horz" wrap="square" lIns="91440" tIns="45720" rIns="91440" bIns="45720" anchor="t" anchorCtr="0"/>
          <a:p>
            <a:pPr eaLnBrk="1" hangingPunct="1">
              <a:lnSpc>
                <a:spcPct val="15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原译中对“</a:t>
            </a:r>
            <a:r>
              <a:rPr lang="en-US" altLang="zh-CN" sz="2000" dirty="0">
                <a:latin typeface="Times New Roman" panose="02020603050405020304" pitchFamily="18" charset="0"/>
                <a:cs typeface="Times New Roman" panose="02020603050405020304" pitchFamily="18" charset="0"/>
              </a:rPr>
              <a:t>contact”</a:t>
            </a:r>
            <a:r>
              <a:rPr lang="zh-CN" altLang="en-US" sz="2000" dirty="0">
                <a:latin typeface="Times New Roman" panose="02020603050405020304" pitchFamily="18" charset="0"/>
                <a:cs typeface="Times New Roman" panose="02020603050405020304" pitchFamily="18" charset="0"/>
              </a:rPr>
              <a:t>理解只是原始意义，其实它多数时候表示“联系”的意思。原译漏掉了“</a:t>
            </a:r>
            <a:r>
              <a:rPr lang="en-US" altLang="zh-CN" sz="2000" dirty="0">
                <a:latin typeface="Times New Roman" panose="02020603050405020304" pitchFamily="18" charset="0"/>
                <a:cs typeface="Times New Roman" panose="02020603050405020304" pitchFamily="18" charset="0"/>
              </a:rPr>
              <a:t>Neither the market for shoes nor the market for structural steel is formally organized”</a:t>
            </a:r>
            <a:r>
              <a:rPr lang="zh-CN" altLang="en-US" sz="2000" dirty="0">
                <a:latin typeface="Times New Roman" panose="02020603050405020304" pitchFamily="18" charset="0"/>
                <a:cs typeface="Times New Roman" panose="02020603050405020304" pitchFamily="18" charset="0"/>
              </a:rPr>
              <a:t>这一分句，致使上下文衔接不妥，歪曲了原文含义。另外，“</a:t>
            </a:r>
            <a:r>
              <a:rPr lang="en-US" altLang="zh-CN" sz="2000" dirty="0">
                <a:latin typeface="Times New Roman" panose="02020603050405020304" pitchFamily="18" charset="0"/>
                <a:cs typeface="Times New Roman" panose="02020603050405020304" pitchFamily="18" charset="0"/>
              </a:rPr>
              <a:t>interact”</a:t>
            </a:r>
            <a:r>
              <a:rPr lang="zh-CN" altLang="en-US" sz="2000" dirty="0">
                <a:latin typeface="Times New Roman" panose="02020603050405020304" pitchFamily="18" charset="0"/>
                <a:cs typeface="Times New Roman" panose="02020603050405020304" pitchFamily="18" charset="0"/>
              </a:rPr>
              <a:t>表示“互动”而不是“影响”，因为“影响”可能是正面的，也可能是负面的，它仅仅表示一方对另一方的“影响”；但“互动”是“双向”的，说明买卖双方是平等的。 </a:t>
            </a:r>
            <a:endParaRPr lang="zh-CN" altLang="en-US" sz="2000" dirty="0">
              <a:latin typeface="Times New Roman" panose="02020603050405020304" pitchFamily="18" charset="0"/>
              <a:cs typeface="Times New Roman" panose="02020603050405020304" pitchFamily="18" charset="0"/>
            </a:endParaRPr>
          </a:p>
        </p:txBody>
      </p:sp>
      <p:sp>
        <p:nvSpPr>
          <p:cNvPr id="77826" name="Rectangle 4"/>
          <p:cNvSpPr>
            <a:spLocks noGrp="1"/>
          </p:cNvSpPr>
          <p:nvPr>
            <p:ph type="title"/>
          </p:nvPr>
        </p:nvSpPr>
        <p:spPr>
          <a:ln/>
        </p:spPr>
        <p:txBody>
          <a:bodyPr vert="horz" wrap="square" lIns="91440" tIns="45720" rIns="91440" bIns="45720" anchor="b" anchorCtr="0"/>
          <a:p>
            <a:pPr eaLnBrk="1" hangingPunct="1"/>
            <a:r>
              <a:rPr lang="zh-CN" altLang="en-US" dirty="0">
                <a:solidFill>
                  <a:schemeClr val="tx1"/>
                </a:solidFill>
              </a:rPr>
              <a:t>解析：</a:t>
            </a:r>
            <a:endParaRPr lang="zh-CN" altLang="en-US" dirty="0">
              <a:solidFill>
                <a:schemeClr val="tx1"/>
              </a:solidFill>
            </a:endParaRPr>
          </a:p>
        </p:txBody>
      </p:sp>
    </p:spTree>
  </p:cSld>
  <p:clrMapOvr>
    <a:masterClrMapping/>
  </p:clrMapOvr>
  <p:transition spd="slow">
    <p:randomBar dir="ver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Rectangle 2"/>
          <p:cNvSpPr>
            <a:spLocks noGrp="1"/>
          </p:cNvSpPr>
          <p:nvPr>
            <p:ph type="title"/>
          </p:nvPr>
        </p:nvSpPr>
        <p:spPr>
          <a:ln/>
        </p:spPr>
        <p:txBody>
          <a:bodyPr vert="horz" wrap="square" lIns="91440" tIns="45720" rIns="91440" bIns="45720" anchor="b" anchorCtr="0"/>
          <a:p>
            <a:pPr eaLnBrk="1" hangingPunct="1"/>
            <a:r>
              <a:rPr lang="en-US" altLang="zh-CN" sz="3200" b="1" dirty="0"/>
              <a:t>Task II </a:t>
            </a:r>
            <a:r>
              <a:rPr lang="zh-CN" altLang="en-US" sz="3200" dirty="0"/>
              <a:t>请将下列商务文摘翻译成中文。</a:t>
            </a:r>
            <a:r>
              <a:rPr lang="zh-CN" altLang="en-US" dirty="0"/>
              <a:t> </a:t>
            </a:r>
            <a:endParaRPr lang="zh-CN" altLang="en-US" dirty="0"/>
          </a:p>
        </p:txBody>
      </p:sp>
      <p:sp>
        <p:nvSpPr>
          <p:cNvPr id="78850" name="Rectangle 3"/>
          <p:cNvSpPr>
            <a:spLocks noGrp="1"/>
          </p:cNvSpPr>
          <p:nvPr>
            <p:ph idx="1"/>
          </p:nvPr>
        </p:nvSpPr>
        <p:spPr>
          <a:xfrm>
            <a:off x="1943100" y="1827213"/>
            <a:ext cx="9520238" cy="1889125"/>
          </a:xfrm>
          <a:ln/>
        </p:spPr>
        <p:txBody>
          <a:bodyPr vert="horz" wrap="square" lIns="91440" tIns="45720" rIns="91440" bIns="45720" anchor="t" anchorCtr="0"/>
          <a:p>
            <a:pPr marL="400050" indent="-400050" eaLnBrk="1" hangingPunct="1">
              <a:lnSpc>
                <a:spcPct val="110000"/>
              </a:lnSpc>
              <a:buNone/>
            </a:pPr>
            <a:r>
              <a:rPr lang="en-US" altLang="zh-CN" sz="2400" dirty="0">
                <a:latin typeface="Times New Roman" panose="02020603050405020304" pitchFamily="18" charset="0"/>
                <a:cs typeface="Times New Roman" panose="02020603050405020304" pitchFamily="18" charset="0"/>
              </a:rPr>
              <a:t>1.  He said the different generations of employees do not have the same expectations of work and values of employment, which is a difficult gap to bridge. </a:t>
            </a:r>
            <a:endParaRPr lang="en-US" altLang="zh-CN" sz="2400" dirty="0">
              <a:latin typeface="Times New Roman" panose="02020603050405020304" pitchFamily="18" charset="0"/>
              <a:cs typeface="Times New Roman" panose="02020603050405020304" pitchFamily="18" charset="0"/>
            </a:endParaRPr>
          </a:p>
          <a:p>
            <a:pPr marL="400050" indent="-400050" eaLnBrk="1" hangingPunct="1">
              <a:lnSpc>
                <a:spcPct val="80000"/>
              </a:lnSpc>
              <a:buNone/>
            </a:pPr>
            <a:endParaRPr lang="en-US" altLang="zh-CN" sz="2400" dirty="0">
              <a:latin typeface="Times New Roman" panose="02020603050405020304" pitchFamily="18" charset="0"/>
              <a:cs typeface="Times New Roman" panose="02020603050405020304" pitchFamily="18" charset="0"/>
            </a:endParaRPr>
          </a:p>
        </p:txBody>
      </p:sp>
      <p:sp>
        <p:nvSpPr>
          <p:cNvPr id="211973" name="Text Box 5"/>
          <p:cNvSpPr txBox="1"/>
          <p:nvPr/>
        </p:nvSpPr>
        <p:spPr>
          <a:xfrm>
            <a:off x="3035300" y="3429000"/>
            <a:ext cx="7199313" cy="1014413"/>
          </a:xfrm>
          <a:prstGeom prst="rect">
            <a:avLst/>
          </a:prstGeom>
          <a:noFill/>
          <a:ln w="9525">
            <a:noFill/>
          </a:ln>
        </p:spPr>
        <p:txBody>
          <a:bodyPr anchor="t" anchorCtr="0">
            <a:spAutoFit/>
          </a:bodyPr>
          <a:p>
            <a:pPr>
              <a:lnSpc>
                <a:spcPct val="150000"/>
              </a:lnSpc>
              <a:spcBef>
                <a:spcPct val="50000"/>
              </a:spcBef>
              <a:buClrTx/>
              <a:buFontTx/>
            </a:pPr>
            <a:r>
              <a:rPr lang="zh-CN" altLang="en-US" sz="2000" dirty="0">
                <a:solidFill>
                  <a:schemeClr val="hlink"/>
                </a:solidFill>
                <a:latin typeface="宋体" panose="02010600030101010101" pitchFamily="2" charset="-122"/>
                <a:ea typeface="宋体" panose="02010600030101010101" pitchFamily="2" charset="-122"/>
              </a:rPr>
              <a:t>译文： 他说，不同年代员工的职业期望和就业价值观不同，这是一个难以弥合的鸿沟。</a:t>
            </a:r>
            <a:endParaRPr lang="zh-CN" altLang="en-US" sz="2000" dirty="0">
              <a:solidFill>
                <a:schemeClr val="hlink"/>
              </a:solidFill>
              <a:latin typeface="宋体" panose="02010600030101010101" pitchFamily="2" charset="-122"/>
              <a:ea typeface="宋体" panose="02010600030101010101" pitchFamily="2" charset="-122"/>
            </a:endParaRPr>
          </a:p>
        </p:txBody>
      </p:sp>
      <p:pic>
        <p:nvPicPr>
          <p:cNvPr id="78852" name="Picture 6" descr="OICAB9N64MCAX2WPT9CA8R62QZCA6BE1E4CAX73JRDCAT5H3NOCAOTZK5JCAT65RB9CALVNK9SCA4K48JICAQ13UXSCAPGZF5FCA0Q2O8XCAGIJO1CCAAADT8YCA4PNV3MCAPMVEDNCAWUMXE2CAK73TS1"/>
          <p:cNvPicPr>
            <a:picLocks noChangeAspect="1"/>
          </p:cNvPicPr>
          <p:nvPr/>
        </p:nvPicPr>
        <p:blipFill>
          <a:blip r:embed="rId1"/>
          <a:stretch>
            <a:fillRect/>
          </a:stretch>
        </p:blipFill>
        <p:spPr>
          <a:xfrm>
            <a:off x="1524000" y="4818063"/>
            <a:ext cx="2124075" cy="2039937"/>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1973"/>
                                        </p:tgtEl>
                                        <p:attrNameLst>
                                          <p:attrName>style.visibility</p:attrName>
                                        </p:attrNameLst>
                                      </p:cBhvr>
                                      <p:to>
                                        <p:strVal val="visible"/>
                                      </p:to>
                                    </p:set>
                                    <p:animEffect transition="in" filter="blinds(horizontal)">
                                      <p:cBhvr>
                                        <p:cTn id="7" dur="500"/>
                                        <p:tgtEl>
                                          <p:spTgt spid="211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3"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Rectangle 3"/>
          <p:cNvSpPr>
            <a:spLocks noGrp="1"/>
          </p:cNvSpPr>
          <p:nvPr>
            <p:ph idx="1"/>
          </p:nvPr>
        </p:nvSpPr>
        <p:spPr>
          <a:xfrm>
            <a:off x="1531938" y="1484313"/>
            <a:ext cx="10055225" cy="2016125"/>
          </a:xfrm>
          <a:ln/>
        </p:spPr>
        <p:txBody>
          <a:bodyPr vert="horz" wrap="square" lIns="91440" tIns="45720" rIns="91440" bIns="45720" anchor="t" anchorCtr="0"/>
          <a:p>
            <a:pPr algn="just"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2.	How does trade take place? If an American buys oranges from Florida, he /she naturally wants to pay in dollars, also, the grower expects to be paid in dollars for, after all, their expenses and living costs are settled in dollars. Within a country, economic transactions seem simple.</a:t>
            </a:r>
            <a:endParaRPr lang="en-US" altLang="zh-CN" sz="2000" dirty="0">
              <a:latin typeface="Times New Roman" panose="02020603050405020304" pitchFamily="18" charset="0"/>
              <a:cs typeface="Times New Roman" panose="02020603050405020304" pitchFamily="18" charset="0"/>
            </a:endParaRPr>
          </a:p>
        </p:txBody>
      </p:sp>
      <p:sp>
        <p:nvSpPr>
          <p:cNvPr id="212996" name="Text Box 4"/>
          <p:cNvSpPr txBox="1"/>
          <p:nvPr/>
        </p:nvSpPr>
        <p:spPr>
          <a:xfrm>
            <a:off x="1990725" y="3573463"/>
            <a:ext cx="9645650" cy="1382712"/>
          </a:xfrm>
          <a:prstGeom prst="rect">
            <a:avLst/>
          </a:prstGeom>
          <a:noFill/>
          <a:ln w="9525">
            <a:noFill/>
          </a:ln>
        </p:spPr>
        <p:txBody>
          <a:bodyPr wrap="square" anchor="t" anchorCtr="0">
            <a:spAutoFit/>
          </a:bodyPr>
          <a:p>
            <a:pPr>
              <a:lnSpc>
                <a:spcPct val="140000"/>
              </a:lnSpc>
              <a:spcBef>
                <a:spcPct val="50000"/>
              </a:spcBef>
              <a:buClrTx/>
              <a:buFontTx/>
            </a:pPr>
            <a:r>
              <a:rPr lang="zh-CN" altLang="en-US" sz="2000" dirty="0">
                <a:solidFill>
                  <a:schemeClr val="hlink"/>
                </a:solidFill>
                <a:latin typeface="Verdana" panose="020B0604030504040204" pitchFamily="34" charset="0"/>
                <a:ea typeface="宋体" panose="02010600030101010101" pitchFamily="2" charset="-122"/>
              </a:rPr>
              <a:t>译文：贸易是如何进行的？如果一个美国人从佛罗里达购买桔子，他自然要用美元付款。桔农也希望收取美元，因为，它们的开销和日常生活费用都是用美元结算的。在一个国家内，经济交易显得很简便。</a:t>
            </a:r>
            <a:endParaRPr lang="zh-CN" altLang="en-US" sz="2000" dirty="0">
              <a:solidFill>
                <a:schemeClr val="hlink"/>
              </a:solidFill>
              <a:latin typeface="Verdana" panose="020B0604030504040204" pitchFamily="34" charset="0"/>
              <a:ea typeface="宋体" panose="02010600030101010101" pitchFamily="2" charset="-122"/>
            </a:endParaRPr>
          </a:p>
        </p:txBody>
      </p:sp>
      <p:pic>
        <p:nvPicPr>
          <p:cNvPr id="79875" name="Picture 5" descr="F2CAG3ZV8QCAM1MKH1CAN1WLYGCAL67BESCAGLWGZRCAN7M87TCABSIQCVCAJ7ADXYCA4PZ4MPCA63AXNBCAFYJPBRCAJGFYZ7CAY1G2Z2CAS70S9JCAU1CVZ8CAD25CT3CA3CTMTGCAH46I8SCAUPL8VS"/>
          <p:cNvPicPr>
            <a:picLocks noChangeAspect="1"/>
          </p:cNvPicPr>
          <p:nvPr/>
        </p:nvPicPr>
        <p:blipFill>
          <a:blip r:embed="rId1"/>
          <a:stretch>
            <a:fillRect/>
          </a:stretch>
        </p:blipFill>
        <p:spPr>
          <a:xfrm>
            <a:off x="8688388" y="0"/>
            <a:ext cx="1657350" cy="1484313"/>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2996"/>
                                        </p:tgtEl>
                                        <p:attrNameLst>
                                          <p:attrName>style.visibility</p:attrName>
                                        </p:attrNameLst>
                                      </p:cBhvr>
                                      <p:to>
                                        <p:strVal val="visible"/>
                                      </p:to>
                                    </p:set>
                                    <p:animEffect transition="in" filter="box(in)">
                                      <p:cBhvr>
                                        <p:cTn id="7" dur="500"/>
                                        <p:tgtEl>
                                          <p:spTgt spid="2129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6"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Rectangle 3"/>
          <p:cNvSpPr>
            <a:spLocks noGrp="1"/>
          </p:cNvSpPr>
          <p:nvPr>
            <p:ph idx="1"/>
          </p:nvPr>
        </p:nvSpPr>
        <p:spPr>
          <a:xfrm>
            <a:off x="1271270" y="621030"/>
            <a:ext cx="10403840" cy="2402840"/>
          </a:xfrm>
          <a:solidFill>
            <a:schemeClr val="bg1"/>
          </a:solidFill>
          <a:ln/>
        </p:spPr>
        <p:txBody>
          <a:bodyPr vert="horz" wrap="square" lIns="91440" tIns="45720" rIns="91440" bIns="45720" anchor="t" anchorCtr="0"/>
          <a:p>
            <a:pPr algn="just" eaLnBrk="1" hangingPunct="1">
              <a:lnSpc>
                <a:spcPct val="150000"/>
              </a:lnSpc>
              <a:buNone/>
            </a:pPr>
            <a:r>
              <a:rPr lang="en-US" altLang="zh-CN" sz="2000" dirty="0">
                <a:latin typeface="Times New Roman" panose="02020603050405020304" pitchFamily="18" charset="0"/>
                <a:cs typeface="Times New Roman" panose="02020603050405020304" pitchFamily="18" charset="0"/>
              </a:rPr>
              <a:t>3.	Goods are produced according to a sample provided by the customer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while strong encouragement is given to compensation trade whereby a foreign seller supplies raw materials and equipment and receives manufactured goods</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produced by the equipment provided, in return. Compensation trade differs from barter or counter-trade insofar as there is a direct link between the equipment supplied from abroad and the manufactured product.</a:t>
            </a:r>
            <a:endParaRPr lang="en-US" altLang="zh-CN" sz="2000" dirty="0">
              <a:latin typeface="Times New Roman" panose="02020603050405020304" pitchFamily="18" charset="0"/>
              <a:cs typeface="Times New Roman" panose="02020603050405020304" pitchFamily="18" charset="0"/>
            </a:endParaRPr>
          </a:p>
        </p:txBody>
      </p:sp>
      <p:sp>
        <p:nvSpPr>
          <p:cNvPr id="214020" name="Text Box 4"/>
          <p:cNvSpPr txBox="1"/>
          <p:nvPr/>
        </p:nvSpPr>
        <p:spPr>
          <a:xfrm>
            <a:off x="911225" y="3284538"/>
            <a:ext cx="10687050" cy="2297112"/>
          </a:xfrm>
          <a:prstGeom prst="rect">
            <a:avLst/>
          </a:prstGeom>
          <a:noFill/>
          <a:ln w="9525">
            <a:noFill/>
          </a:ln>
        </p:spPr>
        <p:txBody>
          <a:bodyPr wrap="square" anchor="t" anchorCtr="0">
            <a:spAutoFit/>
          </a:bodyPr>
          <a:p>
            <a:pPr>
              <a:lnSpc>
                <a:spcPct val="140000"/>
              </a:lnSpc>
              <a:spcBef>
                <a:spcPct val="50000"/>
              </a:spcBef>
              <a:buClrTx/>
              <a:buFontTx/>
            </a:pPr>
            <a:r>
              <a:rPr lang="zh-CN" altLang="en-US" sz="2000" dirty="0">
                <a:solidFill>
                  <a:schemeClr val="hlink"/>
                </a:solidFill>
                <a:latin typeface="Verdana" panose="020B0604030504040204" pitchFamily="34" charset="0"/>
                <a:ea typeface="宋体" panose="02010600030101010101" pitchFamily="2" charset="-122"/>
              </a:rPr>
              <a:t>译文：根据顾客提供的样品来生产产品，同时大力鼓励补偿贸易。由此国外的供应商提供原材料和设备并收到由其提供的设备生产出来的制成品作为回报。补偿贸易在某种程度上不同于易货贸易和反向贸易，因补偿贸易中，国外提供的设备和制成品有直接的联系。</a:t>
            </a:r>
            <a:endParaRPr lang="zh-CN" altLang="en-US" sz="2000" dirty="0">
              <a:solidFill>
                <a:schemeClr val="hlink"/>
              </a:solidFill>
              <a:latin typeface="Verdana" panose="020B0604030504040204" pitchFamily="34" charset="0"/>
              <a:ea typeface="宋体" panose="02010600030101010101" pitchFamily="2" charset="-122"/>
            </a:endParaRPr>
          </a:p>
          <a:p>
            <a:pPr>
              <a:lnSpc>
                <a:spcPct val="140000"/>
              </a:lnSpc>
              <a:spcBef>
                <a:spcPct val="50000"/>
              </a:spcBef>
              <a:buClrTx/>
              <a:buFontTx/>
            </a:pPr>
            <a:r>
              <a:rPr lang="zh-CN" altLang="en-US" dirty="0">
                <a:latin typeface="Verdana" panose="020B0604030504040204" pitchFamily="34" charset="0"/>
                <a:ea typeface="宋体" panose="02010600030101010101" pitchFamily="2" charset="-122"/>
              </a:rPr>
              <a:t>对销贸易（反向贸易）理解为包括易货、记账贸易、互购、产品回购、转手贸易等属于货物买卖范畴，以进出结合、出口抵补进口为同特征的各种贸方式的总称。</a:t>
            </a:r>
            <a:endParaRPr lang="zh-CN" altLang="en-US" dirty="0">
              <a:latin typeface="Verdana" panose="020B0604030504040204" pitchFamily="34" charset="0"/>
              <a:ea typeface="宋体" panose="02010600030101010101"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4020"/>
                                        </p:tgtEl>
                                        <p:attrNameLst>
                                          <p:attrName>style.visibility</p:attrName>
                                        </p:attrNameLst>
                                      </p:cBhvr>
                                      <p:to>
                                        <p:strVal val="visible"/>
                                      </p:to>
                                    </p:set>
                                    <p:animEffect transition="in" filter="checkerboard(across)">
                                      <p:cBhvr>
                                        <p:cTn id="7" dur="500"/>
                                        <p:tgtEl>
                                          <p:spTgt spid="2140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20"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Rectangle 3"/>
          <p:cNvSpPr>
            <a:spLocks noGrp="1"/>
          </p:cNvSpPr>
          <p:nvPr>
            <p:ph idx="1"/>
          </p:nvPr>
        </p:nvSpPr>
        <p:spPr>
          <a:xfrm>
            <a:off x="1457325" y="1628775"/>
            <a:ext cx="10190480" cy="1995805"/>
          </a:xfrm>
          <a:ln/>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4.	Major suppliers to the Hong Kong egg market are making greater efforts to increase the competitiveness of their products in order to maintain or expand market shares. To promote sales of Chinese eggs</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the Chinese Eggs and Products Company recently held a “lucky draw” -a popular promotional activity in Hong Kong-with prizes in solid gold for winning retailers. Attractive posters are designed to promote both fresh eggs and preserved Chinese eggs.</a:t>
            </a:r>
            <a:endParaRPr lang="en-US" altLang="zh-CN" sz="2000" dirty="0">
              <a:latin typeface="Times New Roman" panose="02020603050405020304" pitchFamily="18" charset="0"/>
              <a:cs typeface="Times New Roman" panose="02020603050405020304" pitchFamily="18" charset="0"/>
            </a:endParaRPr>
          </a:p>
        </p:txBody>
      </p:sp>
      <p:sp>
        <p:nvSpPr>
          <p:cNvPr id="262148" name="Text Box 4"/>
          <p:cNvSpPr txBox="1"/>
          <p:nvPr/>
        </p:nvSpPr>
        <p:spPr>
          <a:xfrm>
            <a:off x="1703388" y="3789045"/>
            <a:ext cx="9944100" cy="1690688"/>
          </a:xfrm>
          <a:prstGeom prst="rect">
            <a:avLst/>
          </a:prstGeom>
          <a:noFill/>
          <a:ln w="9525">
            <a:noFill/>
          </a:ln>
        </p:spPr>
        <p:txBody>
          <a:bodyPr wrap="square" anchor="t" anchorCtr="0">
            <a:spAutoFit/>
          </a:bodyPr>
          <a:p>
            <a:pPr>
              <a:lnSpc>
                <a:spcPct val="130000"/>
              </a:lnSpc>
              <a:spcBef>
                <a:spcPct val="50000"/>
              </a:spcBef>
              <a:buClrTx/>
              <a:buFontTx/>
            </a:pPr>
            <a:r>
              <a:rPr lang="zh-CN" altLang="en-US" sz="2000" dirty="0">
                <a:solidFill>
                  <a:schemeClr val="hlink"/>
                </a:solidFill>
                <a:latin typeface="Verdana" panose="020B0604030504040204" pitchFamily="34" charset="0"/>
                <a:ea typeface="宋体" panose="02010600030101010101" pitchFamily="2" charset="-122"/>
              </a:rPr>
              <a:t>译文：香港蛋类市场的主要供货方正努力增加产品的竞争力，为的是保住或扩大市场份额。为了推销中国蛋，中国蛋类及蛋产品公司最近举行了一次</a:t>
            </a:r>
            <a:r>
              <a:rPr lang="zh-CN" altLang="en-US" sz="2000" dirty="0">
                <a:solidFill>
                  <a:schemeClr val="hlink"/>
                </a:solidFill>
                <a:latin typeface="Arial" panose="020B0604020202020204" pitchFamily="34" charset="0"/>
                <a:ea typeface="宋体" panose="02010600030101010101" pitchFamily="2" charset="-122"/>
              </a:rPr>
              <a:t>“</a:t>
            </a:r>
            <a:r>
              <a:rPr lang="zh-CN" altLang="en-US" sz="2000" dirty="0">
                <a:solidFill>
                  <a:schemeClr val="hlink"/>
                </a:solidFill>
                <a:latin typeface="Verdana" panose="020B0604030504040204" pitchFamily="34" charset="0"/>
                <a:ea typeface="宋体" panose="02010600030101010101" pitchFamily="2" charset="-122"/>
              </a:rPr>
              <a:t>幸运抽奖</a:t>
            </a:r>
            <a:r>
              <a:rPr lang="zh-CN" altLang="en-US" sz="2000" dirty="0">
                <a:solidFill>
                  <a:schemeClr val="hlink"/>
                </a:solidFill>
                <a:latin typeface="Arial" panose="020B0604020202020204" pitchFamily="34" charset="0"/>
                <a:ea typeface="宋体" panose="02010600030101010101" pitchFamily="2" charset="-122"/>
              </a:rPr>
              <a:t>”</a:t>
            </a:r>
            <a:r>
              <a:rPr lang="en-US" altLang="zh-CN" sz="2000" dirty="0">
                <a:solidFill>
                  <a:schemeClr val="hlink"/>
                </a:solidFill>
                <a:latin typeface="Arial" panose="020B0604020202020204" pitchFamily="34" charset="0"/>
                <a:ea typeface="宋体" panose="02010600030101010101" pitchFamily="2" charset="-122"/>
              </a:rPr>
              <a:t>——</a:t>
            </a:r>
            <a:r>
              <a:rPr lang="zh-CN" altLang="en-US" sz="2000" dirty="0">
                <a:solidFill>
                  <a:schemeClr val="hlink"/>
                </a:solidFill>
                <a:latin typeface="Verdana" panose="020B0604030504040204" pitchFamily="34" charset="0"/>
                <a:ea typeface="宋体" panose="02010600030101010101" pitchFamily="2" charset="-122"/>
              </a:rPr>
              <a:t>香港的流行促销活动</a:t>
            </a:r>
            <a:r>
              <a:rPr lang="en-US" altLang="zh-CN" sz="2000" dirty="0">
                <a:solidFill>
                  <a:schemeClr val="hlink"/>
                </a:solidFill>
                <a:latin typeface="Arial" panose="020B0604020202020204" pitchFamily="34" charset="0"/>
                <a:ea typeface="宋体" panose="02010600030101010101" pitchFamily="2" charset="-122"/>
              </a:rPr>
              <a:t>——</a:t>
            </a:r>
            <a:r>
              <a:rPr lang="zh-CN" altLang="en-US" sz="2000" dirty="0">
                <a:solidFill>
                  <a:schemeClr val="hlink"/>
                </a:solidFill>
                <a:latin typeface="Verdana" panose="020B0604030504040204" pitchFamily="34" charset="0"/>
                <a:ea typeface="宋体" panose="02010600030101010101" pitchFamily="2" charset="-122"/>
              </a:rPr>
              <a:t>为获胜的零售商发金奖。他们设计出引人注目的广告，推销中国鲜蛋和咸蛋。</a:t>
            </a:r>
            <a:endParaRPr lang="zh-CN" altLang="en-US" sz="2000" dirty="0">
              <a:solidFill>
                <a:schemeClr val="hlink"/>
              </a:solidFill>
              <a:latin typeface="Verdana" panose="020B0604030504040204" pitchFamily="34" charset="0"/>
              <a:ea typeface="宋体" panose="02010600030101010101"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62148"/>
                                        </p:tgtEl>
                                        <p:attrNameLst>
                                          <p:attrName>style.visibility</p:attrName>
                                        </p:attrNameLst>
                                      </p:cBhvr>
                                      <p:to>
                                        <p:strVal val="visible"/>
                                      </p:to>
                                    </p:set>
                                    <p:animEffect transition="in" filter="checkerboard(across)">
                                      <p:cBhvr>
                                        <p:cTn id="7" dur="500"/>
                                        <p:tgtEl>
                                          <p:spTgt spid="262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Rectangle 3"/>
          <p:cNvSpPr>
            <a:spLocks noGrp="1"/>
          </p:cNvSpPr>
          <p:nvPr>
            <p:ph idx="1"/>
          </p:nvPr>
        </p:nvSpPr>
        <p:spPr>
          <a:xfrm>
            <a:off x="1847850" y="1701800"/>
            <a:ext cx="9766300" cy="2032635"/>
          </a:xfrm>
          <a:ln/>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5.	The crucial Christmas trading season can be make or break for retailers. As the festive season got under way, companies faced intense competition to win sales as cash-strapped consumers constrained by </a:t>
            </a:r>
            <a:r>
              <a:rPr lang="en-US" altLang="zh-CN" sz="2000" dirty="0">
                <a:latin typeface="Times New Roman" panose="02020603050405020304" pitchFamily="18" charset="0"/>
                <a:cs typeface="Times New Roman" panose="02020603050405020304" pitchFamily="18" charset="0"/>
                <a:hlinkClick r:id="rId1"/>
              </a:rPr>
              <a:t>falling real pay</a:t>
            </a:r>
            <a:r>
              <a:rPr lang="en-US" altLang="zh-CN" sz="2000" dirty="0">
                <a:latin typeface="Times New Roman" panose="02020603050405020304" pitchFamily="18" charset="0"/>
                <a:cs typeface="Times New Roman" panose="02020603050405020304" pitchFamily="18" charset="0"/>
              </a:rPr>
              <a:t> sought out the best deals. It was tough for the whole retail market but, with most of the major retailers having now reported, more winners have emerged than losers.</a:t>
            </a:r>
            <a:endParaRPr lang="zh-CN" altLang="zh-CN" sz="2000" dirty="0">
              <a:latin typeface="Times New Roman" panose="02020603050405020304" pitchFamily="18" charset="0"/>
              <a:cs typeface="Times New Roman" panose="02020603050405020304" pitchFamily="18" charset="0"/>
            </a:endParaRPr>
          </a:p>
          <a:p>
            <a:pPr eaLnBrk="1" hangingPunct="1">
              <a:lnSpc>
                <a:spcPct val="90000"/>
              </a:lnSpc>
              <a:buNone/>
            </a:pPr>
            <a:endParaRPr lang="zh-CN" altLang="zh-CN" sz="2000" dirty="0">
              <a:latin typeface="Times New Roman" panose="02020603050405020304" pitchFamily="18" charset="0"/>
              <a:cs typeface="Times New Roman" panose="02020603050405020304" pitchFamily="18" charset="0"/>
            </a:endParaRPr>
          </a:p>
        </p:txBody>
      </p:sp>
      <p:pic>
        <p:nvPicPr>
          <p:cNvPr id="82946" name="Picture 5" descr="7WCAWRD21UCA3RW69CCAPSE15CCA015A9ECA8TS3JPCAG3LTSRCA69IOF1CACS7UMGCA6VGDY5CA2993RZCAUUWZ40CAK8RITWCAR7IT0YCACZDXAECAWP39C8CASPLMK1CA6ELCYACAECIBRJCADH3MQC"/>
          <p:cNvPicPr>
            <a:picLocks noChangeAspect="1"/>
          </p:cNvPicPr>
          <p:nvPr/>
        </p:nvPicPr>
        <p:blipFill>
          <a:blip r:embed="rId2"/>
          <a:stretch>
            <a:fillRect/>
          </a:stretch>
        </p:blipFill>
        <p:spPr>
          <a:xfrm>
            <a:off x="8688388" y="0"/>
            <a:ext cx="1557337" cy="1477963"/>
          </a:xfrm>
          <a:prstGeom prst="rect">
            <a:avLst/>
          </a:prstGeom>
          <a:noFill/>
          <a:ln w="9525">
            <a:noFill/>
          </a:ln>
        </p:spPr>
      </p:pic>
      <p:sp>
        <p:nvSpPr>
          <p:cNvPr id="82947" name="Rectangle 3"/>
          <p:cNvSpPr>
            <a:spLocks noGrp="1"/>
          </p:cNvSpPr>
          <p:nvPr/>
        </p:nvSpPr>
        <p:spPr>
          <a:xfrm>
            <a:off x="1774825" y="3933825"/>
            <a:ext cx="9388475" cy="2438400"/>
          </a:xfrm>
          <a:prstGeom prst="rect">
            <a:avLst/>
          </a:prstGeom>
          <a:noFill/>
          <a:ln w="9525">
            <a:noFill/>
          </a:ln>
        </p:spPr>
        <p:txBody>
          <a:bodyPr wrap="square" lIns="91440" tIns="45720" rIns="91440" bIns="45720" anchor="t" anchorCtr="0"/>
          <a:p>
            <a:pPr marL="342900" indent="-342900">
              <a:lnSpc>
                <a:spcPct val="140000"/>
              </a:lnSpc>
              <a:spcBef>
                <a:spcPct val="20000"/>
              </a:spcBef>
              <a:buClr>
                <a:schemeClr val="tx2"/>
              </a:buClr>
              <a:buSzPct val="70000"/>
              <a:buFont typeface="Wingdings" panose="05000000000000000000" pitchFamily="2" charset="2"/>
              <a:buChar char="¡"/>
            </a:pPr>
            <a:r>
              <a:rPr lang="zh-CN" altLang="en-US" sz="2000" dirty="0">
                <a:latin typeface="Verdana" panose="020B0604030504040204" pitchFamily="34" charset="0"/>
                <a:ea typeface="宋体" panose="02010600030101010101" pitchFamily="2" charset="-122"/>
              </a:rPr>
              <a:t>译文：</a:t>
            </a:r>
            <a:r>
              <a:rPr lang="zh-CN" altLang="zh-CN" sz="2000" dirty="0">
                <a:latin typeface="Verdana" panose="020B0604030504040204" pitchFamily="34" charset="0"/>
                <a:ea typeface="宋体" panose="02010600030101010101" pitchFamily="2" charset="-122"/>
              </a:rPr>
              <a:t>圣诞购物节极其重要，对零售商而言不成功则成仁。随着节日渐进，由于消费者手头紧、支付能力下降，寻求最划算的物品，零售商们面临激烈竞争。对整个零售业而言非常艰难，但根据多数零售商报告显示，赢家多过输家。</a:t>
            </a:r>
            <a:endParaRPr lang="zh-CN" altLang="zh-CN" sz="2000" dirty="0">
              <a:latin typeface="Verdana" panose="020B0604030504040204" pitchFamily="34" charset="0"/>
              <a:ea typeface="宋体" panose="02010600030101010101" pitchFamily="2" charset="-122"/>
            </a:endParaRPr>
          </a:p>
        </p:txBody>
      </p:sp>
    </p:spTree>
  </p:cSld>
  <p:clrMapOvr>
    <a:masterClrMapping/>
  </p:clrMapOvr>
  <p:transition spd="slow">
    <p:randomBar dir="vert"/>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Rectangle 2"/>
          <p:cNvSpPr>
            <a:spLocks noGrp="1"/>
          </p:cNvSpPr>
          <p:nvPr>
            <p:ph type="title"/>
          </p:nvPr>
        </p:nvSpPr>
        <p:spPr>
          <a:xfrm>
            <a:off x="2894013" y="301625"/>
            <a:ext cx="7594600" cy="1143000"/>
          </a:xfrm>
          <a:ln/>
        </p:spPr>
        <p:txBody>
          <a:bodyPr vert="horz" wrap="square" lIns="91440" tIns="45720" rIns="91440" bIns="45720" anchor="b" anchorCtr="0"/>
          <a:p>
            <a:pPr eaLnBrk="1" hangingPunct="1"/>
            <a:r>
              <a:rPr lang="en-US" altLang="zh-CN" sz="3200" b="1" dirty="0"/>
              <a:t>Task III </a:t>
            </a:r>
            <a:r>
              <a:rPr lang="zh-CN" altLang="en-US" sz="3200" b="1" dirty="0"/>
              <a:t>请将下列中文文摘翻译成英文。</a:t>
            </a:r>
            <a:r>
              <a:rPr lang="zh-CN" altLang="en-US" sz="3200" dirty="0"/>
              <a:t> </a:t>
            </a:r>
            <a:endParaRPr lang="zh-CN" altLang="en-US" sz="3200" dirty="0"/>
          </a:p>
        </p:txBody>
      </p:sp>
      <p:sp>
        <p:nvSpPr>
          <p:cNvPr id="83970" name="Rectangle 3"/>
          <p:cNvSpPr>
            <a:spLocks noGrp="1"/>
          </p:cNvSpPr>
          <p:nvPr>
            <p:ph idx="1"/>
          </p:nvPr>
        </p:nvSpPr>
        <p:spPr>
          <a:xfrm>
            <a:off x="1819275" y="1773238"/>
            <a:ext cx="9972675" cy="2160587"/>
          </a:xfrm>
          <a:ln/>
        </p:spPr>
        <p:txBody>
          <a:bodyPr vert="horz" wrap="square" lIns="91440" tIns="45720" rIns="91440" bIns="45720" anchor="t" anchorCtr="0"/>
          <a:p>
            <a:pPr algn="just" eaLnBrk="1" hangingPunct="1">
              <a:lnSpc>
                <a:spcPct val="150000"/>
              </a:lnSpc>
              <a:buNone/>
            </a:pPr>
            <a:r>
              <a:rPr lang="en-US" altLang="zh-CN" sz="2000" dirty="0">
                <a:latin typeface="Times New Roman" panose="02020603050405020304" pitchFamily="18" charset="0"/>
                <a:cs typeface="Times New Roman" panose="02020603050405020304" pitchFamily="18" charset="0"/>
              </a:rPr>
              <a:t>   1.	</a:t>
            </a:r>
            <a:r>
              <a:rPr lang="zh-CN" altLang="en-US" sz="2000" dirty="0">
                <a:latin typeface="Times New Roman" panose="02020603050405020304" pitchFamily="18" charset="0"/>
                <a:cs typeface="Times New Roman" panose="02020603050405020304" pitchFamily="18" charset="0"/>
              </a:rPr>
              <a:t>自</a:t>
            </a:r>
            <a:r>
              <a:rPr lang="en-US" altLang="zh-CN" sz="2000" dirty="0">
                <a:latin typeface="Times New Roman" panose="02020603050405020304" pitchFamily="18" charset="0"/>
                <a:cs typeface="Times New Roman" panose="02020603050405020304" pitchFamily="18" charset="0"/>
              </a:rPr>
              <a:t>1851</a:t>
            </a:r>
            <a:r>
              <a:rPr lang="zh-CN" altLang="en-US" sz="2000" dirty="0">
                <a:latin typeface="Times New Roman" panose="02020603050405020304" pitchFamily="18" charset="0"/>
                <a:cs typeface="Times New Roman" panose="02020603050405020304" pitchFamily="18" charset="0"/>
              </a:rPr>
              <a:t>年英国首开世界博览会至</a:t>
            </a:r>
            <a:r>
              <a:rPr lang="en-US" altLang="zh-CN" sz="2000" dirty="0">
                <a:latin typeface="Times New Roman" panose="02020603050405020304" pitchFamily="18" charset="0"/>
                <a:cs typeface="Times New Roman" panose="02020603050405020304" pitchFamily="18" charset="0"/>
              </a:rPr>
              <a:t>1999</a:t>
            </a:r>
            <a:r>
              <a:rPr lang="zh-CN" altLang="en-US" sz="2000" dirty="0">
                <a:latin typeface="Times New Roman" panose="02020603050405020304" pitchFamily="18" charset="0"/>
                <a:cs typeface="Times New Roman" panose="02020603050405020304" pitchFamily="18" charset="0"/>
              </a:rPr>
              <a:t>年，在近一个半世纪的风雨岁月中，人类经历了两次世界大战的灾难。残酷的现实和血的教训，唤起了人们对和平的期盼。伴随着人类对美好生活的追求，三次科技革命蓬勃兴起，迎来了前所未有的科技进步和经济增长，有力地促进了各国生产力的发展和经济社会的长足进步。</a:t>
            </a:r>
            <a:endParaRPr lang="zh-CN" altLang="en-US" sz="2000" dirty="0">
              <a:latin typeface="Times New Roman" panose="02020603050405020304" pitchFamily="18" charset="0"/>
              <a:cs typeface="Times New Roman" panose="02020603050405020304" pitchFamily="18" charset="0"/>
            </a:endParaRPr>
          </a:p>
        </p:txBody>
      </p:sp>
      <p:pic>
        <p:nvPicPr>
          <p:cNvPr id="83971" name="Picture 7" descr="I1CA4HKN00CAZONNNUCABE8R3GCAQ3J0LACAF2TWSKCAR93KDMCAHPV7DECA2MTW8ACASX3KISCAWY6HQKCAPC3L97CABPTHHGCAB35RVYCA1R01I0CAZQANSSCAXPDY3VCA89MC5WCA68ZRPJCAK95LG5"/>
          <p:cNvPicPr>
            <a:picLocks noChangeAspect="1"/>
          </p:cNvPicPr>
          <p:nvPr/>
        </p:nvPicPr>
        <p:blipFill>
          <a:blip r:embed="rId1"/>
          <a:stretch>
            <a:fillRect/>
          </a:stretch>
        </p:blipFill>
        <p:spPr>
          <a:xfrm>
            <a:off x="334963" y="3860800"/>
            <a:ext cx="1484312" cy="1989138"/>
          </a:xfrm>
          <a:prstGeom prst="rect">
            <a:avLst/>
          </a:prstGeom>
          <a:noFill/>
          <a:ln w="9525">
            <a:noFill/>
          </a:ln>
        </p:spPr>
      </p:pic>
      <p:sp>
        <p:nvSpPr>
          <p:cNvPr id="83972" name="Text Box 4"/>
          <p:cNvSpPr/>
          <p:nvPr/>
        </p:nvSpPr>
        <p:spPr>
          <a:xfrm>
            <a:off x="1949450" y="3789363"/>
            <a:ext cx="9944100" cy="4133850"/>
          </a:xfrm>
          <a:prstGeom prst="rect">
            <a:avLst/>
          </a:prstGeom>
          <a:noFill/>
          <a:ln w="9525">
            <a:noFill/>
          </a:ln>
        </p:spPr>
        <p:txBody>
          <a:bodyPr wrap="square" lIns="91440" tIns="45720" rIns="91440" bIns="45720" anchor="t" anchorCtr="0"/>
          <a:p>
            <a:pPr marL="342900" indent="-342900">
              <a:lnSpc>
                <a:spcPct val="120000"/>
              </a:lnSpc>
              <a:spcBef>
                <a:spcPct val="50000"/>
              </a:spcBef>
              <a:buClrTx/>
              <a:buFontTx/>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译文：</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In the period from the first 1851 World Exhibition held in Britain to 1999, humanity suffered two World Wars. The brutal reality and the bloody lessons of mechanized war aroused people’s hopes for peace. With these aspirations of people for a happy life, scientific and technological revolutions have brought about unprecedented advances and economic growth, vigorously boosting productivity, the economies and societies of all countries.</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spd="slow">
    <p:randomBar dir="vert"/>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Rectangle 3"/>
          <p:cNvSpPr>
            <a:spLocks noGrp="1"/>
          </p:cNvSpPr>
          <p:nvPr>
            <p:ph idx="1"/>
          </p:nvPr>
        </p:nvSpPr>
        <p:spPr>
          <a:xfrm>
            <a:off x="1774825" y="1628775"/>
            <a:ext cx="9920605" cy="2841625"/>
          </a:xfrm>
          <a:ln/>
        </p:spPr>
        <p:txBody>
          <a:bodyPr vert="horz" wrap="square" lIns="91440" tIns="45720" rIns="91440" bIns="45720" anchor="t" anchorCtr="0"/>
          <a:p>
            <a:pPr eaLnBrk="1" hangingPunct="1">
              <a:lnSpc>
                <a:spcPct val="160000"/>
              </a:lnSpc>
              <a:buNone/>
            </a:pPr>
            <a:r>
              <a:rPr lang="en-US" altLang="zh-CN" sz="2000" dirty="0">
                <a:latin typeface="Times New Roman" panose="02020603050405020304" pitchFamily="18" charset="0"/>
                <a:cs typeface="Times New Roman" panose="02020603050405020304" pitchFamily="18" charset="0"/>
              </a:rPr>
              <a:t>   2.	</a:t>
            </a:r>
            <a:r>
              <a:rPr lang="zh-CN" altLang="en-US" sz="2000" dirty="0">
                <a:latin typeface="Times New Roman" panose="02020603050405020304" pitchFamily="18" charset="0"/>
                <a:cs typeface="Times New Roman" panose="02020603050405020304" pitchFamily="18" charset="0"/>
              </a:rPr>
              <a:t>根据国际货币基金组织的统计，截至</a:t>
            </a:r>
            <a:r>
              <a:rPr lang="en-US" altLang="zh-CN" sz="2000" dirty="0">
                <a:latin typeface="Times New Roman" panose="02020603050405020304" pitchFamily="18" charset="0"/>
                <a:cs typeface="Times New Roman" panose="02020603050405020304" pitchFamily="18" charset="0"/>
              </a:rPr>
              <a:t>2000</a:t>
            </a:r>
            <a:r>
              <a:rPr lang="zh-CN" altLang="en-US" sz="2000" dirty="0">
                <a:latin typeface="Times New Roman" panose="02020603050405020304" pitchFamily="18" charset="0"/>
                <a:cs typeface="Times New Roman" panose="02020603050405020304" pitchFamily="18" charset="0"/>
              </a:rPr>
              <a:t>年底，全球约有</a:t>
            </a:r>
            <a:r>
              <a:rPr lang="en-US" altLang="zh-CN" sz="2000" dirty="0">
                <a:latin typeface="Times New Roman" panose="02020603050405020304" pitchFamily="18" charset="0"/>
                <a:cs typeface="Times New Roman" panose="02020603050405020304" pitchFamily="18" charset="0"/>
              </a:rPr>
              <a:t>64.8%</a:t>
            </a:r>
            <a:r>
              <a:rPr lang="zh-CN" altLang="en-US" sz="2000" dirty="0">
                <a:latin typeface="Times New Roman" panose="02020603050405020304" pitchFamily="18" charset="0"/>
                <a:cs typeface="Times New Roman" panose="02020603050405020304" pitchFamily="18" charset="0"/>
              </a:rPr>
              <a:t>的外汇储备是美元，欧元外汇储备占</a:t>
            </a:r>
            <a:r>
              <a:rPr lang="en-US" altLang="zh-CN" sz="2000" dirty="0">
                <a:latin typeface="Times New Roman" panose="02020603050405020304" pitchFamily="18" charset="0"/>
                <a:cs typeface="Times New Roman" panose="02020603050405020304" pitchFamily="18" charset="0"/>
              </a:rPr>
              <a:t>12.7%</a:t>
            </a:r>
            <a:r>
              <a:rPr lang="zh-CN" altLang="en-US" sz="2000" dirty="0">
                <a:latin typeface="Times New Roman" panose="02020603050405020304" pitchFamily="18" charset="0"/>
                <a:cs typeface="Times New Roman" panose="02020603050405020304" pitchFamily="18" charset="0"/>
              </a:rPr>
              <a:t>。但是，各中央银行持有美元外汇还有更加实际的原因，例如一个国家的外汇汇率体制便是原因之一。</a:t>
            </a:r>
            <a:r>
              <a:rPr lang="en-US" altLang="zh-CN" sz="2000" dirty="0">
                <a:latin typeface="Times New Roman" panose="02020603050405020304" pitchFamily="18" charset="0"/>
                <a:cs typeface="Times New Roman" panose="02020603050405020304" pitchFamily="18" charset="0"/>
              </a:rPr>
              <a:t>1997—1998</a:t>
            </a:r>
            <a:r>
              <a:rPr lang="zh-CN" altLang="en-US" sz="2000" dirty="0">
                <a:latin typeface="Times New Roman" panose="02020603050405020304" pitchFamily="18" charset="0"/>
                <a:cs typeface="Times New Roman" panose="02020603050405020304" pitchFamily="18" charset="0"/>
              </a:rPr>
              <a:t>年亚洲金融危机之后，大部分政府采取了浮动汇率制度。但许多中央银行继续以美元来确定自己的核心汇率，持有美元对于调整货币流动是绝对必要的。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Rectangle 3"/>
          <p:cNvSpPr>
            <a:spLocks noGrp="1"/>
          </p:cNvSpPr>
          <p:nvPr>
            <p:ph idx="1"/>
          </p:nvPr>
        </p:nvSpPr>
        <p:spPr>
          <a:xfrm>
            <a:off x="1774825" y="1557338"/>
            <a:ext cx="9698038" cy="4392612"/>
          </a:xfrm>
          <a:ln/>
        </p:spPr>
        <p:txBody>
          <a:bodyPr vert="horz" wrap="square" lIns="91440" tIns="45720" rIns="91440" bIns="45720" anchor="t" anchorCtr="0"/>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3. In Asia, the market for memorabilia lags far behind that of the West, according to most in the industry. While in recent months wealthy Asian buyers have bid record sums to capture rare wines, prized art, sought-after stamps and more, the region’s memorabilia market has yet to make the same sort of impact. The Asian outposts of major auction houses Sotheby’s, Christies and Bonham’s have no specialists on memorabilia in the region and refer questions on the market to their London, New York or Los Angeles offices.</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据大部分业内人士说，亚洲的纪念品市场远远落后于西方。尽管近几个月富有的亚洲买家开出了创纪录的价格，以获得稀有的葡萄酒、珍贵的艺术品、珍稀邮票等拍卖品，这一地区的纪念品市场却尚未带来像西方市场那样的影响。主要拍卖行苏富比拍卖公司、佳士得和宝龙的亚洲分支机构在该地区没有纪念品专家，需要把涉及这类市场的问题转给伦敦、纽约或洛杉矶的办事处。</a:t>
            </a:r>
            <a:endParaRPr lang="zh-CN" altLang="en-US" sz="2000" dirty="0">
              <a:latin typeface="Times New Roman" panose="02020603050405020304" pitchFamily="18" charset="0"/>
              <a:cs typeface="Times New Roman" panose="02020603050405020304" pitchFamily="18" charset="0"/>
            </a:endParaRPr>
          </a:p>
          <a:p>
            <a:pPr eaLnBrk="1" hangingPunct="1">
              <a:lnSpc>
                <a:spcPct val="80000"/>
              </a:lnSpc>
              <a:buNone/>
            </a:pPr>
            <a:endParaRPr lang="zh-CN" altLang="en-US" sz="2000" dirty="0">
              <a:latin typeface="Times New Roman" panose="02020603050405020304" pitchFamily="18" charset="0"/>
              <a:cs typeface="Times New Roman" panose="02020603050405020304" pitchFamily="18" charset="0"/>
            </a:endParaRPr>
          </a:p>
        </p:txBody>
      </p:sp>
      <p:pic>
        <p:nvPicPr>
          <p:cNvPr id="11266" name="Picture 4" descr="2010102118115459774"/>
          <p:cNvPicPr>
            <a:picLocks noChangeAspect="1"/>
          </p:cNvPicPr>
          <p:nvPr/>
        </p:nvPicPr>
        <p:blipFill>
          <a:blip r:embed="rId1"/>
          <a:stretch>
            <a:fillRect/>
          </a:stretch>
        </p:blipFill>
        <p:spPr>
          <a:xfrm>
            <a:off x="9840913" y="188913"/>
            <a:ext cx="2017712" cy="1201737"/>
          </a:xfrm>
          <a:prstGeom prst="rect">
            <a:avLst/>
          </a:prstGeom>
          <a:noFill/>
          <a:ln w="9525">
            <a:noFill/>
          </a:ln>
        </p:spPr>
      </p:pic>
    </p:spTree>
  </p:cSld>
  <p:clrMapOvr>
    <a:masterClrMapping/>
  </p:clrMapOvr>
  <p:transition spd="slow">
    <p:randomBar dir="vert"/>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Rectangle 2"/>
          <p:cNvSpPr>
            <a:spLocks noGrp="1"/>
          </p:cNvSpPr>
          <p:nvPr>
            <p:ph type="title"/>
          </p:nvPr>
        </p:nvSpPr>
        <p:spPr>
          <a:ln/>
        </p:spPr>
        <p:txBody>
          <a:bodyPr vert="horz" wrap="square" lIns="91440" tIns="45720" rIns="91440" bIns="45720" anchor="b" anchorCtr="0"/>
          <a:p>
            <a:pPr eaLnBrk="1" hangingPunct="1"/>
            <a:r>
              <a:rPr lang="en-US" altLang="zh-CN" dirty="0"/>
              <a:t> </a:t>
            </a:r>
            <a:r>
              <a:rPr lang="zh-CN" altLang="en-US" dirty="0"/>
              <a:t>译文： </a:t>
            </a:r>
            <a:endParaRPr lang="zh-CN" altLang="en-US" dirty="0"/>
          </a:p>
        </p:txBody>
      </p:sp>
      <p:sp>
        <p:nvSpPr>
          <p:cNvPr id="86018" name="Rectangle 3"/>
          <p:cNvSpPr>
            <a:spLocks noGrp="1"/>
          </p:cNvSpPr>
          <p:nvPr>
            <p:ph idx="1"/>
          </p:nvPr>
        </p:nvSpPr>
        <p:spPr>
          <a:xfrm>
            <a:off x="1825625" y="1827213"/>
            <a:ext cx="9615488" cy="4697412"/>
          </a:xfrm>
          <a:ln/>
        </p:spPr>
        <p:txBody>
          <a:bodyPr vert="horz" wrap="square" lIns="91440" tIns="45720" rIns="91440" bIns="45720" anchor="t" anchorCtr="0"/>
          <a:p>
            <a:pPr eaLnBrk="1" hangingPunct="1">
              <a:lnSpc>
                <a:spcPct val="150000"/>
              </a:lnSpc>
              <a:buNone/>
            </a:pPr>
            <a:r>
              <a:rPr lang="en-US" altLang="zh-CN" sz="2000" dirty="0">
                <a:latin typeface="Times New Roman" panose="02020603050405020304" pitchFamily="18" charset="0"/>
                <a:cs typeface="Times New Roman" panose="02020603050405020304" pitchFamily="18" charset="0"/>
              </a:rPr>
              <a:t>    According to International Monetary Fund statistics, about 68.4 percent of the world’s foreign exchange reserves were denominated in US dollars at the end of 2000. Euro holdings amounted to 12.7 percent. Yet there are more practical reasons for central banks to hold dollars, such as a country’s exchange rate regime. After the Asian financial crisis of 1997-1998, most governments adopted floating exchange rate regimes. However, many central banks have continued to target a core rate against the US dollar. Dollar holdings are essential to trim currency movements.</a:t>
            </a:r>
            <a:endParaRPr lang="en-US" altLang="zh-CN" sz="2000" dirty="0">
              <a:latin typeface="Times New Roman" panose="02020603050405020304" pitchFamily="18" charset="0"/>
              <a:cs typeface="Times New Roman" panose="02020603050405020304" pitchFamily="18" charset="0"/>
            </a:endParaRPr>
          </a:p>
        </p:txBody>
      </p:sp>
      <p:pic>
        <p:nvPicPr>
          <p:cNvPr id="86019" name="Picture 4" descr="JBCAR1RP06CA22J9CCCAX101SWCALZ6DE7CA8NWEFRCAV2GTPZCAKLSX2ECA29IPG9CA2AJTI5CAG7KD10CA8J19NZCAGM07AMCAYHI61GCARVDTRWCA06V01ZCATQY02KCAW3XFUOCAWTEZ3XCA4CKYT8"/>
          <p:cNvPicPr>
            <a:picLocks noChangeAspect="1"/>
          </p:cNvPicPr>
          <p:nvPr/>
        </p:nvPicPr>
        <p:blipFill>
          <a:blip r:embed="rId1"/>
          <a:stretch>
            <a:fillRect/>
          </a:stretch>
        </p:blipFill>
        <p:spPr>
          <a:xfrm>
            <a:off x="8543925" y="0"/>
            <a:ext cx="2124075" cy="1503363"/>
          </a:xfrm>
          <a:prstGeom prst="rect">
            <a:avLst/>
          </a:prstGeom>
          <a:noFill/>
          <a:ln w="9525">
            <a:noFill/>
          </a:ln>
        </p:spPr>
      </p:pic>
    </p:spTree>
  </p:cSld>
  <p:clrMapOvr>
    <a:masterClrMapping/>
  </p:clrMapOvr>
  <p:transition spd="slow">
    <p:randomBar dir="vert"/>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Rectangle 2"/>
          <p:cNvSpPr>
            <a:spLocks noGrp="1"/>
          </p:cNvSpPr>
          <p:nvPr>
            <p:ph type="title"/>
          </p:nvPr>
        </p:nvSpPr>
        <p:spPr>
          <a:ln/>
        </p:spPr>
        <p:txBody>
          <a:bodyPr vert="horz" wrap="square" lIns="91440" tIns="45720" rIns="91440" bIns="45720" anchor="b" anchorCtr="0"/>
          <a:p>
            <a:pPr eaLnBrk="1" hangingPunct="1"/>
            <a:r>
              <a:rPr lang="en-US" altLang="zh-CN" b="1" dirty="0"/>
              <a:t>PART</a:t>
            </a:r>
            <a:r>
              <a:rPr lang="en-US" altLang="zh-CN" dirty="0"/>
              <a:t> </a:t>
            </a:r>
            <a:r>
              <a:rPr lang="en-US" altLang="zh-CN" b="1" dirty="0"/>
              <a:t>SEVEN</a:t>
            </a:r>
            <a:r>
              <a:rPr lang="en-US" altLang="zh-CN" dirty="0"/>
              <a:t> </a:t>
            </a:r>
            <a:r>
              <a:rPr lang="zh-CN" altLang="en-US" dirty="0"/>
              <a:t>学习参考</a:t>
            </a:r>
            <a:endParaRPr lang="zh-CN" altLang="en-US" dirty="0"/>
          </a:p>
        </p:txBody>
      </p:sp>
      <p:sp>
        <p:nvSpPr>
          <p:cNvPr id="87042" name="Rectangle 3"/>
          <p:cNvSpPr>
            <a:spLocks noGrp="1"/>
          </p:cNvSpPr>
          <p:nvPr>
            <p:ph idx="1"/>
          </p:nvPr>
        </p:nvSpPr>
        <p:spPr>
          <a:xfrm>
            <a:off x="1585913" y="1827213"/>
            <a:ext cx="9993312" cy="4114800"/>
          </a:xfrm>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中国日报网站：</a:t>
            </a:r>
            <a:r>
              <a:rPr lang="en-US" altLang="zh-CN" sz="2000" dirty="0">
                <a:latin typeface="Times New Roman" panose="02020603050405020304" pitchFamily="18" charset="0"/>
                <a:cs typeface="Times New Roman" panose="02020603050405020304" pitchFamily="18" charset="0"/>
              </a:rPr>
              <a:t>http://www.chinadaily.com.cn/language_tips/news/news_bilingual.html</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时代</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http://www.time.com/time/</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商业周刊</a:t>
            </a:r>
            <a:r>
              <a:rPr lang="en-US" altLang="zh-CN" sz="2000" dirty="0">
                <a:latin typeface="Times New Roman" panose="02020603050405020304" pitchFamily="18" charset="0"/>
                <a:cs typeface="Times New Roman" panose="02020603050405020304" pitchFamily="18" charset="0"/>
              </a:rPr>
              <a:t>》http://www.businessweek.com/</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胡正茂</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英语报刊阅读教程［</a:t>
            </a:r>
            <a:r>
              <a:rPr lang="en-US" altLang="zh-CN" sz="2000" dirty="0">
                <a:latin typeface="Times New Roman" panose="02020603050405020304" pitchFamily="18" charset="0"/>
                <a:cs typeface="Times New Roman" panose="02020603050405020304" pitchFamily="18" charset="0"/>
              </a:rPr>
              <a:t>M</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武汉：武汉大学出版社，</a:t>
            </a:r>
            <a:r>
              <a:rPr lang="en-US" altLang="zh-CN" sz="2000" dirty="0">
                <a:latin typeface="Times New Roman" panose="02020603050405020304" pitchFamily="18" charset="0"/>
                <a:cs typeface="Times New Roman" panose="02020603050405020304" pitchFamily="18" charset="0"/>
              </a:rPr>
              <a:t>2009.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张健</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英语报刊阅读教程［</a:t>
            </a:r>
            <a:r>
              <a:rPr lang="en-US" altLang="zh-CN" sz="2000" dirty="0">
                <a:latin typeface="Times New Roman" panose="02020603050405020304" pitchFamily="18" charset="0"/>
                <a:cs typeface="Times New Roman" panose="02020603050405020304" pitchFamily="18" charset="0"/>
              </a:rPr>
              <a:t>M</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北京：外语教学与研究出版社，</a:t>
            </a:r>
            <a:r>
              <a:rPr lang="en-US" altLang="zh-CN" sz="2000" dirty="0">
                <a:latin typeface="Times New Roman" panose="02020603050405020304" pitchFamily="18" charset="0"/>
                <a:cs typeface="Times New Roman" panose="02020603050405020304" pitchFamily="18" charset="0"/>
              </a:rPr>
              <a:t>2009. </a:t>
            </a:r>
            <a:endParaRPr lang="en-US" altLang="zh-CN" sz="2000" dirty="0">
              <a:latin typeface="Times New Roman" panose="02020603050405020304" pitchFamily="18" charset="0"/>
              <a:cs typeface="Times New Roman" panose="02020603050405020304" pitchFamily="18" charset="0"/>
            </a:endParaRPr>
          </a:p>
        </p:txBody>
      </p:sp>
      <p:pic>
        <p:nvPicPr>
          <p:cNvPr id="87043" name="Picture 4" descr="j0149887"/>
          <p:cNvPicPr>
            <a:picLocks noChangeAspect="1"/>
          </p:cNvPicPr>
          <p:nvPr/>
        </p:nvPicPr>
        <p:blipFill>
          <a:blip r:embed="rId1"/>
          <a:stretch>
            <a:fillRect/>
          </a:stretch>
        </p:blipFill>
        <p:spPr>
          <a:xfrm>
            <a:off x="8796338" y="0"/>
            <a:ext cx="1871662" cy="1498600"/>
          </a:xfrm>
          <a:prstGeom prst="rect">
            <a:avLst/>
          </a:prstGeom>
          <a:noFill/>
          <a:ln w="9525">
            <a:noFill/>
          </a:ln>
        </p:spPr>
      </p:pic>
    </p:spTree>
  </p:cSld>
  <p:clrMapOvr>
    <a:masterClrMapping/>
  </p:clrMapOvr>
  <p:transition spd="slow">
    <p:randomBar dir="vert"/>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Rectangle 2"/>
          <p:cNvSpPr>
            <a:spLocks noGrp="1"/>
          </p:cNvSpPr>
          <p:nvPr>
            <p:ph type="title"/>
          </p:nvPr>
        </p:nvSpPr>
        <p:spPr>
          <a:ln/>
        </p:spPr>
        <p:txBody>
          <a:bodyPr vert="horz" wrap="square" lIns="91440" tIns="45720" rIns="91440" bIns="45720" anchor="b" anchorCtr="0"/>
          <a:p>
            <a:pPr eaLnBrk="1" hangingPunct="1"/>
            <a:r>
              <a:rPr lang="en-US" altLang="zh-CN" b="1" dirty="0"/>
              <a:t>PART</a:t>
            </a:r>
            <a:r>
              <a:rPr lang="en-US" altLang="zh-CN" dirty="0"/>
              <a:t> </a:t>
            </a:r>
            <a:r>
              <a:rPr lang="en-US" altLang="zh-CN" b="1" dirty="0"/>
              <a:t>EIGHT</a:t>
            </a:r>
            <a:r>
              <a:rPr lang="en-US" altLang="zh-CN" dirty="0"/>
              <a:t> </a:t>
            </a:r>
            <a:r>
              <a:rPr lang="zh-CN" altLang="en-US" dirty="0"/>
              <a:t>实训任务 </a:t>
            </a:r>
            <a:endParaRPr lang="zh-CN" altLang="en-US" dirty="0"/>
          </a:p>
        </p:txBody>
      </p:sp>
      <p:sp>
        <p:nvSpPr>
          <p:cNvPr id="88066" name="Rectangle 3"/>
          <p:cNvSpPr>
            <a:spLocks noGrp="1"/>
          </p:cNvSpPr>
          <p:nvPr>
            <p:ph idx="1"/>
          </p:nvPr>
        </p:nvSpPr>
        <p:spPr>
          <a:xfrm>
            <a:off x="2566988" y="1827213"/>
            <a:ext cx="7632700" cy="4114800"/>
          </a:xfrm>
          <a:ln/>
        </p:spPr>
        <p:txBody>
          <a:bodyPr vert="horz" wrap="square" lIns="91440" tIns="45720" rIns="91440" bIns="45720" anchor="t" anchorCtr="0"/>
          <a:p>
            <a:pPr eaLnBrk="1" hangingPunct="1">
              <a:lnSpc>
                <a:spcPct val="130000"/>
              </a:lnSpc>
            </a:pPr>
            <a:r>
              <a:rPr lang="en-US" altLang="zh-CN" sz="2800" dirty="0">
                <a:latin typeface="宋体" panose="02010600030101010101" pitchFamily="2" charset="-122"/>
              </a:rPr>
              <a:t>1. </a:t>
            </a:r>
            <a:r>
              <a:rPr lang="zh-CN" altLang="en-US" sz="2800" dirty="0">
                <a:latin typeface="宋体" panose="02010600030101010101" pitchFamily="2" charset="-122"/>
              </a:rPr>
              <a:t>请总结本单元讲述的商务文摘翻译技巧。</a:t>
            </a:r>
            <a:endParaRPr lang="zh-CN" altLang="en-US" sz="2800" dirty="0">
              <a:latin typeface="宋体" panose="02010600030101010101" pitchFamily="2" charset="-122"/>
            </a:endParaRPr>
          </a:p>
          <a:p>
            <a:pPr eaLnBrk="1" hangingPunct="1">
              <a:lnSpc>
                <a:spcPct val="130000"/>
              </a:lnSpc>
            </a:pPr>
            <a:r>
              <a:rPr lang="en-US" altLang="zh-CN" sz="2800" dirty="0">
                <a:latin typeface="宋体" panose="02010600030101010101" pitchFamily="2" charset="-122"/>
              </a:rPr>
              <a:t>2. </a:t>
            </a:r>
            <a:r>
              <a:rPr lang="zh-CN" altLang="en-US" sz="2800" dirty="0">
                <a:latin typeface="宋体" panose="02010600030101010101" pitchFamily="2" charset="-122"/>
              </a:rPr>
              <a:t>请回顾本课程讲述的商务翻译技巧。</a:t>
            </a:r>
            <a:endParaRPr lang="zh-CN" altLang="en-US" sz="2800" dirty="0">
              <a:latin typeface="宋体" panose="02010600030101010101" pitchFamily="2" charset="-122"/>
            </a:endParaRPr>
          </a:p>
        </p:txBody>
      </p:sp>
      <p:pic>
        <p:nvPicPr>
          <p:cNvPr id="88067" name="Picture 5" descr="j0299125"/>
          <p:cNvPicPr>
            <a:picLocks noChangeAspect="1"/>
          </p:cNvPicPr>
          <p:nvPr/>
        </p:nvPicPr>
        <p:blipFill>
          <a:blip r:embed="rId1"/>
          <a:stretch>
            <a:fillRect/>
          </a:stretch>
        </p:blipFill>
        <p:spPr>
          <a:xfrm>
            <a:off x="1774825" y="4437063"/>
            <a:ext cx="1363663" cy="2236787"/>
          </a:xfrm>
          <a:prstGeom prst="rect">
            <a:avLst/>
          </a:prstGeom>
          <a:noFill/>
          <a:ln w="9525">
            <a:noFill/>
          </a:ln>
        </p:spPr>
      </p:pic>
      <p:pic>
        <p:nvPicPr>
          <p:cNvPr id="88068" name="Picture 6" descr="6"/>
          <p:cNvPicPr>
            <a:picLocks noChangeAspect="1"/>
          </p:cNvPicPr>
          <p:nvPr/>
        </p:nvPicPr>
        <p:blipFill>
          <a:blip r:embed="rId2"/>
          <a:stretch>
            <a:fillRect/>
          </a:stretch>
        </p:blipFill>
        <p:spPr>
          <a:xfrm>
            <a:off x="8724900" y="0"/>
            <a:ext cx="1943100" cy="1538288"/>
          </a:xfrm>
          <a:prstGeom prst="rect">
            <a:avLst/>
          </a:prstGeom>
          <a:noFill/>
          <a:ln w="9525">
            <a:noFill/>
          </a:ln>
        </p:spPr>
      </p:pic>
    </p:spTree>
  </p:cSld>
  <p:clrMapOvr>
    <a:masterClrMapping/>
  </p:clrMapOvr>
  <p:transition spd="slow">
    <p:randomBar dir="vert"/>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Rectangle 2"/>
          <p:cNvSpPr>
            <a:spLocks noGrp="1"/>
          </p:cNvSpPr>
          <p:nvPr>
            <p:ph type="title"/>
          </p:nvPr>
        </p:nvSpPr>
        <p:spPr>
          <a:ln/>
        </p:spPr>
        <p:txBody>
          <a:bodyPr vert="horz" wrap="square" lIns="91440" tIns="45720" rIns="91440" bIns="45720" anchor="b" anchorCtr="0"/>
          <a:p>
            <a:pPr eaLnBrk="1" hangingPunct="1"/>
            <a:r>
              <a:rPr lang="zh-CN" altLang="en-US" dirty="0"/>
              <a:t>补充练习：翻译下列报刊文摘</a:t>
            </a:r>
            <a:r>
              <a:rPr lang="zh-CN" altLang="en-US" sz="4000" dirty="0"/>
              <a:t> </a:t>
            </a:r>
            <a:endParaRPr lang="zh-CN" altLang="en-US" sz="4000" dirty="0"/>
          </a:p>
        </p:txBody>
      </p:sp>
      <p:sp>
        <p:nvSpPr>
          <p:cNvPr id="89090" name="Rectangle 3"/>
          <p:cNvSpPr>
            <a:spLocks noGrp="1"/>
          </p:cNvSpPr>
          <p:nvPr>
            <p:ph idx="1"/>
          </p:nvPr>
        </p:nvSpPr>
        <p:spPr>
          <a:xfrm>
            <a:off x="942975" y="1557655"/>
            <a:ext cx="10634980" cy="4367530"/>
          </a:xfrm>
          <a:ln/>
        </p:spPr>
        <p:txBody>
          <a:bodyPr vert="horz" wrap="square" lIns="91440" tIns="45720" rIns="91440" bIns="45720" anchor="t" anchorCtr="0"/>
          <a:p>
            <a:pPr algn="ctr" eaLnBrk="1" hangingPunct="1">
              <a:lnSpc>
                <a:spcPct val="110000"/>
              </a:lnSpc>
              <a:buNone/>
            </a:pPr>
            <a:r>
              <a:rPr lang="en-US" altLang="zh-CN" sz="2000" b="1" dirty="0">
                <a:latin typeface="Times New Roman" panose="02020603050405020304" pitchFamily="18" charset="0"/>
                <a:cs typeface="Times New Roman" panose="02020603050405020304" pitchFamily="18" charset="0"/>
              </a:rPr>
              <a:t>China will Surpass America in 2020?</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I have long argued that it is more or less inevitable that China’s economy will in a not too distant future become the biggest in the world. I am more convinced than ever of the truth of this prediction.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Each year it seems, China passes at least one new milestone. In 2008, it surpassed Germany to become the third biggest economy. In 2009, it surpassed Germany as the biggest exporter and America as the biggest car market. In 2010, it will (barring a really dramatic yen appreciation) surpass Japan as the second biggest economy.</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But exactly when will China surpass America as the world’s biggest economy? Obviously, we can’t for sure pinpoint the exact year it will definitely happen. But we can pinpoint using basic arithmetic just when it is likely to happen. And the numbers clearly suggest that old estimates that the shift won’t happen until 2040 or 2050 are far off the mark.</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Rectangle 3"/>
          <p:cNvSpPr>
            <a:spLocks noGrp="1"/>
          </p:cNvSpPr>
          <p:nvPr>
            <p:ph idx="1"/>
          </p:nvPr>
        </p:nvSpPr>
        <p:spPr>
          <a:xfrm>
            <a:off x="1271270" y="692785"/>
            <a:ext cx="10379075" cy="4925060"/>
          </a:xfrm>
          <a:solidFill>
            <a:schemeClr val="bg1"/>
          </a:solidFill>
          <a:ln/>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In 2009, nominal GDP in America was according to preliminary estimates, $14.26 trillion. In China, nominal GDP was 34.05 trillion yuan, or $4.98 trillion using the average 2009 exchange rate. That means that America’s GDP was 2.86 times bigger.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With average annual growth in America being some 7.5 percentage points lower during the 2000s, then assuming that this will continue and that the real exchange rate of the yuan will appreciate by on average 3 percent per year (quite reasonable), then it will only take 11 years before the Chinese economy becomes bigger, meaning that by 2020, China’s economy will be the biggest in the world.</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If we assume that the growth differential falls to just 5 percent, while the estimated real appreciation is assumed to be just 2.5 percent per year, then China’s economy will become bigger by 2024.</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Rectangle 3"/>
          <p:cNvSpPr>
            <a:spLocks noGrp="1"/>
          </p:cNvSpPr>
          <p:nvPr>
            <p:ph idx="1"/>
          </p:nvPr>
        </p:nvSpPr>
        <p:spPr>
          <a:xfrm>
            <a:off x="1584325" y="1557655"/>
            <a:ext cx="9974580" cy="3711575"/>
          </a:xfrm>
          <a:ln/>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Given the falling returns from the “catch-up effect” that naturally follows when a nation becomes richer, it is unreasonable to assume that the growth differential of the last decade will last forever, or even for several more decades.</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But since per capita income would still be much lower in China when its economy are as big as America given it’s much bigger population, it is quite reasonable to expect a similar growth differential for a while, and to expect a significant real appreciation of the yuan, making it likely that the year when China will become biggest somewhere between 2020 and 2025. </a:t>
            </a:r>
            <a:r>
              <a:rPr lang="zh-CN" altLang="en-US" sz="2000" dirty="0">
                <a:latin typeface="Times New Roman" panose="02020603050405020304" pitchFamily="18" charset="0"/>
                <a:cs typeface="Times New Roman" panose="02020603050405020304" pitchFamily="18" charset="0"/>
              </a:rPr>
              <a:t>（</a:t>
            </a:r>
            <a:r>
              <a:rPr lang="en-US" altLang="zh-CN" sz="2000" i="1" dirty="0">
                <a:latin typeface="Times New Roman" panose="02020603050405020304" pitchFamily="18" charset="0"/>
                <a:cs typeface="Times New Roman" panose="02020603050405020304" pitchFamily="18" charset="0"/>
              </a:rPr>
              <a:t>Global Times</a:t>
            </a:r>
            <a:r>
              <a:rPr lang="en-US" altLang="zh-CN" sz="2000" dirty="0">
                <a:latin typeface="Times New Roman" panose="02020603050405020304" pitchFamily="18" charset="0"/>
                <a:cs typeface="Times New Roman" panose="02020603050405020304" pitchFamily="18" charset="0"/>
              </a:rPr>
              <a:t>, July 8, 2010</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pic>
        <p:nvPicPr>
          <p:cNvPr id="91138" name="Picture 4" descr="j0305493"/>
          <p:cNvPicPr>
            <a:picLocks noChangeAspect="1"/>
          </p:cNvPicPr>
          <p:nvPr/>
        </p:nvPicPr>
        <p:blipFill>
          <a:blip r:embed="rId1"/>
          <a:stretch>
            <a:fillRect/>
          </a:stretch>
        </p:blipFill>
        <p:spPr>
          <a:xfrm>
            <a:off x="8256588" y="0"/>
            <a:ext cx="1809750" cy="1485900"/>
          </a:xfrm>
          <a:prstGeom prst="rect">
            <a:avLst/>
          </a:prstGeom>
          <a:noFill/>
          <a:ln w="9525">
            <a:noFill/>
          </a:ln>
        </p:spPr>
      </p:pic>
    </p:spTree>
  </p:cSld>
  <p:clrMapOvr>
    <a:masterClrMapping/>
  </p:clrMapOvr>
  <p:transition spd="slow">
    <p:randomBar dir="vert"/>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Rectangle 2"/>
          <p:cNvSpPr>
            <a:spLocks noGrp="1"/>
          </p:cNvSpPr>
          <p:nvPr>
            <p:ph type="title"/>
          </p:nvPr>
        </p:nvSpPr>
        <p:spPr>
          <a:ln/>
        </p:spPr>
        <p:txBody>
          <a:bodyPr vert="horz" wrap="square" lIns="91440" tIns="45720" rIns="91440" bIns="45720" anchor="b" anchorCtr="0"/>
          <a:p>
            <a:pPr eaLnBrk="1" hangingPunct="1"/>
            <a:r>
              <a:rPr lang="zh-CN" altLang="en-US" dirty="0"/>
              <a:t>补充练习参考译文：</a:t>
            </a:r>
            <a:endParaRPr lang="zh-CN" altLang="en-US" dirty="0"/>
          </a:p>
        </p:txBody>
      </p:sp>
      <p:sp>
        <p:nvSpPr>
          <p:cNvPr id="92162" name="Rectangle 3"/>
          <p:cNvSpPr>
            <a:spLocks noGrp="1"/>
          </p:cNvSpPr>
          <p:nvPr>
            <p:ph idx="1"/>
          </p:nvPr>
        </p:nvSpPr>
        <p:spPr>
          <a:xfrm>
            <a:off x="1365885" y="1628775"/>
            <a:ext cx="10365740" cy="4902200"/>
          </a:xfrm>
          <a:ln/>
        </p:spPr>
        <p:txBody>
          <a:bodyPr vert="horz" wrap="square" lIns="91440" tIns="45720" rIns="91440" bIns="45720" anchor="t" anchorCtr="0"/>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长久以来，我一直认为，在不太遥远的将来，中国经济成为世界最大经济体几乎是不可避免的。如今我比以往更相信这个预测是正确的。</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        每一年，中国似乎都至少跨越一个新的里程碑。</a:t>
            </a:r>
            <a:r>
              <a:rPr lang="en-US" altLang="zh-CN" sz="2000" dirty="0">
                <a:latin typeface="Times New Roman" panose="02020603050405020304" pitchFamily="18" charset="0"/>
                <a:cs typeface="Times New Roman" panose="02020603050405020304" pitchFamily="18" charset="0"/>
              </a:rPr>
              <a:t>2008</a:t>
            </a:r>
            <a:r>
              <a:rPr lang="zh-CN" altLang="en-US" sz="2000" dirty="0">
                <a:latin typeface="Times New Roman" panose="02020603050405020304" pitchFamily="18" charset="0"/>
                <a:cs typeface="Times New Roman" panose="02020603050405020304" pitchFamily="18" charset="0"/>
              </a:rPr>
              <a:t>年，它超越德国成为世界第三大经济体。</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年，它超越德国成为世界头号出口国，又超过美国成为最大的汽车市场。</a:t>
            </a:r>
            <a:r>
              <a:rPr lang="en-US" altLang="zh-CN" sz="2000" dirty="0">
                <a:latin typeface="Times New Roman" panose="02020603050405020304" pitchFamily="18" charset="0"/>
                <a:cs typeface="Times New Roman" panose="02020603050405020304" pitchFamily="18" charset="0"/>
              </a:rPr>
              <a:t>2010</a:t>
            </a:r>
            <a:r>
              <a:rPr lang="zh-CN" altLang="en-US" sz="2000" dirty="0">
                <a:latin typeface="Times New Roman" panose="02020603050405020304" pitchFamily="18" charset="0"/>
                <a:cs typeface="Times New Roman" panose="02020603050405020304" pitchFamily="18" charset="0"/>
              </a:rPr>
              <a:t>年它将超过日本（尽管日元快速升值）成为世界第二大经济体。</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        但是，中国究竟何时超越美国成为世界最大经济体呢？显然我们无法确定其发生的确切年份，但我们能够利用基本数学运算来推算何时最可能发生这种情况。而各种数据表明，原先估计这种转变要到</a:t>
            </a:r>
            <a:r>
              <a:rPr lang="en-US" altLang="zh-CN" sz="2000" dirty="0">
                <a:latin typeface="Times New Roman" panose="02020603050405020304" pitchFamily="18" charset="0"/>
                <a:cs typeface="Times New Roman" panose="02020603050405020304" pitchFamily="18" charset="0"/>
              </a:rPr>
              <a:t>2040</a:t>
            </a:r>
            <a:r>
              <a:rPr lang="zh-CN" altLang="en-US" sz="2000" dirty="0">
                <a:latin typeface="Times New Roman" panose="02020603050405020304" pitchFamily="18" charset="0"/>
                <a:cs typeface="Times New Roman" panose="02020603050405020304" pitchFamily="18" charset="0"/>
              </a:rPr>
              <a:t>年或</a:t>
            </a:r>
            <a:r>
              <a:rPr lang="en-US" altLang="zh-CN" sz="2000" dirty="0">
                <a:latin typeface="Times New Roman" panose="02020603050405020304" pitchFamily="18" charset="0"/>
                <a:cs typeface="Times New Roman" panose="02020603050405020304" pitchFamily="18" charset="0"/>
              </a:rPr>
              <a:t>2050</a:t>
            </a:r>
            <a:r>
              <a:rPr lang="zh-CN" altLang="en-US" sz="2000" dirty="0">
                <a:latin typeface="Times New Roman" panose="02020603050405020304" pitchFamily="18" charset="0"/>
                <a:cs typeface="Times New Roman" panose="02020603050405020304" pitchFamily="18" charset="0"/>
              </a:rPr>
              <a:t>年才会发生错得太离谱了。</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年美国的名义</a:t>
            </a:r>
            <a:r>
              <a:rPr lang="en-US" altLang="zh-CN" sz="2000" dirty="0">
                <a:latin typeface="Times New Roman" panose="02020603050405020304" pitchFamily="18" charset="0"/>
                <a:cs typeface="Times New Roman" panose="02020603050405020304" pitchFamily="18" charset="0"/>
              </a:rPr>
              <a:t>GDP</a:t>
            </a:r>
            <a:r>
              <a:rPr lang="zh-CN" altLang="en-US" sz="2000" dirty="0">
                <a:latin typeface="Times New Roman" panose="02020603050405020304" pitchFamily="18" charset="0"/>
                <a:cs typeface="Times New Roman" panose="02020603050405020304" pitchFamily="18" charset="0"/>
              </a:rPr>
              <a:t>是</a:t>
            </a:r>
            <a:r>
              <a:rPr lang="en-US" altLang="zh-CN" sz="2000" dirty="0">
                <a:latin typeface="Times New Roman" panose="02020603050405020304" pitchFamily="18" charset="0"/>
                <a:cs typeface="Times New Roman" panose="02020603050405020304" pitchFamily="18" charset="0"/>
              </a:rPr>
              <a:t>14.26</a:t>
            </a:r>
            <a:r>
              <a:rPr lang="zh-CN" altLang="en-US" sz="2000" dirty="0">
                <a:latin typeface="Times New Roman" panose="02020603050405020304" pitchFamily="18" charset="0"/>
                <a:cs typeface="Times New Roman" panose="02020603050405020304" pitchFamily="18" charset="0"/>
              </a:rPr>
              <a:t>万亿美元，中国的是</a:t>
            </a:r>
            <a:r>
              <a:rPr lang="en-US" altLang="zh-CN" sz="2000" dirty="0">
                <a:latin typeface="Times New Roman" panose="02020603050405020304" pitchFamily="18" charset="0"/>
                <a:cs typeface="Times New Roman" panose="02020603050405020304" pitchFamily="18" charset="0"/>
              </a:rPr>
              <a:t>34.05</a:t>
            </a:r>
            <a:r>
              <a:rPr lang="zh-CN" altLang="en-US" sz="2000" dirty="0">
                <a:latin typeface="Times New Roman" panose="02020603050405020304" pitchFamily="18" charset="0"/>
                <a:cs typeface="Times New Roman" panose="02020603050405020304" pitchFamily="18" charset="0"/>
              </a:rPr>
              <a:t>万亿元人民币，按</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年的平均汇率折算为</a:t>
            </a:r>
            <a:r>
              <a:rPr lang="en-US" altLang="zh-CN" sz="2000" dirty="0">
                <a:latin typeface="Times New Roman" panose="02020603050405020304" pitchFamily="18" charset="0"/>
                <a:cs typeface="Times New Roman" panose="02020603050405020304" pitchFamily="18" charset="0"/>
              </a:rPr>
              <a:t>4.98</a:t>
            </a:r>
            <a:r>
              <a:rPr lang="zh-CN" altLang="en-US" sz="2000" dirty="0">
                <a:latin typeface="Times New Roman" panose="02020603050405020304" pitchFamily="18" charset="0"/>
                <a:cs typeface="Times New Roman" panose="02020603050405020304" pitchFamily="18" charset="0"/>
              </a:rPr>
              <a:t>万亿美元。这意味着美国的</a:t>
            </a:r>
            <a:r>
              <a:rPr lang="en-US" altLang="zh-CN" sz="2000" dirty="0">
                <a:latin typeface="Times New Roman" panose="02020603050405020304" pitchFamily="18" charset="0"/>
                <a:cs typeface="Times New Roman" panose="02020603050405020304" pitchFamily="18" charset="0"/>
              </a:rPr>
              <a:t>GDP</a:t>
            </a:r>
            <a:r>
              <a:rPr lang="zh-CN" altLang="en-US" sz="2000" dirty="0">
                <a:latin typeface="Times New Roman" panose="02020603050405020304" pitchFamily="18" charset="0"/>
                <a:cs typeface="Times New Roman" panose="02020603050405020304" pitchFamily="18" charset="0"/>
              </a:rPr>
              <a:t>只是中国的</a:t>
            </a:r>
            <a:r>
              <a:rPr lang="en-US" altLang="zh-CN" sz="2000" dirty="0">
                <a:latin typeface="Times New Roman" panose="02020603050405020304" pitchFamily="18" charset="0"/>
                <a:cs typeface="Times New Roman" panose="02020603050405020304" pitchFamily="18" charset="0"/>
              </a:rPr>
              <a:t>2.86</a:t>
            </a:r>
            <a:r>
              <a:rPr lang="zh-CN" altLang="en-US" sz="2000" dirty="0">
                <a:latin typeface="Times New Roman" panose="02020603050405020304" pitchFamily="18" charset="0"/>
                <a:cs typeface="Times New Roman" panose="02020603050405020304" pitchFamily="18" charset="0"/>
              </a:rPr>
              <a:t>倍。</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Rectangle 3"/>
          <p:cNvSpPr>
            <a:spLocks noGrp="1"/>
          </p:cNvSpPr>
          <p:nvPr>
            <p:ph idx="1"/>
          </p:nvPr>
        </p:nvSpPr>
        <p:spPr>
          <a:xfrm>
            <a:off x="1152525" y="1628775"/>
            <a:ext cx="10664825" cy="3996055"/>
          </a:xfrm>
          <a:ln/>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由于在</a:t>
            </a:r>
            <a:r>
              <a:rPr lang="en-US" altLang="zh-CN" sz="2000" dirty="0">
                <a:latin typeface="Times New Roman" panose="02020603050405020304" pitchFamily="18" charset="0"/>
                <a:cs typeface="Times New Roman" panose="02020603050405020304" pitchFamily="18" charset="0"/>
              </a:rPr>
              <a:t>21</a:t>
            </a:r>
            <a:r>
              <a:rPr lang="zh-CN" altLang="en-US" sz="2000" dirty="0">
                <a:latin typeface="Times New Roman" panose="02020603050405020304" pitchFamily="18" charset="0"/>
                <a:cs typeface="Times New Roman" panose="02020603050405020304" pitchFamily="18" charset="0"/>
              </a:rPr>
              <a:t>世纪的头</a:t>
            </a:r>
            <a:r>
              <a:rPr lang="en-US" altLang="zh-CN" sz="2000"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年，（与中国相比）美国经济年平均增长率低了大约</a:t>
            </a:r>
            <a:r>
              <a:rPr lang="en-US" altLang="zh-CN" sz="2000" dirty="0">
                <a:latin typeface="Times New Roman" panose="02020603050405020304" pitchFamily="18" charset="0"/>
                <a:cs typeface="Times New Roman" panose="02020603050405020304" pitchFamily="18" charset="0"/>
              </a:rPr>
              <a:t>7.5</a:t>
            </a:r>
            <a:r>
              <a:rPr lang="zh-CN" altLang="en-US" sz="2000" dirty="0">
                <a:latin typeface="Times New Roman" panose="02020603050405020304" pitchFamily="18" charset="0"/>
                <a:cs typeface="Times New Roman" panose="02020603050405020304" pitchFamily="18" charset="0"/>
              </a:rPr>
              <a:t>个百分点，假设这一趋势继续下去，且人民币汇率年均升值</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（这是相当合理的），那么只需</a:t>
            </a:r>
            <a:r>
              <a:rPr lang="en-US" altLang="zh-CN" sz="2000" dirty="0">
                <a:latin typeface="Times New Roman" panose="02020603050405020304" pitchFamily="18" charset="0"/>
                <a:cs typeface="Times New Roman" panose="02020603050405020304" pitchFamily="18" charset="0"/>
              </a:rPr>
              <a:t>11</a:t>
            </a:r>
            <a:r>
              <a:rPr lang="zh-CN" altLang="en-US" sz="2000" dirty="0">
                <a:latin typeface="Times New Roman" panose="02020603050405020304" pitchFamily="18" charset="0"/>
                <a:cs typeface="Times New Roman" panose="02020603050405020304" pitchFamily="18" charset="0"/>
              </a:rPr>
              <a:t>年时间，中国经济就会变得比美国更强大，这意味着到</a:t>
            </a:r>
            <a:r>
              <a:rPr lang="en-US" altLang="zh-CN" sz="2000" dirty="0">
                <a:latin typeface="Times New Roman" panose="02020603050405020304" pitchFamily="18" charset="0"/>
                <a:cs typeface="Times New Roman" panose="02020603050405020304" pitchFamily="18" charset="0"/>
              </a:rPr>
              <a:t>2020</a:t>
            </a:r>
            <a:r>
              <a:rPr lang="zh-CN" altLang="en-US" sz="2000" dirty="0">
                <a:latin typeface="Times New Roman" panose="02020603050405020304" pitchFamily="18" charset="0"/>
                <a:cs typeface="Times New Roman" panose="02020603050405020304" pitchFamily="18" charset="0"/>
              </a:rPr>
              <a:t>年时中国将成为第一大经济体。</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         如果我们假定增长差距缩小至只有</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，同时人民币升值幅度每年只有</a:t>
            </a:r>
            <a:r>
              <a:rPr lang="en-US" altLang="zh-CN" sz="2000" dirty="0">
                <a:latin typeface="Times New Roman" panose="02020603050405020304" pitchFamily="18" charset="0"/>
                <a:cs typeface="Times New Roman" panose="02020603050405020304" pitchFamily="18" charset="0"/>
              </a:rPr>
              <a:t>2.5%</a:t>
            </a:r>
            <a:r>
              <a:rPr lang="zh-CN" altLang="en-US" sz="2000" dirty="0">
                <a:latin typeface="Times New Roman" panose="02020603050405020304" pitchFamily="18" charset="0"/>
                <a:cs typeface="Times New Roman" panose="02020603050405020304" pitchFamily="18" charset="0"/>
              </a:rPr>
              <a:t>，那么到</a:t>
            </a:r>
            <a:r>
              <a:rPr lang="en-US" altLang="zh-CN" sz="2000" dirty="0">
                <a:latin typeface="Times New Roman" panose="02020603050405020304" pitchFamily="18" charset="0"/>
                <a:cs typeface="Times New Roman" panose="02020603050405020304" pitchFamily="18" charset="0"/>
              </a:rPr>
              <a:t>2024</a:t>
            </a:r>
            <a:r>
              <a:rPr lang="zh-CN" altLang="en-US" sz="2000" dirty="0">
                <a:latin typeface="Times New Roman" panose="02020603050405020304" pitchFamily="18" charset="0"/>
                <a:cs typeface="Times New Roman" panose="02020603050405020304" pitchFamily="18" charset="0"/>
              </a:rPr>
              <a:t>年时中国经济将超过美国。</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         考虑到随着国家变得越来越富裕，“追赶效应”在递减，想当然地认为过去</a:t>
            </a:r>
            <a:r>
              <a:rPr lang="en-US" altLang="zh-CN" sz="2000"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年来的这种增长差距将永远持续</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或持续几十年</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就显得不合理了。</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         但是，当中国经济规模和美国一样大时，考虑到中国人口更多，人均收入仍将低得多，预计相似的增长差距仍将持续一段时间是相当合理的，预计人民币将真正大幅升值也是相当合理的，这极有可能使中国在</a:t>
            </a:r>
            <a:r>
              <a:rPr lang="en-US" altLang="zh-CN" sz="2000" dirty="0">
                <a:latin typeface="Times New Roman" panose="02020603050405020304" pitchFamily="18" charset="0"/>
                <a:cs typeface="Times New Roman" panose="02020603050405020304" pitchFamily="18" charset="0"/>
              </a:rPr>
              <a:t>2020</a:t>
            </a:r>
            <a:r>
              <a:rPr lang="zh-CN" altLang="en-US" sz="2000" dirty="0">
                <a:latin typeface="Times New Roman" panose="02020603050405020304" pitchFamily="18" charset="0"/>
                <a:cs typeface="Times New Roman" panose="02020603050405020304" pitchFamily="18" charset="0"/>
              </a:rPr>
              <a:t>年到</a:t>
            </a:r>
            <a:r>
              <a:rPr lang="en-US" altLang="zh-CN" sz="2000" dirty="0">
                <a:latin typeface="Times New Roman" panose="02020603050405020304" pitchFamily="18" charset="0"/>
                <a:cs typeface="Times New Roman" panose="02020603050405020304" pitchFamily="18" charset="0"/>
              </a:rPr>
              <a:t>2025</a:t>
            </a:r>
            <a:r>
              <a:rPr lang="zh-CN" altLang="en-US" sz="2000" dirty="0">
                <a:latin typeface="Times New Roman" panose="02020603050405020304" pitchFamily="18" charset="0"/>
                <a:cs typeface="Times New Roman" panose="02020603050405020304" pitchFamily="18" charset="0"/>
              </a:rPr>
              <a:t>年之间的某个时候成为世界上最大经济体。</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Rectangle 3"/>
          <p:cNvSpPr>
            <a:spLocks noGrp="1"/>
          </p:cNvSpPr>
          <p:nvPr>
            <p:ph type="body" sz="half" idx="1"/>
          </p:nvPr>
        </p:nvSpPr>
        <p:spPr>
          <a:xfrm>
            <a:off x="3503613" y="3500438"/>
            <a:ext cx="5076825" cy="2014537"/>
          </a:xfrm>
          <a:ln/>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72714" name="Rectangle 10"/>
          <p:cNvSpPr>
            <a:spLocks noChangeArrowheads="1"/>
          </p:cNvSpPr>
          <p:nvPr/>
        </p:nvSpPr>
        <p:spPr bwMode="auto">
          <a:xfrm>
            <a:off x="4727575" y="2043113"/>
            <a:ext cx="2736850" cy="1106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endParaRPr>
          </a:p>
        </p:txBody>
      </p:sp>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Rectangle 2"/>
          <p:cNvSpPr>
            <a:spLocks noGrp="1"/>
          </p:cNvSpPr>
          <p:nvPr>
            <p:ph type="title"/>
          </p:nvPr>
        </p:nvSpPr>
        <p:spPr>
          <a:ln/>
        </p:spPr>
        <p:txBody>
          <a:bodyPr vert="horz" wrap="square" lIns="91440" tIns="45720" rIns="91440" bIns="45720" anchor="b" anchorCtr="0"/>
          <a:p>
            <a:pPr eaLnBrk="1" hangingPunct="1"/>
            <a:r>
              <a:rPr lang="zh-CN" altLang="en-US" sz="4000" dirty="0"/>
              <a:t>商务文摘</a:t>
            </a:r>
            <a:endParaRPr lang="zh-CN" altLang="en-US" sz="4000" dirty="0"/>
          </a:p>
        </p:txBody>
      </p:sp>
      <p:sp>
        <p:nvSpPr>
          <p:cNvPr id="12290" name="Rectangle 3"/>
          <p:cNvSpPr>
            <a:spLocks noGrp="1"/>
          </p:cNvSpPr>
          <p:nvPr>
            <p:ph idx="1"/>
          </p:nvPr>
        </p:nvSpPr>
        <p:spPr>
          <a:xfrm>
            <a:off x="1919605" y="1700530"/>
            <a:ext cx="9561195" cy="2914015"/>
          </a:xfrm>
          <a:ln/>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商务人士阅读报刊的目的是寻求信息，寻找商机。商务文摘具有信息性，即为读者提供一定的商务信息，可能包括投资信息、理财信息、行业动态信息等方面，这些信息必须与时俱进，贴近现实，往往包含一定的专业知识。如上例中“</a:t>
            </a:r>
            <a:r>
              <a:rPr lang="en-US" altLang="zh-CN" sz="2000" dirty="0">
                <a:latin typeface="Times New Roman" panose="02020603050405020304" pitchFamily="18" charset="0"/>
                <a:cs typeface="Times New Roman" panose="02020603050405020304" pitchFamily="18" charset="0"/>
              </a:rPr>
              <a:t>Asia definitely has the most potential of any region in the memorabilia market”</a:t>
            </a:r>
            <a:r>
              <a:rPr lang="zh-CN" altLang="en-US" sz="2000" dirty="0">
                <a:latin typeface="Times New Roman" panose="02020603050405020304" pitchFamily="18" charset="0"/>
                <a:cs typeface="Times New Roman" panose="02020603050405020304" pitchFamily="18" charset="0"/>
              </a:rPr>
              <a:t>告诉人们亚洲纪念品市场大有可为，潜力巨大，商机无限，某些从事纪念品行业的商人可能见机行事，捕捉商机。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tags/tag1.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31667</Words>
  <Application>WPS 演示</Application>
  <PresentationFormat>全屏显示(4:3)</PresentationFormat>
  <Paragraphs>455</Paragraphs>
  <Slides>88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88</vt:i4>
      </vt:variant>
    </vt:vector>
  </HeadingPairs>
  <TitlesOfParts>
    <vt:vector size="98" baseType="lpstr">
      <vt:lpstr>Arial</vt:lpstr>
      <vt:lpstr>宋体</vt:lpstr>
      <vt:lpstr>Wingdings</vt:lpstr>
      <vt:lpstr>Verdana</vt:lpstr>
      <vt:lpstr>Times New Roman</vt:lpstr>
      <vt:lpstr>华文琥珀</vt:lpstr>
      <vt:lpstr>微软雅黑</vt:lpstr>
      <vt:lpstr>Arial Unicode MS</vt:lpstr>
      <vt:lpstr>Calibri</vt:lpstr>
      <vt:lpstr>Eclipse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129</cp:revision>
  <dcterms:created xsi:type="dcterms:W3CDTF">2007-10-05T07:35:15Z</dcterms:created>
  <dcterms:modified xsi:type="dcterms:W3CDTF">2024-08-19T14:15:41Z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8AB593B28C554B11A1C7D1D650C3856A_12</vt:lpwstr>
  </property>
  <property fmtid="{D5CDD505-2E9C-101B-9397-08002B2CF9AE}" pid="3" name="KSOProductBuildVer">
    <vt:lpwstr>2052-12.1.0.17827</vt:lpwstr>
  </property>
</Properties>
</file>