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6"/>
  </p:notesMasterIdLst>
  <p:sldIdLst>
    <p:sldId id="308" r:id="rId3"/>
    <p:sldId id="309" r:id="rId4"/>
    <p:sldId id="356" r:id="rId5"/>
    <p:sldId id="310" r:id="rId6"/>
    <p:sldId id="311" r:id="rId7"/>
    <p:sldId id="312" r:id="rId8"/>
    <p:sldId id="357" r:id="rId9"/>
    <p:sldId id="315" r:id="rId10"/>
    <p:sldId id="316" r:id="rId11"/>
    <p:sldId id="434" r:id="rId12"/>
    <p:sldId id="435" r:id="rId13"/>
    <p:sldId id="436" r:id="rId14"/>
    <p:sldId id="437" r:id="rId15"/>
    <p:sldId id="438" r:id="rId16"/>
    <p:sldId id="439" r:id="rId17"/>
    <p:sldId id="323" r:id="rId18"/>
    <p:sldId id="324" r:id="rId19"/>
    <p:sldId id="325" r:id="rId20"/>
    <p:sldId id="326" r:id="rId21"/>
    <p:sldId id="327" r:id="rId22"/>
    <p:sldId id="328" r:id="rId23"/>
    <p:sldId id="405" r:id="rId24"/>
    <p:sldId id="429" r:id="rId25"/>
    <p:sldId id="329" r:id="rId26"/>
    <p:sldId id="330" r:id="rId27"/>
    <p:sldId id="332" r:id="rId28"/>
    <p:sldId id="362" r:id="rId29"/>
    <p:sldId id="363" r:id="rId30"/>
    <p:sldId id="333" r:id="rId31"/>
    <p:sldId id="364" r:id="rId32"/>
    <p:sldId id="334" r:id="rId33"/>
    <p:sldId id="335" r:id="rId34"/>
    <p:sldId id="365" r:id="rId35"/>
    <p:sldId id="337" r:id="rId36"/>
    <p:sldId id="336" r:id="rId37"/>
    <p:sldId id="339" r:id="rId38"/>
    <p:sldId id="338" r:id="rId39"/>
    <p:sldId id="340" r:id="rId40"/>
    <p:sldId id="341" r:id="rId41"/>
    <p:sldId id="342" r:id="rId42"/>
    <p:sldId id="343" r:id="rId43"/>
    <p:sldId id="344" r:id="rId44"/>
    <p:sldId id="345" r:id="rId45"/>
    <p:sldId id="346" r:id="rId46"/>
    <p:sldId id="347" r:id="rId47"/>
    <p:sldId id="348" r:id="rId48"/>
    <p:sldId id="349" r:id="rId49"/>
    <p:sldId id="350" r:id="rId50"/>
    <p:sldId id="352" r:id="rId51"/>
    <p:sldId id="353" r:id="rId52"/>
    <p:sldId id="354" r:id="rId53"/>
    <p:sldId id="372" r:id="rId54"/>
    <p:sldId id="368" r:id="rId55"/>
    <p:sldId id="369" r:id="rId56"/>
    <p:sldId id="370" r:id="rId57"/>
    <p:sldId id="371" r:id="rId58"/>
    <p:sldId id="373" r:id="rId59"/>
    <p:sldId id="374" r:id="rId60"/>
    <p:sldId id="375" r:id="rId61"/>
    <p:sldId id="376" r:id="rId62"/>
    <p:sldId id="377" r:id="rId63"/>
    <p:sldId id="378" r:id="rId64"/>
    <p:sldId id="444" r:id="rId65"/>
    <p:sldId id="379" r:id="rId66"/>
    <p:sldId id="380" r:id="rId67"/>
    <p:sldId id="381" r:id="rId68"/>
    <p:sldId id="382" r:id="rId69"/>
    <p:sldId id="384" r:id="rId70"/>
    <p:sldId id="385" r:id="rId71"/>
    <p:sldId id="386" r:id="rId72"/>
    <p:sldId id="387" r:id="rId73"/>
    <p:sldId id="388" r:id="rId74"/>
    <p:sldId id="389" r:id="rId75"/>
    <p:sldId id="390" r:id="rId76"/>
    <p:sldId id="391" r:id="rId77"/>
    <p:sldId id="392" r:id="rId78"/>
    <p:sldId id="393" r:id="rId79"/>
    <p:sldId id="394" r:id="rId80"/>
    <p:sldId id="395" r:id="rId81"/>
    <p:sldId id="396" r:id="rId82"/>
    <p:sldId id="397" r:id="rId83"/>
    <p:sldId id="383" r:id="rId84"/>
    <p:sldId id="448" r:id="rId85"/>
    <p:sldId id="449" r:id="rId86"/>
    <p:sldId id="450" r:id="rId87"/>
    <p:sldId id="398" r:id="rId88"/>
    <p:sldId id="399" r:id="rId89"/>
    <p:sldId id="400" r:id="rId90"/>
    <p:sldId id="403" r:id="rId91"/>
    <p:sldId id="404" r:id="rId92"/>
    <p:sldId id="401" r:id="rId93"/>
    <p:sldId id="402" r:id="rId94"/>
    <p:sldId id="306" r:id="rId95"/>
  </p:sldIdLst>
  <p:sldSz cx="12192000" cy="6858000"/>
  <p:notesSz cx="6858000" cy="9144000"/>
  <p:custDataLst>
    <p:tags r:id="rId100"/>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FF0000"/>
    <a:srgbClr val="0000FF"/>
    <a:srgbClr val="CC0000"/>
    <a:srgbClr val="A50021"/>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8"/>
    <p:restoredTop sz="94651"/>
  </p:normalViewPr>
  <p:slideViewPr>
    <p:cSldViewPr showGuides="1">
      <p:cViewPr varScale="1">
        <p:scale>
          <a:sx n="84" d="100"/>
          <a:sy n="84" d="100"/>
        </p:scale>
        <p:origin x="1426" y="77"/>
      </p:cViewPr>
      <p:guideLst>
        <p:guide orient="horz" pos="2160"/>
        <p:guide pos="3818"/>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notesMaster" Target="notesMasters/notesMaster1.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0" Type="http://schemas.openxmlformats.org/officeDocument/2006/relationships/tags" Target="tags/tag3.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222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22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Rot="1" noTextEdit="1"/>
          </p:cNvSpPr>
          <p:nvPr>
            <p:ph type="sldImg" idx="2"/>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5222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23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23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F096F90-FE1F-4DD7-B485-73CADE99DE81}" type="slidenum">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4296833" y="304800"/>
            <a:ext cx="15879233" cy="4724400"/>
            <a:chOff x="-2030" y="192"/>
            <a:chExt cx="7502" cy="2976"/>
          </a:xfrm>
        </p:grpSpPr>
        <p:sp>
          <p:nvSpPr>
            <p:cNvPr id="2057" name="Line 3"/>
            <p:cNvSpPr/>
            <p:nvPr/>
          </p:nvSpPr>
          <p:spPr>
            <a:xfrm>
              <a:off x="912" y="1584"/>
              <a:ext cx="4560" cy="0"/>
            </a:xfrm>
            <a:prstGeom prst="line">
              <a:avLst/>
            </a:prstGeom>
            <a:ln w="12700" cap="flat" cmpd="sng">
              <a:solidFill>
                <a:schemeClr val="tx1"/>
              </a:solidFill>
              <a:prstDash val="solid"/>
              <a:headEnd type="none" w="med" len="med"/>
              <a:tailEnd type="none" w="med" len="med"/>
            </a:ln>
          </p:spPr>
        </p:sp>
        <p:sp>
          <p:nvSpPr>
            <p:cNvPr id="2058" name="AutoShape 4"/>
            <p:cNvSpPr/>
            <p:nvPr/>
          </p:nvSpPr>
          <p:spPr>
            <a:xfrm>
              <a:off x="-1584" y="864"/>
              <a:ext cx="2304" cy="2304"/>
            </a:xfrm>
            <a:custGeom>
              <a:avLst/>
              <a:gdLst>
                <a:gd name="txL" fmla="*/ 44083 w 64000"/>
                <a:gd name="txT" fmla="*/ -29639 h 64000"/>
                <a:gd name="txR" fmla="*/ 44083 w 64000"/>
                <a:gd name="txB" fmla="*/ 29639 h 64000"/>
              </a:gdLst>
              <a:ahLst/>
              <a:cxnLst>
                <a:cxn ang="0">
                  <a:pos x="0" y="0"/>
                </a:cxn>
                <a:cxn ang="0">
                  <a:pos x="0" y="0"/>
                </a:cxn>
                <a:cxn ang="0">
                  <a:pos x="0" y="0"/>
                </a:cxn>
                <a:cxn ang="0">
                  <a:pos x="0" y="0"/>
                </a:cxn>
                <a:cxn ang="0">
                  <a:pos x="0" y="0"/>
                </a:cxn>
                <a:cxn ang="0">
                  <a:pos x="0" y="0"/>
                </a:cxn>
                <a:cxn ang="0">
                  <a:pos x="0" y="0"/>
                </a:cxn>
                <a:cxn ang="0">
                  <a:pos x="0" y="0"/>
                </a:cxn>
                <a:cxn ang="0">
                  <a:pos x="0" y="0"/>
                </a:cxn>
              </a:cxnLst>
              <a:rect l="txL" t="txT" r="txR" b="txB"/>
              <a:pathLst>
                <a:path w="64000" h="64000">
                  <a:moveTo>
                    <a:pt x="44083" y="2368"/>
                  </a:moveTo>
                  <a:cubicBezTo>
                    <a:pt x="56127" y="7280"/>
                    <a:pt x="64000" y="18993"/>
                    <a:pt x="64000" y="32000"/>
                  </a:cubicBezTo>
                  <a:cubicBezTo>
                    <a:pt x="64000" y="45006"/>
                    <a:pt x="56127" y="56719"/>
                    <a:pt x="44083" y="61631"/>
                  </a:cubicBezTo>
                  <a:cubicBezTo>
                    <a:pt x="44082" y="61631"/>
                    <a:pt x="44082" y="61631"/>
                    <a:pt x="44082" y="61631"/>
                  </a:cubicBezTo>
                  <a:lnTo>
                    <a:pt x="44083" y="61632"/>
                  </a:lnTo>
                  <a:lnTo>
                    <a:pt x="44083" y="2368"/>
                  </a:lnTo>
                  <a:lnTo>
                    <a:pt x="44082" y="2368"/>
                  </a:lnTo>
                  <a:cubicBezTo>
                    <a:pt x="44082" y="2368"/>
                    <a:pt x="44082" y="2368"/>
                    <a:pt x="44083" y="2368"/>
                  </a:cubicBezTo>
                  <a:close/>
                </a:path>
              </a:pathLst>
            </a:custGeom>
            <a:solidFill>
              <a:schemeClr val="accent2">
                <a:alpha val="100000"/>
              </a:schemeClr>
            </a:solidFill>
            <a:ln w="9525">
              <a:noFill/>
            </a:ln>
          </p:spPr>
          <p:txBody>
            <a:bodyPr/>
            <a:p>
              <a:endParaRPr lang="zh-CN" altLang="en-US"/>
            </a:p>
          </p:txBody>
        </p:sp>
        <p:sp>
          <p:nvSpPr>
            <p:cNvPr id="2059" name="AutoShape 5"/>
            <p:cNvSpPr/>
            <p:nvPr/>
          </p:nvSpPr>
          <p:spPr>
            <a:xfrm>
              <a:off x="-2030" y="192"/>
              <a:ext cx="2544" cy="2544"/>
            </a:xfrm>
            <a:custGeom>
              <a:avLst/>
              <a:gdLst>
                <a:gd name="txL" fmla="*/ 50994 w 64000"/>
                <a:gd name="txT" fmla="*/ -25761 h 64000"/>
                <a:gd name="txR" fmla="*/ 50994 w 64000"/>
                <a:gd name="txB" fmla="*/ 25761 h 64000"/>
              </a:gdLst>
              <a:ahLst/>
              <a:cxnLst>
                <a:cxn ang="0">
                  <a:pos x="0" y="0"/>
                </a:cxn>
                <a:cxn ang="0">
                  <a:pos x="0" y="0"/>
                </a:cxn>
                <a:cxn ang="0">
                  <a:pos x="0" y="0"/>
                </a:cxn>
                <a:cxn ang="0">
                  <a:pos x="0" y="0"/>
                </a:cxn>
                <a:cxn ang="0">
                  <a:pos x="0" y="0"/>
                </a:cxn>
                <a:cxn ang="0">
                  <a:pos x="0" y="0"/>
                </a:cxn>
                <a:cxn ang="0">
                  <a:pos x="0" y="0"/>
                </a:cxn>
                <a:cxn ang="0">
                  <a:pos x="0" y="0"/>
                </a:cxn>
                <a:cxn ang="0">
                  <a:pos x="0" y="0"/>
                </a:cxn>
              </a:cxnLst>
              <a:rect l="txL" t="txT" r="txR" b="txB"/>
              <a:pathLst>
                <a:path w="64000" h="64000">
                  <a:moveTo>
                    <a:pt x="50994" y="6246"/>
                  </a:moveTo>
                  <a:cubicBezTo>
                    <a:pt x="59172" y="12279"/>
                    <a:pt x="64000" y="21837"/>
                    <a:pt x="64000" y="32000"/>
                  </a:cubicBezTo>
                  <a:cubicBezTo>
                    <a:pt x="64000" y="42162"/>
                    <a:pt x="59172" y="51720"/>
                    <a:pt x="50994" y="57753"/>
                  </a:cubicBezTo>
                  <a:cubicBezTo>
                    <a:pt x="50993" y="57753"/>
                    <a:pt x="50993" y="57753"/>
                    <a:pt x="50993" y="57753"/>
                  </a:cubicBezTo>
                  <a:lnTo>
                    <a:pt x="50994" y="57754"/>
                  </a:lnTo>
                  <a:lnTo>
                    <a:pt x="50994" y="6246"/>
                  </a:lnTo>
                  <a:lnTo>
                    <a:pt x="50993" y="6246"/>
                  </a:lnTo>
                  <a:cubicBezTo>
                    <a:pt x="50993" y="6246"/>
                    <a:pt x="50993" y="6246"/>
                    <a:pt x="50994" y="6246"/>
                  </a:cubicBezTo>
                  <a:close/>
                </a:path>
              </a:pathLst>
            </a:custGeom>
            <a:solidFill>
              <a:schemeClr val="hlink">
                <a:alpha val="100000"/>
              </a:schemeClr>
            </a:solidFill>
            <a:ln w="9525">
              <a:noFill/>
            </a:ln>
          </p:spPr>
          <p:txBody>
            <a:bodyPr/>
            <a:p>
              <a:endParaRPr lang="zh-CN" altLang="en-US"/>
            </a:p>
          </p:txBody>
        </p:sp>
      </p:grpSp>
      <p:pic>
        <p:nvPicPr>
          <p:cNvPr id="2051" name="Picture 12" descr="透明标PPT用"/>
          <p:cNvPicPr>
            <a:picLocks noChangeAspect="1"/>
          </p:cNvPicPr>
          <p:nvPr userDrawn="1"/>
        </p:nvPicPr>
        <p:blipFill>
          <a:blip r:embed="rId2"/>
          <a:stretch>
            <a:fillRect/>
          </a:stretch>
        </p:blipFill>
        <p:spPr>
          <a:xfrm>
            <a:off x="6430433" y="5622925"/>
            <a:ext cx="5761567" cy="1262063"/>
          </a:xfrm>
          <a:prstGeom prst="rect">
            <a:avLst/>
          </a:prstGeom>
          <a:noFill/>
          <a:ln w="9525">
            <a:noFill/>
          </a:ln>
        </p:spPr>
      </p:pic>
      <p:sp>
        <p:nvSpPr>
          <p:cNvPr id="101382" name="Rectangle 6"/>
          <p:cNvSpPr>
            <a:spLocks noGrp="1" noChangeArrowheads="1"/>
          </p:cNvSpPr>
          <p:nvPr>
            <p:ph type="ctrTitle"/>
          </p:nvPr>
        </p:nvSpPr>
        <p:spPr>
          <a:xfrm>
            <a:off x="1924051" y="985838"/>
            <a:ext cx="9652000" cy="1444625"/>
          </a:xfrm>
        </p:spPr>
        <p:txBody>
          <a:bodyPr/>
          <a:lstStyle>
            <a:lvl1pPr>
              <a:defRPr sz="4000"/>
            </a:lvl1pPr>
          </a:lstStyle>
          <a:p>
            <a:r>
              <a:rPr lang="zh-CN" altLang="en-US"/>
              <a:t>单击此处编辑母版标题样式</a:t>
            </a:r>
            <a:endParaRPr lang="zh-CN" altLang="en-US"/>
          </a:p>
        </p:txBody>
      </p:sp>
      <p:sp>
        <p:nvSpPr>
          <p:cNvPr id="101383" name="Rectangle 7"/>
          <p:cNvSpPr>
            <a:spLocks noGrp="1" noChangeArrowheads="1"/>
          </p:cNvSpPr>
          <p:nvPr>
            <p:ph type="subTitle" idx="1"/>
          </p:nvPr>
        </p:nvSpPr>
        <p:spPr>
          <a:xfrm>
            <a:off x="1924051" y="3427413"/>
            <a:ext cx="9652000" cy="1752600"/>
          </a:xfrm>
        </p:spPr>
        <p:txBody>
          <a:bodyPr/>
          <a:lstStyle>
            <a:lvl1pPr marL="0" indent="0">
              <a:buFont typeface="Wingdings" panose="05000000000000000000" pitchFamily="2" charset="2"/>
              <a:buNone/>
              <a:defRPr/>
            </a:lvl1pPr>
          </a:lstStyle>
          <a:p>
            <a:r>
              <a:rPr lang="zh-CN" altLang="en-US"/>
              <a:t>单击此处编辑母版副标题样式</a:t>
            </a:r>
            <a:endParaRPr lang="zh-CN" altLang="en-US"/>
          </a:p>
        </p:txBody>
      </p:sp>
      <p:sp>
        <p:nvSpPr>
          <p:cNvPr id="17" name="Rectangle 8"/>
          <p:cNvSpPr>
            <a:spLocks noGrp="1" noChangeArrowheads="1"/>
          </p:cNvSpPr>
          <p:nvPr>
            <p:ph type="dt" sz="half" idx="2"/>
          </p:nvPr>
        </p:nvSpPr>
        <p:spPr bwMode="auto">
          <a:xfrm>
            <a:off x="609600" y="6248400"/>
            <a:ext cx="2844800"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8" name="Rectangle 9"/>
          <p:cNvSpPr>
            <a:spLocks noGrp="1" noChangeArrowheads="1"/>
          </p:cNvSpPr>
          <p:nvPr>
            <p:ph type="ftr" sz="quarter" idx="3"/>
          </p:nvPr>
        </p:nvSpPr>
        <p:spPr bwMode="auto">
          <a:xfrm>
            <a:off x="4165600" y="6248400"/>
            <a:ext cx="3860800"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9" name="Rectangle 10"/>
          <p:cNvSpPr>
            <a:spLocks noGrp="1" noChangeArrowheads="1"/>
          </p:cNvSpPr>
          <p:nvPr>
            <p:ph type="sldNum" sz="quarter" idx="4"/>
          </p:nvPr>
        </p:nvSpPr>
        <p:spPr bwMode="auto">
          <a:xfrm>
            <a:off x="8737600" y="6248400"/>
            <a:ext cx="2844800"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A6348B4-3010-46C0-BD93-203348F0C4A4}"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41884" y="301625"/>
            <a:ext cx="2436283" cy="56403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826684" y="301625"/>
            <a:ext cx="7112000" cy="56403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826684" y="301625"/>
            <a:ext cx="9751483" cy="56403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826684" y="301625"/>
            <a:ext cx="9751483"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826684" y="1827213"/>
            <a:ext cx="4773083"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802967" y="1827213"/>
            <a:ext cx="47752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826684" y="1827213"/>
            <a:ext cx="477308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802967" y="1827213"/>
            <a:ext cx="477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4318000" y="0"/>
            <a:ext cx="15900400" cy="3810000"/>
            <a:chOff x="-2040" y="0"/>
            <a:chExt cx="7512" cy="2400"/>
          </a:xfrm>
        </p:grpSpPr>
        <p:sp>
          <p:nvSpPr>
            <p:cNvPr id="1033" name="AutoShape 3"/>
            <p:cNvSpPr/>
            <p:nvPr/>
          </p:nvSpPr>
          <p:spPr>
            <a:xfrm>
              <a:off x="-2040" y="432"/>
              <a:ext cx="2592" cy="1968"/>
            </a:xfrm>
            <a:custGeom>
              <a:avLst/>
              <a:gdLst>
                <a:gd name="txL" fmla="*/ 50296 w 64000"/>
                <a:gd name="txT" fmla="*/ -26244 h 64000"/>
                <a:gd name="txR" fmla="*/ 50296 w 64000"/>
                <a:gd name="txB" fmla="*/ 26244 h 64000"/>
              </a:gdLst>
              <a:ahLst/>
              <a:cxnLst>
                <a:cxn ang="0">
                  <a:pos x="0" y="0"/>
                </a:cxn>
                <a:cxn ang="0">
                  <a:pos x="0" y="0"/>
                </a:cxn>
                <a:cxn ang="0">
                  <a:pos x="0" y="0"/>
                </a:cxn>
                <a:cxn ang="0">
                  <a:pos x="0" y="0"/>
                </a:cxn>
                <a:cxn ang="0">
                  <a:pos x="0" y="0"/>
                </a:cxn>
                <a:cxn ang="0">
                  <a:pos x="0" y="0"/>
                </a:cxn>
                <a:cxn ang="0">
                  <a:pos x="0" y="0"/>
                </a:cxn>
                <a:cxn ang="0">
                  <a:pos x="0" y="0"/>
                </a:cxn>
                <a:cxn ang="0">
                  <a:pos x="0" y="0"/>
                </a:cxn>
              </a:cxnLst>
              <a:rect l="txL" t="txT" r="txR" b="txB"/>
              <a:pathLst>
                <a:path w="64000" h="64000">
                  <a:moveTo>
                    <a:pt x="50296" y="5746"/>
                  </a:moveTo>
                  <a:cubicBezTo>
                    <a:pt x="58882" y="11730"/>
                    <a:pt x="64000" y="21534"/>
                    <a:pt x="64000" y="32000"/>
                  </a:cubicBezTo>
                  <a:cubicBezTo>
                    <a:pt x="64000" y="42465"/>
                    <a:pt x="58882" y="52269"/>
                    <a:pt x="50296" y="58253"/>
                  </a:cubicBezTo>
                  <a:cubicBezTo>
                    <a:pt x="50296" y="58253"/>
                    <a:pt x="50296" y="58253"/>
                    <a:pt x="50295" y="58253"/>
                  </a:cubicBezTo>
                  <a:lnTo>
                    <a:pt x="50296" y="58254"/>
                  </a:lnTo>
                  <a:lnTo>
                    <a:pt x="50296" y="5746"/>
                  </a:lnTo>
                  <a:lnTo>
                    <a:pt x="50295" y="5746"/>
                  </a:lnTo>
                  <a:cubicBezTo>
                    <a:pt x="50296" y="5746"/>
                    <a:pt x="50296" y="5746"/>
                    <a:pt x="50296" y="5746"/>
                  </a:cubicBezTo>
                  <a:close/>
                </a:path>
              </a:pathLst>
            </a:custGeom>
            <a:solidFill>
              <a:schemeClr val="accent2">
                <a:alpha val="100000"/>
              </a:schemeClr>
            </a:solidFill>
            <a:ln w="9525">
              <a:noFill/>
            </a:ln>
          </p:spPr>
          <p:txBody>
            <a:bodyPr/>
            <a:p>
              <a:endParaRPr lang="zh-CN" altLang="en-US"/>
            </a:p>
          </p:txBody>
        </p:sp>
        <p:sp>
          <p:nvSpPr>
            <p:cNvPr id="1034" name="AutoShape 4"/>
            <p:cNvSpPr/>
            <p:nvPr/>
          </p:nvSpPr>
          <p:spPr>
            <a:xfrm>
              <a:off x="-1528" y="0"/>
              <a:ext cx="1949" cy="1987"/>
            </a:xfrm>
            <a:custGeom>
              <a:avLst/>
              <a:gdLst>
                <a:gd name="txL" fmla="*/ 50077 w 64000"/>
                <a:gd name="txT" fmla="*/ -26412 h 64000"/>
                <a:gd name="txR" fmla="*/ 50077 w 64000"/>
                <a:gd name="txB" fmla="*/ 26412 h 64000"/>
              </a:gdLst>
              <a:ahLst/>
              <a:cxnLst>
                <a:cxn ang="0">
                  <a:pos x="0" y="0"/>
                </a:cxn>
                <a:cxn ang="0">
                  <a:pos x="0" y="0"/>
                </a:cxn>
                <a:cxn ang="0">
                  <a:pos x="0" y="0"/>
                </a:cxn>
                <a:cxn ang="0">
                  <a:pos x="0" y="0"/>
                </a:cxn>
                <a:cxn ang="0">
                  <a:pos x="0" y="0"/>
                </a:cxn>
                <a:cxn ang="0">
                  <a:pos x="0" y="0"/>
                </a:cxn>
                <a:cxn ang="0">
                  <a:pos x="0" y="0"/>
                </a:cxn>
                <a:cxn ang="0">
                  <a:pos x="0" y="0"/>
                </a:cxn>
                <a:cxn ang="0">
                  <a:pos x="0" y="0"/>
                </a:cxn>
              </a:cxnLst>
              <a:rect l="txL" t="txT" r="txR" b="txB"/>
              <a:pathLst>
                <a:path w="64000" h="64000">
                  <a:moveTo>
                    <a:pt x="50077" y="5595"/>
                  </a:moveTo>
                  <a:cubicBezTo>
                    <a:pt x="58790" y="11560"/>
                    <a:pt x="64000" y="21440"/>
                    <a:pt x="64000" y="32000"/>
                  </a:cubicBezTo>
                  <a:cubicBezTo>
                    <a:pt x="64000" y="42559"/>
                    <a:pt x="58790" y="52439"/>
                    <a:pt x="50077" y="58404"/>
                  </a:cubicBezTo>
                  <a:cubicBezTo>
                    <a:pt x="50077" y="58404"/>
                    <a:pt x="50077" y="58404"/>
                    <a:pt x="50076" y="58404"/>
                  </a:cubicBezTo>
                  <a:lnTo>
                    <a:pt x="50077" y="58405"/>
                  </a:lnTo>
                  <a:lnTo>
                    <a:pt x="50077" y="5595"/>
                  </a:lnTo>
                  <a:lnTo>
                    <a:pt x="50076" y="5595"/>
                  </a:lnTo>
                  <a:cubicBezTo>
                    <a:pt x="50077" y="5595"/>
                    <a:pt x="50077" y="5595"/>
                    <a:pt x="50077" y="5595"/>
                  </a:cubicBezTo>
                  <a:close/>
                </a:path>
              </a:pathLst>
            </a:custGeom>
            <a:solidFill>
              <a:schemeClr val="hlink">
                <a:alpha val="100000"/>
              </a:schemeClr>
            </a:solidFill>
            <a:ln w="9525">
              <a:noFill/>
            </a:ln>
          </p:spPr>
          <p:txBody>
            <a:bodyPr/>
            <a:p>
              <a:endParaRPr lang="zh-CN" altLang="en-US"/>
            </a:p>
          </p:txBody>
        </p:sp>
        <p:sp>
          <p:nvSpPr>
            <p:cNvPr id="1035" name="Line 5"/>
            <p:cNvSpPr/>
            <p:nvPr/>
          </p:nvSpPr>
          <p:spPr>
            <a:xfrm>
              <a:off x="864" y="960"/>
              <a:ext cx="4608" cy="0"/>
            </a:xfrm>
            <a:prstGeom prst="line">
              <a:avLst/>
            </a:prstGeom>
            <a:ln w="12700" cap="flat" cmpd="sng">
              <a:solidFill>
                <a:schemeClr val="tx1"/>
              </a:solidFill>
              <a:prstDash val="solid"/>
              <a:headEnd type="none" w="med" len="med"/>
              <a:tailEnd type="none" w="med" len="med"/>
            </a:ln>
          </p:spPr>
        </p:sp>
      </p:grpSp>
      <p:sp>
        <p:nvSpPr>
          <p:cNvPr id="1027" name="Rectangle 6"/>
          <p:cNvSpPr>
            <a:spLocks noGrp="1"/>
          </p:cNvSpPr>
          <p:nvPr>
            <p:ph type="title"/>
          </p:nvPr>
        </p:nvSpPr>
        <p:spPr>
          <a:xfrm>
            <a:off x="1826684" y="301625"/>
            <a:ext cx="9751483" cy="114300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8" name="Rectangle 7"/>
          <p:cNvSpPr>
            <a:spLocks noGrp="1"/>
          </p:cNvSpPr>
          <p:nvPr>
            <p:ph type="body" idx="1"/>
          </p:nvPr>
        </p:nvSpPr>
        <p:spPr>
          <a:xfrm>
            <a:off x="1826684" y="1827213"/>
            <a:ext cx="9751483"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0360" name="Rectangle 8"/>
          <p:cNvSpPr>
            <a:spLocks noGrp="1" noChangeArrowheads="1"/>
          </p:cNvSpPr>
          <p:nvPr>
            <p:ph type="dt" sz="half" idx="2"/>
          </p:nvPr>
        </p:nvSpPr>
        <p:spPr bwMode="auto">
          <a:xfrm>
            <a:off x="609600" y="6248400"/>
            <a:ext cx="2844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00361" name="Rectangle 9"/>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square" lIns="91440" tIns="45720" rIns="91440" bIns="45720" numCol="1" anchor="b" anchorCtr="0" compatLnSpc="1"/>
          <a:lstStyle>
            <a:lvl1pPr algn="ctr" eaLnBrk="1" hangingPunct="1">
              <a:defRPr sz="12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00362" name="Rectangle 10"/>
          <p:cNvSpPr>
            <a:spLocks noGrp="1" noChangeArrowheads="1"/>
          </p:cNvSpPr>
          <p:nvPr>
            <p:ph type="sldNum" sz="quarter" idx="4"/>
          </p:nvPr>
        </p:nvSpPr>
        <p:spPr bwMode="auto">
          <a:xfrm>
            <a:off x="8737600" y="6248400"/>
            <a:ext cx="2844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0B7A129D-574E-44FA-9232-50CDD440115A}" type="slidenum">
              <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pic>
        <p:nvPicPr>
          <p:cNvPr id="1032" name="Picture 12" descr="透明标PPT用"/>
          <p:cNvPicPr>
            <a:picLocks noChangeAspect="1"/>
          </p:cNvPicPr>
          <p:nvPr userDrawn="1"/>
        </p:nvPicPr>
        <p:blipFill>
          <a:blip r:embed="rId14"/>
          <a:stretch>
            <a:fillRect/>
          </a:stretch>
        </p:blipFill>
        <p:spPr>
          <a:xfrm>
            <a:off x="6430433" y="5622925"/>
            <a:ext cx="5761567" cy="126206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p:randomBar dir="vert"/>
  </p:transition>
  <p:timing>
    <p:tnLst>
      <p:par>
        <p:cTn id="1" dur="indefinite" restart="never" nodeType="tmRoot"/>
      </p:par>
    </p:tnLst>
  </p:timing>
  <p:hf sldNum="0" hdr="0" ft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6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6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6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6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6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6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6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vl6pPr marL="2514600" indent="-228600" algn="l" rtl="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6pPr>
      <a:lvl7pPr marL="2971800" indent="-228600" algn="l" rtl="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7pPr>
      <a:lvl8pPr marL="3429000" indent="-228600" algn="l" rtl="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8pPr>
      <a:lvl9pPr marL="3886200" indent="-228600" algn="l" rtl="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40290" name="Rectangle 2"/>
          <p:cNvSpPr>
            <a:spLocks noGrp="1" noChangeArrowheads="1"/>
          </p:cNvSpPr>
          <p:nvPr>
            <p:ph type="ctrTitle"/>
          </p:nvPr>
        </p:nvSpPr>
        <p:spPr>
          <a:xfrm>
            <a:off x="2965450" y="1316038"/>
            <a:ext cx="7239000" cy="1104900"/>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0" cap="none" spc="0" normalizeH="0" baseline="0" noProof="0" smtClean="0">
                <a:ln>
                  <a:noFill/>
                </a:ln>
                <a:solidFill>
                  <a:srgbClr val="006699"/>
                </a:solidFill>
                <a:effectLst>
                  <a:outerShdw blurRad="38100" dist="38100" dir="2700000" algn="tl">
                    <a:srgbClr val="C0C0C0"/>
                  </a:outerShdw>
                </a:effectLst>
                <a:uLnTx/>
                <a:uFillTx/>
                <a:latin typeface="+mj-lt"/>
                <a:ea typeface="+mj-ea"/>
                <a:cs typeface="+mj-cs"/>
              </a:rPr>
              <a:t>商务翻译实务</a:t>
            </a:r>
            <a:endParaRPr kumimoji="0" lang="zh-CN" altLang="en-US" sz="5400" b="1" i="0" u="none" strike="noStrike" kern="0" cap="none" spc="0" normalizeH="0" baseline="0" noProof="0" smtClean="0">
              <a:ln>
                <a:noFill/>
              </a:ln>
              <a:solidFill>
                <a:srgbClr val="006699"/>
              </a:solidFill>
              <a:effectLst>
                <a:outerShdw blurRad="38100" dist="38100" dir="2700000" algn="tl">
                  <a:srgbClr val="C0C0C0"/>
                </a:outerShdw>
              </a:effectLst>
              <a:uLnTx/>
              <a:uFillTx/>
              <a:latin typeface="+mj-lt"/>
              <a:ea typeface="+mj-ea"/>
              <a:cs typeface="+mj-cs"/>
            </a:endParaRPr>
          </a:p>
        </p:txBody>
      </p:sp>
      <p:sp>
        <p:nvSpPr>
          <p:cNvPr id="140292" name="Rectangle 4"/>
          <p:cNvSpPr>
            <a:spLocks noChangeArrowheads="1"/>
          </p:cNvSpPr>
          <p:nvPr/>
        </p:nvSpPr>
        <p:spPr bwMode="auto">
          <a:xfrm>
            <a:off x="0" y="0"/>
            <a:ext cx="4464050" cy="5530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0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40293" name="Rectangle 5"/>
          <p:cNvSpPr>
            <a:spLocks noChangeArrowheads="1"/>
          </p:cNvSpPr>
          <p:nvPr/>
        </p:nvSpPr>
        <p:spPr bwMode="auto">
          <a:xfrm>
            <a:off x="2855913" y="4221163"/>
            <a:ext cx="7239000" cy="1104900"/>
          </a:xfrm>
          <a:prstGeom prst="rect">
            <a:avLst/>
          </a:prstGeom>
          <a:noFill/>
          <a:ln w="9525">
            <a:noFill/>
            <a:miter lim="800000"/>
          </a:ln>
          <a:effectLst/>
        </p:spPr>
        <p:txBody>
          <a:bodyPr anchor="b"/>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smtClean="0">
                <a:ln>
                  <a:noFill/>
                </a:ln>
                <a:solidFill>
                  <a:srgbClr val="006699"/>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 </a:t>
            </a:r>
            <a:endParaRPr kumimoji="0" lang="en-US" altLang="zh-CN" sz="2000" b="1" i="0" u="none" strike="noStrike" kern="1200" cap="none" spc="0" normalizeH="0" baseline="0" noProof="0" smtClean="0">
              <a:ln>
                <a:noFill/>
              </a:ln>
              <a:solidFill>
                <a:srgbClr val="006699"/>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40291" name="Rectangle 3"/>
          <p:cNvSpPr>
            <a:spLocks noChangeArrowheads="1"/>
          </p:cNvSpPr>
          <p:nvPr/>
        </p:nvSpPr>
        <p:spPr bwMode="auto">
          <a:xfrm>
            <a:off x="4871403" y="2996883"/>
            <a:ext cx="3455988"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袁 洪   王济华 主    编</a:t>
            </a:r>
            <a:endParaRPr kumimoji="0" lang="zh-CN" altLang="en-US" sz="24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钱立武 赵继荣 副主编</a:t>
            </a:r>
            <a:endParaRPr kumimoji="0" lang="zh-CN" altLang="en-US" sz="24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idx="1"/>
          </p:nvPr>
        </p:nvSpPr>
        <p:spPr>
          <a:xfrm>
            <a:off x="2362200" y="228600"/>
            <a:ext cx="8305800" cy="6629400"/>
          </a:xfrm>
        </p:spPr>
        <p:txBody>
          <a:bodyPr vert="horz" wrap="square" lIns="91440" tIns="45720" rIns="91440" bIns="45720" anchor="t" anchorCtr="0"/>
          <a:p>
            <a:pPr algn="just" eaLnBrk="1" hangingPunct="1"/>
            <a:endParaRPr lang="en-US" altLang="zh-CN" sz="3700" dirty="0">
              <a:latin typeface="Times New Roman" panose="02020603050405020304" pitchFamily="18" charset="0"/>
            </a:endParaRPr>
          </a:p>
          <a:p>
            <a:pPr eaLnBrk="1" hangingPunct="1"/>
            <a:endParaRPr lang="en-US" altLang="zh-CN" sz="2500" dirty="0">
              <a:latin typeface="Times New Roman" panose="02020603050405020304" pitchFamily="18" charset="0"/>
            </a:endParaRPr>
          </a:p>
        </p:txBody>
      </p:sp>
      <p:pic>
        <p:nvPicPr>
          <p:cNvPr id="388099" name="Picture 3" descr="IMG_0098"/>
          <p:cNvPicPr>
            <a:picLocks noChangeAspect="1"/>
          </p:cNvPicPr>
          <p:nvPr/>
        </p:nvPicPr>
        <p:blipFill>
          <a:blip r:embed="rId1"/>
          <a:stretch>
            <a:fillRect/>
          </a:stretch>
        </p:blipFill>
        <p:spPr>
          <a:xfrm>
            <a:off x="1991360" y="548640"/>
            <a:ext cx="5707380" cy="4199890"/>
          </a:xfrm>
          <a:prstGeom prst="rect">
            <a:avLst/>
          </a:prstGeom>
          <a:noFill/>
          <a:ln w="9525">
            <a:noFill/>
          </a:ln>
        </p:spPr>
      </p:pic>
      <p:sp>
        <p:nvSpPr>
          <p:cNvPr id="388100" name="Text Box 4"/>
          <p:cNvSpPr txBox="1"/>
          <p:nvPr/>
        </p:nvSpPr>
        <p:spPr>
          <a:xfrm>
            <a:off x="3432175" y="5084763"/>
            <a:ext cx="6265863" cy="583565"/>
          </a:xfrm>
          <a:prstGeom prst="rect">
            <a:avLst/>
          </a:prstGeom>
          <a:solidFill>
            <a:srgbClr val="CCFFFF"/>
          </a:solidFill>
          <a:ln w="9525" cap="flat" cmpd="sng">
            <a:prstDash val="solid"/>
            <a:miter/>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CCFFFF"/>
            </a:extrusionClr>
          </a:sp3d>
        </p:spPr>
        <p:txBody>
          <a:bodyPr>
            <a:spAutoFit/>
            <a:flatTx/>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3200" dirty="0">
                <a:latin typeface="Times New Roman" panose="02020603050405020304" pitchFamily="18" charset="0"/>
              </a:rPr>
              <a:t>PLEASE KEEP OFF THE GRASS </a:t>
            </a:r>
            <a:endParaRPr lang="en-US" altLang="zh-CN" sz="3200" dirty="0">
              <a:latin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8099"/>
                                        </p:tgtEl>
                                        <p:attrNameLst>
                                          <p:attrName>style.visibility</p:attrName>
                                        </p:attrNameLst>
                                      </p:cBhvr>
                                      <p:to>
                                        <p:strVal val="visible"/>
                                      </p:to>
                                    </p:set>
                                    <p:animEffect transition="in" filter="wipe(down)">
                                      <p:cBhvr>
                                        <p:cTn id="7" dur="500"/>
                                        <p:tgtEl>
                                          <p:spTgt spid="3880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88100"/>
                                        </p:tgtEl>
                                        <p:attrNameLst>
                                          <p:attrName>style.visibility</p:attrName>
                                        </p:attrNameLst>
                                      </p:cBhvr>
                                      <p:to>
                                        <p:strVal val="visible"/>
                                      </p:to>
                                    </p:set>
                                    <p:animEffect transition="in" filter="wipe(down)">
                                      <p:cBhvr>
                                        <p:cTn id="12" dur="500"/>
                                        <p:tgtEl>
                                          <p:spTgt spid="388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10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Rectangle 3"/>
          <p:cNvSpPr/>
          <p:nvPr/>
        </p:nvSpPr>
        <p:spPr>
          <a:xfrm>
            <a:off x="1524000" y="-1230312"/>
            <a:ext cx="9144000"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0"/>
              </a:spcBef>
              <a:buClrTx/>
              <a:buSzTx/>
              <a:buFontTx/>
              <a:buNone/>
            </a:pPr>
            <a:endParaRPr lang="zh-CN" altLang="en-US" sz="1800" dirty="0"/>
          </a:p>
        </p:txBody>
      </p:sp>
      <p:pic>
        <p:nvPicPr>
          <p:cNvPr id="389124" name="Picture 4" descr="DSC05506"/>
          <p:cNvPicPr>
            <a:picLocks noChangeAspect="1"/>
          </p:cNvPicPr>
          <p:nvPr/>
        </p:nvPicPr>
        <p:blipFill>
          <a:blip r:embed="rId1"/>
          <a:stretch>
            <a:fillRect/>
          </a:stretch>
        </p:blipFill>
        <p:spPr>
          <a:xfrm>
            <a:off x="3432175" y="476250"/>
            <a:ext cx="5103813" cy="3827463"/>
          </a:xfrm>
          <a:prstGeom prst="rect">
            <a:avLst/>
          </a:prstGeom>
          <a:noFill/>
          <a:ln w="9525">
            <a:noFill/>
          </a:ln>
        </p:spPr>
      </p:pic>
      <p:sp>
        <p:nvSpPr>
          <p:cNvPr id="2" name="内容占位符 1"/>
          <p:cNvSpPr/>
          <p:nvPr>
            <p:ph idx="1"/>
          </p:nvPr>
        </p:nvSpPr>
        <p:spPr/>
        <p:txBody>
          <a:bodyPr/>
          <a:p>
            <a:endParaRPr lang="zh-CN" altLang="en-US"/>
          </a:p>
        </p:txBody>
      </p:sp>
      <p:sp>
        <p:nvSpPr>
          <p:cNvPr id="388100" name="Text Box 4"/>
          <p:cNvSpPr txBox="1"/>
          <p:nvPr/>
        </p:nvSpPr>
        <p:spPr>
          <a:xfrm>
            <a:off x="3432175" y="5084763"/>
            <a:ext cx="6265863" cy="583565"/>
          </a:xfrm>
          <a:prstGeom prst="rect">
            <a:avLst/>
          </a:prstGeom>
          <a:solidFill>
            <a:srgbClr val="CCFFFF"/>
          </a:solidFill>
          <a:ln w="9525" cap="flat" cmpd="sng">
            <a:prstDash val="solid"/>
            <a:miter/>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CCFFFF"/>
            </a:extrusionClr>
          </a:sp3d>
        </p:spPr>
        <p:txBody>
          <a:bodyPr>
            <a:spAutoFit/>
            <a:flatTx/>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3200" dirty="0">
                <a:latin typeface="Times New Roman" panose="02020603050405020304" pitchFamily="18" charset="0"/>
              </a:rPr>
              <a:t>PLEASE KEEP OFF THE GRASS </a:t>
            </a:r>
            <a:endParaRPr lang="en-US" altLang="zh-CN" sz="3200" dirty="0">
              <a:latin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9124"/>
                                        </p:tgtEl>
                                        <p:attrNameLst>
                                          <p:attrName>style.visibility</p:attrName>
                                        </p:attrNameLst>
                                      </p:cBhvr>
                                      <p:to>
                                        <p:strVal val="visible"/>
                                      </p:to>
                                    </p:set>
                                    <p:animEffect transition="in" filter="wipe(down)">
                                      <p:cBhvr>
                                        <p:cTn id="7" dur="500"/>
                                        <p:tgtEl>
                                          <p:spTgt spid="389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88100"/>
                                        </p:tgtEl>
                                        <p:attrNameLst>
                                          <p:attrName>style.visibility</p:attrName>
                                        </p:attrNameLst>
                                      </p:cBhvr>
                                      <p:to>
                                        <p:strVal val="visible"/>
                                      </p:to>
                                    </p:set>
                                    <p:animEffect transition="in" filter="wipe(down)">
                                      <p:cBhvr>
                                        <p:cTn id="12" dur="500"/>
                                        <p:tgtEl>
                                          <p:spTgt spid="388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10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idx="1"/>
          </p:nvPr>
        </p:nvSpPr>
        <p:spPr>
          <a:xfrm>
            <a:off x="1981200" y="0"/>
            <a:ext cx="8686800" cy="6858000"/>
          </a:xfrm>
        </p:spPr>
        <p:txBody>
          <a:bodyPr vert="horz" wrap="square" lIns="91440" tIns="45720" rIns="91440" bIns="45720" anchor="t" anchorCtr="0"/>
          <a:p>
            <a:pPr eaLnBrk="1" hangingPunct="1"/>
            <a:r>
              <a:rPr lang="en-US" altLang="zh-CN" sz="4100" dirty="0">
                <a:latin typeface="Times New Roman" panose="02020603050405020304" pitchFamily="18" charset="0"/>
              </a:rPr>
              <a:t> </a:t>
            </a:r>
            <a:endParaRPr lang="en-US" altLang="zh-CN" sz="4100" b="1" dirty="0">
              <a:solidFill>
                <a:srgbClr val="000000"/>
              </a:solidFill>
              <a:latin typeface="Times New Roman" panose="02020603050405020304" pitchFamily="18" charset="0"/>
            </a:endParaRPr>
          </a:p>
        </p:txBody>
      </p:sp>
      <p:pic>
        <p:nvPicPr>
          <p:cNvPr id="17411" name="Picture 3" descr="DSC05510"/>
          <p:cNvPicPr>
            <a:picLocks noChangeAspect="1"/>
          </p:cNvPicPr>
          <p:nvPr/>
        </p:nvPicPr>
        <p:blipFill>
          <a:blip r:embed="rId1"/>
          <a:stretch>
            <a:fillRect/>
          </a:stretch>
        </p:blipFill>
        <p:spPr>
          <a:xfrm>
            <a:off x="3503613" y="692150"/>
            <a:ext cx="5500687" cy="4130675"/>
          </a:xfrm>
          <a:prstGeom prst="rect">
            <a:avLst/>
          </a:prstGeom>
          <a:noFill/>
          <a:ln w="9525">
            <a:noFill/>
          </a:ln>
        </p:spPr>
      </p:pic>
      <p:sp>
        <p:nvSpPr>
          <p:cNvPr id="388100" name="Text Box 4"/>
          <p:cNvSpPr txBox="1"/>
          <p:nvPr/>
        </p:nvSpPr>
        <p:spPr>
          <a:xfrm>
            <a:off x="3432175" y="5084763"/>
            <a:ext cx="6265863" cy="583565"/>
          </a:xfrm>
          <a:prstGeom prst="rect">
            <a:avLst/>
          </a:prstGeom>
          <a:solidFill>
            <a:srgbClr val="CCFFFF"/>
          </a:solidFill>
          <a:ln w="9525" cap="flat" cmpd="sng">
            <a:prstDash val="solid"/>
            <a:miter/>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CCFFFF"/>
            </a:extrusionClr>
          </a:sp3d>
        </p:spPr>
        <p:txBody>
          <a:bodyPr>
            <a:spAutoFit/>
            <a:flatTx/>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3200" dirty="0">
                <a:latin typeface="Times New Roman" panose="02020603050405020304" pitchFamily="18" charset="0"/>
              </a:rPr>
              <a:t>PLEASE KEEP OFF THE GRASS </a:t>
            </a:r>
            <a:endParaRPr lang="en-US" altLang="zh-CN" sz="3200" dirty="0">
              <a:latin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8100"/>
                                        </p:tgtEl>
                                        <p:attrNameLst>
                                          <p:attrName>style.visibility</p:attrName>
                                        </p:attrNameLst>
                                      </p:cBhvr>
                                      <p:to>
                                        <p:strVal val="visible"/>
                                      </p:to>
                                    </p:set>
                                    <p:animEffect transition="in" filter="wipe(down)">
                                      <p:cBhvr>
                                        <p:cTn id="7" dur="500"/>
                                        <p:tgtEl>
                                          <p:spTgt spid="388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10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idx="1"/>
          </p:nvPr>
        </p:nvSpPr>
        <p:spPr>
          <a:xfrm>
            <a:off x="2438400" y="381000"/>
            <a:ext cx="7978775" cy="6288088"/>
          </a:xfrm>
        </p:spPr>
        <p:txBody>
          <a:bodyPr vert="horz" wrap="square" lIns="91440" tIns="45720" rIns="91440" bIns="45720" anchor="t" anchorCtr="0"/>
          <a:p>
            <a:pPr eaLnBrk="1" hangingPunct="1"/>
            <a:r>
              <a:rPr lang="en-US" altLang="zh-CN" dirty="0"/>
              <a:t> </a:t>
            </a:r>
            <a:endParaRPr lang="en-US" altLang="zh-CN" dirty="0"/>
          </a:p>
        </p:txBody>
      </p:sp>
      <p:pic>
        <p:nvPicPr>
          <p:cNvPr id="18435" name="Picture 3" descr="56e84db5020001ut"/>
          <p:cNvPicPr>
            <a:picLocks noChangeAspect="1"/>
          </p:cNvPicPr>
          <p:nvPr/>
        </p:nvPicPr>
        <p:blipFill>
          <a:blip r:embed="rId1"/>
          <a:stretch>
            <a:fillRect/>
          </a:stretch>
        </p:blipFill>
        <p:spPr>
          <a:xfrm>
            <a:off x="3719513" y="765175"/>
            <a:ext cx="5329237" cy="3719513"/>
          </a:xfrm>
          <a:prstGeom prst="rect">
            <a:avLst/>
          </a:prstGeom>
          <a:noFill/>
          <a:ln w="9525">
            <a:noFill/>
          </a:ln>
        </p:spPr>
      </p:pic>
      <p:sp>
        <p:nvSpPr>
          <p:cNvPr id="18436" name="Text Box 4"/>
          <p:cNvSpPr txBox="1"/>
          <p:nvPr/>
        </p:nvSpPr>
        <p:spPr>
          <a:xfrm>
            <a:off x="4656138" y="4724400"/>
            <a:ext cx="3455987" cy="645160"/>
          </a:xfrm>
          <a:prstGeom prst="rect">
            <a:avLst/>
          </a:prstGeom>
          <a:solidFill>
            <a:srgbClr val="CCFFFF"/>
          </a:solid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3600" b="1" dirty="0">
                <a:latin typeface="Arial" panose="020B0604020202020204" pitchFamily="34" charset="0"/>
              </a:rPr>
              <a:t>STAFF ONLY</a:t>
            </a:r>
            <a:endParaRPr lang="en-US" altLang="zh-CN" sz="3600" b="1" dirty="0">
              <a:latin typeface="Arial" panose="020B0604020202020204" pitchFamily="34" charset="0"/>
            </a:endParaRPr>
          </a:p>
        </p:txBody>
      </p:sp>
    </p:spTree>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idx="1"/>
          </p:nvPr>
        </p:nvSpPr>
        <p:spPr>
          <a:xfrm>
            <a:off x="2208213" y="836613"/>
            <a:ext cx="8229600" cy="5638800"/>
          </a:xfrm>
        </p:spPr>
        <p:txBody>
          <a:bodyPr vert="horz" wrap="square" lIns="91440" tIns="45720" rIns="91440" bIns="45720" anchor="t" anchorCtr="0"/>
          <a:p>
            <a:pPr eaLnBrk="1" hangingPunct="1"/>
            <a:r>
              <a:rPr lang="en-US" altLang="zh-CN" sz="3700" b="1" dirty="0"/>
              <a:t> </a:t>
            </a:r>
            <a:endParaRPr lang="en-US" altLang="zh-CN" sz="3700" dirty="0"/>
          </a:p>
        </p:txBody>
      </p:sp>
      <p:pic>
        <p:nvPicPr>
          <p:cNvPr id="19459" name="Picture 3" descr="客运段标牌英文将贵阳译成“昂贵的太阳”(图)"/>
          <p:cNvPicPr>
            <a:picLocks noChangeAspect="1"/>
          </p:cNvPicPr>
          <p:nvPr/>
        </p:nvPicPr>
        <p:blipFill>
          <a:blip r:embed="rId1"/>
          <a:stretch>
            <a:fillRect/>
          </a:stretch>
        </p:blipFill>
        <p:spPr>
          <a:xfrm>
            <a:off x="2711450" y="549275"/>
            <a:ext cx="6985000" cy="4595813"/>
          </a:xfrm>
          <a:prstGeom prst="rect">
            <a:avLst/>
          </a:prstGeom>
          <a:noFill/>
          <a:ln w="9525">
            <a:noFill/>
          </a:ln>
        </p:spPr>
      </p:pic>
      <p:sp>
        <p:nvSpPr>
          <p:cNvPr id="392196" name="Text Box 4"/>
          <p:cNvSpPr txBox="1"/>
          <p:nvPr/>
        </p:nvSpPr>
        <p:spPr>
          <a:xfrm>
            <a:off x="2640013" y="4941888"/>
            <a:ext cx="7920037" cy="1168400"/>
          </a:xfrm>
          <a:prstGeom prst="rect">
            <a:avLst/>
          </a:prstGeom>
          <a:solidFill>
            <a:srgbClr val="CCFFFF"/>
          </a:solidFill>
          <a:ln w="9525" cap="flat" cmpd="sng">
            <a:prstDash val="solid"/>
            <a:miter/>
            <a:headEnd type="none" w="med" len="med"/>
            <a:tailEnd type="none" w="med" len="med"/>
          </a:ln>
          <a:scene3d>
            <a:camera prst="legacyPerspectiveBottomLeft">
              <a:rot lat="0" lon="0" rev="0"/>
            </a:camera>
            <a:lightRig rig="legacyFlat3" dir="t"/>
          </a:scene3d>
          <a:sp3d extrusionH="887400" prstMaterial="legacyMatte">
            <a:bevelT w="13500" h="13500" prst="angle"/>
            <a:bevelB w="13500" h="13500" prst="angle"/>
            <a:extrusionClr>
              <a:srgbClr val="CCFFFF"/>
            </a:extrusionClr>
          </a:sp3d>
        </p:spPr>
        <p:txBody>
          <a:bodyPr>
            <a:spAutoFit/>
            <a:flatTx/>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2800" dirty="0">
                <a:latin typeface="Arial" panose="020B0604020202020204" pitchFamily="34" charset="0"/>
              </a:rPr>
              <a:t>No Littering </a:t>
            </a:r>
            <a:endParaRPr lang="en-US" altLang="zh-CN" sz="2800" dirty="0">
              <a:latin typeface="Arial" panose="020B0604020202020204" pitchFamily="34" charset="0"/>
            </a:endParaRPr>
          </a:p>
          <a:p>
            <a:pPr marL="0" lvl="0" indent="0" eaLnBrk="1" hangingPunct="1">
              <a:spcBef>
                <a:spcPct val="50000"/>
              </a:spcBef>
              <a:buClrTx/>
              <a:buSzTx/>
              <a:buFontTx/>
              <a:buNone/>
            </a:pPr>
            <a:r>
              <a:rPr lang="en-US" altLang="zh-CN" sz="2800" dirty="0">
                <a:latin typeface="Arial" panose="020B0604020202020204" pitchFamily="34" charset="0"/>
              </a:rPr>
              <a:t>Please Do Not Throw Waste Out of the Window</a:t>
            </a:r>
            <a:endParaRPr lang="en-US" altLang="zh-CN" sz="2800" dirty="0">
              <a:latin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92196">
                                            <p:txEl>
                                              <p:charRg st="0" end="14"/>
                                            </p:txEl>
                                          </p:spTgt>
                                        </p:tgtEl>
                                        <p:attrNameLst>
                                          <p:attrName>style.visibility</p:attrName>
                                        </p:attrNameLst>
                                      </p:cBhvr>
                                      <p:to>
                                        <p:strVal val="visible"/>
                                      </p:to>
                                    </p:set>
                                    <p:animEffect transition="in" filter="wipe(down)">
                                      <p:cBhvr>
                                        <p:cTn id="7" dur="500"/>
                                        <p:tgtEl>
                                          <p:spTgt spid="392196">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92196">
                                            <p:txEl>
                                              <p:charRg st="14" end="58"/>
                                            </p:txEl>
                                          </p:spTgt>
                                        </p:tgtEl>
                                        <p:attrNameLst>
                                          <p:attrName>style.visibility</p:attrName>
                                        </p:attrNameLst>
                                      </p:cBhvr>
                                      <p:to>
                                        <p:strVal val="visible"/>
                                      </p:to>
                                    </p:set>
                                    <p:animEffect transition="in" filter="wipe(down)">
                                      <p:cBhvr>
                                        <p:cTn id="12" dur="500"/>
                                        <p:tgtEl>
                                          <p:spTgt spid="392196">
                                            <p:txEl>
                                              <p:charRg st="14" end="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3" name="Picture 3" descr="菲律宾旅游 018"/>
          <p:cNvPicPr>
            <a:picLocks noChangeAspect="1"/>
          </p:cNvPicPr>
          <p:nvPr/>
        </p:nvPicPr>
        <p:blipFill>
          <a:blip r:embed="rId1"/>
          <a:stretch>
            <a:fillRect/>
          </a:stretch>
        </p:blipFill>
        <p:spPr>
          <a:xfrm>
            <a:off x="3288030" y="548640"/>
            <a:ext cx="6597015" cy="4948555"/>
          </a:xfrm>
          <a:prstGeom prst="rect">
            <a:avLst/>
          </a:prstGeom>
          <a:noFill/>
          <a:ln w="9525">
            <a:noFill/>
          </a:ln>
        </p:spPr>
      </p:pic>
      <p:sp>
        <p:nvSpPr>
          <p:cNvPr id="393220" name="Text Box 4"/>
          <p:cNvSpPr txBox="1"/>
          <p:nvPr/>
        </p:nvSpPr>
        <p:spPr>
          <a:xfrm>
            <a:off x="3431223" y="4581525"/>
            <a:ext cx="6337300" cy="645160"/>
          </a:xfrm>
          <a:prstGeom prst="rect">
            <a:avLst/>
          </a:prstGeom>
          <a:solidFill>
            <a:srgbClr val="CCFFFF"/>
          </a:solid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3600" dirty="0">
                <a:latin typeface="Arial" panose="020B0604020202020204" pitchFamily="34" charset="0"/>
              </a:rPr>
              <a:t>Take Care of Your Belongings</a:t>
            </a:r>
            <a:endParaRPr lang="en-US" altLang="zh-CN" sz="3600" dirty="0">
              <a:latin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3220"/>
                                        </p:tgtEl>
                                        <p:attrNameLst>
                                          <p:attrName>style.visibility</p:attrName>
                                        </p:attrNameLst>
                                      </p:cBhvr>
                                      <p:to>
                                        <p:strVal val="visible"/>
                                      </p:to>
                                    </p:set>
                                    <p:animEffect transition="in" filter="wipe(down)">
                                      <p:cBhvr>
                                        <p:cTn id="7" dur="500"/>
                                        <p:tgtEl>
                                          <p:spTgt spid="393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idx="1"/>
          </p:nvPr>
        </p:nvSpPr>
        <p:spPr>
          <a:xfrm>
            <a:off x="1847850" y="1700213"/>
            <a:ext cx="8820150" cy="5753100"/>
          </a:xfrm>
        </p:spPr>
        <p:txBody>
          <a:bodyPr vert="horz" wrap="square" lIns="91440" tIns="45720" rIns="91440" bIns="45720" anchor="t" anchorCtr="0"/>
          <a:p>
            <a:pPr eaLnBrk="1" hangingPunct="1">
              <a:lnSpc>
                <a:spcPct val="120000"/>
              </a:lnSpc>
              <a:buNone/>
            </a:pPr>
            <a:r>
              <a:rPr lang="en-US" altLang="zh-CN" sz="2800" b="1" dirty="0">
                <a:latin typeface="Arial" panose="020B0604020202020204" pitchFamily="34" charset="0"/>
              </a:rPr>
              <a:t>Task I </a:t>
            </a:r>
            <a:r>
              <a:rPr lang="zh-CN" altLang="en-US" sz="2800" b="1" dirty="0">
                <a:latin typeface="Arial" panose="020B0604020202020204" pitchFamily="34" charset="0"/>
              </a:rPr>
              <a:t>请阅读下列公示语，并说明公示语的语言特征。</a:t>
            </a:r>
            <a:endParaRPr lang="zh-CN" altLang="en-US" sz="2800" b="1" dirty="0">
              <a:latin typeface="Arial" panose="020B0604020202020204" pitchFamily="34" charset="0"/>
            </a:endParaRPr>
          </a:p>
          <a:p>
            <a:pPr eaLnBrk="1" hangingPunct="1">
              <a:lnSpc>
                <a:spcPct val="120000"/>
              </a:lnSpc>
            </a:pPr>
            <a:r>
              <a:rPr lang="en-US" altLang="zh-CN" sz="2400" dirty="0">
                <a:latin typeface="Times New Roman" panose="02020603050405020304" pitchFamily="18" charset="0"/>
              </a:rPr>
              <a:t>1.</a:t>
            </a:r>
            <a:r>
              <a:rPr lang="zh-CN" altLang="en-US" sz="2400" dirty="0">
                <a:latin typeface="Times New Roman" panose="02020603050405020304" pitchFamily="18" charset="0"/>
              </a:rPr>
              <a:t>词类角度：</a:t>
            </a:r>
            <a:endParaRPr lang="en-US" altLang="zh-CN" sz="2400" dirty="0">
              <a:latin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rPr>
              <a:t>（</a:t>
            </a:r>
            <a:r>
              <a:rPr lang="en-US" altLang="zh-CN" sz="2400" dirty="0">
                <a:latin typeface="Times New Roman" panose="02020603050405020304" pitchFamily="18" charset="0"/>
              </a:rPr>
              <a:t>1</a:t>
            </a:r>
            <a:r>
              <a:rPr lang="zh-CN" altLang="en-US" sz="2400" dirty="0">
                <a:latin typeface="Times New Roman" panose="02020603050405020304" pitchFamily="18" charset="0"/>
              </a:rPr>
              <a:t>）</a:t>
            </a:r>
            <a:r>
              <a:rPr lang="en-US" altLang="zh-CN" sz="2400" dirty="0">
                <a:latin typeface="Times New Roman" panose="02020603050405020304" pitchFamily="18" charset="0"/>
              </a:rPr>
              <a:t>Conference Center</a:t>
            </a:r>
            <a:r>
              <a:rPr lang="zh-CN" altLang="en-US" sz="2400" dirty="0">
                <a:latin typeface="Times New Roman" panose="02020603050405020304" pitchFamily="18" charset="0"/>
              </a:rPr>
              <a:t>，</a:t>
            </a:r>
            <a:r>
              <a:rPr lang="en-US" altLang="zh-CN" sz="2400" dirty="0">
                <a:latin typeface="Times New Roman" panose="02020603050405020304" pitchFamily="18" charset="0"/>
              </a:rPr>
              <a:t>Registration </a:t>
            </a:r>
            <a:r>
              <a:rPr lang="zh-CN" altLang="en-US" sz="2400" dirty="0">
                <a:latin typeface="Times New Roman" panose="02020603050405020304" pitchFamily="18" charset="0"/>
              </a:rPr>
              <a:t>，</a:t>
            </a:r>
            <a:r>
              <a:rPr lang="en-US" altLang="zh-CN" sz="2400" dirty="0">
                <a:latin typeface="Times New Roman" panose="02020603050405020304" pitchFamily="18" charset="0"/>
              </a:rPr>
              <a:t>Information</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rPr>
              <a:t>（</a:t>
            </a:r>
            <a:r>
              <a:rPr lang="en-US" altLang="zh-CN" sz="2400" dirty="0">
                <a:latin typeface="Times New Roman" panose="02020603050405020304" pitchFamily="18" charset="0"/>
              </a:rPr>
              <a:t>2</a:t>
            </a:r>
            <a:r>
              <a:rPr lang="zh-CN" altLang="en-US" sz="2400" dirty="0">
                <a:latin typeface="Times New Roman" panose="02020603050405020304" pitchFamily="18" charset="0"/>
              </a:rPr>
              <a:t>）</a:t>
            </a:r>
            <a:r>
              <a:rPr lang="en-US" altLang="zh-CN" sz="2400" dirty="0">
                <a:latin typeface="Times New Roman" panose="02020603050405020304" pitchFamily="18" charset="0"/>
              </a:rPr>
              <a:t> No Stopping</a:t>
            </a:r>
            <a:r>
              <a:rPr lang="zh-CN" altLang="en-US" sz="2400" dirty="0">
                <a:latin typeface="Times New Roman" panose="02020603050405020304" pitchFamily="18" charset="0"/>
              </a:rPr>
              <a:t>，</a:t>
            </a:r>
            <a:r>
              <a:rPr lang="en-US" altLang="zh-CN" sz="2400" dirty="0">
                <a:latin typeface="Times New Roman" panose="02020603050405020304" pitchFamily="18" charset="0"/>
              </a:rPr>
              <a:t>No Spitting</a:t>
            </a:r>
            <a:endParaRPr lang="en-US" altLang="zh-CN" sz="2400" dirty="0">
              <a:latin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rPr>
              <a:t>（</a:t>
            </a:r>
            <a:r>
              <a:rPr lang="en-US" altLang="zh-CN" sz="2400" dirty="0">
                <a:latin typeface="Times New Roman" panose="02020603050405020304" pitchFamily="18" charset="0"/>
              </a:rPr>
              <a:t>3</a:t>
            </a:r>
            <a:r>
              <a:rPr lang="zh-CN" altLang="en-US" sz="2400" dirty="0">
                <a:latin typeface="Times New Roman" panose="02020603050405020304" pitchFamily="18" charset="0"/>
              </a:rPr>
              <a:t>）</a:t>
            </a:r>
            <a:r>
              <a:rPr lang="en-US" altLang="zh-CN" sz="2400" dirty="0">
                <a:latin typeface="Times New Roman" panose="02020603050405020304" pitchFamily="18" charset="0"/>
              </a:rPr>
              <a:t> Keep Silence</a:t>
            </a:r>
            <a:r>
              <a:rPr lang="zh-CN" altLang="en-US" sz="2400" dirty="0">
                <a:latin typeface="Times New Roman" panose="02020603050405020304" pitchFamily="18" charset="0"/>
              </a:rPr>
              <a:t>，</a:t>
            </a:r>
            <a:r>
              <a:rPr lang="en-US" altLang="zh-CN" sz="2400" dirty="0">
                <a:latin typeface="Times New Roman" panose="02020603050405020304" pitchFamily="18" charset="0"/>
              </a:rPr>
              <a:t>Slow Down</a:t>
            </a:r>
            <a:r>
              <a:rPr lang="zh-CN" altLang="en-US" sz="2400" dirty="0">
                <a:latin typeface="Times New Roman" panose="02020603050405020304" pitchFamily="18" charset="0"/>
              </a:rPr>
              <a:t>，</a:t>
            </a:r>
            <a:r>
              <a:rPr lang="en-US" altLang="zh-CN" sz="2400" dirty="0">
                <a:latin typeface="Times New Roman" panose="02020603050405020304" pitchFamily="18" charset="0"/>
              </a:rPr>
              <a:t>Sold Out</a:t>
            </a:r>
            <a:endParaRPr lang="en-US" altLang="zh-CN" sz="2400" dirty="0">
              <a:latin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rPr>
              <a:t>（</a:t>
            </a:r>
            <a:r>
              <a:rPr lang="en-US" altLang="zh-CN" sz="2400" dirty="0">
                <a:latin typeface="Times New Roman" panose="02020603050405020304" pitchFamily="18" charset="0"/>
              </a:rPr>
              <a:t>4</a:t>
            </a:r>
            <a:r>
              <a:rPr lang="zh-CN" altLang="en-US" sz="2400" dirty="0">
                <a:latin typeface="Times New Roman" panose="02020603050405020304" pitchFamily="18" charset="0"/>
              </a:rPr>
              <a:t>）</a:t>
            </a:r>
            <a:r>
              <a:rPr lang="en-US" altLang="zh-CN" sz="2400" dirty="0">
                <a:latin typeface="Times New Roman" panose="02020603050405020304" pitchFamily="18" charset="0"/>
              </a:rPr>
              <a:t>F&amp;B</a:t>
            </a:r>
            <a:r>
              <a:rPr lang="zh-CN" altLang="en-US" sz="2400" dirty="0">
                <a:latin typeface="Times New Roman" panose="02020603050405020304" pitchFamily="18" charset="0"/>
              </a:rPr>
              <a:t>（</a:t>
            </a:r>
            <a:r>
              <a:rPr lang="en-US" altLang="zh-CN" sz="2400" dirty="0">
                <a:latin typeface="Times New Roman" panose="02020603050405020304" pitchFamily="18" charset="0"/>
              </a:rPr>
              <a:t>Food and Beverage</a:t>
            </a:r>
            <a:r>
              <a:rPr lang="zh-CN" altLang="en-US" sz="2400" dirty="0">
                <a:latin typeface="Times New Roman" panose="02020603050405020304" pitchFamily="18" charset="0"/>
              </a:rPr>
              <a:t>），</a:t>
            </a:r>
            <a:r>
              <a:rPr lang="en-US" altLang="zh-CN" sz="2400" dirty="0">
                <a:latin typeface="Times New Roman" panose="02020603050405020304" pitchFamily="18" charset="0"/>
              </a:rPr>
              <a:t>VIP Suite</a:t>
            </a:r>
            <a:endParaRPr lang="en-US" altLang="zh-CN" sz="2400" dirty="0">
              <a:latin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rPr>
              <a:t>ENT Department</a:t>
            </a:r>
            <a:r>
              <a:rPr lang="zh-CN" altLang="en-US" sz="2400" dirty="0">
                <a:latin typeface="Times New Roman" panose="02020603050405020304" pitchFamily="18" charset="0"/>
              </a:rPr>
              <a:t>（</a:t>
            </a:r>
            <a:r>
              <a:rPr lang="en-US" altLang="zh-CN" sz="2400" dirty="0">
                <a:latin typeface="Times New Roman" panose="02020603050405020304" pitchFamily="18" charset="0"/>
              </a:rPr>
              <a:t>Ear, Nose, Throat Department</a:t>
            </a:r>
            <a:r>
              <a:rPr lang="zh-CN" altLang="en-US" sz="2400" dirty="0">
                <a:latin typeface="Times New Roman" panose="02020603050405020304" pitchFamily="18" charset="0"/>
              </a:rPr>
              <a:t>）</a:t>
            </a:r>
            <a:endParaRPr lang="zh-CN" altLang="en-US" sz="2400" dirty="0">
              <a:latin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rPr>
              <a:t>BRT</a:t>
            </a:r>
            <a:r>
              <a:rPr lang="zh-CN" altLang="en-US" sz="2400" dirty="0">
                <a:latin typeface="Times New Roman" panose="02020603050405020304" pitchFamily="18" charset="0"/>
              </a:rPr>
              <a:t>（</a:t>
            </a:r>
            <a:r>
              <a:rPr lang="en-US" altLang="zh-CN" sz="2400" i="1" dirty="0">
                <a:latin typeface="Times New Roman" panose="02020603050405020304" pitchFamily="18" charset="0"/>
              </a:rPr>
              <a:t>Bus Rapid Transit</a:t>
            </a:r>
            <a:r>
              <a:rPr lang="zh-CN" altLang="en-US" sz="2400" i="1" dirty="0">
                <a:latin typeface="Times New Roman" panose="02020603050405020304" pitchFamily="18" charset="0"/>
              </a:rPr>
              <a:t>）</a:t>
            </a:r>
            <a:endParaRPr lang="zh-CN" altLang="en-US" sz="2400" i="1" dirty="0">
              <a:latin typeface="Times New Roman" panose="02020603050405020304" pitchFamily="18" charset="0"/>
            </a:endParaRPr>
          </a:p>
        </p:txBody>
      </p:sp>
      <p:sp>
        <p:nvSpPr>
          <p:cNvPr id="259075" name="AutoShape 3"/>
          <p:cNvSpPr/>
          <p:nvPr/>
        </p:nvSpPr>
        <p:spPr>
          <a:xfrm>
            <a:off x="8112125" y="1628775"/>
            <a:ext cx="3930650" cy="1005840"/>
          </a:xfrm>
          <a:prstGeom prst="wedgeRoundRectCallout">
            <a:avLst>
              <a:gd name="adj1" fmla="val -37584"/>
              <a:gd name="adj2" fmla="val 132765"/>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zh-CN" altLang="en-US" sz="2000" b="1" dirty="0">
                <a:latin typeface="Times New Roman" panose="02020603050405020304" pitchFamily="18" charset="0"/>
              </a:rPr>
              <a:t>名词、动词、动名词、词组、短语、缩略语、文字与标志组合 </a:t>
            </a:r>
            <a:endParaRPr lang="zh-CN" altLang="en-US" sz="2000" b="1" dirty="0">
              <a:latin typeface="Times New Roman" panose="02020603050405020304" pitchFamily="18" charset="0"/>
            </a:endParaRPr>
          </a:p>
        </p:txBody>
      </p:sp>
      <p:sp>
        <p:nvSpPr>
          <p:cNvPr id="21508" name="Rectangle 4"/>
          <p:cNvSpPr>
            <a:spLocks noGrp="1"/>
          </p:cNvSpPr>
          <p:nvPr>
            <p:ph type="title"/>
          </p:nvPr>
        </p:nvSpPr>
        <p:spPr>
          <a:xfrm>
            <a:off x="2351405" y="548640"/>
            <a:ext cx="8459788" cy="895350"/>
          </a:xfrm>
        </p:spPr>
        <p:txBody>
          <a:bodyPr vert="horz" wrap="square" lIns="91440" tIns="45720" rIns="91440" bIns="45720" anchor="b" anchorCtr="0"/>
          <a:p>
            <a:pPr eaLnBrk="1" hangingPunct="1"/>
            <a:r>
              <a:rPr lang="en-US" altLang="zh-CN" b="1" dirty="0"/>
              <a:t>§ PART THREE </a:t>
            </a:r>
            <a:r>
              <a:rPr lang="zh-CN" altLang="en-US" b="1" dirty="0"/>
              <a:t>公示语特征及翻译技巧</a:t>
            </a:r>
            <a:endParaRPr lang="zh-CN" altLang="en-US" b="1"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9075"/>
                                        </p:tgtEl>
                                        <p:attrNameLst>
                                          <p:attrName>style.visibility</p:attrName>
                                        </p:attrNameLst>
                                      </p:cBhvr>
                                      <p:to>
                                        <p:strVal val="visible"/>
                                      </p:to>
                                    </p:set>
                                    <p:anim calcmode="lin" valueType="num">
                                      <p:cBhvr additive="base">
                                        <p:cTn id="7" dur="500" fill="hold"/>
                                        <p:tgtEl>
                                          <p:spTgt spid="259075"/>
                                        </p:tgtEl>
                                        <p:attrNameLst>
                                          <p:attrName>ppt_x</p:attrName>
                                        </p:attrNameLst>
                                      </p:cBhvr>
                                      <p:tavLst>
                                        <p:tav tm="0">
                                          <p:val>
                                            <p:strVal val="#ppt_x"/>
                                          </p:val>
                                        </p:tav>
                                        <p:tav tm="100000">
                                          <p:val>
                                            <p:strVal val="#ppt_x"/>
                                          </p:val>
                                        </p:tav>
                                      </p:tavLst>
                                    </p:anim>
                                    <p:anim calcmode="lin" valueType="num">
                                      <p:cBhvr additive="base">
                                        <p:cTn id="8" dur="500" fill="hold"/>
                                        <p:tgtEl>
                                          <p:spTgt spid="259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idx="1"/>
          </p:nvPr>
        </p:nvSpPr>
        <p:spPr>
          <a:xfrm>
            <a:off x="1847850" y="1557020"/>
            <a:ext cx="7833360" cy="4783455"/>
          </a:xfrm>
        </p:spPr>
        <p:txBody>
          <a:bodyPr vert="horz" wrap="square" lIns="91440" tIns="45720" rIns="91440" bIns="45720" anchor="t" anchorCtr="0"/>
          <a:p>
            <a:pPr eaLnBrk="1" hangingPunct="1"/>
            <a:r>
              <a:rPr lang="en-US" altLang="zh-CN" sz="2400" dirty="0">
                <a:latin typeface="Times New Roman" panose="02020603050405020304" pitchFamily="18" charset="0"/>
              </a:rPr>
              <a:t>2. </a:t>
            </a:r>
            <a:r>
              <a:rPr lang="zh-CN" altLang="en-US" sz="2400" dirty="0">
                <a:latin typeface="Times New Roman" panose="02020603050405020304" pitchFamily="18" charset="0"/>
              </a:rPr>
              <a:t>句型角度：</a:t>
            </a:r>
            <a:endParaRPr lang="en-US" altLang="zh-CN" sz="2400" dirty="0">
              <a:latin typeface="Times New Roman" panose="02020603050405020304" pitchFamily="18" charset="0"/>
            </a:endParaRPr>
          </a:p>
          <a:p>
            <a:pPr eaLnBrk="1" hangingPunct="1"/>
            <a:r>
              <a:rPr lang="zh-CN" altLang="en-US" sz="2400" dirty="0">
                <a:latin typeface="Times New Roman" panose="02020603050405020304" pitchFamily="18" charset="0"/>
              </a:rPr>
              <a:t>（</a:t>
            </a:r>
            <a:r>
              <a:rPr lang="en-US" altLang="zh-CN" sz="2400" dirty="0">
                <a:latin typeface="Times New Roman" panose="02020603050405020304" pitchFamily="18" charset="0"/>
              </a:rPr>
              <a:t>1</a:t>
            </a:r>
            <a:r>
              <a:rPr lang="zh-CN" altLang="en-US" sz="2400" dirty="0">
                <a:latin typeface="Times New Roman" panose="02020603050405020304" pitchFamily="18" charset="0"/>
              </a:rPr>
              <a:t>）</a:t>
            </a:r>
            <a:r>
              <a:rPr lang="en-US" altLang="zh-CN" sz="2400" dirty="0">
                <a:latin typeface="Times New Roman" panose="02020603050405020304" pitchFamily="18" charset="0"/>
              </a:rPr>
              <a:t>Don’t Drive When Tired.  </a:t>
            </a:r>
            <a:endParaRPr lang="en-US" altLang="zh-CN" sz="2400" dirty="0">
              <a:latin typeface="Times New Roman" panose="02020603050405020304" pitchFamily="18" charset="0"/>
            </a:endParaRPr>
          </a:p>
          <a:p>
            <a:pPr eaLnBrk="1" hangingPunct="1"/>
            <a:r>
              <a:rPr lang="en-US" altLang="zh-CN" sz="2400" dirty="0">
                <a:latin typeface="Times New Roman" panose="02020603050405020304" pitchFamily="18" charset="0"/>
              </a:rPr>
              <a:t>  </a:t>
            </a:r>
            <a:r>
              <a:rPr lang="zh-CN" altLang="en-US" sz="2400" dirty="0">
                <a:latin typeface="Times New Roman" panose="02020603050405020304" pitchFamily="18" charset="0"/>
              </a:rPr>
              <a:t>（</a:t>
            </a:r>
            <a:r>
              <a:rPr lang="en-US" altLang="zh-CN" sz="2400" dirty="0">
                <a:latin typeface="Times New Roman" panose="02020603050405020304" pitchFamily="18" charset="0"/>
              </a:rPr>
              <a:t>2</a:t>
            </a:r>
            <a:r>
              <a:rPr lang="zh-CN" altLang="en-US" sz="2400" dirty="0">
                <a:latin typeface="Times New Roman" panose="02020603050405020304" pitchFamily="18" charset="0"/>
              </a:rPr>
              <a:t>）</a:t>
            </a:r>
            <a:r>
              <a:rPr lang="en-US" altLang="zh-CN" sz="2400" dirty="0">
                <a:latin typeface="Times New Roman" panose="02020603050405020304" pitchFamily="18" charset="0"/>
              </a:rPr>
              <a:t>Please Don’t Push or Lean Against the Door.  </a:t>
            </a:r>
            <a:endParaRPr lang="en-US" altLang="zh-CN" sz="2400" dirty="0">
              <a:latin typeface="Times New Roman" panose="02020603050405020304" pitchFamily="18" charset="0"/>
            </a:endParaRPr>
          </a:p>
          <a:p>
            <a:pPr eaLnBrk="1" hangingPunct="1"/>
            <a:r>
              <a:rPr lang="en-US" altLang="zh-CN" sz="2400" dirty="0">
                <a:latin typeface="Times New Roman" panose="02020603050405020304" pitchFamily="18" charset="0"/>
              </a:rPr>
              <a:t> </a:t>
            </a:r>
            <a:r>
              <a:rPr lang="zh-CN" altLang="en-US" sz="2400" dirty="0">
                <a:latin typeface="Times New Roman" panose="02020603050405020304" pitchFamily="18" charset="0"/>
              </a:rPr>
              <a:t>（</a:t>
            </a:r>
            <a:r>
              <a:rPr lang="en-US" altLang="zh-CN" sz="2400" dirty="0">
                <a:latin typeface="Times New Roman" panose="02020603050405020304" pitchFamily="18" charset="0"/>
              </a:rPr>
              <a:t>3</a:t>
            </a:r>
            <a:r>
              <a:rPr lang="zh-CN" altLang="en-US" sz="2400" dirty="0">
                <a:latin typeface="Times New Roman" panose="02020603050405020304" pitchFamily="18" charset="0"/>
              </a:rPr>
              <a:t>）</a:t>
            </a:r>
            <a:r>
              <a:rPr lang="en-US" altLang="zh-CN" sz="2400" dirty="0">
                <a:latin typeface="Times New Roman" panose="02020603050405020304" pitchFamily="18" charset="0"/>
              </a:rPr>
              <a:t> Please Use Handrail.  </a:t>
            </a:r>
            <a:endParaRPr lang="en-US" altLang="zh-CN" sz="2400" dirty="0">
              <a:latin typeface="Times New Roman" panose="02020603050405020304" pitchFamily="18" charset="0"/>
            </a:endParaRPr>
          </a:p>
          <a:p>
            <a:pPr eaLnBrk="1" hangingPunct="1"/>
            <a:r>
              <a:rPr lang="en-US" altLang="zh-CN" sz="2400" dirty="0">
                <a:latin typeface="Times New Roman" panose="02020603050405020304" pitchFamily="18" charset="0"/>
              </a:rPr>
              <a:t>3. </a:t>
            </a:r>
            <a:r>
              <a:rPr lang="zh-CN" altLang="en-US" sz="2400" dirty="0">
                <a:latin typeface="Times New Roman" panose="02020603050405020304" pitchFamily="18" charset="0"/>
              </a:rPr>
              <a:t>时态角度：</a:t>
            </a:r>
            <a:endParaRPr lang="en-US" altLang="zh-CN" sz="2400" dirty="0">
              <a:latin typeface="Times New Roman" panose="02020603050405020304" pitchFamily="18" charset="0"/>
            </a:endParaRPr>
          </a:p>
          <a:p>
            <a:pPr eaLnBrk="1" hangingPunct="1"/>
            <a:r>
              <a:rPr lang="zh-CN" altLang="en-US" sz="2400" dirty="0">
                <a:latin typeface="Times New Roman" panose="02020603050405020304" pitchFamily="18" charset="0"/>
              </a:rPr>
              <a:t>（</a:t>
            </a:r>
            <a:r>
              <a:rPr lang="en-US" altLang="zh-CN" sz="2400" dirty="0">
                <a:latin typeface="Times New Roman" panose="02020603050405020304" pitchFamily="18" charset="0"/>
              </a:rPr>
              <a:t>1</a:t>
            </a:r>
            <a:r>
              <a:rPr lang="zh-CN" altLang="en-US" sz="2400" dirty="0">
                <a:latin typeface="Times New Roman" panose="02020603050405020304" pitchFamily="18" charset="0"/>
              </a:rPr>
              <a:t>）</a:t>
            </a:r>
            <a:r>
              <a:rPr lang="en-US" altLang="zh-CN" sz="2400" dirty="0">
                <a:latin typeface="Times New Roman" panose="02020603050405020304" pitchFamily="18" charset="0"/>
              </a:rPr>
              <a:t>The shopping cart is for store-use only.   </a:t>
            </a:r>
            <a:endParaRPr lang="en-US" altLang="zh-CN" sz="2400" dirty="0">
              <a:latin typeface="Times New Roman" panose="02020603050405020304" pitchFamily="18" charset="0"/>
            </a:endParaRPr>
          </a:p>
          <a:p>
            <a:pPr eaLnBrk="1" hangingPunct="1"/>
            <a:r>
              <a:rPr lang="en-US" altLang="zh-CN" sz="2400" dirty="0">
                <a:latin typeface="Times New Roman" panose="02020603050405020304" pitchFamily="18" charset="0"/>
              </a:rPr>
              <a:t> </a:t>
            </a:r>
            <a:r>
              <a:rPr lang="zh-CN" altLang="en-US" sz="2400" dirty="0">
                <a:latin typeface="Times New Roman" panose="02020603050405020304" pitchFamily="18" charset="0"/>
              </a:rPr>
              <a:t>（</a:t>
            </a:r>
            <a:r>
              <a:rPr lang="en-US" altLang="zh-CN" sz="2400" dirty="0">
                <a:latin typeface="Times New Roman" panose="02020603050405020304" pitchFamily="18" charset="0"/>
              </a:rPr>
              <a:t>2</a:t>
            </a:r>
            <a:r>
              <a:rPr lang="zh-CN" altLang="en-US" sz="2400" dirty="0">
                <a:latin typeface="Times New Roman" panose="02020603050405020304" pitchFamily="18" charset="0"/>
              </a:rPr>
              <a:t>）</a:t>
            </a:r>
            <a:r>
              <a:rPr lang="en-US" altLang="zh-CN" sz="2400" dirty="0">
                <a:latin typeface="Times New Roman" panose="02020603050405020304" pitchFamily="18" charset="0"/>
              </a:rPr>
              <a:t> Value our lives and keep away from drugs. </a:t>
            </a:r>
            <a:endParaRPr lang="en-US" altLang="zh-CN" sz="2400" dirty="0">
              <a:latin typeface="Times New Roman" panose="02020603050405020304" pitchFamily="18" charset="0"/>
            </a:endParaRPr>
          </a:p>
          <a:p>
            <a:pPr eaLnBrk="1" hangingPunct="1"/>
            <a:r>
              <a:rPr lang="en-US" altLang="zh-CN" sz="2400" dirty="0">
                <a:latin typeface="Times New Roman" panose="02020603050405020304" pitchFamily="18" charset="0"/>
              </a:rPr>
              <a:t> </a:t>
            </a:r>
            <a:endParaRPr lang="en-US" altLang="zh-CN" sz="2400" dirty="0">
              <a:latin typeface="Times New Roman" panose="02020603050405020304" pitchFamily="18" charset="0"/>
            </a:endParaRPr>
          </a:p>
        </p:txBody>
      </p:sp>
      <p:sp>
        <p:nvSpPr>
          <p:cNvPr id="260099" name="AutoShape 3"/>
          <p:cNvSpPr/>
          <p:nvPr/>
        </p:nvSpPr>
        <p:spPr>
          <a:xfrm>
            <a:off x="8112125" y="764540"/>
            <a:ext cx="3432175" cy="763270"/>
          </a:xfrm>
          <a:prstGeom prst="wedgeEllipseCallout">
            <a:avLst>
              <a:gd name="adj1" fmla="val -62065"/>
              <a:gd name="adj2" fmla="val 3565"/>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zh-CN" altLang="en-US" sz="2400" b="1" dirty="0">
                <a:latin typeface="Times New Roman" panose="02020603050405020304" pitchFamily="18" charset="0"/>
              </a:rPr>
              <a:t>大量使用祈使句</a:t>
            </a:r>
            <a:endParaRPr lang="zh-CN" altLang="en-US" sz="2400" b="1" dirty="0">
              <a:latin typeface="Times New Roman" panose="02020603050405020304" pitchFamily="18" charset="0"/>
            </a:endParaRPr>
          </a:p>
        </p:txBody>
      </p:sp>
      <p:sp>
        <p:nvSpPr>
          <p:cNvPr id="260100" name="AutoShape 4"/>
          <p:cNvSpPr/>
          <p:nvPr/>
        </p:nvSpPr>
        <p:spPr>
          <a:xfrm>
            <a:off x="9120505" y="4437380"/>
            <a:ext cx="2515235" cy="1577975"/>
          </a:xfrm>
          <a:prstGeom prst="cloudCallout">
            <a:avLst>
              <a:gd name="adj1" fmla="val -119741"/>
              <a:gd name="adj2" fmla="val -33579"/>
            </a:avLst>
          </a:prstGeom>
          <a:solidFill>
            <a:schemeClr val="accent1"/>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buClr>
                <a:schemeClr val="accent1"/>
              </a:buClr>
              <a:buSzPct val="80000"/>
              <a:buFont typeface="Wingdings" panose="05000000000000000000" pitchFamily="2" charset="2"/>
              <a:buNone/>
            </a:pPr>
            <a:r>
              <a:rPr lang="zh-CN" altLang="en-US" sz="2400" b="1" dirty="0">
                <a:latin typeface="Times New Roman" panose="02020603050405020304" pitchFamily="18" charset="0"/>
              </a:rPr>
              <a:t>通常使用一般现在时</a:t>
            </a:r>
            <a:endParaRPr lang="zh-CN" altLang="en-US" sz="2400" b="1" dirty="0">
              <a:latin typeface="Times New Roman" panose="02020603050405020304" pitchFamily="18" charset="0"/>
            </a:endParaRPr>
          </a:p>
          <a:p>
            <a:pPr marL="0" lvl="0" indent="0" algn="ctr" eaLnBrk="1" hangingPunct="1">
              <a:spcBef>
                <a:spcPct val="0"/>
              </a:spcBef>
              <a:buClrTx/>
              <a:buSzTx/>
              <a:buFontTx/>
              <a:buNone/>
            </a:pPr>
            <a:endParaRPr lang="zh-CN" altLang="en-US" sz="2400" b="1" dirty="0">
              <a:latin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0099"/>
                                        </p:tgtEl>
                                        <p:attrNameLst>
                                          <p:attrName>style.visibility</p:attrName>
                                        </p:attrNameLst>
                                      </p:cBhvr>
                                      <p:to>
                                        <p:strVal val="visible"/>
                                      </p:to>
                                    </p:set>
                                    <p:anim calcmode="lin" valueType="num">
                                      <p:cBhvr additive="base">
                                        <p:cTn id="7" dur="500" fill="hold"/>
                                        <p:tgtEl>
                                          <p:spTgt spid="260099"/>
                                        </p:tgtEl>
                                        <p:attrNameLst>
                                          <p:attrName>ppt_x</p:attrName>
                                        </p:attrNameLst>
                                      </p:cBhvr>
                                      <p:tavLst>
                                        <p:tav tm="0">
                                          <p:val>
                                            <p:strVal val="#ppt_x"/>
                                          </p:val>
                                        </p:tav>
                                        <p:tav tm="100000">
                                          <p:val>
                                            <p:strVal val="#ppt_x"/>
                                          </p:val>
                                        </p:tav>
                                      </p:tavLst>
                                    </p:anim>
                                    <p:anim calcmode="lin" valueType="num">
                                      <p:cBhvr additive="base">
                                        <p:cTn id="8" dur="500" fill="hold"/>
                                        <p:tgtEl>
                                          <p:spTgt spid="260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0100"/>
                                        </p:tgtEl>
                                        <p:attrNameLst>
                                          <p:attrName>style.visibility</p:attrName>
                                        </p:attrNameLst>
                                      </p:cBhvr>
                                      <p:to>
                                        <p:strVal val="visible"/>
                                      </p:to>
                                    </p:set>
                                    <p:anim calcmode="lin" valueType="num">
                                      <p:cBhvr additive="base">
                                        <p:cTn id="13" dur="500" fill="hold"/>
                                        <p:tgtEl>
                                          <p:spTgt spid="260100"/>
                                        </p:tgtEl>
                                        <p:attrNameLst>
                                          <p:attrName>ppt_x</p:attrName>
                                        </p:attrNameLst>
                                      </p:cBhvr>
                                      <p:tavLst>
                                        <p:tav tm="0">
                                          <p:val>
                                            <p:strVal val="#ppt_x"/>
                                          </p:val>
                                        </p:tav>
                                        <p:tav tm="100000">
                                          <p:val>
                                            <p:strVal val="#ppt_x"/>
                                          </p:val>
                                        </p:tav>
                                      </p:tavLst>
                                    </p:anim>
                                    <p:anim calcmode="lin" valueType="num">
                                      <p:cBhvr additive="base">
                                        <p:cTn id="14" dur="500" fill="hold"/>
                                        <p:tgtEl>
                                          <p:spTgt spid="260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099" grpId="0" bldLvl="0" animBg="1"/>
      <p:bldP spid="26010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1122" name="Rectangle 2"/>
          <p:cNvSpPr>
            <a:spLocks noGrp="1"/>
          </p:cNvSpPr>
          <p:nvPr>
            <p:ph idx="1"/>
          </p:nvPr>
        </p:nvSpPr>
        <p:spPr>
          <a:xfrm>
            <a:off x="1847850" y="1628775"/>
            <a:ext cx="9685020" cy="4412615"/>
          </a:xfrm>
          <a:solidFill>
            <a:schemeClr val="bg1"/>
          </a:solidFill>
        </p:spPr>
        <p:txBody>
          <a:bodyPr vert="horz" wrap="square" lIns="91440" tIns="45720" rIns="91440" bIns="45720" anchor="t" anchorCtr="0"/>
          <a:p>
            <a:pPr eaLnBrk="1" hangingPunct="1">
              <a:lnSpc>
                <a:spcPct val="100000"/>
              </a:lnSpc>
              <a:buNone/>
            </a:pPr>
            <a:r>
              <a:rPr lang="en-US" altLang="zh-CN" sz="2000" dirty="0">
                <a:latin typeface="Arial" panose="020B0604020202020204" pitchFamily="34" charset="0"/>
              </a:rPr>
              <a:t>1. </a:t>
            </a:r>
            <a:r>
              <a:rPr lang="zh-CN" altLang="en-US" sz="2000" dirty="0">
                <a:latin typeface="Arial" panose="020B0604020202020204" pitchFamily="34" charset="0"/>
              </a:rPr>
              <a:t>翻译下列英语公示语：</a:t>
            </a:r>
            <a:endParaRPr lang="zh-CN" altLang="en-US" sz="2000" dirty="0">
              <a:latin typeface="Arial" panose="020B0604020202020204" pitchFamily="34" charset="0"/>
            </a:endParaRPr>
          </a:p>
          <a:p>
            <a:pPr eaLnBrk="1" hangingPunct="1">
              <a:lnSpc>
                <a:spcPct val="100000"/>
              </a:lnSpc>
            </a:pPr>
            <a:r>
              <a:rPr lang="en-US" altLang="zh-CN" sz="2000" dirty="0">
                <a:latin typeface="Times New Roman" panose="02020603050405020304" pitchFamily="18" charset="0"/>
              </a:rPr>
              <a:t>1) Attention: Swimming is not advised at this time.</a:t>
            </a:r>
            <a:endParaRPr lang="en-US" altLang="zh-CN" sz="2000" dirty="0">
              <a:latin typeface="Times New Roman" panose="02020603050405020304" pitchFamily="18" charset="0"/>
            </a:endParaRPr>
          </a:p>
          <a:p>
            <a:pPr eaLnBrk="1" hangingPunct="1">
              <a:lnSpc>
                <a:spcPct val="100000"/>
              </a:lnSpc>
            </a:pPr>
            <a:r>
              <a:rPr lang="en-US" altLang="zh-CN" sz="2000" dirty="0">
                <a:latin typeface="Times New Roman" panose="02020603050405020304" pitchFamily="18" charset="0"/>
              </a:rPr>
              <a:t>2) Buckle up: it’s the law. 			 </a:t>
            </a:r>
            <a:endParaRPr lang="en-US" altLang="zh-CN" sz="2000" dirty="0">
              <a:latin typeface="Times New Roman" panose="02020603050405020304" pitchFamily="18" charset="0"/>
            </a:endParaRPr>
          </a:p>
          <a:p>
            <a:pPr eaLnBrk="1" hangingPunct="1">
              <a:lnSpc>
                <a:spcPct val="100000"/>
              </a:lnSpc>
            </a:pPr>
            <a:r>
              <a:rPr lang="en-US" altLang="zh-CN" sz="2000" dirty="0">
                <a:latin typeface="Times New Roman" panose="02020603050405020304" pitchFamily="18" charset="0"/>
              </a:rPr>
              <a:t>3) Winding Road Ahead			 </a:t>
            </a:r>
            <a:endParaRPr lang="en-US" altLang="zh-CN" sz="2000" dirty="0">
              <a:latin typeface="Times New Roman" panose="02020603050405020304" pitchFamily="18" charset="0"/>
            </a:endParaRPr>
          </a:p>
          <a:p>
            <a:pPr eaLnBrk="1" hangingPunct="1">
              <a:lnSpc>
                <a:spcPct val="100000"/>
              </a:lnSpc>
            </a:pPr>
            <a:r>
              <a:rPr lang="en-US" altLang="zh-CN" sz="2000" dirty="0">
                <a:latin typeface="Times New Roman" panose="02020603050405020304" pitchFamily="18" charset="0"/>
              </a:rPr>
              <a:t>4) Do not extinguish with water		</a:t>
            </a:r>
            <a:endParaRPr lang="en-US" altLang="zh-CN" sz="2000" dirty="0">
              <a:latin typeface="Times New Roman" panose="02020603050405020304" pitchFamily="18" charset="0"/>
            </a:endParaRPr>
          </a:p>
          <a:p>
            <a:pPr eaLnBrk="1" hangingPunct="1">
              <a:lnSpc>
                <a:spcPct val="100000"/>
              </a:lnSpc>
            </a:pPr>
            <a:r>
              <a:rPr lang="en-US" altLang="zh-CN" sz="2000" dirty="0">
                <a:latin typeface="Times New Roman" panose="02020603050405020304" pitchFamily="18" charset="0"/>
              </a:rPr>
              <a:t>5) This sign has sharp edges. Do not touch the edges of this sign. </a:t>
            </a:r>
            <a:endParaRPr lang="en-US" altLang="zh-CN" sz="2000" dirty="0">
              <a:latin typeface="Times New Roman" panose="02020603050405020304" pitchFamily="18" charset="0"/>
            </a:endParaRPr>
          </a:p>
          <a:p>
            <a:pPr eaLnBrk="1" hangingPunct="1">
              <a:lnSpc>
                <a:spcPct val="100000"/>
              </a:lnSpc>
            </a:pPr>
            <a:r>
              <a:rPr lang="zh-CN" altLang="en-US" sz="2000" dirty="0">
                <a:latin typeface="Arial" panose="020B0604020202020204" pitchFamily="34" charset="0"/>
              </a:rPr>
              <a:t>译文：</a:t>
            </a:r>
            <a:endParaRPr lang="zh-CN" altLang="en-US" sz="2000" dirty="0">
              <a:latin typeface="Arial" panose="020B0604020202020204" pitchFamily="34" charset="0"/>
            </a:endParaRPr>
          </a:p>
          <a:p>
            <a:pPr eaLnBrk="1" hangingPunct="1">
              <a:lnSpc>
                <a:spcPct val="100000"/>
              </a:lnSpc>
            </a:pPr>
            <a:r>
              <a:rPr lang="en-US" altLang="zh-CN" sz="2000" dirty="0">
                <a:latin typeface="Arial" panose="020B0604020202020204" pitchFamily="34" charset="0"/>
              </a:rPr>
              <a:t>1</a:t>
            </a:r>
            <a:r>
              <a:rPr lang="zh-CN" altLang="en-US" sz="2000" dirty="0">
                <a:latin typeface="Arial" panose="020B0604020202020204" pitchFamily="34" charset="0"/>
              </a:rPr>
              <a:t>）注意：此时请勿游泳。</a:t>
            </a:r>
            <a:endParaRPr lang="zh-CN" altLang="en-US" sz="2000" dirty="0">
              <a:latin typeface="Arial" panose="020B0604020202020204" pitchFamily="34" charset="0"/>
            </a:endParaRPr>
          </a:p>
          <a:p>
            <a:pPr eaLnBrk="1" hangingPunct="1">
              <a:lnSpc>
                <a:spcPct val="100000"/>
              </a:lnSpc>
            </a:pPr>
            <a:r>
              <a:rPr lang="en-US" altLang="zh-CN" sz="2000" dirty="0">
                <a:latin typeface="Arial" panose="020B0604020202020204" pitchFamily="34" charset="0"/>
              </a:rPr>
              <a:t>2</a:t>
            </a:r>
            <a:r>
              <a:rPr lang="zh-CN" altLang="en-US" sz="2000" dirty="0">
                <a:latin typeface="Arial" panose="020B0604020202020204" pitchFamily="34" charset="0"/>
              </a:rPr>
              <a:t>）法律规定：请系安全带。</a:t>
            </a:r>
            <a:endParaRPr lang="zh-CN" altLang="en-US" sz="2000" dirty="0">
              <a:latin typeface="Arial" panose="020B0604020202020204" pitchFamily="34" charset="0"/>
            </a:endParaRPr>
          </a:p>
          <a:p>
            <a:pPr eaLnBrk="1" hangingPunct="1">
              <a:lnSpc>
                <a:spcPct val="100000"/>
              </a:lnSpc>
            </a:pPr>
            <a:r>
              <a:rPr lang="en-US" altLang="zh-CN" sz="2000" dirty="0">
                <a:latin typeface="Arial" panose="020B0604020202020204" pitchFamily="34" charset="0"/>
              </a:rPr>
              <a:t>3</a:t>
            </a:r>
            <a:r>
              <a:rPr lang="zh-CN" altLang="en-US" sz="2000" dirty="0">
                <a:latin typeface="Arial" panose="020B0604020202020204" pitchFamily="34" charset="0"/>
              </a:rPr>
              <a:t>）前方弯道</a:t>
            </a:r>
            <a:endParaRPr lang="zh-CN" altLang="en-US" sz="2000" dirty="0">
              <a:latin typeface="Arial" panose="020B0604020202020204" pitchFamily="34" charset="0"/>
            </a:endParaRPr>
          </a:p>
          <a:p>
            <a:pPr eaLnBrk="1" hangingPunct="1">
              <a:lnSpc>
                <a:spcPct val="100000"/>
              </a:lnSpc>
            </a:pPr>
            <a:r>
              <a:rPr lang="en-US" altLang="zh-CN" sz="2000" dirty="0">
                <a:latin typeface="Arial" panose="020B0604020202020204" pitchFamily="34" charset="0"/>
              </a:rPr>
              <a:t>4</a:t>
            </a:r>
            <a:r>
              <a:rPr lang="zh-CN" altLang="en-US" sz="2000" dirty="0">
                <a:latin typeface="Arial" panose="020B0604020202020204" pitchFamily="34" charset="0"/>
              </a:rPr>
              <a:t>）勿用水浇灭</a:t>
            </a:r>
            <a:endParaRPr lang="zh-CN" altLang="en-US" sz="2000" dirty="0">
              <a:latin typeface="Arial" panose="020B0604020202020204" pitchFamily="34" charset="0"/>
            </a:endParaRPr>
          </a:p>
          <a:p>
            <a:pPr eaLnBrk="1" hangingPunct="1">
              <a:lnSpc>
                <a:spcPct val="100000"/>
              </a:lnSpc>
            </a:pPr>
            <a:r>
              <a:rPr lang="en-US" altLang="zh-CN" sz="2000" dirty="0">
                <a:latin typeface="Arial" panose="020B0604020202020204" pitchFamily="34" charset="0"/>
              </a:rPr>
              <a:t>5</a:t>
            </a:r>
            <a:r>
              <a:rPr lang="zh-CN" altLang="en-US" sz="2000" dirty="0">
                <a:latin typeface="Arial" panose="020B0604020202020204" pitchFamily="34" charset="0"/>
              </a:rPr>
              <a:t>）本告示牌边缘锋利，请勿触摸。 </a:t>
            </a:r>
            <a:endParaRPr lang="zh-CN" altLang="en-US" sz="2000" dirty="0">
              <a:latin typeface="Arial" panose="020B0604020202020204" pitchFamily="34" charset="0"/>
            </a:endParaRPr>
          </a:p>
        </p:txBody>
      </p:sp>
      <p:sp>
        <p:nvSpPr>
          <p:cNvPr id="261123" name="AutoShape 3"/>
          <p:cNvSpPr/>
          <p:nvPr/>
        </p:nvSpPr>
        <p:spPr>
          <a:xfrm>
            <a:off x="7896225" y="4836795"/>
            <a:ext cx="2954655" cy="824230"/>
          </a:xfrm>
          <a:prstGeom prst="wedgeEllipseCallout">
            <a:avLst>
              <a:gd name="adj1" fmla="val -76329"/>
              <a:gd name="adj2" fmla="val 70620"/>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zh-CN" altLang="en-US" sz="2400" dirty="0">
                <a:latin typeface="Times New Roman" panose="02020603050405020304" pitchFamily="18" charset="0"/>
              </a:rPr>
              <a:t>忠实性原则</a:t>
            </a:r>
            <a:endParaRPr lang="zh-CN" altLang="en-US" sz="2400" dirty="0">
              <a:latin typeface="Times New Roman" panose="02020603050405020304" pitchFamily="18" charset="0"/>
            </a:endParaRPr>
          </a:p>
        </p:txBody>
      </p:sp>
      <p:sp>
        <p:nvSpPr>
          <p:cNvPr id="23556" name="Text Box 4"/>
          <p:cNvSpPr txBox="1"/>
          <p:nvPr/>
        </p:nvSpPr>
        <p:spPr>
          <a:xfrm>
            <a:off x="1991360" y="836613"/>
            <a:ext cx="8820150" cy="58356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3200" b="1" dirty="0">
                <a:latin typeface="Times New Roman" panose="02020603050405020304" pitchFamily="18" charset="0"/>
                <a:cs typeface="Times New Roman" panose="02020603050405020304" pitchFamily="18" charset="0"/>
              </a:rPr>
              <a:t>Task II </a:t>
            </a:r>
            <a:r>
              <a:rPr lang="zh-CN" altLang="en-US" sz="3200" b="1" dirty="0">
                <a:latin typeface="Times New Roman" panose="02020603050405020304" pitchFamily="18" charset="0"/>
                <a:cs typeface="Times New Roman" panose="02020603050405020304" pitchFamily="18" charset="0"/>
              </a:rPr>
              <a:t>翻译下列公示语并总结有关翻译原则：</a:t>
            </a:r>
            <a:endParaRPr lang="zh-CN" altLang="en-US" sz="3200" b="1"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1122">
                                            <p:txEl>
                                              <p:charRg st="227" end="240"/>
                                            </p:txEl>
                                          </p:spTgt>
                                        </p:tgtEl>
                                        <p:attrNameLst>
                                          <p:attrName>style.visibility</p:attrName>
                                        </p:attrNameLst>
                                      </p:cBhvr>
                                      <p:to>
                                        <p:strVal val="visible"/>
                                      </p:to>
                                    </p:set>
                                    <p:animEffect transition="in" filter="wipe(down)">
                                      <p:cBhvr>
                                        <p:cTn id="7" dur="500"/>
                                        <p:tgtEl>
                                          <p:spTgt spid="261122">
                                            <p:txEl>
                                              <p:charRg st="227" end="24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1122">
                                            <p:txEl>
                                              <p:charRg st="7" end="7"/>
                                            </p:txEl>
                                          </p:spTgt>
                                        </p:tgtEl>
                                        <p:attrNameLst>
                                          <p:attrName>style.visibility</p:attrName>
                                        </p:attrNameLst>
                                      </p:cBhvr>
                                      <p:to>
                                        <p:strVal val="visible"/>
                                      </p:to>
                                    </p:set>
                                    <p:animEffect transition="in" filter="wipe(down)">
                                      <p:cBhvr>
                                        <p:cTn id="12" dur="500"/>
                                        <p:tgtEl>
                                          <p:spTgt spid="261122">
                                            <p:txEl>
                                              <p:char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1122">
                                            <p:txEl>
                                              <p:charRg st="240" end="254"/>
                                            </p:txEl>
                                          </p:spTgt>
                                        </p:tgtEl>
                                        <p:attrNameLst>
                                          <p:attrName>style.visibility</p:attrName>
                                        </p:attrNameLst>
                                      </p:cBhvr>
                                      <p:to>
                                        <p:strVal val="visible"/>
                                      </p:to>
                                    </p:set>
                                    <p:animEffect transition="in" filter="wipe(down)">
                                      <p:cBhvr>
                                        <p:cTn id="17" dur="500"/>
                                        <p:tgtEl>
                                          <p:spTgt spid="261122">
                                            <p:txEl>
                                              <p:charRg st="240" end="25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1122">
                                            <p:txEl>
                                              <p:charRg st="254" end="261"/>
                                            </p:txEl>
                                          </p:spTgt>
                                        </p:tgtEl>
                                        <p:attrNameLst>
                                          <p:attrName>style.visibility</p:attrName>
                                        </p:attrNameLst>
                                      </p:cBhvr>
                                      <p:to>
                                        <p:strVal val="visible"/>
                                      </p:to>
                                    </p:set>
                                    <p:animEffect transition="in" filter="wipe(down)">
                                      <p:cBhvr>
                                        <p:cTn id="22" dur="500"/>
                                        <p:tgtEl>
                                          <p:spTgt spid="261122">
                                            <p:txEl>
                                              <p:charRg st="254" end="26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1122">
                                            <p:txEl>
                                              <p:charRg st="261" end="269"/>
                                            </p:txEl>
                                          </p:spTgt>
                                        </p:tgtEl>
                                        <p:attrNameLst>
                                          <p:attrName>style.visibility</p:attrName>
                                        </p:attrNameLst>
                                      </p:cBhvr>
                                      <p:to>
                                        <p:strVal val="visible"/>
                                      </p:to>
                                    </p:set>
                                    <p:animEffect transition="in" filter="wipe(down)">
                                      <p:cBhvr>
                                        <p:cTn id="27" dur="500"/>
                                        <p:tgtEl>
                                          <p:spTgt spid="261122">
                                            <p:txEl>
                                              <p:charRg st="261" end="26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61122">
                                            <p:txEl>
                                              <p:charRg st="269" end="287"/>
                                            </p:txEl>
                                          </p:spTgt>
                                        </p:tgtEl>
                                        <p:attrNameLst>
                                          <p:attrName>style.visibility</p:attrName>
                                        </p:attrNameLst>
                                      </p:cBhvr>
                                      <p:to>
                                        <p:strVal val="visible"/>
                                      </p:to>
                                    </p:set>
                                    <p:animEffect transition="in" filter="wipe(down)">
                                      <p:cBhvr>
                                        <p:cTn id="32" dur="500"/>
                                        <p:tgtEl>
                                          <p:spTgt spid="261122">
                                            <p:txEl>
                                              <p:charRg st="269" end="28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1123"/>
                                        </p:tgtEl>
                                        <p:attrNameLst>
                                          <p:attrName>style.visibility</p:attrName>
                                        </p:attrNameLst>
                                      </p:cBhvr>
                                      <p:to>
                                        <p:strVal val="visible"/>
                                      </p:to>
                                    </p:set>
                                    <p:anim calcmode="lin" valueType="num">
                                      <p:cBhvr additive="base">
                                        <p:cTn id="37" dur="500" fill="hold"/>
                                        <p:tgtEl>
                                          <p:spTgt spid="261123"/>
                                        </p:tgtEl>
                                        <p:attrNameLst>
                                          <p:attrName>ppt_x</p:attrName>
                                        </p:attrNameLst>
                                      </p:cBhvr>
                                      <p:tavLst>
                                        <p:tav tm="0">
                                          <p:val>
                                            <p:strVal val="#ppt_x"/>
                                          </p:val>
                                        </p:tav>
                                        <p:tav tm="100000">
                                          <p:val>
                                            <p:strVal val="#ppt_x"/>
                                          </p:val>
                                        </p:tav>
                                      </p:tavLst>
                                    </p:anim>
                                    <p:anim calcmode="lin" valueType="num">
                                      <p:cBhvr additive="base">
                                        <p:cTn id="38" dur="500" fill="hold"/>
                                        <p:tgtEl>
                                          <p:spTgt spid="261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2146" name="Rectangle 2"/>
          <p:cNvSpPr>
            <a:spLocks noGrp="1"/>
          </p:cNvSpPr>
          <p:nvPr>
            <p:ph idx="1"/>
          </p:nvPr>
        </p:nvSpPr>
        <p:spPr>
          <a:xfrm>
            <a:off x="1919288" y="764540"/>
            <a:ext cx="8316912" cy="6337300"/>
          </a:xfrm>
        </p:spPr>
        <p:txBody>
          <a:bodyPr vert="horz" wrap="square" lIns="91440" tIns="45720" rIns="91440" bIns="45720" anchor="t" anchorCtr="0"/>
          <a:p>
            <a:pPr eaLnBrk="1" hangingPunct="1">
              <a:lnSpc>
                <a:spcPct val="140000"/>
              </a:lnSpc>
              <a:buNone/>
            </a:pPr>
            <a:r>
              <a:rPr lang="en-US" altLang="zh-CN" sz="2800" b="1" dirty="0">
                <a:latin typeface="Arial" panose="020B0604020202020204" pitchFamily="34" charset="0"/>
              </a:rPr>
              <a:t>2. </a:t>
            </a:r>
            <a:r>
              <a:rPr lang="zh-CN" altLang="en-US" sz="2800" b="1" dirty="0">
                <a:latin typeface="Arial" panose="020B0604020202020204" pitchFamily="34" charset="0"/>
              </a:rPr>
              <a:t>翻译下列汉语公示语：</a:t>
            </a:r>
            <a:endParaRPr lang="zh-CN" altLang="en-US" sz="2800" b="1" dirty="0">
              <a:latin typeface="Arial" panose="020B0604020202020204" pitchFamily="34"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1) </a:t>
            </a:r>
            <a:r>
              <a:rPr lang="zh-CN" altLang="en-US" sz="1800" dirty="0">
                <a:latin typeface="Times New Roman" panose="02020603050405020304" pitchFamily="18" charset="0"/>
                <a:cs typeface="Times New Roman" panose="02020603050405020304" pitchFamily="18" charset="0"/>
              </a:rPr>
              <a:t>老弱病残孕者专座				</a:t>
            </a:r>
            <a:endParaRPr lang="zh-CN" altLang="en-US" sz="18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2) </a:t>
            </a:r>
            <a:r>
              <a:rPr lang="zh-CN" altLang="en-US" sz="1800" dirty="0">
                <a:latin typeface="Times New Roman" panose="02020603050405020304" pitchFamily="18" charset="0"/>
                <a:cs typeface="Times New Roman" panose="02020603050405020304" pitchFamily="18" charset="0"/>
              </a:rPr>
              <a:t>注意：请勿攀爬墙体 			 </a:t>
            </a:r>
            <a:endParaRPr lang="zh-CN" altLang="en-US" sz="18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3</a:t>
            </a:r>
            <a:r>
              <a:rPr lang="zh-CN" altLang="en-US" sz="1800" dirty="0">
                <a:latin typeface="Times New Roman" panose="02020603050405020304" pitchFamily="18" charset="0"/>
                <a:cs typeface="Times New Roman" panose="02020603050405020304" pitchFamily="18" charset="0"/>
              </a:rPr>
              <a:t>）果皮、纸屑、酒瓶等废弃物请扔进垃圾箱 </a:t>
            </a:r>
            <a:endParaRPr lang="zh-CN" altLang="en-US" sz="18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4</a:t>
            </a:r>
            <a:r>
              <a:rPr lang="zh-CN" altLang="en-US" sz="1800" dirty="0">
                <a:latin typeface="Times New Roman" panose="02020603050405020304" pitchFamily="18" charset="0"/>
                <a:cs typeface="Times New Roman" panose="02020603050405020304" pitchFamily="18" charset="0"/>
              </a:rPr>
              <a:t>）小心试穿，避免口红蹭在衣服上	</a:t>
            </a:r>
            <a:endParaRPr lang="zh-CN" altLang="en-US" sz="18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5</a:t>
            </a:r>
            <a:r>
              <a:rPr lang="zh-CN" altLang="en-US" sz="1800" dirty="0">
                <a:latin typeface="Times New Roman" panose="02020603050405020304" pitchFamily="18" charset="0"/>
                <a:cs typeface="Times New Roman" panose="02020603050405020304" pitchFamily="18" charset="0"/>
              </a:rPr>
              <a:t>）夜间有事，请按此铃</a:t>
            </a:r>
            <a:endParaRPr lang="zh-CN" altLang="en-US" sz="1800" dirty="0">
              <a:latin typeface="Times New Roman" panose="02020603050405020304" pitchFamily="18" charset="0"/>
              <a:cs typeface="Times New Roman" panose="02020603050405020304" pitchFamily="18" charset="0"/>
            </a:endParaRPr>
          </a:p>
          <a:p>
            <a:pPr eaLnBrk="1" hangingPunct="1">
              <a:lnSpc>
                <a:spcPct val="140000"/>
              </a:lnSpc>
            </a:pPr>
            <a:r>
              <a:rPr lang="zh-CN" altLang="en-US" sz="1800" dirty="0">
                <a:latin typeface="Times New Roman" panose="02020603050405020304" pitchFamily="18" charset="0"/>
                <a:cs typeface="Times New Roman" panose="02020603050405020304" pitchFamily="18" charset="0"/>
              </a:rPr>
              <a:t>译文：</a:t>
            </a:r>
            <a:endParaRPr lang="zh-CN" altLang="en-US" sz="18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1) Priority Seats/Courtesy Seats</a:t>
            </a:r>
            <a:endParaRPr lang="en-US" altLang="zh-CN" sz="18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2) Caution: No Climbing</a:t>
            </a:r>
            <a:endParaRPr lang="en-US" altLang="zh-CN" sz="18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3) No Littering</a:t>
            </a:r>
            <a:endParaRPr lang="en-US" altLang="zh-CN" sz="18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4) Please Don’t Get Lipstick Stain on the Dress</a:t>
            </a:r>
            <a:endParaRPr lang="en-US" altLang="zh-CN" sz="18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1800" dirty="0">
                <a:latin typeface="Times New Roman" panose="02020603050405020304" pitchFamily="18" charset="0"/>
                <a:cs typeface="Times New Roman" panose="02020603050405020304" pitchFamily="18" charset="0"/>
              </a:rPr>
              <a:t>5) Night Bell	</a:t>
            </a:r>
            <a:r>
              <a:rPr lang="en-US" altLang="zh-CN" sz="1800" dirty="0"/>
              <a:t>	</a:t>
            </a:r>
            <a:r>
              <a:rPr lang="en-US" altLang="zh-CN" sz="2800" dirty="0"/>
              <a:t>			 </a:t>
            </a:r>
            <a:endParaRPr lang="en-US" altLang="zh-CN" sz="2800" dirty="0"/>
          </a:p>
        </p:txBody>
      </p:sp>
      <p:sp>
        <p:nvSpPr>
          <p:cNvPr id="262147" name="AutoShape 3"/>
          <p:cNvSpPr/>
          <p:nvPr/>
        </p:nvSpPr>
        <p:spPr>
          <a:xfrm>
            <a:off x="7896225" y="3644900"/>
            <a:ext cx="2520950" cy="619760"/>
          </a:xfrm>
          <a:prstGeom prst="wedgeRoundRectCallout">
            <a:avLst>
              <a:gd name="adj1" fmla="val -93954"/>
              <a:gd name="adj2" fmla="val 43181"/>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zh-CN" altLang="en-US" sz="3200" b="1" dirty="0">
                <a:latin typeface="Times New Roman" panose="02020603050405020304" pitchFamily="18" charset="0"/>
              </a:rPr>
              <a:t>简洁性原则</a:t>
            </a:r>
            <a:endParaRPr lang="zh-CN" altLang="en-US" sz="3200" b="1" dirty="0">
              <a:latin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2146">
                                            <p:txEl>
                                              <p:charRg st="100" end="133"/>
                                            </p:txEl>
                                          </p:spTgt>
                                        </p:tgtEl>
                                        <p:attrNameLst>
                                          <p:attrName>style.visibility</p:attrName>
                                        </p:attrNameLst>
                                      </p:cBhvr>
                                      <p:to>
                                        <p:strVal val="visible"/>
                                      </p:to>
                                    </p:set>
                                    <p:animEffect transition="in" filter="wipe(down)">
                                      <p:cBhvr>
                                        <p:cTn id="7" dur="500"/>
                                        <p:tgtEl>
                                          <p:spTgt spid="262146">
                                            <p:txEl>
                                              <p:charRg st="100" end="1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2146">
                                            <p:txEl>
                                              <p:charRg st="7" end="7"/>
                                            </p:txEl>
                                          </p:spTgt>
                                        </p:tgtEl>
                                        <p:attrNameLst>
                                          <p:attrName>style.visibility</p:attrName>
                                        </p:attrNameLst>
                                      </p:cBhvr>
                                      <p:to>
                                        <p:strVal val="visible"/>
                                      </p:to>
                                    </p:set>
                                    <p:animEffect transition="in" filter="wipe(down)">
                                      <p:cBhvr>
                                        <p:cTn id="12" dur="500"/>
                                        <p:tgtEl>
                                          <p:spTgt spid="262146">
                                            <p:txEl>
                                              <p:char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2146">
                                            <p:txEl>
                                              <p:charRg st="133" end="157"/>
                                            </p:txEl>
                                          </p:spTgt>
                                        </p:tgtEl>
                                        <p:attrNameLst>
                                          <p:attrName>style.visibility</p:attrName>
                                        </p:attrNameLst>
                                      </p:cBhvr>
                                      <p:to>
                                        <p:strVal val="visible"/>
                                      </p:to>
                                    </p:set>
                                    <p:animEffect transition="in" filter="wipe(down)">
                                      <p:cBhvr>
                                        <p:cTn id="17" dur="500"/>
                                        <p:tgtEl>
                                          <p:spTgt spid="262146">
                                            <p:txEl>
                                              <p:charRg st="133" end="15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2146">
                                            <p:txEl>
                                              <p:charRg st="157" end="173"/>
                                            </p:txEl>
                                          </p:spTgt>
                                        </p:tgtEl>
                                        <p:attrNameLst>
                                          <p:attrName>style.visibility</p:attrName>
                                        </p:attrNameLst>
                                      </p:cBhvr>
                                      <p:to>
                                        <p:strVal val="visible"/>
                                      </p:to>
                                    </p:set>
                                    <p:animEffect transition="in" filter="wipe(down)">
                                      <p:cBhvr>
                                        <p:cTn id="22" dur="500"/>
                                        <p:tgtEl>
                                          <p:spTgt spid="262146">
                                            <p:txEl>
                                              <p:charRg st="157" end="17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2146">
                                            <p:txEl>
                                              <p:charRg st="173" end="221"/>
                                            </p:txEl>
                                          </p:spTgt>
                                        </p:tgtEl>
                                        <p:attrNameLst>
                                          <p:attrName>style.visibility</p:attrName>
                                        </p:attrNameLst>
                                      </p:cBhvr>
                                      <p:to>
                                        <p:strVal val="visible"/>
                                      </p:to>
                                    </p:set>
                                    <p:animEffect transition="in" filter="wipe(down)">
                                      <p:cBhvr>
                                        <p:cTn id="27" dur="500"/>
                                        <p:tgtEl>
                                          <p:spTgt spid="262146">
                                            <p:txEl>
                                              <p:charRg st="173" end="22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62146">
                                            <p:txEl>
                                              <p:charRg st="221" end="241"/>
                                            </p:txEl>
                                          </p:spTgt>
                                        </p:tgtEl>
                                        <p:attrNameLst>
                                          <p:attrName>style.visibility</p:attrName>
                                        </p:attrNameLst>
                                      </p:cBhvr>
                                      <p:to>
                                        <p:strVal val="visible"/>
                                      </p:to>
                                    </p:set>
                                    <p:animEffect transition="in" filter="wipe(down)">
                                      <p:cBhvr>
                                        <p:cTn id="32" dur="500"/>
                                        <p:tgtEl>
                                          <p:spTgt spid="262146">
                                            <p:txEl>
                                              <p:charRg st="221" end="24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62147"/>
                                        </p:tgtEl>
                                        <p:attrNameLst>
                                          <p:attrName>style.visibility</p:attrName>
                                        </p:attrNameLst>
                                      </p:cBhvr>
                                      <p:to>
                                        <p:strVal val="visible"/>
                                      </p:to>
                                    </p:set>
                                    <p:animEffect transition="in" filter="wipe(down)">
                                      <p:cBhvr>
                                        <p:cTn id="37" dur="500"/>
                                        <p:tgtEl>
                                          <p:spTgt spid="262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15" descr="40e6d5b8-e3ef-4e4b-afa1-5f3c70031fb5"/>
          <p:cNvPicPr>
            <a:picLocks noChangeAspect="1"/>
          </p:cNvPicPr>
          <p:nvPr/>
        </p:nvPicPr>
        <p:blipFill>
          <a:blip r:embed="rId1"/>
          <a:stretch>
            <a:fillRect/>
          </a:stretch>
        </p:blipFill>
        <p:spPr>
          <a:xfrm>
            <a:off x="1524000" y="2924175"/>
            <a:ext cx="3132138" cy="3132138"/>
          </a:xfrm>
          <a:prstGeom prst="rect">
            <a:avLst/>
          </a:prstGeom>
          <a:noFill/>
          <a:ln w="9525">
            <a:noFill/>
          </a:ln>
        </p:spPr>
      </p:pic>
      <p:sp>
        <p:nvSpPr>
          <p:cNvPr id="141314" name="Rectangle 2"/>
          <p:cNvSpPr>
            <a:spLocks noGrp="1" noChangeArrowheads="1"/>
          </p:cNvSpPr>
          <p:nvPr>
            <p:ph type="ctrTitle"/>
          </p:nvPr>
        </p:nvSpPr>
        <p:spPr>
          <a:xfrm>
            <a:off x="1847850" y="0"/>
            <a:ext cx="8675688" cy="2854325"/>
          </a:xfrm>
        </p:spPr>
        <p:txBody>
          <a:bodyPr vert="horz" wrap="square" lIns="91440" tIns="45720" rIns="91440" bIns="45720"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smtClean="0">
                <a:ln>
                  <a:noFill/>
                </a:ln>
                <a:solidFill>
                  <a:srgbClr val="006699"/>
                </a:solidFill>
                <a:effectLst>
                  <a:outerShdw blurRad="38100" dist="38100" dir="2700000" algn="tl">
                    <a:srgbClr val="C0C0C0"/>
                  </a:outerShdw>
                </a:effectLst>
                <a:uLnTx/>
                <a:uFillTx/>
                <a:latin typeface="+mj-lt"/>
                <a:ea typeface="+mj-ea"/>
                <a:cs typeface="+mj-cs"/>
              </a:rPr>
              <a:t>第三单元  公示语翻译</a:t>
            </a:r>
            <a:br>
              <a:rPr kumimoji="0" lang="zh-CN" altLang="en-US" sz="4400" b="1" i="0" u="none" strike="noStrike" kern="0" cap="none" spc="0" normalizeH="0" baseline="0" noProof="0" smtClean="0">
                <a:ln>
                  <a:noFill/>
                </a:ln>
                <a:solidFill>
                  <a:srgbClr val="006699"/>
                </a:solidFill>
                <a:effectLst>
                  <a:outerShdw blurRad="38100" dist="38100" dir="2700000" algn="tl">
                    <a:srgbClr val="C0C0C0"/>
                  </a:outerShdw>
                </a:effectLst>
                <a:uLnTx/>
                <a:uFillTx/>
                <a:latin typeface="+mj-lt"/>
                <a:ea typeface="+mj-ea"/>
                <a:cs typeface="+mj-cs"/>
              </a:rPr>
            </a:br>
            <a:r>
              <a:rPr kumimoji="0" lang="en-US" altLang="zh-CN" sz="4400" b="1" i="0" u="none" strike="noStrike" kern="0" cap="none" spc="0" normalizeH="0" baseline="0" noProof="0" smtClean="0">
                <a:ln>
                  <a:noFill/>
                </a:ln>
                <a:solidFill>
                  <a:srgbClr val="006699"/>
                </a:solidFill>
                <a:effectLst>
                  <a:outerShdw blurRad="38100" dist="38100" dir="2700000" algn="tl">
                    <a:srgbClr val="C0C0C0"/>
                  </a:outerShdw>
                </a:effectLst>
                <a:uLnTx/>
                <a:uFillTx/>
                <a:latin typeface="+mj-lt"/>
                <a:ea typeface="+mj-ea"/>
                <a:cs typeface="+mj-cs"/>
              </a:rPr>
              <a:t>Unit 3 Translating Public Signs</a:t>
            </a:r>
            <a:br>
              <a:rPr kumimoji="0" lang="en-US" altLang="zh-CN" sz="4400" b="1" i="0" u="none" strike="noStrike" kern="0" cap="none" spc="0" normalizeH="0" baseline="0" noProof="0" smtClean="0">
                <a:ln>
                  <a:noFill/>
                </a:ln>
                <a:solidFill>
                  <a:srgbClr val="006699"/>
                </a:solidFill>
                <a:effectLst>
                  <a:outerShdw blurRad="38100" dist="38100" dir="2700000" algn="tl">
                    <a:srgbClr val="C0C0C0"/>
                  </a:outerShdw>
                </a:effectLst>
                <a:uLnTx/>
                <a:uFillTx/>
                <a:latin typeface="+mj-lt"/>
                <a:ea typeface="+mj-ea"/>
                <a:cs typeface="+mj-cs"/>
              </a:rPr>
            </a:br>
            <a:endParaRPr kumimoji="0" lang="en-US" altLang="zh-CN" sz="4400" b="1" i="0" u="none" strike="noStrike" kern="0" cap="none" spc="0" normalizeH="0" baseline="0" noProof="0" smtClean="0">
              <a:ln>
                <a:noFill/>
              </a:ln>
              <a:solidFill>
                <a:srgbClr val="006699"/>
              </a:solidFill>
              <a:effectLst>
                <a:outerShdw blurRad="38100" dist="38100" dir="2700000" algn="tl">
                  <a:srgbClr val="C0C0C0"/>
                </a:outerShdw>
              </a:effectLst>
              <a:uLnTx/>
              <a:uFillTx/>
              <a:latin typeface="+mj-lt"/>
              <a:ea typeface="+mj-ea"/>
              <a:cs typeface="+mj-cs"/>
            </a:endParaRPr>
          </a:p>
        </p:txBody>
      </p:sp>
      <p:sp>
        <p:nvSpPr>
          <p:cNvPr id="141316" name="Rectangle 4"/>
          <p:cNvSpPr>
            <a:spLocks noChangeArrowheads="1"/>
          </p:cNvSpPr>
          <p:nvPr/>
        </p:nvSpPr>
        <p:spPr bwMode="auto">
          <a:xfrm>
            <a:off x="1524000" y="0"/>
            <a:ext cx="4464050" cy="5530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0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pic>
        <p:nvPicPr>
          <p:cNvPr id="5125" name="Picture 16" descr="照片 101"/>
          <p:cNvPicPr>
            <a:picLocks noChangeAspect="1"/>
          </p:cNvPicPr>
          <p:nvPr/>
        </p:nvPicPr>
        <p:blipFill>
          <a:blip r:embed="rId2"/>
          <a:stretch>
            <a:fillRect/>
          </a:stretch>
        </p:blipFill>
        <p:spPr>
          <a:xfrm>
            <a:off x="4511675" y="2852738"/>
            <a:ext cx="5472113" cy="3079750"/>
          </a:xfrm>
          <a:prstGeom prst="rect">
            <a:avLst/>
          </a:prstGeom>
          <a:noFill/>
          <a:ln w="9525">
            <a:noFill/>
          </a:ln>
        </p:spPr>
      </p:pic>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idx="1"/>
          </p:nvPr>
        </p:nvSpPr>
        <p:spPr>
          <a:xfrm>
            <a:off x="1892935" y="908685"/>
            <a:ext cx="9227820" cy="6308725"/>
          </a:xfrm>
        </p:spPr>
        <p:txBody>
          <a:bodyPr vert="horz" wrap="square" lIns="91440" tIns="45720" rIns="91440" bIns="45720" anchor="t" anchorCtr="0"/>
          <a:p>
            <a:pPr eaLnBrk="1" hangingPunct="1">
              <a:lnSpc>
                <a:spcPct val="110000"/>
              </a:lnSpc>
              <a:buNone/>
            </a:pPr>
            <a:r>
              <a:rPr lang="en-US" altLang="zh-CN" sz="2800" dirty="0">
                <a:latin typeface="Arial" panose="020B0604020202020204" pitchFamily="34" charset="0"/>
              </a:rPr>
              <a:t>3. </a:t>
            </a:r>
            <a:r>
              <a:rPr lang="zh-CN" altLang="en-US" sz="2800" dirty="0">
                <a:latin typeface="Arial" panose="020B0604020202020204" pitchFamily="34" charset="0"/>
              </a:rPr>
              <a:t>翻译下列公示语，说明汉语相同而译文不同的原因。</a:t>
            </a:r>
            <a:endParaRPr lang="zh-CN" altLang="en-US" sz="2800" dirty="0">
              <a:latin typeface="Arial" panose="020B0604020202020204" pitchFamily="34" charset="0"/>
            </a:endParaRPr>
          </a:p>
          <a:p>
            <a:pPr eaLnBrk="1" hangingPunct="1">
              <a:lnSpc>
                <a:spcPct val="130000"/>
              </a:lnSpc>
            </a:pPr>
            <a:r>
              <a:rPr lang="en-US" altLang="zh-CN" sz="2400" dirty="0">
                <a:latin typeface="Arial" panose="020B0604020202020204" pitchFamily="34" charset="0"/>
              </a:rPr>
              <a:t>1</a:t>
            </a:r>
            <a:r>
              <a:rPr lang="zh-CN" altLang="en-US" sz="2400" dirty="0">
                <a:latin typeface="Arial" panose="020B0604020202020204" pitchFamily="34" charset="0"/>
              </a:rPr>
              <a:t>）清华大学						 </a:t>
            </a:r>
            <a:endParaRPr lang="zh-CN" altLang="en-US" sz="2400" dirty="0">
              <a:latin typeface="Arial" panose="020B0604020202020204" pitchFamily="34" charset="0"/>
            </a:endParaRPr>
          </a:p>
          <a:p>
            <a:pPr eaLnBrk="1" hangingPunct="1">
              <a:lnSpc>
                <a:spcPct val="130000"/>
              </a:lnSpc>
            </a:pPr>
            <a:r>
              <a:rPr lang="zh-CN" altLang="en-US" sz="2400" dirty="0">
                <a:latin typeface="Arial" panose="020B0604020202020204" pitchFamily="34" charset="0"/>
              </a:rPr>
              <a:t>   清华南路						</a:t>
            </a:r>
            <a:endParaRPr lang="zh-CN" altLang="en-US" sz="2400" dirty="0">
              <a:latin typeface="Arial" panose="020B0604020202020204" pitchFamily="34" charset="0"/>
            </a:endParaRPr>
          </a:p>
          <a:p>
            <a:pPr eaLnBrk="1" hangingPunct="1">
              <a:lnSpc>
                <a:spcPct val="130000"/>
              </a:lnSpc>
            </a:pPr>
            <a:r>
              <a:rPr lang="en-US" altLang="zh-CN" sz="2400" dirty="0">
                <a:latin typeface="Arial" panose="020B0604020202020204" pitchFamily="34" charset="0"/>
              </a:rPr>
              <a:t>2</a:t>
            </a:r>
            <a:r>
              <a:rPr lang="zh-CN" altLang="en-US" sz="2400" dirty="0">
                <a:latin typeface="Arial" panose="020B0604020202020204" pitchFamily="34" charset="0"/>
              </a:rPr>
              <a:t>）中山大学 						 </a:t>
            </a:r>
            <a:endParaRPr lang="zh-CN" altLang="en-US" sz="2400" dirty="0">
              <a:latin typeface="Arial" panose="020B0604020202020204" pitchFamily="34" charset="0"/>
            </a:endParaRPr>
          </a:p>
          <a:p>
            <a:pPr eaLnBrk="1" hangingPunct="1">
              <a:lnSpc>
                <a:spcPct val="130000"/>
              </a:lnSpc>
            </a:pPr>
            <a:r>
              <a:rPr lang="zh-CN" altLang="en-US" sz="2400" dirty="0">
                <a:latin typeface="Arial" panose="020B0604020202020204" pitchFamily="34" charset="0"/>
              </a:rPr>
              <a:t>中山装专卖店				</a:t>
            </a:r>
            <a:endParaRPr lang="zh-CN" altLang="en-US" sz="2400" dirty="0">
              <a:latin typeface="Arial" panose="020B0604020202020204" pitchFamily="34" charset="0"/>
            </a:endParaRPr>
          </a:p>
          <a:p>
            <a:pPr eaLnBrk="1" hangingPunct="1">
              <a:lnSpc>
                <a:spcPct val="130000"/>
              </a:lnSpc>
            </a:pPr>
            <a:r>
              <a:rPr lang="zh-CN" altLang="en-US" sz="2400" dirty="0">
                <a:latin typeface="Arial" panose="020B0604020202020204" pitchFamily="34" charset="0"/>
              </a:rPr>
              <a:t>中山二路</a:t>
            </a:r>
            <a:endParaRPr lang="zh-CN" altLang="en-US" sz="2400" dirty="0">
              <a:latin typeface="Arial" panose="020B0604020202020204" pitchFamily="34" charset="0"/>
            </a:endParaRPr>
          </a:p>
        </p:txBody>
      </p:sp>
      <p:sp>
        <p:nvSpPr>
          <p:cNvPr id="263171" name="AutoShape 3"/>
          <p:cNvSpPr/>
          <p:nvPr/>
        </p:nvSpPr>
        <p:spPr>
          <a:xfrm>
            <a:off x="2207895" y="4797425"/>
            <a:ext cx="3091815" cy="1038860"/>
          </a:xfrm>
          <a:prstGeom prst="wedgeRoundRectCallout">
            <a:avLst>
              <a:gd name="adj1" fmla="val 27367"/>
              <a:gd name="adj2" fmla="val -112347"/>
              <a:gd name="adj3" fmla="val 16667"/>
            </a:avLst>
          </a:prstGeom>
          <a:solidFill>
            <a:schemeClr val="accent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en-US" altLang="zh-CN" sz="2800" dirty="0">
                <a:latin typeface="Times New Roman" panose="02020603050405020304" pitchFamily="18" charset="0"/>
              </a:rPr>
              <a:t>“</a:t>
            </a:r>
            <a:r>
              <a:rPr lang="zh-CN" altLang="en-US" sz="2800" dirty="0">
                <a:latin typeface="Times New Roman" panose="02020603050405020304" pitchFamily="18" charset="0"/>
              </a:rPr>
              <a:t>新旧有别、保护传统”的原则</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sp>
        <p:nvSpPr>
          <p:cNvPr id="263172" name="Text Box 4"/>
          <p:cNvSpPr txBox="1"/>
          <p:nvPr/>
        </p:nvSpPr>
        <p:spPr>
          <a:xfrm>
            <a:off x="5015865" y="1557020"/>
            <a:ext cx="5257165" cy="309054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lnSpc>
                <a:spcPct val="140000"/>
              </a:lnSpc>
              <a:spcBef>
                <a:spcPct val="0"/>
              </a:spcBef>
              <a:buClrTx/>
              <a:buSzTx/>
              <a:buFontTx/>
              <a:buNone/>
            </a:pPr>
            <a:r>
              <a:rPr lang="en-US" altLang="zh-CN" sz="2400" dirty="0">
                <a:latin typeface="Times New Roman" panose="02020603050405020304" pitchFamily="18" charset="0"/>
              </a:rPr>
              <a:t>1) Tsinghua University          </a:t>
            </a:r>
            <a:endParaRPr lang="en-US" altLang="zh-CN" sz="2400" dirty="0">
              <a:latin typeface="Times New Roman" panose="02020603050405020304" pitchFamily="18" charset="0"/>
            </a:endParaRPr>
          </a:p>
          <a:p>
            <a:pPr marL="0" lvl="0" indent="0" eaLnBrk="1" hangingPunct="1">
              <a:lnSpc>
                <a:spcPct val="140000"/>
              </a:lnSpc>
              <a:spcBef>
                <a:spcPct val="0"/>
              </a:spcBef>
              <a:buClrTx/>
              <a:buSzTx/>
              <a:buFontTx/>
              <a:buNone/>
            </a:pPr>
            <a:r>
              <a:rPr lang="en-US" altLang="zh-CN" sz="2400" dirty="0">
                <a:latin typeface="Times New Roman" panose="02020603050405020304" pitchFamily="18" charset="0"/>
              </a:rPr>
              <a:t>Qinghua South Rd.  </a:t>
            </a:r>
            <a:endParaRPr lang="en-US" altLang="zh-CN" sz="2400" dirty="0">
              <a:latin typeface="Times New Roman" panose="02020603050405020304" pitchFamily="18" charset="0"/>
            </a:endParaRPr>
          </a:p>
          <a:p>
            <a:pPr marL="0" lvl="0" indent="0" eaLnBrk="1" hangingPunct="1">
              <a:lnSpc>
                <a:spcPct val="140000"/>
              </a:lnSpc>
              <a:spcBef>
                <a:spcPct val="0"/>
              </a:spcBef>
              <a:buClrTx/>
              <a:buSzTx/>
              <a:buFontTx/>
              <a:buNone/>
            </a:pPr>
            <a:r>
              <a:rPr lang="en-US" altLang="zh-CN" sz="2400" dirty="0">
                <a:latin typeface="Times New Roman" panose="02020603050405020304" pitchFamily="18" charset="0"/>
              </a:rPr>
              <a:t>2) Sun Yat-sun University       </a:t>
            </a:r>
            <a:endParaRPr lang="en-US" altLang="zh-CN" sz="2400" dirty="0">
              <a:latin typeface="Times New Roman" panose="02020603050405020304" pitchFamily="18" charset="0"/>
            </a:endParaRPr>
          </a:p>
          <a:p>
            <a:pPr marL="0" lvl="0" indent="0" eaLnBrk="1" hangingPunct="1">
              <a:lnSpc>
                <a:spcPct val="140000"/>
              </a:lnSpc>
              <a:spcBef>
                <a:spcPct val="0"/>
              </a:spcBef>
              <a:buClrTx/>
              <a:buSzTx/>
              <a:buFontTx/>
              <a:buNone/>
            </a:pPr>
            <a:r>
              <a:rPr lang="en-US" altLang="zh-CN" sz="2400" dirty="0">
                <a:latin typeface="Times New Roman" panose="02020603050405020304" pitchFamily="18" charset="0"/>
              </a:rPr>
              <a:t> Zhongshan Zhuang Franchised Store   </a:t>
            </a:r>
            <a:endParaRPr lang="en-US" altLang="zh-CN" sz="2400" dirty="0">
              <a:latin typeface="Times New Roman" panose="02020603050405020304" pitchFamily="18" charset="0"/>
            </a:endParaRPr>
          </a:p>
          <a:p>
            <a:pPr marL="0" lvl="0" indent="0" eaLnBrk="1" hangingPunct="1">
              <a:lnSpc>
                <a:spcPct val="140000"/>
              </a:lnSpc>
              <a:spcBef>
                <a:spcPct val="0"/>
              </a:spcBef>
              <a:buClrTx/>
              <a:buSzTx/>
              <a:buFontTx/>
              <a:buNone/>
            </a:pPr>
            <a:r>
              <a:rPr lang="en-US" altLang="zh-CN" sz="2400" dirty="0">
                <a:latin typeface="Times New Roman" panose="02020603050405020304" pitchFamily="18" charset="0"/>
              </a:rPr>
              <a:t>Zhongshan 2nd Rd.</a:t>
            </a:r>
            <a:r>
              <a:rPr lang="en-US" altLang="zh-CN" sz="1800" dirty="0"/>
              <a:t>  </a:t>
            </a:r>
            <a:endParaRPr lang="en-US" altLang="zh-CN" sz="1800" dirty="0"/>
          </a:p>
          <a:p>
            <a:pPr marL="0" lvl="0" indent="0" eaLnBrk="1" hangingPunct="1">
              <a:spcBef>
                <a:spcPct val="50000"/>
              </a:spcBef>
              <a:buClrTx/>
              <a:buSzTx/>
              <a:buFontTx/>
              <a:buNone/>
            </a:pPr>
            <a:endParaRPr lang="en-US" altLang="zh-CN" sz="18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3172">
                                            <p:txEl>
                                              <p:charRg st="0" end="33"/>
                                            </p:txEl>
                                          </p:spTgt>
                                        </p:tgtEl>
                                        <p:attrNameLst>
                                          <p:attrName>style.visibility</p:attrName>
                                        </p:attrNameLst>
                                      </p:cBhvr>
                                      <p:to>
                                        <p:strVal val="visible"/>
                                      </p:to>
                                    </p:set>
                                    <p:anim calcmode="lin" valueType="num">
                                      <p:cBhvr additive="base">
                                        <p:cTn id="7" dur="500" fill="hold"/>
                                        <p:tgtEl>
                                          <p:spTgt spid="263172">
                                            <p:txEl>
                                              <p:charRg st="0" end="3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3172">
                                            <p:txEl>
                                              <p:charRg st="0" end="3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3172">
                                            <p:txEl>
                                              <p:charRg st="33" end="53"/>
                                            </p:txEl>
                                          </p:spTgt>
                                        </p:tgtEl>
                                        <p:attrNameLst>
                                          <p:attrName>style.visibility</p:attrName>
                                        </p:attrNameLst>
                                      </p:cBhvr>
                                      <p:to>
                                        <p:strVal val="visible"/>
                                      </p:to>
                                    </p:set>
                                    <p:anim calcmode="lin" valueType="num">
                                      <p:cBhvr additive="base">
                                        <p:cTn id="13" dur="500" fill="hold"/>
                                        <p:tgtEl>
                                          <p:spTgt spid="263172">
                                            <p:txEl>
                                              <p:charRg st="33" end="5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3172">
                                            <p:txEl>
                                              <p:charRg st="33" end="5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3172">
                                            <p:txEl>
                                              <p:charRg st="53" end="86"/>
                                            </p:txEl>
                                          </p:spTgt>
                                        </p:tgtEl>
                                        <p:attrNameLst>
                                          <p:attrName>style.visibility</p:attrName>
                                        </p:attrNameLst>
                                      </p:cBhvr>
                                      <p:to>
                                        <p:strVal val="visible"/>
                                      </p:to>
                                    </p:set>
                                    <p:anim calcmode="lin" valueType="num">
                                      <p:cBhvr additive="base">
                                        <p:cTn id="19" dur="500" fill="hold"/>
                                        <p:tgtEl>
                                          <p:spTgt spid="263172">
                                            <p:txEl>
                                              <p:charRg st="53" end="8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3172">
                                            <p:txEl>
                                              <p:charRg st="53" end="8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3172">
                                            <p:txEl>
                                              <p:charRg st="86" end="124"/>
                                            </p:txEl>
                                          </p:spTgt>
                                        </p:tgtEl>
                                        <p:attrNameLst>
                                          <p:attrName>style.visibility</p:attrName>
                                        </p:attrNameLst>
                                      </p:cBhvr>
                                      <p:to>
                                        <p:strVal val="visible"/>
                                      </p:to>
                                    </p:set>
                                    <p:anim calcmode="lin" valueType="num">
                                      <p:cBhvr additive="base">
                                        <p:cTn id="25" dur="500" fill="hold"/>
                                        <p:tgtEl>
                                          <p:spTgt spid="263172">
                                            <p:txEl>
                                              <p:charRg st="86" end="12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3172">
                                            <p:txEl>
                                              <p:charRg st="86" end="12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3172">
                                            <p:txEl>
                                              <p:charRg st="124" end="144"/>
                                            </p:txEl>
                                          </p:spTgt>
                                        </p:tgtEl>
                                        <p:attrNameLst>
                                          <p:attrName>style.visibility</p:attrName>
                                        </p:attrNameLst>
                                      </p:cBhvr>
                                      <p:to>
                                        <p:strVal val="visible"/>
                                      </p:to>
                                    </p:set>
                                    <p:anim calcmode="lin" valueType="num">
                                      <p:cBhvr additive="base">
                                        <p:cTn id="31" dur="500" fill="hold"/>
                                        <p:tgtEl>
                                          <p:spTgt spid="263172">
                                            <p:txEl>
                                              <p:charRg st="124" end="14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3172">
                                            <p:txEl>
                                              <p:charRg st="124" end="14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3171"/>
                                        </p:tgtEl>
                                        <p:attrNameLst>
                                          <p:attrName>style.visibility</p:attrName>
                                        </p:attrNameLst>
                                      </p:cBhvr>
                                      <p:to>
                                        <p:strVal val="visible"/>
                                      </p:to>
                                    </p:set>
                                    <p:anim calcmode="lin" valueType="num">
                                      <p:cBhvr additive="base">
                                        <p:cTn id="37" dur="500" fill="hold"/>
                                        <p:tgtEl>
                                          <p:spTgt spid="263171"/>
                                        </p:tgtEl>
                                        <p:attrNameLst>
                                          <p:attrName>ppt_x</p:attrName>
                                        </p:attrNameLst>
                                      </p:cBhvr>
                                      <p:tavLst>
                                        <p:tav tm="0">
                                          <p:val>
                                            <p:strVal val="#ppt_x"/>
                                          </p:val>
                                        </p:tav>
                                        <p:tav tm="100000">
                                          <p:val>
                                            <p:strVal val="#ppt_x"/>
                                          </p:val>
                                        </p:tav>
                                      </p:tavLst>
                                    </p:anim>
                                    <p:anim calcmode="lin" valueType="num">
                                      <p:cBhvr additive="base">
                                        <p:cTn id="38" dur="500" fill="hold"/>
                                        <p:tgtEl>
                                          <p:spTgt spid="263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4194" name="Rectangle 2"/>
          <p:cNvSpPr>
            <a:spLocks noGrp="1"/>
          </p:cNvSpPr>
          <p:nvPr>
            <p:ph idx="1"/>
          </p:nvPr>
        </p:nvSpPr>
        <p:spPr>
          <a:xfrm>
            <a:off x="1919288" y="1701165"/>
            <a:ext cx="8316912" cy="6858000"/>
          </a:xfrm>
        </p:spPr>
        <p:txBody>
          <a:bodyPr vert="horz" wrap="square" lIns="91440" tIns="45720" rIns="91440" bIns="45720" anchor="t" anchorCtr="0"/>
          <a:p>
            <a:pPr eaLnBrk="1" hangingPunct="1">
              <a:lnSpc>
                <a:spcPct val="90000"/>
              </a:lnSpc>
            </a:pPr>
            <a:r>
              <a:rPr lang="zh-CN" altLang="en-US" sz="2400" dirty="0">
                <a:latin typeface="Times New Roman" panose="02020603050405020304" pitchFamily="18" charset="0"/>
              </a:rPr>
              <a:t>中国人民大学</a:t>
            </a:r>
            <a:endParaRPr lang="zh-CN" altLang="en-US" sz="2400" dirty="0">
              <a:latin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rPr>
              <a:t>Renmin University of China</a:t>
            </a:r>
            <a:endParaRPr lang="en-US" altLang="zh-CN" sz="2400" dirty="0">
              <a:latin typeface="Times New Roman" panose="02020603050405020304" pitchFamily="18" charset="0"/>
            </a:endParaRPr>
          </a:p>
          <a:p>
            <a:pPr eaLnBrk="1" hangingPunct="1">
              <a:lnSpc>
                <a:spcPct val="90000"/>
              </a:lnSpc>
            </a:pPr>
            <a:r>
              <a:rPr lang="zh-CN" altLang="en-US" sz="2400" dirty="0">
                <a:latin typeface="Times New Roman" panose="02020603050405020304" pitchFamily="18" charset="0"/>
              </a:rPr>
              <a:t>上海交通大学</a:t>
            </a:r>
            <a:endParaRPr lang="zh-CN" altLang="en-US" sz="2400" dirty="0">
              <a:latin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rPr>
              <a:t>Shanghai Jiao Tong University</a:t>
            </a:r>
            <a:endParaRPr lang="en-US" altLang="zh-CN" sz="2400" dirty="0">
              <a:latin typeface="Times New Roman" panose="02020603050405020304" pitchFamily="18" charset="0"/>
            </a:endParaRPr>
          </a:p>
          <a:p>
            <a:pPr eaLnBrk="1" hangingPunct="1">
              <a:lnSpc>
                <a:spcPct val="90000"/>
              </a:lnSpc>
            </a:pPr>
            <a:r>
              <a:rPr lang="zh-CN" altLang="en-US" sz="2400" dirty="0">
                <a:latin typeface="Times New Roman" panose="02020603050405020304" pitchFamily="18" charset="0"/>
              </a:rPr>
              <a:t>外滩 </a:t>
            </a:r>
            <a:endParaRPr lang="zh-CN" altLang="en-US" sz="2400" dirty="0">
              <a:latin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rPr>
              <a:t>The Bund</a:t>
            </a:r>
            <a:endParaRPr lang="en-US" altLang="zh-CN" sz="2400" dirty="0">
              <a:latin typeface="Times New Roman" panose="02020603050405020304" pitchFamily="18" charset="0"/>
            </a:endParaRPr>
          </a:p>
          <a:p>
            <a:pPr eaLnBrk="1" hangingPunct="1">
              <a:lnSpc>
                <a:spcPct val="90000"/>
              </a:lnSpc>
            </a:pPr>
            <a:r>
              <a:rPr lang="zh-CN" altLang="en-US" sz="2400" dirty="0">
                <a:latin typeface="Times New Roman" panose="02020603050405020304" pitchFamily="18" charset="0"/>
              </a:rPr>
              <a:t>国际饭店 </a:t>
            </a:r>
            <a:endParaRPr lang="zh-CN" altLang="en-US" sz="2400" dirty="0">
              <a:latin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rPr>
              <a:t>Park Hotel</a:t>
            </a:r>
            <a:endParaRPr lang="en-US" altLang="zh-CN" sz="2400" dirty="0">
              <a:latin typeface="Times New Roman" panose="02020603050405020304" pitchFamily="18" charset="0"/>
            </a:endParaRPr>
          </a:p>
          <a:p>
            <a:pPr eaLnBrk="1" hangingPunct="1">
              <a:lnSpc>
                <a:spcPct val="90000"/>
              </a:lnSpc>
            </a:pPr>
            <a:r>
              <a:rPr lang="zh-CN" altLang="en-US" sz="2400" dirty="0">
                <a:latin typeface="Times New Roman" panose="02020603050405020304" pitchFamily="18" charset="0"/>
              </a:rPr>
              <a:t>美琪大戏院、兰心大戏院、国泰电影院</a:t>
            </a:r>
            <a:endParaRPr lang="zh-CN" altLang="en-US" sz="2400" dirty="0">
              <a:latin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rPr>
              <a:t>Majestic Theatre</a:t>
            </a:r>
            <a:r>
              <a:rPr lang="zh-CN" altLang="en-US" sz="2400" dirty="0">
                <a:latin typeface="Times New Roman" panose="02020603050405020304" pitchFamily="18" charset="0"/>
              </a:rPr>
              <a:t>，</a:t>
            </a:r>
            <a:r>
              <a:rPr lang="en-US" altLang="zh-CN" sz="2400" dirty="0">
                <a:latin typeface="Times New Roman" panose="02020603050405020304" pitchFamily="18" charset="0"/>
              </a:rPr>
              <a:t>Lyceum Theatre</a:t>
            </a:r>
            <a:r>
              <a:rPr lang="zh-CN" altLang="en-US" sz="2400" dirty="0">
                <a:latin typeface="Times New Roman" panose="02020603050405020304" pitchFamily="18" charset="0"/>
              </a:rPr>
              <a:t>，</a:t>
            </a:r>
            <a:r>
              <a:rPr lang="en-US" altLang="zh-CN" sz="2400" dirty="0">
                <a:latin typeface="Times New Roman" panose="02020603050405020304" pitchFamily="18" charset="0"/>
              </a:rPr>
              <a:t>Cathay Theatre</a:t>
            </a:r>
            <a:endParaRPr lang="en-US" altLang="zh-CN" sz="2400" dirty="0">
              <a:latin typeface="Times New Roman" panose="02020603050405020304" pitchFamily="18" charset="0"/>
            </a:endParaRPr>
          </a:p>
          <a:p>
            <a:pPr eaLnBrk="1" hangingPunct="1">
              <a:lnSpc>
                <a:spcPct val="90000"/>
              </a:lnSpc>
            </a:pPr>
            <a:endParaRPr lang="en-US" altLang="zh-CN" sz="2400" dirty="0">
              <a:latin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4194">
                                            <p:txEl>
                                              <p:charRg st="0" end="7"/>
                                            </p:txEl>
                                          </p:spTgt>
                                        </p:tgtEl>
                                        <p:attrNameLst>
                                          <p:attrName>style.visibility</p:attrName>
                                        </p:attrNameLst>
                                      </p:cBhvr>
                                      <p:to>
                                        <p:strVal val="visible"/>
                                      </p:to>
                                    </p:set>
                                    <p:anim calcmode="lin" valueType="num">
                                      <p:cBhvr additive="base">
                                        <p:cTn id="7" dur="500" fill="hold"/>
                                        <p:tgtEl>
                                          <p:spTgt spid="264194">
                                            <p:txEl>
                                              <p:charRg st="0"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4194">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4194">
                                            <p:txEl>
                                              <p:charRg st="7" end="34"/>
                                            </p:txEl>
                                          </p:spTgt>
                                        </p:tgtEl>
                                        <p:attrNameLst>
                                          <p:attrName>style.visibility</p:attrName>
                                        </p:attrNameLst>
                                      </p:cBhvr>
                                      <p:to>
                                        <p:strVal val="visible"/>
                                      </p:to>
                                    </p:set>
                                    <p:anim calcmode="lin" valueType="num">
                                      <p:cBhvr additive="base">
                                        <p:cTn id="13" dur="500" fill="hold"/>
                                        <p:tgtEl>
                                          <p:spTgt spid="264194">
                                            <p:txEl>
                                              <p:charRg st="7" end="3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4194">
                                            <p:txEl>
                                              <p:charRg st="7" end="3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4194">
                                            <p:txEl>
                                              <p:charRg st="34" end="41"/>
                                            </p:txEl>
                                          </p:spTgt>
                                        </p:tgtEl>
                                        <p:attrNameLst>
                                          <p:attrName>style.visibility</p:attrName>
                                        </p:attrNameLst>
                                      </p:cBhvr>
                                      <p:to>
                                        <p:strVal val="visible"/>
                                      </p:to>
                                    </p:set>
                                    <p:anim calcmode="lin" valueType="num">
                                      <p:cBhvr additive="base">
                                        <p:cTn id="19" dur="500" fill="hold"/>
                                        <p:tgtEl>
                                          <p:spTgt spid="264194">
                                            <p:txEl>
                                              <p:charRg st="34" end="4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4194">
                                            <p:txEl>
                                              <p:charRg st="34" end="4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4194">
                                            <p:txEl>
                                              <p:charRg st="41" end="71"/>
                                            </p:txEl>
                                          </p:spTgt>
                                        </p:tgtEl>
                                        <p:attrNameLst>
                                          <p:attrName>style.visibility</p:attrName>
                                        </p:attrNameLst>
                                      </p:cBhvr>
                                      <p:to>
                                        <p:strVal val="visible"/>
                                      </p:to>
                                    </p:set>
                                    <p:anim calcmode="lin" valueType="num">
                                      <p:cBhvr additive="base">
                                        <p:cTn id="25" dur="500" fill="hold"/>
                                        <p:tgtEl>
                                          <p:spTgt spid="264194">
                                            <p:txEl>
                                              <p:charRg st="41" end="7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4194">
                                            <p:txEl>
                                              <p:charRg st="41" end="7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4194">
                                            <p:txEl>
                                              <p:charRg st="71" end="75"/>
                                            </p:txEl>
                                          </p:spTgt>
                                        </p:tgtEl>
                                        <p:attrNameLst>
                                          <p:attrName>style.visibility</p:attrName>
                                        </p:attrNameLst>
                                      </p:cBhvr>
                                      <p:to>
                                        <p:strVal val="visible"/>
                                      </p:to>
                                    </p:set>
                                    <p:anim calcmode="lin" valueType="num">
                                      <p:cBhvr additive="base">
                                        <p:cTn id="31" dur="500" fill="hold"/>
                                        <p:tgtEl>
                                          <p:spTgt spid="264194">
                                            <p:txEl>
                                              <p:charRg st="71" end="7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4194">
                                            <p:txEl>
                                              <p:charRg st="71" end="7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4194">
                                            <p:txEl>
                                              <p:charRg st="75" end="84"/>
                                            </p:txEl>
                                          </p:spTgt>
                                        </p:tgtEl>
                                        <p:attrNameLst>
                                          <p:attrName>style.visibility</p:attrName>
                                        </p:attrNameLst>
                                      </p:cBhvr>
                                      <p:to>
                                        <p:strVal val="visible"/>
                                      </p:to>
                                    </p:set>
                                    <p:anim calcmode="lin" valueType="num">
                                      <p:cBhvr additive="base">
                                        <p:cTn id="37" dur="500" fill="hold"/>
                                        <p:tgtEl>
                                          <p:spTgt spid="264194">
                                            <p:txEl>
                                              <p:charRg st="75" end="8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4194">
                                            <p:txEl>
                                              <p:charRg st="75" end="8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4194">
                                            <p:txEl>
                                              <p:charRg st="84" end="90"/>
                                            </p:txEl>
                                          </p:spTgt>
                                        </p:tgtEl>
                                        <p:attrNameLst>
                                          <p:attrName>style.visibility</p:attrName>
                                        </p:attrNameLst>
                                      </p:cBhvr>
                                      <p:to>
                                        <p:strVal val="visible"/>
                                      </p:to>
                                    </p:set>
                                    <p:anim calcmode="lin" valueType="num">
                                      <p:cBhvr additive="base">
                                        <p:cTn id="43" dur="500" fill="hold"/>
                                        <p:tgtEl>
                                          <p:spTgt spid="264194">
                                            <p:txEl>
                                              <p:charRg st="84" end="9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4194">
                                            <p:txEl>
                                              <p:charRg st="84" end="9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4194">
                                            <p:txEl>
                                              <p:charRg st="90" end="101"/>
                                            </p:txEl>
                                          </p:spTgt>
                                        </p:tgtEl>
                                        <p:attrNameLst>
                                          <p:attrName>style.visibility</p:attrName>
                                        </p:attrNameLst>
                                      </p:cBhvr>
                                      <p:to>
                                        <p:strVal val="visible"/>
                                      </p:to>
                                    </p:set>
                                    <p:anim calcmode="lin" valueType="num">
                                      <p:cBhvr additive="base">
                                        <p:cTn id="49" dur="500" fill="hold"/>
                                        <p:tgtEl>
                                          <p:spTgt spid="264194">
                                            <p:txEl>
                                              <p:charRg st="90" end="10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4194">
                                            <p:txEl>
                                              <p:charRg st="90" end="10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4194">
                                            <p:txEl>
                                              <p:charRg st="101" end="119"/>
                                            </p:txEl>
                                          </p:spTgt>
                                        </p:tgtEl>
                                        <p:attrNameLst>
                                          <p:attrName>style.visibility</p:attrName>
                                        </p:attrNameLst>
                                      </p:cBhvr>
                                      <p:to>
                                        <p:strVal val="visible"/>
                                      </p:to>
                                    </p:set>
                                    <p:anim calcmode="lin" valueType="num">
                                      <p:cBhvr additive="base">
                                        <p:cTn id="55" dur="500" fill="hold"/>
                                        <p:tgtEl>
                                          <p:spTgt spid="264194">
                                            <p:txEl>
                                              <p:charRg st="101" end="11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64194">
                                            <p:txEl>
                                              <p:charRg st="101" end="11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64194">
                                            <p:txEl>
                                              <p:charRg st="119" end="166"/>
                                            </p:txEl>
                                          </p:spTgt>
                                        </p:tgtEl>
                                        <p:attrNameLst>
                                          <p:attrName>style.visibility</p:attrName>
                                        </p:attrNameLst>
                                      </p:cBhvr>
                                      <p:to>
                                        <p:strVal val="visible"/>
                                      </p:to>
                                    </p:set>
                                    <p:anim calcmode="lin" valueType="num">
                                      <p:cBhvr additive="base">
                                        <p:cTn id="61" dur="500" fill="hold"/>
                                        <p:tgtEl>
                                          <p:spTgt spid="264194">
                                            <p:txEl>
                                              <p:charRg st="119" end="166"/>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64194">
                                            <p:txEl>
                                              <p:charRg st="119" end="16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3"/>
          <p:cNvSpPr>
            <a:spLocks noGrp="1"/>
          </p:cNvSpPr>
          <p:nvPr>
            <p:ph idx="1"/>
          </p:nvPr>
        </p:nvSpPr>
        <p:spPr>
          <a:xfrm>
            <a:off x="1991360" y="1701165"/>
            <a:ext cx="9298305" cy="4114800"/>
          </a:xfrm>
        </p:spPr>
        <p:txBody>
          <a:bodyPr vert="horz" wrap="square" lIns="91440" tIns="45720" rIns="91440" bIns="45720" anchor="t" anchorCtr="0"/>
          <a:p>
            <a:pPr eaLnBrk="1" hangingPunct="1">
              <a:lnSpc>
                <a:spcPct val="130000"/>
              </a:lnSpc>
            </a:pPr>
            <a:r>
              <a:rPr lang="zh-CN" altLang="en-US" sz="2400" dirty="0">
                <a:latin typeface="Times New Roman" panose="02020603050405020304" pitchFamily="18" charset="0"/>
                <a:cs typeface="Times New Roman" panose="02020603050405020304" pitchFamily="18" charset="0"/>
              </a:rPr>
              <a:t>石室圣心大教堂</a:t>
            </a:r>
            <a:endParaRPr lang="zh-CN" altLang="en-US" sz="24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400" dirty="0">
                <a:latin typeface="Times New Roman" panose="02020603050405020304" pitchFamily="18" charset="0"/>
                <a:cs typeface="Times New Roman" panose="02020603050405020304" pitchFamily="18" charset="0"/>
              </a:rPr>
              <a:t>Sacred Heart Cathedral</a:t>
            </a:r>
            <a:endParaRPr lang="en-US" altLang="zh-CN" sz="24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400" dirty="0">
                <a:latin typeface="Times New Roman" panose="02020603050405020304" pitchFamily="18" charset="0"/>
                <a:cs typeface="Times New Roman" panose="02020603050405020304" pitchFamily="18" charset="0"/>
              </a:rPr>
              <a:t>广州商品交易会</a:t>
            </a:r>
            <a:endParaRPr lang="zh-CN" altLang="en-US" sz="24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Canton Fair”</a:t>
            </a:r>
            <a:r>
              <a:rPr lang="zh-CN" altLang="en-US" sz="2400" dirty="0">
                <a:latin typeface="Times New Roman" panose="02020603050405020304" pitchFamily="18" charset="0"/>
                <a:cs typeface="Times New Roman" panose="02020603050405020304" pitchFamily="18" charset="0"/>
              </a:rPr>
              <a:t>，直到</a:t>
            </a:r>
            <a:r>
              <a:rPr lang="en-US" altLang="zh-CN" sz="2400" dirty="0">
                <a:latin typeface="Times New Roman" panose="02020603050405020304" pitchFamily="18" charset="0"/>
                <a:cs typeface="Times New Roman" panose="02020603050405020304" pitchFamily="18" charset="0"/>
              </a:rPr>
              <a:t>2006</a:t>
            </a:r>
            <a:r>
              <a:rPr lang="zh-CN" altLang="en-US" sz="2400" dirty="0">
                <a:latin typeface="Times New Roman" panose="02020603050405020304" pitchFamily="18" charset="0"/>
                <a:cs typeface="Times New Roman" panose="02020603050405020304" pitchFamily="18" charset="0"/>
              </a:rPr>
              <a:t>年</a:t>
            </a:r>
            <a:r>
              <a:rPr lang="en-US" altLang="zh-CN" sz="2400" dirty="0">
                <a:latin typeface="Times New Roman" panose="02020603050405020304" pitchFamily="18" charset="0"/>
                <a:cs typeface="Times New Roman" panose="02020603050405020304" pitchFamily="18" charset="0"/>
              </a:rPr>
              <a:t>10</a:t>
            </a:r>
            <a:r>
              <a:rPr lang="zh-CN" altLang="en-US" sz="2400" dirty="0">
                <a:latin typeface="Times New Roman" panose="02020603050405020304" pitchFamily="18" charset="0"/>
                <a:cs typeface="Times New Roman" panose="02020603050405020304" pitchFamily="18" charset="0"/>
              </a:rPr>
              <a:t>月</a:t>
            </a:r>
            <a:r>
              <a:rPr lang="en-US" altLang="zh-CN" sz="2400" dirty="0">
                <a:latin typeface="Times New Roman" panose="02020603050405020304" pitchFamily="18" charset="0"/>
                <a:cs typeface="Times New Roman" panose="02020603050405020304" pitchFamily="18" charset="0"/>
              </a:rPr>
              <a:t>15</a:t>
            </a:r>
            <a:r>
              <a:rPr lang="zh-CN" altLang="en-US" sz="2400" dirty="0">
                <a:latin typeface="Times New Roman" panose="02020603050405020304" pitchFamily="18" charset="0"/>
                <a:cs typeface="Times New Roman" panose="02020603050405020304" pitchFamily="18" charset="0"/>
              </a:rPr>
              <a:t>日温家宝总理宣布将“广交会”更名为“中国商品进出口交易会（</a:t>
            </a:r>
            <a:r>
              <a:rPr lang="en-US" altLang="zh-CN" sz="2400" dirty="0">
                <a:latin typeface="Times New Roman" panose="02020603050405020304" pitchFamily="18" charset="0"/>
                <a:cs typeface="Times New Roman" panose="02020603050405020304" pitchFamily="18" charset="0"/>
              </a:rPr>
              <a:t>China Import and Export Fair</a:t>
            </a:r>
            <a:r>
              <a:rPr lang="zh-CN" altLang="en-US"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3"/>
          <p:cNvSpPr>
            <a:spLocks noGrp="1"/>
          </p:cNvSpPr>
          <p:nvPr>
            <p:ph idx="1"/>
          </p:nvPr>
        </p:nvSpPr>
        <p:spPr>
          <a:xfrm>
            <a:off x="1817370" y="1844675"/>
            <a:ext cx="8742680" cy="2500630"/>
          </a:xfrm>
        </p:spPr>
        <p:txBody>
          <a:bodyPr vert="horz" wrap="square" lIns="91440" tIns="45720" rIns="91440" bIns="45720" anchor="t" anchorCtr="0"/>
          <a:p>
            <a:pPr eaLnBrk="1" hangingPunct="1">
              <a:lnSpc>
                <a:spcPct val="120000"/>
              </a:lnSpc>
            </a:pPr>
            <a:r>
              <a:rPr lang="en-US" altLang="zh-CN" sz="2400" dirty="0">
                <a:latin typeface="Arial" panose="020B0604020202020204" pitchFamily="34" charset="0"/>
              </a:rPr>
              <a:t>  </a:t>
            </a:r>
            <a:r>
              <a:rPr lang="zh-CN" altLang="en-US" sz="2400" dirty="0">
                <a:latin typeface="Arial" panose="020B0604020202020204" pitchFamily="34" charset="0"/>
              </a:rPr>
              <a:t>请将课前收集的</a:t>
            </a:r>
            <a:r>
              <a:rPr lang="en-US" altLang="zh-CN" sz="2400" dirty="0">
                <a:latin typeface="Arial" panose="020B0604020202020204" pitchFamily="34" charset="0"/>
              </a:rPr>
              <a:t>5</a:t>
            </a:r>
            <a:r>
              <a:rPr lang="zh-CN" altLang="en-US" sz="2400" dirty="0">
                <a:latin typeface="Arial" panose="020B0604020202020204" pitchFamily="34" charset="0"/>
              </a:rPr>
              <a:t>条公示语与同学分享，探讨你对目前公示语及公示语翻译的看法。</a:t>
            </a:r>
            <a:endParaRPr lang="zh-CN" altLang="en-US" sz="2400" dirty="0">
              <a:latin typeface="Arial" panose="020B0604020202020204" pitchFamily="34" charset="0"/>
            </a:endParaRPr>
          </a:p>
          <a:p>
            <a:pPr eaLnBrk="1" hangingPunct="1">
              <a:lnSpc>
                <a:spcPct val="120000"/>
              </a:lnSpc>
            </a:pPr>
            <a:r>
              <a:rPr lang="zh-CN" altLang="en-US" sz="2400" dirty="0">
                <a:latin typeface="Arial" panose="020B0604020202020204" pitchFamily="34" charset="0"/>
              </a:rPr>
              <a:t>如果有困难，哪些难点？请记录，讲解完翻译技巧后再翻译，看看是否有进步和收获？</a:t>
            </a:r>
            <a:endParaRPr lang="zh-CN" altLang="en-US" sz="2400" dirty="0">
              <a:latin typeface="Arial" panose="020B0604020202020204" pitchFamily="34" charset="0"/>
            </a:endParaRPr>
          </a:p>
          <a:p>
            <a:pPr eaLnBrk="1" hangingPunct="1"/>
            <a:endParaRPr lang="zh-CN" altLang="en-US" sz="2400" dirty="0">
              <a:latin typeface="Arial" panose="020B0604020202020204" pitchFamily="34" charset="0"/>
            </a:endParaRPr>
          </a:p>
        </p:txBody>
      </p:sp>
    </p:spTree>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a:spLocks noGrp="1"/>
          </p:cNvSpPr>
          <p:nvPr>
            <p:ph idx="1"/>
          </p:nvPr>
        </p:nvSpPr>
        <p:spPr>
          <a:xfrm>
            <a:off x="1631315" y="1659890"/>
            <a:ext cx="5694680" cy="4224020"/>
          </a:xfrm>
        </p:spPr>
        <p:txBody>
          <a:bodyPr vert="horz" wrap="square" lIns="91440" tIns="45720" rIns="91440" bIns="45720" anchor="t" anchorCtr="0"/>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1. Buy One and Get One Free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2. Please Do Not Feed the Goats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3. No U Turn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4. Road Work Ahead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5. Gift Wrap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6. No Horn Blowing Except for Danger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7. Beware Pedestrian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8. No Trespassing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9. Toll Gate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ea typeface="微软雅黑" panose="020B0503020204020204" charset="-122"/>
                <a:cs typeface="Times New Roman" panose="02020603050405020304" pitchFamily="18" charset="0"/>
              </a:rPr>
              <a:t>10. Lost and Found </a:t>
            </a:r>
            <a:endParaRPr lang="en-US" altLang="zh-CN" sz="2400" dirty="0">
              <a:latin typeface="Times New Roman" panose="02020603050405020304" pitchFamily="18" charset="0"/>
              <a:ea typeface="微软雅黑" panose="020B0503020204020204" charset="-122"/>
              <a:cs typeface="Times New Roman" panose="02020603050405020304" pitchFamily="18" charset="0"/>
            </a:endParaRPr>
          </a:p>
        </p:txBody>
      </p:sp>
      <p:sp>
        <p:nvSpPr>
          <p:cNvPr id="29699" name="Text Box 3"/>
          <p:cNvSpPr txBox="1"/>
          <p:nvPr/>
        </p:nvSpPr>
        <p:spPr>
          <a:xfrm>
            <a:off x="1919605" y="836930"/>
            <a:ext cx="5701665" cy="583565"/>
          </a:xfrm>
          <a:prstGeom prst="rect">
            <a:avLst/>
          </a:prstGeom>
          <a:ln>
            <a:noFill/>
            <a:headEnd type="none" w="med" len="med"/>
            <a:tailEnd type="none" w="med" len="med"/>
          </a:ln>
        </p:spPr>
        <p:style>
          <a:lnRef idx="2">
            <a:schemeClr val="accent1"/>
          </a:lnRef>
          <a:fillRef idx="0">
            <a:srgbClr val="FFFFFF"/>
          </a:fillRef>
          <a:effectRef idx="0">
            <a:srgbClr val="FFFFFF"/>
          </a:effectRef>
          <a:fontRef idx="minor">
            <a:schemeClr val="tx1"/>
          </a:fontRef>
        </p:style>
        <p:txBody>
          <a:bodyPr wrap="square">
            <a:spAutoFit/>
            <a:flatTx/>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3200" b="1" dirty="0">
                <a:latin typeface="Arial" panose="020B0604020202020204" pitchFamily="34" charset="0"/>
              </a:rPr>
              <a:t>Task III</a:t>
            </a:r>
            <a:r>
              <a:rPr lang="en-US" altLang="zh-CN" sz="3200" dirty="0">
                <a:latin typeface="Arial" panose="020B0604020202020204" pitchFamily="34" charset="0"/>
              </a:rPr>
              <a:t>  </a:t>
            </a:r>
            <a:r>
              <a:rPr lang="zh-CN" altLang="en-US" sz="3200" dirty="0">
                <a:latin typeface="Arial" panose="020B0604020202020204" pitchFamily="34" charset="0"/>
              </a:rPr>
              <a:t>翻译下列公示语。</a:t>
            </a:r>
            <a:endParaRPr lang="zh-CN" altLang="en-US" sz="3200" dirty="0">
              <a:latin typeface="Arial" panose="020B0604020202020204" pitchFamily="34" charset="0"/>
            </a:endParaRPr>
          </a:p>
        </p:txBody>
      </p:sp>
      <p:sp>
        <p:nvSpPr>
          <p:cNvPr id="265220" name="Text Box 4"/>
          <p:cNvSpPr txBox="1"/>
          <p:nvPr/>
        </p:nvSpPr>
        <p:spPr>
          <a:xfrm>
            <a:off x="7248525" y="1659890"/>
            <a:ext cx="4266565" cy="4150360"/>
          </a:xfrm>
          <a:prstGeom prst="rect">
            <a:avLst/>
          </a:prstGeom>
          <a:solidFill>
            <a:schemeClr val="accent2"/>
          </a:solid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342900" lvl="0" indent="-342900" eaLnBrk="1" hangingPunct="1">
              <a:lnSpc>
                <a:spcPct val="110000"/>
              </a:lnSpc>
              <a:spcBef>
                <a:spcPct val="0"/>
              </a:spcBef>
              <a:buClrTx/>
              <a:buSzTx/>
              <a:buFontTx/>
              <a:buAutoNum type="arabicPeriod"/>
            </a:pPr>
            <a:r>
              <a:rPr lang="zh-CN" altLang="en-US" sz="2400" dirty="0">
                <a:latin typeface="Times New Roman" panose="02020603050405020304" pitchFamily="18" charset="0"/>
              </a:rPr>
              <a:t>买一赠一		</a:t>
            </a:r>
            <a:endParaRPr lang="zh-CN" altLang="en-US" sz="2400" dirty="0">
              <a:latin typeface="Times New Roman" panose="02020603050405020304" pitchFamily="18" charset="0"/>
            </a:endParaRPr>
          </a:p>
          <a:p>
            <a:pPr marL="342900" lvl="0" indent="-342900" eaLnBrk="1" hangingPunct="1">
              <a:lnSpc>
                <a:spcPct val="110000"/>
              </a:lnSpc>
              <a:spcBef>
                <a:spcPct val="0"/>
              </a:spcBef>
              <a:buClrTx/>
              <a:buSzTx/>
              <a:buFontTx/>
              <a:buNone/>
            </a:pPr>
            <a:r>
              <a:rPr lang="en-US" altLang="zh-CN" sz="2400" dirty="0">
                <a:latin typeface="Times New Roman" panose="02020603050405020304" pitchFamily="18" charset="0"/>
              </a:rPr>
              <a:t>2. </a:t>
            </a:r>
            <a:r>
              <a:rPr lang="zh-CN" altLang="en-US" sz="2400" dirty="0">
                <a:latin typeface="Times New Roman" panose="02020603050405020304" pitchFamily="18" charset="0"/>
              </a:rPr>
              <a:t>请勿投喂山羊</a:t>
            </a:r>
            <a:endParaRPr lang="zh-CN" altLang="en-US" sz="2400" dirty="0">
              <a:latin typeface="Times New Roman" panose="02020603050405020304" pitchFamily="18" charset="0"/>
            </a:endParaRPr>
          </a:p>
          <a:p>
            <a:pPr marL="342900" lvl="0" indent="-342900" eaLnBrk="1" hangingPunct="1">
              <a:lnSpc>
                <a:spcPct val="110000"/>
              </a:lnSpc>
              <a:spcBef>
                <a:spcPct val="0"/>
              </a:spcBef>
              <a:buClrTx/>
              <a:buSzTx/>
              <a:buFontTx/>
              <a:buNone/>
            </a:pPr>
            <a:r>
              <a:rPr lang="en-US" altLang="zh-CN" sz="2400" dirty="0">
                <a:latin typeface="Times New Roman" panose="02020603050405020304" pitchFamily="18" charset="0"/>
              </a:rPr>
              <a:t>3. </a:t>
            </a:r>
            <a:r>
              <a:rPr lang="zh-CN" altLang="en-US" sz="2400" dirty="0">
                <a:latin typeface="Times New Roman" panose="02020603050405020304" pitchFamily="18" charset="0"/>
              </a:rPr>
              <a:t>禁止掉头</a:t>
            </a:r>
            <a:endParaRPr lang="zh-CN" altLang="en-US" sz="2400" dirty="0">
              <a:latin typeface="Times New Roman" panose="02020603050405020304" pitchFamily="18" charset="0"/>
            </a:endParaRPr>
          </a:p>
          <a:p>
            <a:pPr marL="342900" lvl="0" indent="-342900" eaLnBrk="1" hangingPunct="1">
              <a:lnSpc>
                <a:spcPct val="110000"/>
              </a:lnSpc>
              <a:spcBef>
                <a:spcPct val="0"/>
              </a:spcBef>
              <a:buClrTx/>
              <a:buSzTx/>
              <a:buFontTx/>
              <a:buNone/>
            </a:pPr>
            <a:r>
              <a:rPr lang="en-US" altLang="zh-CN" sz="2400" dirty="0">
                <a:latin typeface="Times New Roman" panose="02020603050405020304" pitchFamily="18" charset="0"/>
              </a:rPr>
              <a:t>4. </a:t>
            </a:r>
            <a:r>
              <a:rPr lang="zh-CN" altLang="en-US" sz="2400" dirty="0">
                <a:latin typeface="Times New Roman" panose="02020603050405020304" pitchFamily="18" charset="0"/>
              </a:rPr>
              <a:t>前方修路</a:t>
            </a:r>
            <a:endParaRPr lang="zh-CN" altLang="en-US" sz="2400" dirty="0">
              <a:latin typeface="Times New Roman" panose="02020603050405020304" pitchFamily="18" charset="0"/>
            </a:endParaRPr>
          </a:p>
          <a:p>
            <a:pPr marL="342900" lvl="0" indent="-342900" eaLnBrk="1" hangingPunct="1">
              <a:lnSpc>
                <a:spcPct val="110000"/>
              </a:lnSpc>
              <a:spcBef>
                <a:spcPct val="0"/>
              </a:spcBef>
              <a:buClrTx/>
              <a:buSzTx/>
              <a:buFontTx/>
              <a:buNone/>
            </a:pPr>
            <a:r>
              <a:rPr lang="en-US" altLang="zh-CN" sz="2400" dirty="0">
                <a:latin typeface="Times New Roman" panose="02020603050405020304" pitchFamily="18" charset="0"/>
              </a:rPr>
              <a:t>5. </a:t>
            </a:r>
            <a:r>
              <a:rPr lang="zh-CN" altLang="en-US" sz="2400" dirty="0">
                <a:latin typeface="Times New Roman" panose="02020603050405020304" pitchFamily="18" charset="0"/>
              </a:rPr>
              <a:t>礼品包装	</a:t>
            </a:r>
            <a:endParaRPr lang="zh-CN" altLang="en-US" sz="2400" dirty="0">
              <a:latin typeface="Times New Roman" panose="02020603050405020304" pitchFamily="18" charset="0"/>
            </a:endParaRPr>
          </a:p>
          <a:p>
            <a:pPr marL="342900" lvl="0" indent="-342900" eaLnBrk="1" hangingPunct="1">
              <a:lnSpc>
                <a:spcPct val="110000"/>
              </a:lnSpc>
              <a:spcBef>
                <a:spcPct val="0"/>
              </a:spcBef>
              <a:buClrTx/>
              <a:buSzTx/>
              <a:buFontTx/>
              <a:buNone/>
            </a:pPr>
            <a:r>
              <a:rPr lang="en-US" altLang="zh-CN" sz="2400" dirty="0">
                <a:latin typeface="Times New Roman" panose="02020603050405020304" pitchFamily="18" charset="0"/>
              </a:rPr>
              <a:t>6. </a:t>
            </a:r>
            <a:r>
              <a:rPr lang="zh-CN" altLang="en-US" sz="2400" dirty="0">
                <a:latin typeface="Times New Roman" panose="02020603050405020304" pitchFamily="18" charset="0"/>
              </a:rPr>
              <a:t>除危险情况，禁止鸣笛</a:t>
            </a:r>
            <a:endParaRPr lang="zh-CN" altLang="en-US" sz="2400" dirty="0">
              <a:latin typeface="Times New Roman" panose="02020603050405020304" pitchFamily="18" charset="0"/>
            </a:endParaRPr>
          </a:p>
          <a:p>
            <a:pPr marL="342900" lvl="0" indent="-342900" eaLnBrk="1" hangingPunct="1">
              <a:lnSpc>
                <a:spcPct val="110000"/>
              </a:lnSpc>
              <a:spcBef>
                <a:spcPct val="0"/>
              </a:spcBef>
              <a:buClrTx/>
              <a:buSzTx/>
              <a:buFontTx/>
              <a:buNone/>
            </a:pPr>
            <a:r>
              <a:rPr lang="en-US" altLang="zh-CN" sz="2400" dirty="0">
                <a:latin typeface="Times New Roman" panose="02020603050405020304" pitchFamily="18" charset="0"/>
              </a:rPr>
              <a:t>7. </a:t>
            </a:r>
            <a:r>
              <a:rPr lang="zh-CN" altLang="en-US" sz="2400" dirty="0">
                <a:latin typeface="Times New Roman" panose="02020603050405020304" pitchFamily="18" charset="0"/>
              </a:rPr>
              <a:t>注意行人	</a:t>
            </a:r>
            <a:endParaRPr lang="zh-CN" altLang="en-US" sz="2400" dirty="0">
              <a:latin typeface="Times New Roman" panose="02020603050405020304" pitchFamily="18" charset="0"/>
            </a:endParaRPr>
          </a:p>
          <a:p>
            <a:pPr marL="342900" lvl="0" indent="-342900" eaLnBrk="1" hangingPunct="1">
              <a:lnSpc>
                <a:spcPct val="110000"/>
              </a:lnSpc>
              <a:spcBef>
                <a:spcPct val="0"/>
              </a:spcBef>
              <a:buClrTx/>
              <a:buSzTx/>
              <a:buFontTx/>
              <a:buNone/>
            </a:pPr>
            <a:r>
              <a:rPr lang="en-US" altLang="zh-CN" sz="2400" dirty="0">
                <a:latin typeface="Times New Roman" panose="02020603050405020304" pitchFamily="18" charset="0"/>
              </a:rPr>
              <a:t>8. </a:t>
            </a:r>
            <a:r>
              <a:rPr lang="zh-CN" altLang="en-US" sz="2400" dirty="0">
                <a:latin typeface="Times New Roman" panose="02020603050405020304" pitchFamily="18" charset="0"/>
              </a:rPr>
              <a:t>严禁穿行</a:t>
            </a:r>
            <a:endParaRPr lang="zh-CN" altLang="en-US" sz="2400" dirty="0">
              <a:latin typeface="Times New Roman" panose="02020603050405020304" pitchFamily="18" charset="0"/>
            </a:endParaRPr>
          </a:p>
          <a:p>
            <a:pPr marL="342900" lvl="0" indent="-342900" eaLnBrk="1" hangingPunct="1">
              <a:lnSpc>
                <a:spcPct val="110000"/>
              </a:lnSpc>
              <a:spcBef>
                <a:spcPct val="0"/>
              </a:spcBef>
              <a:buClrTx/>
              <a:buSzTx/>
              <a:buFontTx/>
              <a:buNone/>
            </a:pPr>
            <a:r>
              <a:rPr lang="en-US" altLang="zh-CN" sz="2400" dirty="0">
                <a:latin typeface="Times New Roman" panose="02020603050405020304" pitchFamily="18" charset="0"/>
              </a:rPr>
              <a:t>9. </a:t>
            </a:r>
            <a:r>
              <a:rPr lang="zh-CN" altLang="en-US" sz="2400" dirty="0">
                <a:latin typeface="Times New Roman" panose="02020603050405020304" pitchFamily="18" charset="0"/>
              </a:rPr>
              <a:t>收费处	</a:t>
            </a:r>
            <a:endParaRPr lang="zh-CN" altLang="en-US" sz="2400" dirty="0">
              <a:latin typeface="Times New Roman" panose="02020603050405020304" pitchFamily="18" charset="0"/>
            </a:endParaRPr>
          </a:p>
          <a:p>
            <a:pPr marL="342900" lvl="0" indent="-342900" eaLnBrk="1" hangingPunct="1">
              <a:lnSpc>
                <a:spcPct val="110000"/>
              </a:lnSpc>
              <a:spcBef>
                <a:spcPct val="0"/>
              </a:spcBef>
              <a:buClrTx/>
              <a:buSzTx/>
              <a:buFontTx/>
              <a:buNone/>
            </a:pPr>
            <a:r>
              <a:rPr lang="en-US" altLang="zh-CN" sz="2400" dirty="0">
                <a:latin typeface="Times New Roman" panose="02020603050405020304" pitchFamily="18" charset="0"/>
              </a:rPr>
              <a:t>10. </a:t>
            </a:r>
            <a:r>
              <a:rPr lang="zh-CN" altLang="en-US" sz="2400" dirty="0">
                <a:latin typeface="Times New Roman" panose="02020603050405020304" pitchFamily="18" charset="0"/>
              </a:rPr>
              <a:t>失物招领处</a:t>
            </a:r>
            <a:endParaRPr lang="zh-CN" altLang="en-US" sz="2400" dirty="0">
              <a:latin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5220">
                                            <p:txEl>
                                              <p:charRg st="0" end="7"/>
                                            </p:txEl>
                                          </p:spTgt>
                                        </p:tgtEl>
                                        <p:attrNameLst>
                                          <p:attrName>style.visibility</p:attrName>
                                        </p:attrNameLst>
                                      </p:cBhvr>
                                      <p:to>
                                        <p:strVal val="visible"/>
                                      </p:to>
                                    </p:set>
                                    <p:animEffect transition="in" filter="blinds(horizontal)">
                                      <p:cBhvr>
                                        <p:cTn id="7" dur="500"/>
                                        <p:tgtEl>
                                          <p:spTgt spid="265220">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5220">
                                            <p:txEl>
                                              <p:charRg st="7" end="17"/>
                                            </p:txEl>
                                          </p:spTgt>
                                        </p:tgtEl>
                                        <p:attrNameLst>
                                          <p:attrName>style.visibility</p:attrName>
                                        </p:attrNameLst>
                                      </p:cBhvr>
                                      <p:to>
                                        <p:strVal val="visible"/>
                                      </p:to>
                                    </p:set>
                                    <p:animEffect transition="in" filter="wipe(down)">
                                      <p:cBhvr>
                                        <p:cTn id="12" dur="500"/>
                                        <p:tgtEl>
                                          <p:spTgt spid="265220">
                                            <p:txEl>
                                              <p:charRg st="7" end="1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5220">
                                            <p:txEl>
                                              <p:charRg st="17" end="25"/>
                                            </p:txEl>
                                          </p:spTgt>
                                        </p:tgtEl>
                                        <p:attrNameLst>
                                          <p:attrName>style.visibility</p:attrName>
                                        </p:attrNameLst>
                                      </p:cBhvr>
                                      <p:to>
                                        <p:strVal val="visible"/>
                                      </p:to>
                                    </p:set>
                                    <p:animEffect transition="in" filter="wipe(down)">
                                      <p:cBhvr>
                                        <p:cTn id="17" dur="500"/>
                                        <p:tgtEl>
                                          <p:spTgt spid="265220">
                                            <p:txEl>
                                              <p:charRg st="17" end="2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5220">
                                            <p:txEl>
                                              <p:charRg st="25" end="33"/>
                                            </p:txEl>
                                          </p:spTgt>
                                        </p:tgtEl>
                                        <p:attrNameLst>
                                          <p:attrName>style.visibility</p:attrName>
                                        </p:attrNameLst>
                                      </p:cBhvr>
                                      <p:to>
                                        <p:strVal val="visible"/>
                                      </p:to>
                                    </p:set>
                                    <p:animEffect transition="in" filter="wipe(down)">
                                      <p:cBhvr>
                                        <p:cTn id="22" dur="500"/>
                                        <p:tgtEl>
                                          <p:spTgt spid="265220">
                                            <p:txEl>
                                              <p:charRg st="25" end="3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5220">
                                            <p:txEl>
                                              <p:charRg st="33" end="42"/>
                                            </p:txEl>
                                          </p:spTgt>
                                        </p:tgtEl>
                                        <p:attrNameLst>
                                          <p:attrName>style.visibility</p:attrName>
                                        </p:attrNameLst>
                                      </p:cBhvr>
                                      <p:to>
                                        <p:strVal val="visible"/>
                                      </p:to>
                                    </p:set>
                                    <p:animEffect transition="in" filter="wipe(down)">
                                      <p:cBhvr>
                                        <p:cTn id="27" dur="500"/>
                                        <p:tgtEl>
                                          <p:spTgt spid="265220">
                                            <p:txEl>
                                              <p:charRg st="33" end="4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65220">
                                            <p:txEl>
                                              <p:charRg st="42" end="56"/>
                                            </p:txEl>
                                          </p:spTgt>
                                        </p:tgtEl>
                                        <p:attrNameLst>
                                          <p:attrName>style.visibility</p:attrName>
                                        </p:attrNameLst>
                                      </p:cBhvr>
                                      <p:to>
                                        <p:strVal val="visible"/>
                                      </p:to>
                                    </p:set>
                                    <p:animEffect transition="in" filter="wipe(down)">
                                      <p:cBhvr>
                                        <p:cTn id="32" dur="500"/>
                                        <p:tgtEl>
                                          <p:spTgt spid="265220">
                                            <p:txEl>
                                              <p:charRg st="42" end="5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65220">
                                            <p:txEl>
                                              <p:charRg st="56" end="65"/>
                                            </p:txEl>
                                          </p:spTgt>
                                        </p:tgtEl>
                                        <p:attrNameLst>
                                          <p:attrName>style.visibility</p:attrName>
                                        </p:attrNameLst>
                                      </p:cBhvr>
                                      <p:to>
                                        <p:strVal val="visible"/>
                                      </p:to>
                                    </p:set>
                                    <p:animEffect transition="in" filter="wipe(down)">
                                      <p:cBhvr>
                                        <p:cTn id="37" dur="500"/>
                                        <p:tgtEl>
                                          <p:spTgt spid="265220">
                                            <p:txEl>
                                              <p:charRg st="56" end="6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65220">
                                            <p:txEl>
                                              <p:charRg st="65" end="73"/>
                                            </p:txEl>
                                          </p:spTgt>
                                        </p:tgtEl>
                                        <p:attrNameLst>
                                          <p:attrName>style.visibility</p:attrName>
                                        </p:attrNameLst>
                                      </p:cBhvr>
                                      <p:to>
                                        <p:strVal val="visible"/>
                                      </p:to>
                                    </p:set>
                                    <p:animEffect transition="in" filter="wipe(down)">
                                      <p:cBhvr>
                                        <p:cTn id="42" dur="500"/>
                                        <p:tgtEl>
                                          <p:spTgt spid="265220">
                                            <p:txEl>
                                              <p:charRg st="65" end="7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65220">
                                            <p:txEl>
                                              <p:charRg st="73" end="81"/>
                                            </p:txEl>
                                          </p:spTgt>
                                        </p:tgtEl>
                                        <p:attrNameLst>
                                          <p:attrName>style.visibility</p:attrName>
                                        </p:attrNameLst>
                                      </p:cBhvr>
                                      <p:to>
                                        <p:strVal val="visible"/>
                                      </p:to>
                                    </p:set>
                                    <p:animEffect transition="in" filter="wipe(down)">
                                      <p:cBhvr>
                                        <p:cTn id="47" dur="500"/>
                                        <p:tgtEl>
                                          <p:spTgt spid="265220">
                                            <p:txEl>
                                              <p:charRg st="73" end="8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65220">
                                            <p:txEl>
                                              <p:charRg st="81" end="91"/>
                                            </p:txEl>
                                          </p:spTgt>
                                        </p:tgtEl>
                                        <p:attrNameLst>
                                          <p:attrName>style.visibility</p:attrName>
                                        </p:attrNameLst>
                                      </p:cBhvr>
                                      <p:to>
                                        <p:strVal val="visible"/>
                                      </p:to>
                                    </p:set>
                                    <p:animEffect transition="in" filter="wipe(down)">
                                      <p:cBhvr>
                                        <p:cTn id="52" dur="500"/>
                                        <p:tgtEl>
                                          <p:spTgt spid="265220">
                                            <p:txEl>
                                              <p:charRg st="81"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42" name="Rectangle 2"/>
          <p:cNvSpPr>
            <a:spLocks noGrp="1"/>
          </p:cNvSpPr>
          <p:nvPr>
            <p:ph idx="1"/>
          </p:nvPr>
        </p:nvSpPr>
        <p:spPr>
          <a:xfrm>
            <a:off x="1775460" y="1628775"/>
            <a:ext cx="9892030" cy="6400800"/>
          </a:xfrm>
        </p:spPr>
        <p:txBody>
          <a:bodyPr vert="horz" wrap="square" lIns="91440" tIns="45720" rIns="91440" bIns="45720" anchor="t" anchorCtr="0"/>
          <a:p>
            <a:pPr eaLnBrk="1" hangingPunct="1">
              <a:lnSpc>
                <a:spcPct val="120000"/>
              </a:lnSpc>
            </a:pPr>
            <a:r>
              <a:rPr lang="en-US" altLang="zh-CN" sz="2400" dirty="0">
                <a:latin typeface="Times New Roman" panose="02020603050405020304" pitchFamily="18" charset="0"/>
                <a:cs typeface="Times New Roman" panose="02020603050405020304" pitchFamily="18" charset="0"/>
              </a:rPr>
              <a:t>11. </a:t>
            </a:r>
            <a:r>
              <a:rPr lang="zh-CN" altLang="en-US" sz="2400" dirty="0">
                <a:latin typeface="Times New Roman" panose="02020603050405020304" pitchFamily="18" charset="0"/>
                <a:cs typeface="Times New Roman" panose="02020603050405020304" pitchFamily="18" charset="0"/>
              </a:rPr>
              <a:t>同一个世界，同一个梦想	</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One World, One Dream</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12. </a:t>
            </a:r>
            <a:r>
              <a:rPr lang="zh-CN" altLang="en-US" sz="2400" dirty="0">
                <a:latin typeface="Times New Roman" panose="02020603050405020304" pitchFamily="18" charset="0"/>
                <a:cs typeface="Times New Roman" panose="02020603050405020304" pitchFamily="18" charset="0"/>
              </a:rPr>
              <a:t>禁止排放污水</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No Waste Water Discharge/Don’t Discharge Waste Water</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13. </a:t>
            </a:r>
            <a:r>
              <a:rPr lang="zh-CN" altLang="en-US" sz="2400" dirty="0">
                <a:latin typeface="Times New Roman" panose="02020603050405020304" pitchFamily="18" charset="0"/>
                <a:cs typeface="Times New Roman" panose="02020603050405020304" pitchFamily="18" charset="0"/>
              </a:rPr>
              <a:t>殿内请勿烧香	</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Don’t Burn Incense in the Hall	</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14. </a:t>
            </a:r>
            <a:r>
              <a:rPr lang="zh-CN" altLang="en-US" sz="2400" dirty="0">
                <a:latin typeface="Times New Roman" panose="02020603050405020304" pitchFamily="18" charset="0"/>
                <a:cs typeface="Times New Roman" panose="02020603050405020304" pitchFamily="18" charset="0"/>
              </a:rPr>
              <a:t>一米以下儿童须家长陪同乘坐		</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Children Under 1 Meter Must Be Accompanied by an Adult</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15. </a:t>
            </a:r>
            <a:r>
              <a:rPr lang="zh-CN" altLang="en-US" sz="2400" dirty="0">
                <a:latin typeface="Times New Roman" panose="02020603050405020304" pitchFamily="18" charset="0"/>
                <a:cs typeface="Times New Roman" panose="02020603050405020304" pitchFamily="18" charset="0"/>
              </a:rPr>
              <a:t>票已售出，概不退换</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No Refund. No Exchange.	</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6242">
                                            <p:txEl>
                                              <p:charRg st="17" end="38"/>
                                            </p:txEl>
                                          </p:spTgt>
                                        </p:tgtEl>
                                        <p:attrNameLst>
                                          <p:attrName>style.visibility</p:attrName>
                                        </p:attrNameLst>
                                      </p:cBhvr>
                                      <p:to>
                                        <p:strVal val="visible"/>
                                      </p:to>
                                    </p:set>
                                    <p:animEffect transition="in" filter="wipe(down)">
                                      <p:cBhvr>
                                        <p:cTn id="7" dur="500"/>
                                        <p:tgtEl>
                                          <p:spTgt spid="266242">
                                            <p:txEl>
                                              <p:charRg st="17"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6242">
                                            <p:txEl>
                                              <p:charRg st="49" end="102"/>
                                            </p:txEl>
                                          </p:spTgt>
                                        </p:tgtEl>
                                        <p:attrNameLst>
                                          <p:attrName>style.visibility</p:attrName>
                                        </p:attrNameLst>
                                      </p:cBhvr>
                                      <p:to>
                                        <p:strVal val="visible"/>
                                      </p:to>
                                    </p:set>
                                    <p:animEffect transition="in" filter="wipe(down)">
                                      <p:cBhvr>
                                        <p:cTn id="12" dur="500"/>
                                        <p:tgtEl>
                                          <p:spTgt spid="266242">
                                            <p:txEl>
                                              <p:charRg st="49" end="10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6242">
                                            <p:txEl>
                                              <p:charRg st="114" end="149"/>
                                            </p:txEl>
                                          </p:spTgt>
                                        </p:tgtEl>
                                        <p:attrNameLst>
                                          <p:attrName>style.visibility</p:attrName>
                                        </p:attrNameLst>
                                      </p:cBhvr>
                                      <p:to>
                                        <p:strVal val="visible"/>
                                      </p:to>
                                    </p:set>
                                    <p:animEffect transition="in" filter="wipe(down)">
                                      <p:cBhvr>
                                        <p:cTn id="17" dur="500"/>
                                        <p:tgtEl>
                                          <p:spTgt spid="266242">
                                            <p:txEl>
                                              <p:charRg st="114" end="14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6242">
                                            <p:txEl>
                                              <p:charRg st="169" end="224"/>
                                            </p:txEl>
                                          </p:spTgt>
                                        </p:tgtEl>
                                        <p:attrNameLst>
                                          <p:attrName>style.visibility</p:attrName>
                                        </p:attrNameLst>
                                      </p:cBhvr>
                                      <p:to>
                                        <p:strVal val="visible"/>
                                      </p:to>
                                    </p:set>
                                    <p:animEffect transition="in" filter="wipe(down)">
                                      <p:cBhvr>
                                        <p:cTn id="22" dur="500"/>
                                        <p:tgtEl>
                                          <p:spTgt spid="266242">
                                            <p:txEl>
                                              <p:charRg st="169" end="22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6242">
                                            <p:txEl>
                                              <p:charRg st="238" end="265"/>
                                            </p:txEl>
                                          </p:spTgt>
                                        </p:tgtEl>
                                        <p:attrNameLst>
                                          <p:attrName>style.visibility</p:attrName>
                                        </p:attrNameLst>
                                      </p:cBhvr>
                                      <p:to>
                                        <p:strVal val="visible"/>
                                      </p:to>
                                    </p:set>
                                    <p:animEffect transition="in" filter="wipe(down)">
                                      <p:cBhvr>
                                        <p:cTn id="27" dur="500"/>
                                        <p:tgtEl>
                                          <p:spTgt spid="266242">
                                            <p:txEl>
                                              <p:charRg st="238" end="2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8290" name="Rectangle 2"/>
          <p:cNvSpPr>
            <a:spLocks noGrp="1"/>
          </p:cNvSpPr>
          <p:nvPr>
            <p:ph idx="1"/>
          </p:nvPr>
        </p:nvSpPr>
        <p:spPr>
          <a:xfrm>
            <a:off x="1991360" y="764540"/>
            <a:ext cx="8856345" cy="3340100"/>
          </a:xfrm>
        </p:spPr>
        <p:txBody>
          <a:bodyPr vert="horz" wrap="square" lIns="91440" tIns="45720" rIns="91440" bIns="45720" anchor="t" anchorCtr="0"/>
          <a:p>
            <a:pPr eaLnBrk="1" hangingPunct="1">
              <a:lnSpc>
                <a:spcPct val="130000"/>
              </a:lnSpc>
              <a:buNone/>
            </a:pPr>
            <a:r>
              <a:rPr lang="en-US" altLang="zh-CN" sz="3300" b="1" dirty="0">
                <a:latin typeface="Times New Roman" panose="02020603050405020304" pitchFamily="18" charset="0"/>
                <a:cs typeface="Times New Roman" panose="02020603050405020304" pitchFamily="18" charset="0"/>
              </a:rPr>
              <a:t>Task IV </a:t>
            </a:r>
            <a:r>
              <a:rPr lang="zh-CN" altLang="en-US" sz="3300" b="1" dirty="0">
                <a:latin typeface="Times New Roman" panose="02020603050405020304" pitchFamily="18" charset="0"/>
                <a:cs typeface="Times New Roman" panose="02020603050405020304" pitchFamily="18" charset="0"/>
              </a:rPr>
              <a:t>翻译下列公示语，并总结翻译技巧。</a:t>
            </a:r>
            <a:endParaRPr lang="zh-CN" altLang="en-US" sz="3300" b="1"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1. </a:t>
            </a:r>
            <a:r>
              <a:rPr lang="zh-CN" altLang="en-US" sz="2000" dirty="0">
                <a:latin typeface="Times New Roman" panose="02020603050405020304" pitchFamily="18" charset="0"/>
                <a:cs typeface="Times New Roman" panose="02020603050405020304" pitchFamily="18" charset="0"/>
              </a:rPr>
              <a:t>内部停车场					</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Staff Parking </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2. </a:t>
            </a:r>
            <a:r>
              <a:rPr lang="zh-CN" altLang="en-US" sz="2000" dirty="0">
                <a:latin typeface="Times New Roman" panose="02020603050405020304" pitchFamily="18" charset="0"/>
                <a:cs typeface="Times New Roman" panose="02020603050405020304" pitchFamily="18" charset="0"/>
              </a:rPr>
              <a:t>减肥茶						</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Slimming Tea </a:t>
            </a:r>
            <a:endParaRPr lang="en-US" altLang="zh-CN" sz="2000" dirty="0">
              <a:latin typeface="Times New Roman" panose="02020603050405020304" pitchFamily="18" charset="0"/>
              <a:cs typeface="Times New Roman" panose="02020603050405020304" pitchFamily="18" charset="0"/>
            </a:endParaRPr>
          </a:p>
        </p:txBody>
      </p:sp>
      <p:sp>
        <p:nvSpPr>
          <p:cNvPr id="268291" name="Text Box 3"/>
          <p:cNvSpPr txBox="1"/>
          <p:nvPr/>
        </p:nvSpPr>
        <p:spPr>
          <a:xfrm>
            <a:off x="2085975" y="3429000"/>
            <a:ext cx="9500235" cy="2249170"/>
          </a:xfrm>
          <a:prstGeom prst="rect">
            <a:avLst/>
          </a:prstGeom>
          <a:solidFill>
            <a:schemeClr val="accent2"/>
          </a:solid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lnSpc>
                <a:spcPct val="13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1. </a:t>
            </a:r>
            <a:r>
              <a:rPr lang="zh-CN" altLang="en-US" sz="1800" dirty="0">
                <a:latin typeface="Times New Roman" panose="02020603050405020304" pitchFamily="18" charset="0"/>
                <a:cs typeface="Times New Roman" panose="02020603050405020304" pitchFamily="18" charset="0"/>
              </a:rPr>
              <a:t>如果把“内部停车场”翻译成“</a:t>
            </a:r>
            <a:r>
              <a:rPr lang="en-US" altLang="zh-CN" sz="1800" dirty="0">
                <a:latin typeface="Times New Roman" panose="02020603050405020304" pitchFamily="18" charset="0"/>
                <a:cs typeface="Times New Roman" panose="02020603050405020304" pitchFamily="18" charset="0"/>
              </a:rPr>
              <a:t>Internal Parking/ Internal Parking Lot”</a:t>
            </a:r>
            <a:r>
              <a:rPr lang="zh-CN" altLang="en-US" sz="1800" dirty="0">
                <a:latin typeface="Times New Roman" panose="02020603050405020304" pitchFamily="18" charset="0"/>
                <a:cs typeface="Times New Roman" panose="02020603050405020304" pitchFamily="18" charset="0"/>
              </a:rPr>
              <a:t>就难以让人理解，难道还有“</a:t>
            </a:r>
            <a:r>
              <a:rPr lang="en-US" altLang="zh-CN" sz="1800" dirty="0">
                <a:latin typeface="Times New Roman" panose="02020603050405020304" pitchFamily="18" charset="0"/>
                <a:cs typeface="Times New Roman" panose="02020603050405020304" pitchFamily="18" charset="0"/>
              </a:rPr>
              <a:t>External Parking”</a:t>
            </a:r>
            <a:r>
              <a:rPr lang="zh-CN" altLang="en-US" sz="1800" dirty="0">
                <a:latin typeface="Times New Roman" panose="02020603050405020304" pitchFamily="18" charset="0"/>
                <a:cs typeface="Times New Roman" panose="02020603050405020304" pitchFamily="18" charset="0"/>
              </a:rPr>
              <a:t>，此处“内部停车场”指“供员工专用的停车场”，所以意译为“</a:t>
            </a:r>
            <a:r>
              <a:rPr lang="en-US" altLang="zh-CN" sz="1800" dirty="0">
                <a:latin typeface="Times New Roman" panose="02020603050405020304" pitchFamily="18" charset="0"/>
                <a:cs typeface="Times New Roman" panose="02020603050405020304" pitchFamily="18" charset="0"/>
              </a:rPr>
              <a:t>Staff Parking”</a:t>
            </a:r>
            <a:r>
              <a:rPr lang="zh-CN" altLang="en-US" sz="1800" dirty="0">
                <a:latin typeface="Times New Roman" panose="02020603050405020304" pitchFamily="18" charset="0"/>
                <a:cs typeface="Times New Roman" panose="02020603050405020304" pitchFamily="18" charset="0"/>
              </a:rPr>
              <a:t>。</a:t>
            </a:r>
            <a:endParaRPr lang="zh-CN" altLang="en-US" sz="1800" dirty="0">
              <a:latin typeface="Times New Roman" panose="02020603050405020304" pitchFamily="18" charset="0"/>
              <a:cs typeface="Times New Roman" panose="02020603050405020304" pitchFamily="18" charset="0"/>
            </a:endParaRPr>
          </a:p>
          <a:p>
            <a:pPr marL="0" lvl="0" indent="0" eaLnBrk="1" hangingPunct="1">
              <a:lnSpc>
                <a:spcPct val="13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2. </a:t>
            </a:r>
            <a:r>
              <a:rPr lang="zh-CN" altLang="en-US" sz="1800" dirty="0">
                <a:latin typeface="Times New Roman" panose="02020603050405020304" pitchFamily="18" charset="0"/>
                <a:cs typeface="Times New Roman" panose="02020603050405020304" pitchFamily="18" charset="0"/>
              </a:rPr>
              <a:t>许多地方把“减肥茶”翻译成“</a:t>
            </a:r>
            <a:r>
              <a:rPr lang="en-US" altLang="zh-CN" sz="1800" dirty="0">
                <a:latin typeface="Times New Roman" panose="02020603050405020304" pitchFamily="18" charset="0"/>
                <a:cs typeface="Times New Roman" panose="02020603050405020304" pitchFamily="18" charset="0"/>
              </a:rPr>
              <a:t>Weight-reduced Tea”</a:t>
            </a:r>
            <a:r>
              <a:rPr lang="zh-CN" altLang="en-US" sz="1800" dirty="0">
                <a:latin typeface="Times New Roman" panose="02020603050405020304" pitchFamily="18" charset="0"/>
                <a:cs typeface="Times New Roman" panose="02020603050405020304" pitchFamily="18" charset="0"/>
              </a:rPr>
              <a:t>或者“</a:t>
            </a:r>
            <a:r>
              <a:rPr lang="en-US" altLang="zh-CN" sz="1800" dirty="0">
                <a:latin typeface="Times New Roman" panose="02020603050405020304" pitchFamily="18" charset="0"/>
                <a:cs typeface="Times New Roman" panose="02020603050405020304" pitchFamily="18" charset="0"/>
              </a:rPr>
              <a:t>Obesity-reducing Tea”</a:t>
            </a:r>
            <a:r>
              <a:rPr lang="zh-CN" altLang="en-US" sz="1800" dirty="0">
                <a:latin typeface="Times New Roman" panose="02020603050405020304" pitchFamily="18" charset="0"/>
                <a:cs typeface="Times New Roman" panose="02020603050405020304" pitchFamily="18" charset="0"/>
              </a:rPr>
              <a:t>，前者显然错误，好像是“减肥的茶”，岂不是短斤缺两；后者自断销路，因为只有极少数人患上了肥胖病，所以，建议翻译成“</a:t>
            </a:r>
            <a:r>
              <a:rPr lang="en-US" altLang="zh-CN" sz="1800" dirty="0">
                <a:latin typeface="Times New Roman" panose="02020603050405020304" pitchFamily="18" charset="0"/>
                <a:cs typeface="Times New Roman" panose="02020603050405020304" pitchFamily="18" charset="0"/>
              </a:rPr>
              <a:t>Slimming Tea”</a:t>
            </a:r>
            <a:r>
              <a:rPr lang="zh-CN" altLang="en-US" sz="1800" dirty="0">
                <a:latin typeface="Times New Roman" panose="02020603050405020304" pitchFamily="18" charset="0"/>
                <a:cs typeface="Times New Roman" panose="02020603050405020304" pitchFamily="18" charset="0"/>
              </a:rPr>
              <a:t>。</a:t>
            </a:r>
            <a:endParaRPr lang="zh-CN" altLang="en-US" sz="18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8290">
                                            <p:txEl>
                                              <p:charRg st="39" end="54"/>
                                            </p:txEl>
                                          </p:spTgt>
                                        </p:tgtEl>
                                        <p:attrNameLst>
                                          <p:attrName>style.visibility</p:attrName>
                                        </p:attrNameLst>
                                      </p:cBhvr>
                                      <p:to>
                                        <p:strVal val="visible"/>
                                      </p:to>
                                    </p:set>
                                    <p:animEffect transition="in" filter="wipe(down)">
                                      <p:cBhvr>
                                        <p:cTn id="7" dur="500"/>
                                        <p:tgtEl>
                                          <p:spTgt spid="268290">
                                            <p:txEl>
                                              <p:charRg st="39"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8290">
                                            <p:txEl>
                                              <p:charRg st="67" end="81"/>
                                            </p:txEl>
                                          </p:spTgt>
                                        </p:tgtEl>
                                        <p:attrNameLst>
                                          <p:attrName>style.visibility</p:attrName>
                                        </p:attrNameLst>
                                      </p:cBhvr>
                                      <p:to>
                                        <p:strVal val="visible"/>
                                      </p:to>
                                    </p:set>
                                    <p:animEffect transition="in" filter="wipe(down)">
                                      <p:cBhvr>
                                        <p:cTn id="12" dur="500"/>
                                        <p:tgtEl>
                                          <p:spTgt spid="268290">
                                            <p:txEl>
                                              <p:charRg st="67" end="8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68291"/>
                                        </p:tgtEl>
                                        <p:attrNameLst>
                                          <p:attrName>style.visibility</p:attrName>
                                        </p:attrNameLst>
                                      </p:cBhvr>
                                      <p:to>
                                        <p:strVal val="visible"/>
                                      </p:to>
                                    </p:set>
                                    <p:animEffect transition="in" filter="wipe(down)">
                                      <p:cBhvr>
                                        <p:cTn id="17" dur="500"/>
                                        <p:tgtEl>
                                          <p:spTgt spid="268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9011" name="Rectangle 3"/>
          <p:cNvSpPr>
            <a:spLocks noGrp="1"/>
          </p:cNvSpPr>
          <p:nvPr>
            <p:ph idx="1"/>
          </p:nvPr>
        </p:nvSpPr>
        <p:spPr>
          <a:xfrm>
            <a:off x="1919605" y="1628775"/>
            <a:ext cx="7313295" cy="1725295"/>
          </a:xfrm>
        </p:spPr>
        <p:txBody>
          <a:bodyPr vert="horz" wrap="square" lIns="91440" tIns="45720" rIns="91440" bIns="45720" anchor="t" anchorCtr="0"/>
          <a:p>
            <a:pPr eaLnBrk="1" hangingPunct="1"/>
            <a:r>
              <a:rPr lang="en-US" altLang="zh-CN" sz="2000" dirty="0">
                <a:latin typeface="Times New Roman" panose="02020603050405020304" pitchFamily="18" charset="0"/>
                <a:cs typeface="Times New Roman" panose="02020603050405020304" pitchFamily="18" charset="0"/>
              </a:rPr>
              <a:t>3. </a:t>
            </a:r>
            <a:r>
              <a:rPr lang="zh-CN" altLang="en-US" sz="2000" dirty="0">
                <a:latin typeface="Times New Roman" panose="02020603050405020304" pitchFamily="18" charset="0"/>
                <a:cs typeface="Times New Roman" panose="02020603050405020304" pitchFamily="18" charset="0"/>
              </a:rPr>
              <a:t>长途汽车站					</a:t>
            </a:r>
            <a:endParaRPr lang="zh-CN" altLang="en-US" sz="2000" dirty="0">
              <a:latin typeface="Times New Roman" panose="02020603050405020304" pitchFamily="18" charset="0"/>
              <a:cs typeface="Times New Roman" panose="02020603050405020304" pitchFamily="18" charset="0"/>
            </a:endParaRPr>
          </a:p>
          <a:p>
            <a:pPr eaLnBrk="1" hangingPunct="1"/>
            <a:r>
              <a:rPr lang="en-US" altLang="zh-CN" sz="2000" dirty="0">
                <a:latin typeface="Times New Roman" panose="02020603050405020304" pitchFamily="18" charset="0"/>
                <a:cs typeface="Times New Roman" panose="02020603050405020304" pitchFamily="18" charset="0"/>
              </a:rPr>
              <a:t>Inter-city Bus Station/Coach Station</a:t>
            </a:r>
            <a:endParaRPr lang="en-US" altLang="zh-CN" sz="2000" dirty="0">
              <a:latin typeface="Times New Roman" panose="02020603050405020304" pitchFamily="18" charset="0"/>
              <a:cs typeface="Times New Roman" panose="02020603050405020304" pitchFamily="18" charset="0"/>
            </a:endParaRPr>
          </a:p>
          <a:p>
            <a:pPr eaLnBrk="1" hangingPunct="1"/>
            <a:r>
              <a:rPr lang="en-US" altLang="zh-CN" sz="2000" dirty="0">
                <a:latin typeface="Times New Roman" panose="02020603050405020304" pitchFamily="18" charset="0"/>
                <a:cs typeface="Times New Roman" panose="02020603050405020304" pitchFamily="18" charset="0"/>
              </a:rPr>
              <a:t>4. </a:t>
            </a:r>
            <a:r>
              <a:rPr lang="zh-CN" altLang="en-US" sz="2000" dirty="0">
                <a:latin typeface="Times New Roman" panose="02020603050405020304" pitchFamily="18" charset="0"/>
                <a:cs typeface="Times New Roman" panose="02020603050405020304" pitchFamily="18" charset="0"/>
              </a:rPr>
              <a:t>美好时光婚姻介绍所			</a:t>
            </a:r>
            <a:endParaRPr lang="zh-CN" altLang="en-US" sz="2000" dirty="0">
              <a:latin typeface="Times New Roman" panose="02020603050405020304" pitchFamily="18" charset="0"/>
              <a:cs typeface="Times New Roman" panose="02020603050405020304" pitchFamily="18" charset="0"/>
            </a:endParaRPr>
          </a:p>
          <a:p>
            <a:pPr eaLnBrk="1" hangingPunct="1"/>
            <a:r>
              <a:rPr lang="en-US" altLang="zh-CN" sz="2000" dirty="0">
                <a:latin typeface="Times New Roman" panose="02020603050405020304" pitchFamily="18" charset="0"/>
                <a:cs typeface="Times New Roman" panose="02020603050405020304" pitchFamily="18" charset="0"/>
              </a:rPr>
              <a:t>Happy Time Dating Agency </a:t>
            </a:r>
            <a:endParaRPr lang="en-US" altLang="zh-CN" sz="2000" dirty="0">
              <a:latin typeface="Times New Roman" panose="02020603050405020304" pitchFamily="18" charset="0"/>
              <a:cs typeface="Times New Roman" panose="02020603050405020304" pitchFamily="18" charset="0"/>
            </a:endParaRPr>
          </a:p>
          <a:p>
            <a:pPr eaLnBrk="1" hangingPunct="1"/>
            <a:endParaRPr lang="en-US" altLang="zh-CN" sz="1800" dirty="0">
              <a:latin typeface="Times New Roman" panose="02020603050405020304" pitchFamily="18" charset="0"/>
              <a:cs typeface="Times New Roman" panose="02020603050405020304" pitchFamily="18" charset="0"/>
            </a:endParaRPr>
          </a:p>
          <a:p>
            <a:pPr eaLnBrk="1" hangingPunct="1"/>
            <a:endParaRPr lang="en-US" altLang="zh-CN" sz="1800" dirty="0">
              <a:latin typeface="Times New Roman" panose="02020603050405020304" pitchFamily="18" charset="0"/>
              <a:cs typeface="Times New Roman" panose="02020603050405020304" pitchFamily="18" charset="0"/>
            </a:endParaRPr>
          </a:p>
        </p:txBody>
      </p:sp>
      <p:sp>
        <p:nvSpPr>
          <p:cNvPr id="299012" name="Text Box 4"/>
          <p:cNvSpPr txBox="1"/>
          <p:nvPr/>
        </p:nvSpPr>
        <p:spPr>
          <a:xfrm>
            <a:off x="1919605" y="3573145"/>
            <a:ext cx="9417685" cy="2269490"/>
          </a:xfrm>
          <a:prstGeom prst="rect">
            <a:avLst/>
          </a:prstGeom>
          <a:solidFill>
            <a:srgbClr val="CCFFFF"/>
          </a:solidFill>
          <a:ln w="9525">
            <a:noFill/>
          </a:ln>
        </p:spPr>
        <p:txBody>
          <a:bodyPr>
            <a:no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lnSpc>
                <a:spcPct val="11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3.“</a:t>
            </a:r>
            <a:r>
              <a:rPr lang="zh-CN" altLang="en-US" sz="1800" dirty="0">
                <a:latin typeface="Times New Roman" panose="02020603050405020304" pitchFamily="18" charset="0"/>
                <a:cs typeface="Times New Roman" panose="02020603050405020304" pitchFamily="18" charset="0"/>
              </a:rPr>
              <a:t>长途汽车站”往往翻译成“</a:t>
            </a:r>
            <a:r>
              <a:rPr lang="en-US" altLang="zh-CN" sz="1800" dirty="0">
                <a:latin typeface="Times New Roman" panose="02020603050405020304" pitchFamily="18" charset="0"/>
                <a:cs typeface="Times New Roman" panose="02020603050405020304" pitchFamily="18" charset="0"/>
              </a:rPr>
              <a:t>Long-distance Bus Station”</a:t>
            </a:r>
            <a:r>
              <a:rPr lang="zh-CN" altLang="en-US" sz="1800" dirty="0">
                <a:latin typeface="Times New Roman" panose="02020603050405020304" pitchFamily="18" charset="0"/>
                <a:cs typeface="Times New Roman" panose="02020603050405020304" pitchFamily="18" charset="0"/>
              </a:rPr>
              <a:t>，字字紧扣，似乎没错，但是“</a:t>
            </a:r>
            <a:r>
              <a:rPr lang="en-US" altLang="zh-CN" sz="1800" dirty="0">
                <a:latin typeface="Times New Roman" panose="02020603050405020304" pitchFamily="18" charset="0"/>
                <a:cs typeface="Times New Roman" panose="02020603050405020304" pitchFamily="18" charset="0"/>
              </a:rPr>
              <a:t>Long-distance”</a:t>
            </a:r>
            <a:r>
              <a:rPr lang="zh-CN" altLang="en-US" sz="1800" dirty="0">
                <a:latin typeface="Times New Roman" panose="02020603050405020304" pitchFamily="18" charset="0"/>
                <a:cs typeface="Times New Roman" panose="02020603050405020304" pitchFamily="18" charset="0"/>
              </a:rPr>
              <a:t>是个非常不确定的概念，多长是长途，大城市从东到西的距离可能超过两个小城市之间的距离，所以难以界定“长途”。长途汽车多数是城市之间的汽车，因此可翻译为“</a:t>
            </a:r>
            <a:r>
              <a:rPr lang="en-US" altLang="zh-CN" sz="1800" dirty="0">
                <a:latin typeface="Times New Roman" panose="02020603050405020304" pitchFamily="18" charset="0"/>
                <a:cs typeface="Times New Roman" panose="02020603050405020304" pitchFamily="18" charset="0"/>
              </a:rPr>
              <a:t>Inter-city Bus Station”</a:t>
            </a:r>
            <a:r>
              <a:rPr lang="zh-CN" altLang="en-US" sz="1800" dirty="0">
                <a:latin typeface="Times New Roman" panose="02020603050405020304" pitchFamily="18" charset="0"/>
                <a:cs typeface="Times New Roman" panose="02020603050405020304" pitchFamily="18" charset="0"/>
              </a:rPr>
              <a:t>，也可以借鉴英国使用的“</a:t>
            </a:r>
            <a:r>
              <a:rPr lang="en-US" altLang="zh-CN" sz="1800" dirty="0">
                <a:latin typeface="Times New Roman" panose="02020603050405020304" pitchFamily="18" charset="0"/>
                <a:cs typeface="Times New Roman" panose="02020603050405020304" pitchFamily="18" charset="0"/>
              </a:rPr>
              <a:t>Coach Station”</a:t>
            </a:r>
            <a:r>
              <a:rPr lang="zh-CN" altLang="en-US" sz="1800" dirty="0">
                <a:latin typeface="Times New Roman" panose="02020603050405020304" pitchFamily="18" charset="0"/>
                <a:cs typeface="Times New Roman" panose="02020603050405020304" pitchFamily="18" charset="0"/>
              </a:rPr>
              <a:t>。</a:t>
            </a:r>
            <a:endParaRPr lang="zh-CN" altLang="en-US" sz="1800" dirty="0">
              <a:latin typeface="Times New Roman" panose="02020603050405020304" pitchFamily="18" charset="0"/>
              <a:cs typeface="Times New Roman" panose="02020603050405020304" pitchFamily="18" charset="0"/>
            </a:endParaRPr>
          </a:p>
          <a:p>
            <a:pPr marL="0" lvl="0" indent="0" eaLnBrk="1" hangingPunct="1">
              <a:lnSpc>
                <a:spcPct val="11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4. </a:t>
            </a:r>
            <a:r>
              <a:rPr lang="zh-CN" altLang="en-US" sz="1800" dirty="0">
                <a:latin typeface="Times New Roman" panose="02020603050405020304" pitchFamily="18" charset="0"/>
                <a:cs typeface="Times New Roman" panose="02020603050405020304" pitchFamily="18" charset="0"/>
              </a:rPr>
              <a:t>译者很容易把“婚姻介绍所”翻译成“</a:t>
            </a:r>
            <a:r>
              <a:rPr lang="en-US" altLang="zh-CN" sz="1800" dirty="0">
                <a:latin typeface="Times New Roman" panose="02020603050405020304" pitchFamily="18" charset="0"/>
                <a:cs typeface="Times New Roman" panose="02020603050405020304" pitchFamily="18" charset="0"/>
              </a:rPr>
              <a:t>Marriage Agency”</a:t>
            </a:r>
            <a:r>
              <a:rPr lang="zh-CN" altLang="en-US" sz="1800" dirty="0">
                <a:latin typeface="Times New Roman" panose="02020603050405020304" pitchFamily="18" charset="0"/>
                <a:cs typeface="Times New Roman" panose="02020603050405020304" pitchFamily="18" charset="0"/>
              </a:rPr>
              <a:t>，其实它并非是民政局之类的婚姻机构，而是专门从事介绍男女约会的机构，翻译时需要转换视角，译成“</a:t>
            </a:r>
            <a:r>
              <a:rPr lang="en-US" altLang="zh-CN" sz="1800" dirty="0">
                <a:latin typeface="Times New Roman" panose="02020603050405020304" pitchFamily="18" charset="0"/>
                <a:cs typeface="Times New Roman" panose="02020603050405020304" pitchFamily="18" charset="0"/>
              </a:rPr>
              <a:t>Dating Agency”</a:t>
            </a:r>
            <a:r>
              <a:rPr lang="zh-CN" altLang="en-US" sz="1800" dirty="0">
                <a:latin typeface="Times New Roman" panose="02020603050405020304" pitchFamily="18" charset="0"/>
                <a:cs typeface="Times New Roman" panose="02020603050405020304" pitchFamily="18" charset="0"/>
              </a:rPr>
              <a:t>更为准确。</a:t>
            </a:r>
            <a:endParaRPr lang="zh-CN" altLang="en-US" sz="18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9011">
                                            <p:txEl>
                                              <p:charRg st="14" end="51"/>
                                            </p:txEl>
                                          </p:spTgt>
                                        </p:tgtEl>
                                        <p:attrNameLst>
                                          <p:attrName>style.visibility</p:attrName>
                                        </p:attrNameLst>
                                      </p:cBhvr>
                                      <p:to>
                                        <p:strVal val="visible"/>
                                      </p:to>
                                    </p:set>
                                    <p:animEffect transition="in" filter="wipe(down)">
                                      <p:cBhvr>
                                        <p:cTn id="7" dur="500"/>
                                        <p:tgtEl>
                                          <p:spTgt spid="299011">
                                            <p:txEl>
                                              <p:charRg st="14" end="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9011">
                                            <p:txEl>
                                              <p:charRg st="67" end="93"/>
                                            </p:txEl>
                                          </p:spTgt>
                                        </p:tgtEl>
                                        <p:attrNameLst>
                                          <p:attrName>style.visibility</p:attrName>
                                        </p:attrNameLst>
                                      </p:cBhvr>
                                      <p:to>
                                        <p:strVal val="visible"/>
                                      </p:to>
                                    </p:set>
                                    <p:animEffect transition="in" filter="wipe(down)">
                                      <p:cBhvr>
                                        <p:cTn id="12" dur="500"/>
                                        <p:tgtEl>
                                          <p:spTgt spid="299011">
                                            <p:txEl>
                                              <p:charRg st="67" end="9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9012"/>
                                        </p:tgtEl>
                                        <p:attrNameLst>
                                          <p:attrName>style.visibility</p:attrName>
                                        </p:attrNameLst>
                                      </p:cBhvr>
                                      <p:to>
                                        <p:strVal val="visible"/>
                                      </p:to>
                                    </p:set>
                                    <p:animEffect transition="in" filter="wipe(down)">
                                      <p:cBhvr>
                                        <p:cTn id="17" dur="500"/>
                                        <p:tgtEl>
                                          <p:spTgt spid="299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0034" name="Rectangle 2"/>
          <p:cNvSpPr>
            <a:spLocks noGrp="1"/>
          </p:cNvSpPr>
          <p:nvPr>
            <p:ph type="title"/>
          </p:nvPr>
        </p:nvSpPr>
        <p:spPr>
          <a:xfrm>
            <a:off x="1847850" y="3357245"/>
            <a:ext cx="9719945" cy="2480310"/>
          </a:xfrm>
          <a:solidFill>
            <a:srgbClr val="99CCFF">
              <a:alpha val="100000"/>
            </a:srgbClr>
          </a:solidFill>
        </p:spPr>
        <p:txBody>
          <a:bodyPr vert="horz" wrap="square" lIns="91440" tIns="45720" rIns="91440" bIns="45720" anchor="b" anchorCtr="0"/>
          <a:p>
            <a:pPr eaLnBrk="1" hangingPunct="1">
              <a:lnSpc>
                <a:spcPct val="130000"/>
              </a:lnSpc>
            </a:pPr>
            <a:r>
              <a:rPr lang="en-US" altLang="zh-CN" sz="1800" dirty="0">
                <a:solidFill>
                  <a:schemeClr val="tx1"/>
                </a:solidFill>
                <a:latin typeface="Times New Roman" panose="02020603050405020304" pitchFamily="18" charset="0"/>
                <a:cs typeface="Times New Roman" panose="02020603050405020304" pitchFamily="18" charset="0"/>
              </a:rPr>
              <a:t>5. </a:t>
            </a:r>
            <a:r>
              <a:rPr lang="zh-CN" altLang="en-US" sz="1800" dirty="0">
                <a:solidFill>
                  <a:schemeClr val="tx1"/>
                </a:solidFill>
                <a:latin typeface="Times New Roman" panose="02020603050405020304" pitchFamily="18" charset="0"/>
                <a:cs typeface="Times New Roman" panose="02020603050405020304" pitchFamily="18" charset="0"/>
              </a:rPr>
              <a:t>如果把“你我共做绿化卫士！”直译成“</a:t>
            </a:r>
            <a:r>
              <a:rPr lang="en-US" altLang="zh-CN" sz="1800" dirty="0">
                <a:solidFill>
                  <a:schemeClr val="tx1"/>
                </a:solidFill>
                <a:latin typeface="Times New Roman" panose="02020603050405020304" pitchFamily="18" charset="0"/>
                <a:cs typeface="Times New Roman" panose="02020603050405020304" pitchFamily="18" charset="0"/>
              </a:rPr>
              <a:t>You and I Be the Bodyguard of the Greenery”</a:t>
            </a:r>
            <a:r>
              <a:rPr lang="zh-CN" altLang="en-US" sz="1800" dirty="0">
                <a:solidFill>
                  <a:schemeClr val="tx1"/>
                </a:solidFill>
                <a:latin typeface="Times New Roman" panose="02020603050405020304" pitchFamily="18" charset="0"/>
                <a:cs typeface="Times New Roman" panose="02020603050405020304" pitchFamily="18" charset="0"/>
              </a:rPr>
              <a:t>就显得突兀，忽视了原文的真实用意，原文的含义是“大家共同保护环境”的意思，所以翻译成“</a:t>
            </a:r>
            <a:r>
              <a:rPr lang="en-US" altLang="zh-CN" sz="1800" dirty="0">
                <a:solidFill>
                  <a:schemeClr val="tx1"/>
                </a:solidFill>
                <a:latin typeface="Times New Roman" panose="02020603050405020304" pitchFamily="18" charset="0"/>
                <a:cs typeface="Times New Roman" panose="02020603050405020304" pitchFamily="18" charset="0"/>
              </a:rPr>
              <a:t>Everyone is responsible for protecting the greenery”</a:t>
            </a:r>
            <a:r>
              <a:rPr lang="zh-CN" altLang="en-US" sz="1800" dirty="0">
                <a:solidFill>
                  <a:schemeClr val="tx1"/>
                </a:solidFill>
                <a:latin typeface="Times New Roman" panose="02020603050405020304" pitchFamily="18" charset="0"/>
                <a:cs typeface="Times New Roman" panose="02020603050405020304" pitchFamily="18" charset="0"/>
              </a:rPr>
              <a:t>或者“</a:t>
            </a:r>
            <a:r>
              <a:rPr lang="en-US" altLang="zh-CN" sz="1800" dirty="0">
                <a:solidFill>
                  <a:schemeClr val="tx1"/>
                </a:solidFill>
                <a:latin typeface="Times New Roman" panose="02020603050405020304" pitchFamily="18" charset="0"/>
                <a:cs typeface="Times New Roman" panose="02020603050405020304" pitchFamily="18" charset="0"/>
              </a:rPr>
              <a:t>Let’s Protect the Environment”</a:t>
            </a:r>
            <a:r>
              <a:rPr lang="zh-CN" altLang="en-US" sz="1800" dirty="0">
                <a:solidFill>
                  <a:schemeClr val="tx1"/>
                </a:solidFill>
                <a:latin typeface="Times New Roman" panose="02020603050405020304" pitchFamily="18" charset="0"/>
                <a:cs typeface="Times New Roman" panose="02020603050405020304" pitchFamily="18" charset="0"/>
              </a:rPr>
              <a:t>。</a:t>
            </a:r>
            <a:br>
              <a:rPr lang="zh-CN" altLang="en-US" sz="1800" dirty="0">
                <a:solidFill>
                  <a:schemeClr val="tx1"/>
                </a:solidFill>
                <a:latin typeface="Times New Roman" panose="02020603050405020304" pitchFamily="18" charset="0"/>
                <a:cs typeface="Times New Roman" panose="02020603050405020304" pitchFamily="18" charset="0"/>
              </a:rPr>
            </a:br>
            <a:r>
              <a:rPr lang="en-US" altLang="zh-CN" sz="1800" dirty="0">
                <a:solidFill>
                  <a:schemeClr val="tx1"/>
                </a:solidFill>
                <a:latin typeface="Times New Roman" panose="02020603050405020304" pitchFamily="18" charset="0"/>
                <a:cs typeface="Times New Roman" panose="02020603050405020304" pitchFamily="18" charset="0"/>
              </a:rPr>
              <a:t>6. </a:t>
            </a:r>
            <a:r>
              <a:rPr lang="zh-CN" altLang="en-US" sz="1800" dirty="0">
                <a:solidFill>
                  <a:schemeClr val="tx1"/>
                </a:solidFill>
                <a:latin typeface="Times New Roman" panose="02020603050405020304" pitchFamily="18" charset="0"/>
                <a:cs typeface="Times New Roman" panose="02020603050405020304" pitchFamily="18" charset="0"/>
              </a:rPr>
              <a:t>汉语公示语尤其是宣传性公示语往往带有很强的感情色彩，比如“真挚的情、无言的爱”，而英语公示语往往更加直截了当，所以这里翻译成“</a:t>
            </a:r>
            <a:r>
              <a:rPr lang="en-US" altLang="zh-CN" sz="1800" dirty="0">
                <a:solidFill>
                  <a:schemeClr val="tx1"/>
                </a:solidFill>
                <a:latin typeface="Times New Roman" panose="02020603050405020304" pitchFamily="18" charset="0"/>
                <a:cs typeface="Times New Roman" panose="02020603050405020304" pitchFamily="18" charset="0"/>
              </a:rPr>
              <a:t>Breast Feeding Best Bet for Babies”</a:t>
            </a:r>
            <a:r>
              <a:rPr lang="zh-CN" altLang="en-US" sz="1800" dirty="0">
                <a:solidFill>
                  <a:schemeClr val="tx1"/>
                </a:solidFill>
                <a:latin typeface="Times New Roman" panose="02020603050405020304" pitchFamily="18" charset="0"/>
                <a:cs typeface="Times New Roman" panose="02020603050405020304" pitchFamily="18" charset="0"/>
              </a:rPr>
              <a:t>既表达了“母乳喂养对婴儿的好处”，也采用了“头韵”修辞手法，朗朗上口，可以起到很好的宣传作用。</a:t>
            </a:r>
            <a:r>
              <a:rPr lang="zh-CN" altLang="en-US" sz="1800" dirty="0">
                <a:latin typeface="Times New Roman" panose="02020603050405020304" pitchFamily="18" charset="0"/>
                <a:cs typeface="Times New Roman" panose="02020603050405020304" pitchFamily="18" charset="0"/>
              </a:rPr>
              <a:t> </a:t>
            </a:r>
            <a:endParaRPr lang="zh-CN" altLang="en-US" sz="1800" dirty="0">
              <a:latin typeface="Times New Roman" panose="02020603050405020304" pitchFamily="18" charset="0"/>
              <a:cs typeface="Times New Roman" panose="02020603050405020304" pitchFamily="18" charset="0"/>
            </a:endParaRPr>
          </a:p>
        </p:txBody>
      </p:sp>
      <p:sp>
        <p:nvSpPr>
          <p:cNvPr id="300035" name="Rectangle 3"/>
          <p:cNvSpPr>
            <a:spLocks noGrp="1"/>
          </p:cNvSpPr>
          <p:nvPr>
            <p:ph idx="1"/>
          </p:nvPr>
        </p:nvSpPr>
        <p:spPr>
          <a:xfrm>
            <a:off x="1775460" y="1700848"/>
            <a:ext cx="8353425" cy="2087562"/>
          </a:xfrm>
        </p:spPr>
        <p:txBody>
          <a:bodyPr vert="horz" wrap="square" lIns="91440" tIns="45720" rIns="91440" bIns="45720" anchor="t" anchorCtr="0"/>
          <a:p>
            <a:pPr eaLnBrk="1" hangingPunct="1"/>
            <a:r>
              <a:rPr lang="en-US" altLang="zh-CN" sz="2000" dirty="0">
                <a:latin typeface="Times New Roman" panose="02020603050405020304" pitchFamily="18" charset="0"/>
                <a:cs typeface="Times New Roman" panose="02020603050405020304" pitchFamily="18" charset="0"/>
              </a:rPr>
              <a:t>5. </a:t>
            </a:r>
            <a:r>
              <a:rPr lang="zh-CN" altLang="en-US" sz="2000" dirty="0">
                <a:latin typeface="Times New Roman" panose="02020603050405020304" pitchFamily="18" charset="0"/>
                <a:cs typeface="Times New Roman" panose="02020603050405020304" pitchFamily="18" charset="0"/>
              </a:rPr>
              <a:t>你我共做绿化卫士！	</a:t>
            </a:r>
            <a:endParaRPr lang="zh-CN" altLang="en-US" sz="2000" dirty="0">
              <a:latin typeface="Times New Roman" panose="02020603050405020304" pitchFamily="18" charset="0"/>
              <a:cs typeface="Times New Roman" panose="02020603050405020304" pitchFamily="18" charset="0"/>
            </a:endParaRPr>
          </a:p>
          <a:p>
            <a:pPr eaLnBrk="1" hangingPunct="1"/>
            <a:r>
              <a:rPr lang="en-US" altLang="zh-CN" sz="2000" dirty="0">
                <a:latin typeface="Times New Roman" panose="02020603050405020304" pitchFamily="18" charset="0"/>
                <a:cs typeface="Times New Roman" panose="02020603050405020304" pitchFamily="18" charset="0"/>
              </a:rPr>
              <a:t>Everyone is responsible for protecting the greenery!</a:t>
            </a:r>
            <a:endParaRPr lang="en-US" altLang="zh-CN" sz="2000" dirty="0">
              <a:latin typeface="Times New Roman" panose="02020603050405020304" pitchFamily="18" charset="0"/>
              <a:cs typeface="Times New Roman" panose="02020603050405020304" pitchFamily="18" charset="0"/>
            </a:endParaRPr>
          </a:p>
          <a:p>
            <a:pPr eaLnBrk="1" hangingPunct="1"/>
            <a:r>
              <a:rPr lang="en-US" altLang="zh-CN" sz="2000" dirty="0">
                <a:latin typeface="Times New Roman" panose="02020603050405020304" pitchFamily="18" charset="0"/>
                <a:cs typeface="Times New Roman" panose="02020603050405020304" pitchFamily="18" charset="0"/>
              </a:rPr>
              <a:t>6. </a:t>
            </a:r>
            <a:r>
              <a:rPr lang="zh-CN" altLang="en-US" sz="2000" dirty="0">
                <a:latin typeface="Times New Roman" panose="02020603050405020304" pitchFamily="18" charset="0"/>
                <a:cs typeface="Times New Roman" panose="02020603050405020304" pitchFamily="18" charset="0"/>
              </a:rPr>
              <a:t>母乳喂养是真挚的情、无言的爱。 </a:t>
            </a:r>
            <a:endParaRPr lang="zh-CN" altLang="en-US" sz="2000" dirty="0">
              <a:latin typeface="Times New Roman" panose="02020603050405020304" pitchFamily="18" charset="0"/>
              <a:cs typeface="Times New Roman" panose="02020603050405020304" pitchFamily="18" charset="0"/>
            </a:endParaRPr>
          </a:p>
          <a:p>
            <a:pPr eaLnBrk="1" hangingPunct="1"/>
            <a:r>
              <a:rPr lang="en-US" altLang="zh-CN" sz="2000" dirty="0">
                <a:latin typeface="Times New Roman" panose="02020603050405020304" pitchFamily="18" charset="0"/>
                <a:cs typeface="Times New Roman" panose="02020603050405020304" pitchFamily="18" charset="0"/>
              </a:rPr>
              <a:t>Breast Feeding Best Bet for Babies.</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0035">
                                            <p:txEl>
                                              <p:charRg st="14" end="67"/>
                                            </p:txEl>
                                          </p:spTgt>
                                        </p:tgtEl>
                                        <p:attrNameLst>
                                          <p:attrName>style.visibility</p:attrName>
                                        </p:attrNameLst>
                                      </p:cBhvr>
                                      <p:to>
                                        <p:strVal val="visible"/>
                                      </p:to>
                                    </p:set>
                                    <p:animEffect transition="in" filter="wipe(down)">
                                      <p:cBhvr>
                                        <p:cTn id="7" dur="500"/>
                                        <p:tgtEl>
                                          <p:spTgt spid="300035">
                                            <p:txEl>
                                              <p:charRg st="14" end="6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0035">
                                            <p:txEl>
                                              <p:charRg st="87" end="123"/>
                                            </p:txEl>
                                          </p:spTgt>
                                        </p:tgtEl>
                                        <p:attrNameLst>
                                          <p:attrName>style.visibility</p:attrName>
                                        </p:attrNameLst>
                                      </p:cBhvr>
                                      <p:to>
                                        <p:strVal val="visible"/>
                                      </p:to>
                                    </p:set>
                                    <p:animEffect transition="in" filter="wipe(down)">
                                      <p:cBhvr>
                                        <p:cTn id="12" dur="500"/>
                                        <p:tgtEl>
                                          <p:spTgt spid="300035">
                                            <p:txEl>
                                              <p:charRg st="87" end="12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00034"/>
                                        </p:tgtEl>
                                        <p:attrNameLst>
                                          <p:attrName>style.visibility</p:attrName>
                                        </p:attrNameLst>
                                      </p:cBhvr>
                                      <p:to>
                                        <p:strVal val="visible"/>
                                      </p:to>
                                    </p:set>
                                    <p:animEffect transition="in" filter="wipe(down)">
                                      <p:cBhvr>
                                        <p:cTn id="17" dur="500"/>
                                        <p:tgtEl>
                                          <p:spTgt spid="300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p:cNvSpPr>
          <p:nvPr>
            <p:ph idx="1"/>
          </p:nvPr>
        </p:nvSpPr>
        <p:spPr>
          <a:xfrm>
            <a:off x="1579245" y="1700530"/>
            <a:ext cx="5186045" cy="5157470"/>
          </a:xfrm>
        </p:spPr>
        <p:txBody>
          <a:bodyPr vert="horz" wrap="square" lIns="91440" tIns="45720" rIns="91440" bIns="45720" anchor="t" anchorCtr="0"/>
          <a:p>
            <a:pPr eaLnBrk="1" hangingPunct="1">
              <a:lnSpc>
                <a:spcPct val="150000"/>
              </a:lnSpc>
            </a:pPr>
            <a:r>
              <a:rPr lang="en-US" altLang="zh-CN" sz="2400" dirty="0">
                <a:latin typeface="Times New Roman" panose="02020603050405020304" pitchFamily="18" charset="0"/>
                <a:cs typeface="Times New Roman" panose="02020603050405020304" pitchFamily="18" charset="0"/>
              </a:rPr>
              <a:t>1. </a:t>
            </a:r>
            <a:r>
              <a:rPr lang="zh-CN" altLang="en-US" sz="2400" dirty="0">
                <a:latin typeface="Times New Roman" panose="02020603050405020304" pitchFamily="18" charset="0"/>
                <a:cs typeface="Times New Roman" panose="02020603050405020304" pitchFamily="18" charset="0"/>
              </a:rPr>
              <a:t>自备零钱，不设找赎</a:t>
            </a:r>
            <a:endParaRPr lang="zh-CN" altLang="en-US" sz="2400"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2400" dirty="0">
                <a:latin typeface="Times New Roman" panose="02020603050405020304" pitchFamily="18" charset="0"/>
                <a:cs typeface="Times New Roman" panose="02020603050405020304" pitchFamily="18" charset="0"/>
              </a:rPr>
              <a:t>2. </a:t>
            </a:r>
            <a:r>
              <a:rPr lang="zh-CN" altLang="en-US" sz="2400" dirty="0">
                <a:latin typeface="Times New Roman" panose="02020603050405020304" pitchFamily="18" charset="0"/>
                <a:cs typeface="Times New Roman" panose="02020603050405020304" pitchFamily="18" charset="0"/>
              </a:rPr>
              <a:t>汽车行驶中请勿站立</a:t>
            </a:r>
            <a:endParaRPr lang="zh-CN" altLang="en-US" sz="2400"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2400" dirty="0">
                <a:latin typeface="Times New Roman" panose="02020603050405020304" pitchFamily="18" charset="0"/>
                <a:cs typeface="Times New Roman" panose="02020603050405020304" pitchFamily="18" charset="0"/>
              </a:rPr>
              <a:t>3. </a:t>
            </a:r>
            <a:r>
              <a:rPr lang="zh-CN" altLang="en-US" sz="2400" dirty="0">
                <a:latin typeface="Times New Roman" panose="02020603050405020304" pitchFamily="18" charset="0"/>
                <a:cs typeface="Times New Roman" panose="02020603050405020304" pitchFamily="18" charset="0"/>
              </a:rPr>
              <a:t>注意安全，请勿靠近 </a:t>
            </a:r>
            <a:endParaRPr lang="zh-CN" altLang="en-US" sz="2400"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2400" dirty="0">
                <a:latin typeface="Times New Roman" panose="02020603050405020304" pitchFamily="18" charset="0"/>
                <a:cs typeface="Times New Roman" panose="02020603050405020304" pitchFamily="18" charset="0"/>
              </a:rPr>
              <a:t>4. </a:t>
            </a:r>
            <a:r>
              <a:rPr lang="zh-CN" altLang="en-US" sz="2400" dirty="0">
                <a:latin typeface="Times New Roman" panose="02020603050405020304" pitchFamily="18" charset="0"/>
                <a:cs typeface="Times New Roman" panose="02020603050405020304" pitchFamily="18" charset="0"/>
              </a:rPr>
              <a:t>请勿携带外食进入</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麦当劳餐厅</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2400" dirty="0">
                <a:latin typeface="Times New Roman" panose="02020603050405020304" pitchFamily="18" charset="0"/>
                <a:cs typeface="Times New Roman" panose="02020603050405020304" pitchFamily="18" charset="0"/>
              </a:rPr>
              <a:t>5. </a:t>
            </a:r>
            <a:r>
              <a:rPr lang="zh-CN" altLang="en-US" sz="2400" dirty="0">
                <a:latin typeface="Times New Roman" panose="02020603050405020304" pitchFamily="18" charset="0"/>
                <a:cs typeface="Times New Roman" panose="02020603050405020304" pitchFamily="18" charset="0"/>
              </a:rPr>
              <a:t>严禁非本部门人员入内 </a:t>
            </a:r>
            <a:endParaRPr lang="zh-CN" altLang="en-US" sz="2400" dirty="0">
              <a:latin typeface="Times New Roman" panose="02020603050405020304" pitchFamily="18" charset="0"/>
              <a:cs typeface="Times New Roman" panose="02020603050405020304" pitchFamily="18" charset="0"/>
            </a:endParaRPr>
          </a:p>
        </p:txBody>
      </p:sp>
      <p:sp>
        <p:nvSpPr>
          <p:cNvPr id="269315" name="Text Box 3"/>
          <p:cNvSpPr txBox="1"/>
          <p:nvPr/>
        </p:nvSpPr>
        <p:spPr>
          <a:xfrm>
            <a:off x="6748780" y="1700530"/>
            <a:ext cx="4965700" cy="3192780"/>
          </a:xfrm>
          <a:prstGeom prst="rect">
            <a:avLst/>
          </a:prstGeom>
          <a:solidFill>
            <a:srgbClr val="CCFFFF"/>
          </a:solid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342900" lvl="0" indent="-342900" eaLnBrk="1" hangingPunct="1">
              <a:lnSpc>
                <a:spcPct val="120000"/>
              </a:lnSpc>
              <a:spcBef>
                <a:spcPct val="0"/>
              </a:spcBef>
              <a:buClrTx/>
              <a:buSzTx/>
              <a:buFontTx/>
              <a:buAutoNum type="arabicPeriod"/>
            </a:pPr>
            <a:r>
              <a:rPr lang="en-US" altLang="zh-CN" sz="2400" dirty="0">
                <a:latin typeface="Times New Roman" panose="02020603050405020304" pitchFamily="18" charset="0"/>
              </a:rPr>
              <a:t>Please Tender Exact Fare</a:t>
            </a:r>
            <a:endParaRPr lang="en-US" altLang="zh-CN" sz="2400" dirty="0">
              <a:latin typeface="Times New Roman" panose="02020603050405020304" pitchFamily="18" charset="0"/>
            </a:endParaRPr>
          </a:p>
          <a:p>
            <a:pPr marL="342900" lvl="0" indent="-342900" eaLnBrk="1" hangingPunct="1">
              <a:lnSpc>
                <a:spcPct val="120000"/>
              </a:lnSpc>
              <a:spcBef>
                <a:spcPct val="0"/>
              </a:spcBef>
              <a:buClrTx/>
              <a:buSzTx/>
              <a:buFontTx/>
              <a:buNone/>
            </a:pPr>
            <a:r>
              <a:rPr lang="en-US" altLang="zh-CN" sz="2400" dirty="0">
                <a:latin typeface="Times New Roman" panose="02020603050405020304" pitchFamily="18" charset="0"/>
              </a:rPr>
              <a:t>2. Please be Seated When the Bus is in Motion</a:t>
            </a:r>
            <a:endParaRPr lang="en-US" altLang="zh-CN" sz="2400" dirty="0">
              <a:latin typeface="Times New Roman" panose="02020603050405020304" pitchFamily="18" charset="0"/>
            </a:endParaRPr>
          </a:p>
          <a:p>
            <a:pPr marL="342900" lvl="0" indent="-342900" eaLnBrk="1" hangingPunct="1">
              <a:lnSpc>
                <a:spcPct val="120000"/>
              </a:lnSpc>
              <a:spcBef>
                <a:spcPct val="0"/>
              </a:spcBef>
              <a:buClrTx/>
              <a:buSzTx/>
              <a:buFontTx/>
              <a:buNone/>
            </a:pPr>
            <a:r>
              <a:rPr lang="en-US" altLang="zh-CN" sz="2400" dirty="0">
                <a:latin typeface="Times New Roman" panose="02020603050405020304" pitchFamily="18" charset="0"/>
              </a:rPr>
              <a:t>3. Keep Away for Safety</a:t>
            </a:r>
            <a:endParaRPr lang="en-US" altLang="zh-CN" sz="2400" dirty="0">
              <a:latin typeface="Times New Roman" panose="02020603050405020304" pitchFamily="18" charset="0"/>
            </a:endParaRPr>
          </a:p>
          <a:p>
            <a:pPr marL="342900" lvl="0" indent="-342900" eaLnBrk="1" hangingPunct="1">
              <a:lnSpc>
                <a:spcPct val="120000"/>
              </a:lnSpc>
              <a:spcBef>
                <a:spcPct val="0"/>
              </a:spcBef>
              <a:buClrTx/>
              <a:buSzTx/>
              <a:buFontTx/>
              <a:buNone/>
            </a:pPr>
            <a:r>
              <a:rPr lang="en-US" altLang="zh-CN" sz="2400" dirty="0">
                <a:latin typeface="Times New Roman" panose="02020603050405020304" pitchFamily="18" charset="0"/>
              </a:rPr>
              <a:t>4. Consumption of McDonald Foods Only</a:t>
            </a:r>
            <a:endParaRPr lang="en-US" altLang="zh-CN" sz="2400" dirty="0">
              <a:latin typeface="Times New Roman" panose="02020603050405020304" pitchFamily="18" charset="0"/>
            </a:endParaRPr>
          </a:p>
          <a:p>
            <a:pPr marL="342900" lvl="0" indent="-342900" eaLnBrk="1" hangingPunct="1">
              <a:lnSpc>
                <a:spcPct val="120000"/>
              </a:lnSpc>
              <a:spcBef>
                <a:spcPct val="0"/>
              </a:spcBef>
              <a:buClrTx/>
              <a:buSzTx/>
              <a:buFontTx/>
              <a:buNone/>
            </a:pPr>
            <a:r>
              <a:rPr lang="en-US" altLang="zh-CN" sz="2400" dirty="0">
                <a:latin typeface="Times New Roman" panose="02020603050405020304" pitchFamily="18" charset="0"/>
              </a:rPr>
              <a:t>5. Staff Only</a:t>
            </a:r>
            <a:endParaRPr lang="en-US" altLang="zh-CN" sz="2400" dirty="0">
              <a:latin typeface="Times New Roman" panose="02020603050405020304" pitchFamily="18" charset="0"/>
            </a:endParaRPr>
          </a:p>
        </p:txBody>
      </p:sp>
      <p:sp>
        <p:nvSpPr>
          <p:cNvPr id="34820" name="Rectangle 4"/>
          <p:cNvSpPr>
            <a:spLocks noGrp="1"/>
          </p:cNvSpPr>
          <p:nvPr>
            <p:ph type="title"/>
          </p:nvPr>
        </p:nvSpPr>
        <p:spPr>
          <a:xfrm>
            <a:off x="1919605" y="836613"/>
            <a:ext cx="7313613" cy="390525"/>
          </a:xfrm>
        </p:spPr>
        <p:txBody>
          <a:bodyPr vert="horz" wrap="square" lIns="91440" tIns="45720" rIns="91440" bIns="45720" anchor="b" anchorCtr="0"/>
          <a:p>
            <a:pPr eaLnBrk="1" hangingPunct="1"/>
            <a:r>
              <a:rPr lang="en-US" altLang="zh-CN" sz="3000" dirty="0"/>
              <a:t>Task V  </a:t>
            </a:r>
            <a:r>
              <a:rPr lang="zh-CN" altLang="en-US" sz="3000" dirty="0"/>
              <a:t>翻译下列公示语，并讨论翻译技巧。</a:t>
            </a:r>
            <a:endParaRPr lang="zh-CN" altLang="en-US" sz="30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9315">
                                            <p:txEl>
                                              <p:charRg st="0" end="25"/>
                                            </p:txEl>
                                          </p:spTgt>
                                        </p:tgtEl>
                                        <p:attrNameLst>
                                          <p:attrName>style.visibility</p:attrName>
                                        </p:attrNameLst>
                                      </p:cBhvr>
                                      <p:to>
                                        <p:strVal val="visible"/>
                                      </p:to>
                                    </p:set>
                                    <p:animEffect transition="in" filter="wipe(down)">
                                      <p:cBhvr>
                                        <p:cTn id="7" dur="500"/>
                                        <p:tgtEl>
                                          <p:spTgt spid="269315">
                                            <p:txEl>
                                              <p:charRg st="0"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9315">
                                            <p:txEl>
                                              <p:charRg st="25" end="71"/>
                                            </p:txEl>
                                          </p:spTgt>
                                        </p:tgtEl>
                                        <p:attrNameLst>
                                          <p:attrName>style.visibility</p:attrName>
                                        </p:attrNameLst>
                                      </p:cBhvr>
                                      <p:to>
                                        <p:strVal val="visible"/>
                                      </p:to>
                                    </p:set>
                                    <p:animEffect transition="in" filter="wipe(down)">
                                      <p:cBhvr>
                                        <p:cTn id="12" dur="500"/>
                                        <p:tgtEl>
                                          <p:spTgt spid="269315">
                                            <p:txEl>
                                              <p:charRg st="25" end="7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9315">
                                            <p:txEl>
                                              <p:charRg st="71" end="95"/>
                                            </p:txEl>
                                          </p:spTgt>
                                        </p:tgtEl>
                                        <p:attrNameLst>
                                          <p:attrName>style.visibility</p:attrName>
                                        </p:attrNameLst>
                                      </p:cBhvr>
                                      <p:to>
                                        <p:strVal val="visible"/>
                                      </p:to>
                                    </p:set>
                                    <p:animEffect transition="in" filter="wipe(down)">
                                      <p:cBhvr>
                                        <p:cTn id="17" dur="500"/>
                                        <p:tgtEl>
                                          <p:spTgt spid="269315">
                                            <p:txEl>
                                              <p:charRg st="71" end="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9315">
                                            <p:txEl>
                                              <p:charRg st="95" end="133"/>
                                            </p:txEl>
                                          </p:spTgt>
                                        </p:tgtEl>
                                        <p:attrNameLst>
                                          <p:attrName>style.visibility</p:attrName>
                                        </p:attrNameLst>
                                      </p:cBhvr>
                                      <p:to>
                                        <p:strVal val="visible"/>
                                      </p:to>
                                    </p:set>
                                    <p:animEffect transition="in" filter="wipe(down)">
                                      <p:cBhvr>
                                        <p:cTn id="22" dur="500"/>
                                        <p:tgtEl>
                                          <p:spTgt spid="269315">
                                            <p:txEl>
                                              <p:charRg st="95" end="13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9315">
                                            <p:txEl>
                                              <p:charRg st="134" end="148"/>
                                            </p:txEl>
                                          </p:spTgt>
                                        </p:tgtEl>
                                        <p:attrNameLst>
                                          <p:attrName>style.visibility</p:attrName>
                                        </p:attrNameLst>
                                      </p:cBhvr>
                                      <p:to>
                                        <p:strVal val="visible"/>
                                      </p:to>
                                    </p:set>
                                    <p:animEffect transition="in" filter="wipe(down)">
                                      <p:cBhvr>
                                        <p:cTn id="27" dur="500"/>
                                        <p:tgtEl>
                                          <p:spTgt spid="269315">
                                            <p:txEl>
                                              <p:charRg st="134" end="1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2"/>
          <p:cNvSpPr>
            <a:spLocks noGrp="1"/>
          </p:cNvSpPr>
          <p:nvPr>
            <p:ph type="title"/>
          </p:nvPr>
        </p:nvSpPr>
        <p:spPr>
          <a:xfrm>
            <a:off x="1775460" y="850265"/>
            <a:ext cx="1873250" cy="606425"/>
          </a:xfrm>
        </p:spPr>
        <p:txBody>
          <a:bodyPr vert="horz" wrap="square" lIns="91440" tIns="45720" rIns="91440" bIns="45720" anchor="b" anchorCtr="0"/>
          <a:p>
            <a:pPr eaLnBrk="1" hangingPunct="1"/>
            <a:r>
              <a:rPr lang="zh-CN" altLang="en-US" b="1" dirty="0"/>
              <a:t>概要</a:t>
            </a:r>
            <a:endParaRPr lang="zh-CN" altLang="en-US" b="1" dirty="0"/>
          </a:p>
        </p:txBody>
      </p:sp>
      <p:sp>
        <p:nvSpPr>
          <p:cNvPr id="4" name="内容占位符 3"/>
          <p:cNvSpPr>
            <a:spLocks noGrp="1"/>
          </p:cNvSpPr>
          <p:nvPr>
            <p:ph idx="1"/>
          </p:nvPr>
        </p:nvSpPr>
        <p:spPr>
          <a:xfrm>
            <a:off x="1199515" y="1700530"/>
            <a:ext cx="10656570" cy="3982085"/>
          </a:xfrm>
          <a:solidFill>
            <a:schemeClr val="bg1"/>
          </a:solidFill>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Char char="¡"/>
              <a:defRPr/>
            </a:pPr>
            <a:r>
              <a:rPr kumimoji="0"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随着中国国际地位的提升和中国经济的持续发展，中国正日益成为世界的焦点。在党的二十大精神指引下，中国不仅强调开放的经济发展模式，更注重文化自信与文化交流的深化。这种文化自信和开放的姿态使得与中国及中国人民打交道的国家和国际组织越来越多，到中国经商、旅游、学习的国际友人也与日俱增。近年来，中国先后成功举办了2016年G20杭州峰会、2021年中国—中东欧国家领导人会晤，以及2022年北京冬奥会等活动，都展现了中国作为全球负责任大国的形象和能力。</a:t>
            </a:r>
            <a:endParaRPr kumimoji="0"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Char char="¡"/>
              <a:defRPr/>
            </a:pPr>
            <a:r>
              <a:rPr kumimoji="0"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在这样的大背景下，公示语作为外国人了解中国的一个重要途径，其翻译的准确性和规范性尤为重要。党的二十大报告强调要推动构建人类命运共同体，这要求我们不仅要在经济领域展现开放和包容，也要在文化交流中展现中国的文化自信和友好姿态。公示语不仅为公众提供信息服务，也是城市和国家形象的一部分，其翻译水平直接影响到外国友人对中国文明水平的认知和理解。2017年，《公共服务领域英文译写规范》的发布，是我国在规范公示语翻译方面迈出的重要一步，体现了提升国家形象，优化语言环境的决心和行动。</a:t>
            </a:r>
            <a:endParaRPr kumimoji="0"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Char char="¡"/>
              <a:defRPr/>
            </a:pPr>
            <a:r>
              <a:rPr kumimoji="0"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探讨公示语翻译不仅有助于提升城市形象，同时也对语言教育有着重要的推动作用。通过标准化、系统化的翻译实践，我们不仅能够改善中国的语言环境，更能在全球化的背景下促进跨文化的交流与理解，展示一个开放、自信、文明、和谐的中国形象。</a:t>
            </a:r>
            <a:endParaRPr kumimoji="0"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spd="slow">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3"/>
          <p:cNvSpPr>
            <a:spLocks noGrp="1"/>
          </p:cNvSpPr>
          <p:nvPr>
            <p:ph idx="1"/>
          </p:nvPr>
        </p:nvSpPr>
        <p:spPr>
          <a:xfrm>
            <a:off x="1945640" y="908685"/>
            <a:ext cx="9650095" cy="5400675"/>
          </a:xfrm>
        </p:spPr>
        <p:txBody>
          <a:bodyPr vert="horz" wrap="square" lIns="91440" tIns="45720" rIns="91440" bIns="45720" anchor="t" anchorCtr="0"/>
          <a:p>
            <a:pPr eaLnBrk="1" hangingPunct="1">
              <a:lnSpc>
                <a:spcPct val="100000"/>
              </a:lnSpc>
              <a:buNone/>
            </a:pP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解析</a:t>
            </a:r>
            <a:r>
              <a:rPr lang="en-US" altLang="zh-CN" sz="3200" dirty="0">
                <a:latin typeface="Times New Roman" panose="02020603050405020304" pitchFamily="18" charset="0"/>
                <a:cs typeface="Times New Roman" panose="02020603050405020304" pitchFamily="18" charset="0"/>
              </a:rPr>
              <a:t>】</a:t>
            </a:r>
            <a:endParaRPr lang="en-US" altLang="zh-CN" sz="32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本部分公示语主要集中在要求公众不要做或者禁止做的行为，汉语全部是否定句。当我们按照直译法翻译成否定句时，发现有些困难，要么非常复杂，比如“严禁非本部门人员入内”直译为“</a:t>
            </a:r>
            <a:r>
              <a:rPr lang="en-US" altLang="zh-CN" sz="2000" dirty="0">
                <a:latin typeface="Times New Roman" panose="02020603050405020304" pitchFamily="18" charset="0"/>
                <a:cs typeface="Times New Roman" panose="02020603050405020304" pitchFamily="18" charset="0"/>
              </a:rPr>
              <a:t>No Entrance for Those Who are Not Working in This Department”</a:t>
            </a:r>
            <a:r>
              <a:rPr lang="zh-CN" altLang="en-US" sz="2000" dirty="0">
                <a:latin typeface="Times New Roman" panose="02020603050405020304" pitchFamily="18" charset="0"/>
                <a:cs typeface="Times New Roman" panose="02020603050405020304" pitchFamily="18" charset="0"/>
              </a:rPr>
              <a:t>；要么显得不够礼貌，如果把“请勿触摸展品”翻译成“</a:t>
            </a:r>
            <a:r>
              <a:rPr lang="en-US" altLang="zh-CN" sz="2000" dirty="0">
                <a:latin typeface="Times New Roman" panose="02020603050405020304" pitchFamily="18" charset="0"/>
                <a:cs typeface="Times New Roman" panose="02020603050405020304" pitchFamily="18" charset="0"/>
              </a:rPr>
              <a:t>Please Do Not Touch the Exhibits”</a:t>
            </a:r>
            <a:r>
              <a:rPr lang="zh-CN" altLang="en-US" sz="2000" dirty="0">
                <a:latin typeface="Times New Roman" panose="02020603050405020304" pitchFamily="18" charset="0"/>
                <a:cs typeface="Times New Roman" panose="02020603050405020304" pitchFamily="18" charset="0"/>
              </a:rPr>
              <a:t>，显得比较直接，不够客气，翻译成“</a:t>
            </a:r>
            <a:r>
              <a:rPr lang="en-US" altLang="zh-CN" sz="2000" dirty="0">
                <a:latin typeface="Times New Roman" panose="02020603050405020304" pitchFamily="18" charset="0"/>
                <a:cs typeface="Times New Roman" panose="02020603050405020304" pitchFamily="18" charset="0"/>
              </a:rPr>
              <a:t>Please Keep Hands Off”</a:t>
            </a:r>
            <a:r>
              <a:rPr lang="zh-CN" altLang="en-US" sz="2000" dirty="0">
                <a:latin typeface="Times New Roman" panose="02020603050405020304" pitchFamily="18" charset="0"/>
                <a:cs typeface="Times New Roman" panose="02020603050405020304" pitchFamily="18" charset="0"/>
              </a:rPr>
              <a:t>就委婉多了。</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第一，尽量做到简洁易懂；</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第二，尽量做到客气委婉；</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第三，符合目的语语言表达习惯；</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第四，符合接受者的心理需求。 </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p:cNvSpPr>
          <p:nvPr>
            <p:ph idx="1"/>
          </p:nvPr>
        </p:nvSpPr>
        <p:spPr>
          <a:xfrm>
            <a:off x="1559560" y="1844675"/>
            <a:ext cx="4752975" cy="4535488"/>
          </a:xfrm>
        </p:spPr>
        <p:txBody>
          <a:bodyPr vert="horz" wrap="square" lIns="91440" tIns="45720" rIns="91440" bIns="45720" anchor="t" anchorCtr="0"/>
          <a:p>
            <a:pPr eaLnBrk="1" hangingPunct="1">
              <a:lnSpc>
                <a:spcPct val="130000"/>
              </a:lnSpc>
            </a:pPr>
            <a:r>
              <a:rPr lang="en-US" altLang="zh-CN" sz="2400" dirty="0">
                <a:latin typeface="Times New Roman" panose="02020603050405020304" pitchFamily="18" charset="0"/>
                <a:cs typeface="Times New Roman" panose="02020603050405020304" pitchFamily="18" charset="0"/>
              </a:rPr>
              <a:t>6. </a:t>
            </a:r>
            <a:r>
              <a:rPr lang="zh-CN" altLang="en-US" sz="2400" dirty="0">
                <a:latin typeface="Times New Roman" panose="02020603050405020304" pitchFamily="18" charset="0"/>
                <a:cs typeface="Times New Roman" panose="02020603050405020304" pitchFamily="18" charset="0"/>
              </a:rPr>
              <a:t>防洪通道，请勿占用 </a:t>
            </a:r>
            <a:endParaRPr lang="zh-CN" altLang="en-US" sz="24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400" dirty="0">
                <a:latin typeface="Times New Roman" panose="02020603050405020304" pitchFamily="18" charset="0"/>
                <a:cs typeface="Times New Roman" panose="02020603050405020304" pitchFamily="18" charset="0"/>
              </a:rPr>
              <a:t>7. </a:t>
            </a:r>
            <a:r>
              <a:rPr lang="zh-CN" altLang="en-US" sz="2400" dirty="0">
                <a:latin typeface="Times New Roman" panose="02020603050405020304" pitchFamily="18" charset="0"/>
                <a:cs typeface="Times New Roman" panose="02020603050405020304" pitchFamily="18" charset="0"/>
              </a:rPr>
              <a:t>非机动车禁止入内 </a:t>
            </a:r>
            <a:endParaRPr lang="zh-CN" altLang="en-US" sz="24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400" dirty="0">
                <a:latin typeface="Times New Roman" panose="02020603050405020304" pitchFamily="18" charset="0"/>
                <a:cs typeface="Times New Roman" panose="02020603050405020304" pitchFamily="18" charset="0"/>
              </a:rPr>
              <a:t>8. </a:t>
            </a:r>
            <a:r>
              <a:rPr lang="zh-CN" altLang="en-US" sz="2400" dirty="0">
                <a:latin typeface="Times New Roman" panose="02020603050405020304" pitchFamily="18" charset="0"/>
                <a:cs typeface="Times New Roman" panose="02020603050405020304" pitchFamily="18" charset="0"/>
              </a:rPr>
              <a:t>请勿触摸展品	</a:t>
            </a:r>
            <a:endParaRPr lang="zh-CN" altLang="en-US" sz="24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400" dirty="0">
                <a:latin typeface="Times New Roman" panose="02020603050405020304" pitchFamily="18" charset="0"/>
                <a:cs typeface="Times New Roman" panose="02020603050405020304" pitchFamily="18" charset="0"/>
              </a:rPr>
              <a:t>9. </a:t>
            </a:r>
            <a:r>
              <a:rPr lang="zh-CN" altLang="en-US" sz="2400" dirty="0">
                <a:latin typeface="Times New Roman" panose="02020603050405020304" pitchFamily="18" charset="0"/>
                <a:cs typeface="Times New Roman" panose="02020603050405020304" pitchFamily="18" charset="0"/>
              </a:rPr>
              <a:t>请勿将手臂伸出车外 </a:t>
            </a:r>
            <a:endParaRPr lang="zh-CN" altLang="en-US" sz="24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400" dirty="0">
                <a:latin typeface="Times New Roman" panose="02020603050405020304" pitchFamily="18" charset="0"/>
                <a:cs typeface="Times New Roman" panose="02020603050405020304" pitchFamily="18" charset="0"/>
              </a:rPr>
              <a:t>10. </a:t>
            </a:r>
            <a:r>
              <a:rPr lang="zh-CN" altLang="en-US" sz="2400" dirty="0">
                <a:latin typeface="Times New Roman" panose="02020603050405020304" pitchFamily="18" charset="0"/>
                <a:cs typeface="Times New Roman" panose="02020603050405020304" pitchFamily="18" charset="0"/>
              </a:rPr>
              <a:t>衣冠不整，谢绝入内 </a:t>
            </a:r>
            <a:endParaRPr lang="zh-CN" altLang="en-US" sz="2400" dirty="0">
              <a:latin typeface="Times New Roman" panose="02020603050405020304" pitchFamily="18" charset="0"/>
              <a:cs typeface="Times New Roman" panose="02020603050405020304" pitchFamily="18" charset="0"/>
            </a:endParaRPr>
          </a:p>
        </p:txBody>
      </p:sp>
      <p:sp>
        <p:nvSpPr>
          <p:cNvPr id="270339" name="Text Box 3"/>
          <p:cNvSpPr txBox="1"/>
          <p:nvPr/>
        </p:nvSpPr>
        <p:spPr>
          <a:xfrm>
            <a:off x="6311900" y="1844675"/>
            <a:ext cx="5337810" cy="34150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lnSpc>
                <a:spcPct val="15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6. Flood Control Channel. Keep Clear!</a:t>
            </a:r>
            <a:endParaRPr lang="en-US" altLang="zh-CN" sz="2400" dirty="0">
              <a:latin typeface="Times New Roman" panose="02020603050405020304" pitchFamily="18" charset="0"/>
              <a:cs typeface="Times New Roman" panose="02020603050405020304" pitchFamily="18" charset="0"/>
            </a:endParaRPr>
          </a:p>
          <a:p>
            <a:pPr marL="0" lvl="0" indent="0" eaLnBrk="1" hangingPunct="1">
              <a:lnSpc>
                <a:spcPct val="15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7. Motor Vehicles Only</a:t>
            </a:r>
            <a:endParaRPr lang="en-US" altLang="zh-CN" sz="2400" dirty="0">
              <a:latin typeface="Times New Roman" panose="02020603050405020304" pitchFamily="18" charset="0"/>
              <a:cs typeface="Times New Roman" panose="02020603050405020304" pitchFamily="18" charset="0"/>
            </a:endParaRPr>
          </a:p>
          <a:p>
            <a:pPr marL="0" lvl="0" indent="0" eaLnBrk="1" hangingPunct="1">
              <a:lnSpc>
                <a:spcPct val="15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8. Please Keep Hands Off/Hands Off</a:t>
            </a:r>
            <a:endParaRPr lang="en-US" altLang="zh-CN" sz="2400" dirty="0">
              <a:latin typeface="Times New Roman" panose="02020603050405020304" pitchFamily="18" charset="0"/>
              <a:cs typeface="Times New Roman" panose="02020603050405020304" pitchFamily="18" charset="0"/>
            </a:endParaRPr>
          </a:p>
          <a:p>
            <a:pPr marL="0" lvl="0" indent="0" eaLnBrk="1" hangingPunct="1">
              <a:lnSpc>
                <a:spcPct val="15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9. Keep Arms Inside Carriage</a:t>
            </a:r>
            <a:endParaRPr lang="en-US" altLang="zh-CN" sz="2400" dirty="0">
              <a:latin typeface="Times New Roman" panose="02020603050405020304" pitchFamily="18" charset="0"/>
              <a:cs typeface="Times New Roman" panose="02020603050405020304" pitchFamily="18" charset="0"/>
            </a:endParaRPr>
          </a:p>
          <a:p>
            <a:pPr marL="0" lvl="0" indent="0" eaLnBrk="1" hangingPunct="1">
              <a:lnSpc>
                <a:spcPct val="15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10. Shirts and Shoes Required</a:t>
            </a: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50000"/>
              </a:spcBef>
              <a:buClrTx/>
              <a:buSzTx/>
              <a:buFontTx/>
              <a:buNone/>
            </a:pP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0339">
                                            <p:txEl>
                                              <p:charRg st="0" end="38"/>
                                            </p:txEl>
                                          </p:spTgt>
                                        </p:tgtEl>
                                        <p:attrNameLst>
                                          <p:attrName>style.visibility</p:attrName>
                                        </p:attrNameLst>
                                      </p:cBhvr>
                                      <p:to>
                                        <p:strVal val="visible"/>
                                      </p:to>
                                    </p:set>
                                    <p:animEffect transition="in" filter="wipe(down)">
                                      <p:cBhvr>
                                        <p:cTn id="7" dur="500"/>
                                        <p:tgtEl>
                                          <p:spTgt spid="270339">
                                            <p:txEl>
                                              <p:charRg st="0"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0339">
                                            <p:txEl>
                                              <p:charRg st="38" end="61"/>
                                            </p:txEl>
                                          </p:spTgt>
                                        </p:tgtEl>
                                        <p:attrNameLst>
                                          <p:attrName>style.visibility</p:attrName>
                                        </p:attrNameLst>
                                      </p:cBhvr>
                                      <p:to>
                                        <p:strVal val="visible"/>
                                      </p:to>
                                    </p:set>
                                    <p:animEffect transition="in" filter="wipe(down)">
                                      <p:cBhvr>
                                        <p:cTn id="12" dur="500"/>
                                        <p:tgtEl>
                                          <p:spTgt spid="270339">
                                            <p:txEl>
                                              <p:charRg st="38" end="6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70339">
                                            <p:txEl>
                                              <p:charRg st="61" end="96"/>
                                            </p:txEl>
                                          </p:spTgt>
                                        </p:tgtEl>
                                        <p:attrNameLst>
                                          <p:attrName>style.visibility</p:attrName>
                                        </p:attrNameLst>
                                      </p:cBhvr>
                                      <p:to>
                                        <p:strVal val="visible"/>
                                      </p:to>
                                    </p:set>
                                    <p:animEffect transition="in" filter="wipe(down)">
                                      <p:cBhvr>
                                        <p:cTn id="17" dur="500"/>
                                        <p:tgtEl>
                                          <p:spTgt spid="270339">
                                            <p:txEl>
                                              <p:charRg st="61" end="9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70339">
                                            <p:txEl>
                                              <p:charRg st="97" end="126"/>
                                            </p:txEl>
                                          </p:spTgt>
                                        </p:tgtEl>
                                        <p:attrNameLst>
                                          <p:attrName>style.visibility</p:attrName>
                                        </p:attrNameLst>
                                      </p:cBhvr>
                                      <p:to>
                                        <p:strVal val="visible"/>
                                      </p:to>
                                    </p:set>
                                    <p:animEffect transition="in" filter="wipe(down)">
                                      <p:cBhvr>
                                        <p:cTn id="22" dur="500"/>
                                        <p:tgtEl>
                                          <p:spTgt spid="270339">
                                            <p:txEl>
                                              <p:charRg st="97" end="12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70339">
                                            <p:txEl>
                                              <p:charRg st="126" end="156"/>
                                            </p:txEl>
                                          </p:spTgt>
                                        </p:tgtEl>
                                        <p:attrNameLst>
                                          <p:attrName>style.visibility</p:attrName>
                                        </p:attrNameLst>
                                      </p:cBhvr>
                                      <p:to>
                                        <p:strVal val="visible"/>
                                      </p:to>
                                    </p:set>
                                    <p:animEffect transition="in" filter="wipe(down)">
                                      <p:cBhvr>
                                        <p:cTn id="27" dur="500"/>
                                        <p:tgtEl>
                                          <p:spTgt spid="270339">
                                            <p:txEl>
                                              <p:charRg st="126" end="1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2"/>
          <p:cNvSpPr>
            <a:spLocks noGrp="1"/>
          </p:cNvSpPr>
          <p:nvPr>
            <p:ph idx="1"/>
          </p:nvPr>
        </p:nvSpPr>
        <p:spPr>
          <a:xfrm>
            <a:off x="1919605" y="981075"/>
            <a:ext cx="9361805" cy="2636520"/>
          </a:xfrm>
        </p:spPr>
        <p:txBody>
          <a:bodyPr vert="horz" wrap="square" lIns="91440" tIns="45720" rIns="91440" bIns="45720" anchor="t" anchorCtr="0"/>
          <a:p>
            <a:pPr eaLnBrk="1" hangingPunct="1">
              <a:lnSpc>
                <a:spcPct val="90000"/>
              </a:lnSpc>
              <a:buNone/>
            </a:pPr>
            <a:r>
              <a:rPr lang="en-US" altLang="zh-CN" sz="3200" dirty="0">
                <a:latin typeface="Times New Roman" panose="02020603050405020304" pitchFamily="18" charset="0"/>
                <a:cs typeface="Times New Roman" panose="02020603050405020304" pitchFamily="18" charset="0"/>
              </a:rPr>
              <a:t>Task VI  </a:t>
            </a:r>
            <a:r>
              <a:rPr lang="zh-CN" altLang="en-US" sz="3200" dirty="0">
                <a:latin typeface="Times New Roman" panose="02020603050405020304" pitchFamily="18" charset="0"/>
                <a:cs typeface="Times New Roman" panose="02020603050405020304" pitchFamily="18" charset="0"/>
              </a:rPr>
              <a:t>翻译下列公示语，并讨论翻译技巧。</a:t>
            </a:r>
            <a:endParaRPr lang="zh-CN" altLang="en-US" sz="32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2000" dirty="0">
                <a:latin typeface="Times New Roman" panose="02020603050405020304" pitchFamily="18" charset="0"/>
                <a:cs typeface="Times New Roman" panose="02020603050405020304" pitchFamily="18" charset="0"/>
              </a:rPr>
              <a:t>1. </a:t>
            </a:r>
            <a:r>
              <a:rPr lang="zh-CN" altLang="en-US" sz="2000" dirty="0">
                <a:latin typeface="Times New Roman" panose="02020603050405020304" pitchFamily="18" charset="0"/>
                <a:cs typeface="Times New Roman" panose="02020603050405020304" pitchFamily="18" charset="0"/>
              </a:rPr>
              <a:t>本厕有自动冲洗设备，用后免冲</a:t>
            </a:r>
            <a:endParaRPr lang="zh-CN" altLang="en-US" sz="2000" dirty="0">
              <a:latin typeface="Times New Roman" panose="02020603050405020304" pitchFamily="18" charset="0"/>
              <a:cs typeface="Times New Roman" panose="02020603050405020304" pitchFamily="18" charset="0"/>
            </a:endParaRPr>
          </a:p>
          <a:p>
            <a:pPr eaLnBrk="1" hangingPunct="1">
              <a:lnSpc>
                <a:spcPct val="140000"/>
              </a:lnSpc>
            </a:pP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Automatic Flush</a:t>
            </a:r>
            <a:endParaRPr lang="en-US" altLang="zh-CN" sz="20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2000" dirty="0">
                <a:latin typeface="Times New Roman" panose="02020603050405020304" pitchFamily="18" charset="0"/>
                <a:cs typeface="Times New Roman" panose="02020603050405020304" pitchFamily="18" charset="0"/>
              </a:rPr>
              <a:t>2. </a:t>
            </a:r>
            <a:r>
              <a:rPr lang="zh-CN" altLang="en-US" sz="2000" dirty="0">
                <a:latin typeface="Times New Roman" panose="02020603050405020304" pitchFamily="18" charset="0"/>
                <a:cs typeface="Times New Roman" panose="02020603050405020304" pitchFamily="18" charset="0"/>
              </a:rPr>
              <a:t>实行三包</a:t>
            </a:r>
            <a:endParaRPr lang="zh-CN" altLang="en-US" sz="20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2000" dirty="0">
                <a:latin typeface="Times New Roman" panose="02020603050405020304" pitchFamily="18" charset="0"/>
                <a:cs typeface="Times New Roman" panose="02020603050405020304" pitchFamily="18" charset="0"/>
              </a:rPr>
              <a:t>Three Guarantees for Products: Repair, Replacement and Refund 	</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p:txBody>
      </p:sp>
      <p:sp>
        <p:nvSpPr>
          <p:cNvPr id="37891" name="Rectangle 3"/>
          <p:cNvSpPr/>
          <p:nvPr/>
        </p:nvSpPr>
        <p:spPr>
          <a:xfrm>
            <a:off x="1991360" y="3789045"/>
            <a:ext cx="9040495" cy="1918335"/>
          </a:xfrm>
          <a:prstGeom prst="rect">
            <a:avLst/>
          </a:prstGeom>
          <a:solidFill>
            <a:srgbClr val="CCFFFF"/>
          </a:solid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lnSpc>
                <a:spcPct val="11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1. </a:t>
            </a:r>
            <a:r>
              <a:rPr lang="zh-CN" altLang="en-US" sz="1800" dirty="0">
                <a:latin typeface="Times New Roman" panose="02020603050405020304" pitchFamily="18" charset="0"/>
                <a:cs typeface="Times New Roman" panose="02020603050405020304" pitchFamily="18" charset="0"/>
              </a:rPr>
              <a:t>可以全译为“</a:t>
            </a:r>
            <a:r>
              <a:rPr lang="en-US" altLang="zh-CN" sz="1800" dirty="0">
                <a:latin typeface="Times New Roman" panose="02020603050405020304" pitchFamily="18" charset="0"/>
                <a:cs typeface="Times New Roman" panose="02020603050405020304" pitchFamily="18" charset="0"/>
              </a:rPr>
              <a:t>Please leave off after pissing or shitting”</a:t>
            </a:r>
            <a:r>
              <a:rPr lang="zh-CN" altLang="en-US" sz="1800" dirty="0">
                <a:latin typeface="Times New Roman" panose="02020603050405020304" pitchFamily="18" charset="0"/>
                <a:cs typeface="Times New Roman" panose="02020603050405020304" pitchFamily="18" charset="0"/>
              </a:rPr>
              <a:t>，但这样显得非常粗俗，让人难以接受，原文表达的含义就是自动冲洗，而“用后免冲”属多此一举，因为自动冲洗，当然就免冲了，所以译成“</a:t>
            </a:r>
            <a:r>
              <a:rPr lang="en-US" altLang="zh-CN" sz="1800" dirty="0">
                <a:latin typeface="Times New Roman" panose="02020603050405020304" pitchFamily="18" charset="0"/>
                <a:cs typeface="Times New Roman" panose="02020603050405020304" pitchFamily="18" charset="0"/>
              </a:rPr>
              <a:t>Automatic Flush”</a:t>
            </a:r>
            <a:r>
              <a:rPr lang="zh-CN" altLang="en-US" sz="1800" dirty="0">
                <a:latin typeface="Times New Roman" panose="02020603050405020304" pitchFamily="18" charset="0"/>
                <a:cs typeface="Times New Roman" panose="02020603050405020304" pitchFamily="18" charset="0"/>
              </a:rPr>
              <a:t>足以表达原意。</a:t>
            </a:r>
            <a:endParaRPr lang="zh-CN" altLang="en-US" sz="1800" dirty="0">
              <a:latin typeface="Times New Roman" panose="02020603050405020304" pitchFamily="18" charset="0"/>
              <a:cs typeface="Times New Roman" panose="02020603050405020304" pitchFamily="18" charset="0"/>
            </a:endParaRPr>
          </a:p>
          <a:p>
            <a:pPr marL="0" lvl="0" indent="0" eaLnBrk="1" hangingPunct="1">
              <a:lnSpc>
                <a:spcPct val="11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2</a:t>
            </a:r>
            <a:r>
              <a:rPr lang="zh-CN" altLang="en-US" sz="1800" dirty="0">
                <a:latin typeface="Times New Roman" panose="02020603050405020304" pitchFamily="18" charset="0"/>
                <a:cs typeface="Times New Roman" panose="02020603050405020304" pitchFamily="18" charset="0"/>
              </a:rPr>
              <a:t>．“实行三包”属于高度浓缩的汉语公示语，中国人对其含义“包修、包退、 包换”耳熟能详，但如果简单翻译成“</a:t>
            </a:r>
            <a:r>
              <a:rPr lang="en-US" altLang="zh-CN" sz="1800" dirty="0">
                <a:latin typeface="Times New Roman" panose="02020603050405020304" pitchFamily="18" charset="0"/>
                <a:cs typeface="Times New Roman" panose="02020603050405020304" pitchFamily="18" charset="0"/>
              </a:rPr>
              <a:t>Three Guarantees for Products”</a:t>
            </a:r>
            <a:r>
              <a:rPr lang="zh-CN" altLang="en-US" sz="1800" dirty="0">
                <a:latin typeface="Times New Roman" panose="02020603050405020304" pitchFamily="18" charset="0"/>
                <a:cs typeface="Times New Roman" panose="02020603050405020304" pitchFamily="18" charset="0"/>
              </a:rPr>
              <a:t>就显得模糊，所以需要具体化，翻译成“</a:t>
            </a:r>
            <a:r>
              <a:rPr lang="en-US" altLang="zh-CN" sz="1800" dirty="0">
                <a:latin typeface="Times New Roman" panose="02020603050405020304" pitchFamily="18" charset="0"/>
                <a:cs typeface="Times New Roman" panose="02020603050405020304" pitchFamily="18" charset="0"/>
              </a:rPr>
              <a:t>Repair, Replacement and Refund”</a:t>
            </a:r>
            <a:r>
              <a:rPr lang="zh-CN" altLang="en-US" sz="1800" dirty="0">
                <a:latin typeface="Times New Roman" panose="02020603050405020304" pitchFamily="18" charset="0"/>
                <a:cs typeface="Times New Roman" panose="02020603050405020304" pitchFamily="18" charset="0"/>
              </a:rPr>
              <a:t>就非常清楚了。 </a:t>
            </a:r>
            <a:endParaRPr lang="zh-CN" altLang="en-US" sz="18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p:cNvSpPr>
          <p:nvPr>
            <p:ph idx="1"/>
          </p:nvPr>
        </p:nvSpPr>
        <p:spPr>
          <a:xfrm>
            <a:off x="1847533" y="1701165"/>
            <a:ext cx="7313612" cy="2663825"/>
          </a:xfrm>
        </p:spPr>
        <p:txBody>
          <a:bodyPr vert="horz" wrap="square" lIns="91440" tIns="45720" rIns="91440" bIns="45720" anchor="t" anchorCtr="0"/>
          <a:p>
            <a:pPr eaLnBrk="1" hangingPunct="1">
              <a:lnSpc>
                <a:spcPct val="130000"/>
              </a:lnSpc>
            </a:pPr>
            <a:r>
              <a:rPr lang="en-US" altLang="zh-CN" sz="2000" dirty="0">
                <a:latin typeface="Times New Roman" panose="02020603050405020304" pitchFamily="18" charset="0"/>
                <a:cs typeface="Times New Roman" panose="02020603050405020304" pitchFamily="18" charset="0"/>
              </a:rPr>
              <a:t>3. </a:t>
            </a:r>
            <a:r>
              <a:rPr lang="zh-CN" altLang="en-US" sz="2000" dirty="0">
                <a:latin typeface="Times New Roman" panose="02020603050405020304" pitchFamily="18" charset="0"/>
                <a:cs typeface="Times New Roman" panose="02020603050405020304" pitchFamily="18" charset="0"/>
              </a:rPr>
              <a:t>有您的参与，垃圾不会无家可归</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No Littering 	</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4. </a:t>
            </a:r>
            <a:r>
              <a:rPr lang="zh-CN" altLang="en-US" sz="2000" dirty="0">
                <a:latin typeface="Times New Roman" panose="02020603050405020304" pitchFamily="18" charset="0"/>
                <a:cs typeface="Times New Roman" panose="02020603050405020304" pitchFamily="18" charset="0"/>
              </a:rPr>
              <a:t>注意归还日期，按时还书 </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Please Return Books on Time	</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5. </a:t>
            </a:r>
            <a:r>
              <a:rPr lang="zh-CN" altLang="en-US" sz="2000" dirty="0">
                <a:latin typeface="Times New Roman" panose="02020603050405020304" pitchFamily="18" charset="0"/>
                <a:cs typeface="Times New Roman" panose="02020603050405020304" pitchFamily="18" charset="0"/>
              </a:rPr>
              <a:t>司机同志请您按规定停放车辆</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停车入库</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Park in Bays Only</a:t>
            </a:r>
            <a:endParaRPr lang="en-US" altLang="zh-CN" sz="2000" dirty="0">
              <a:latin typeface="Times New Roman" panose="02020603050405020304" pitchFamily="18" charset="0"/>
              <a:cs typeface="Times New Roman" panose="02020603050405020304" pitchFamily="18" charset="0"/>
            </a:endParaRPr>
          </a:p>
        </p:txBody>
      </p:sp>
      <p:sp>
        <p:nvSpPr>
          <p:cNvPr id="38915" name="Rectangle 4"/>
          <p:cNvSpPr/>
          <p:nvPr/>
        </p:nvSpPr>
        <p:spPr>
          <a:xfrm>
            <a:off x="7176135" y="1701165"/>
            <a:ext cx="4235450" cy="3745865"/>
          </a:xfrm>
          <a:prstGeom prst="rect">
            <a:avLst/>
          </a:prstGeom>
          <a:solidFill>
            <a:schemeClr val="accent2"/>
          </a:solid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lnSpc>
                <a:spcPct val="11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3. </a:t>
            </a:r>
            <a:r>
              <a:rPr lang="zh-CN" altLang="en-US" sz="1800" dirty="0">
                <a:latin typeface="Times New Roman" panose="02020603050405020304" pitchFamily="18" charset="0"/>
                <a:cs typeface="Times New Roman" panose="02020603050405020304" pitchFamily="18" charset="0"/>
              </a:rPr>
              <a:t>充满感情的汉语如果直译为“</a:t>
            </a:r>
            <a:r>
              <a:rPr lang="en-US" altLang="zh-CN" sz="1800" dirty="0">
                <a:latin typeface="Times New Roman" panose="02020603050405020304" pitchFamily="18" charset="0"/>
                <a:cs typeface="Times New Roman" panose="02020603050405020304" pitchFamily="18" charset="0"/>
              </a:rPr>
              <a:t>If you would like to join us, rubbish will never be homeless”</a:t>
            </a:r>
            <a:r>
              <a:rPr lang="zh-CN" altLang="en-US" sz="1800" dirty="0">
                <a:latin typeface="Times New Roman" panose="02020603050405020304" pitchFamily="18" charset="0"/>
                <a:cs typeface="Times New Roman" panose="02020603050405020304" pitchFamily="18" charset="0"/>
              </a:rPr>
              <a:t>显得非常啰嗦，其目的是要求大家“勿乱扔垃圾”。</a:t>
            </a:r>
            <a:endParaRPr lang="zh-CN" altLang="en-US" sz="1800" dirty="0">
              <a:latin typeface="Times New Roman" panose="02020603050405020304" pitchFamily="18" charset="0"/>
              <a:cs typeface="Times New Roman" panose="02020603050405020304" pitchFamily="18" charset="0"/>
            </a:endParaRPr>
          </a:p>
          <a:p>
            <a:pPr marL="0" lvl="0" indent="0" eaLnBrk="1" hangingPunct="1">
              <a:lnSpc>
                <a:spcPct val="11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4.“</a:t>
            </a:r>
            <a:r>
              <a:rPr lang="zh-CN" altLang="en-US" sz="1800" dirty="0">
                <a:latin typeface="Times New Roman" panose="02020603050405020304" pitchFamily="18" charset="0"/>
                <a:cs typeface="Times New Roman" panose="02020603050405020304" pitchFamily="18" charset="0"/>
              </a:rPr>
              <a:t>注意归还日期，按时还书”的用意在于要求读者“按期还书”，故翻译为“</a:t>
            </a:r>
            <a:r>
              <a:rPr lang="en-US" altLang="zh-CN" sz="1800" dirty="0">
                <a:latin typeface="Times New Roman" panose="02020603050405020304" pitchFamily="18" charset="0"/>
                <a:cs typeface="Times New Roman" panose="02020603050405020304" pitchFamily="18" charset="0"/>
              </a:rPr>
              <a:t>Please Return Books on Time”</a:t>
            </a:r>
            <a:r>
              <a:rPr lang="zh-CN" altLang="en-US" sz="1800" dirty="0">
                <a:latin typeface="Times New Roman" panose="02020603050405020304" pitchFamily="18" charset="0"/>
                <a:cs typeface="Times New Roman" panose="02020603050405020304" pitchFamily="18" charset="0"/>
              </a:rPr>
              <a:t>。</a:t>
            </a:r>
            <a:endParaRPr lang="zh-CN" altLang="en-US" sz="1800" dirty="0">
              <a:latin typeface="Times New Roman" panose="02020603050405020304" pitchFamily="18" charset="0"/>
              <a:cs typeface="Times New Roman" panose="02020603050405020304" pitchFamily="18" charset="0"/>
            </a:endParaRPr>
          </a:p>
          <a:p>
            <a:pPr marL="0" lvl="0" indent="0" eaLnBrk="1" hangingPunct="1">
              <a:lnSpc>
                <a:spcPct val="11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5. </a:t>
            </a:r>
            <a:r>
              <a:rPr lang="zh-CN" altLang="en-US" sz="1800" dirty="0">
                <a:latin typeface="Times New Roman" panose="02020603050405020304" pitchFamily="18" charset="0"/>
                <a:cs typeface="Times New Roman" panose="02020603050405020304" pitchFamily="18" charset="0"/>
              </a:rPr>
              <a:t>汉语公示语在适当的地方添加了表示称呼的话语“司机同志”和尊称“您”，英语中没有尊称，可以按英语习惯翻译成“</a:t>
            </a:r>
            <a:r>
              <a:rPr lang="en-US" altLang="zh-CN" sz="1800" dirty="0">
                <a:latin typeface="Times New Roman" panose="02020603050405020304" pitchFamily="18" charset="0"/>
                <a:cs typeface="Times New Roman" panose="02020603050405020304" pitchFamily="18" charset="0"/>
              </a:rPr>
              <a:t>Park in Bays Only”</a:t>
            </a:r>
            <a:r>
              <a:rPr lang="zh-CN" altLang="en-US" sz="1800" dirty="0">
                <a:latin typeface="Times New Roman" panose="02020603050405020304" pitchFamily="18" charset="0"/>
                <a:cs typeface="Times New Roman" panose="02020603050405020304" pitchFamily="18" charset="0"/>
              </a:rPr>
              <a:t>，表达了停车时须入库的信息。</a:t>
            </a:r>
            <a:endParaRPr lang="zh-CN" altLang="en-US" sz="18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3410" name="Rectangle 2"/>
          <p:cNvSpPr>
            <a:spLocks noGrp="1"/>
          </p:cNvSpPr>
          <p:nvPr>
            <p:ph idx="1"/>
          </p:nvPr>
        </p:nvSpPr>
        <p:spPr>
          <a:xfrm>
            <a:off x="1847533" y="1628458"/>
            <a:ext cx="8243887" cy="1728787"/>
          </a:xfrm>
        </p:spPr>
        <p:txBody>
          <a:bodyPr vert="horz" wrap="square" lIns="91440" tIns="45720" rIns="91440" bIns="45720" anchor="t" anchorCtr="0"/>
          <a:p>
            <a:pPr eaLnBrk="1" hangingPunct="1">
              <a:lnSpc>
                <a:spcPct val="100000"/>
              </a:lnSpc>
            </a:pPr>
            <a:r>
              <a:rPr lang="en-US" altLang="zh-CN" sz="2000" dirty="0">
                <a:latin typeface="Times New Roman" panose="02020603050405020304" pitchFamily="18" charset="0"/>
                <a:cs typeface="Times New Roman" panose="02020603050405020304" pitchFamily="18" charset="0"/>
              </a:rPr>
              <a:t>6. </a:t>
            </a:r>
            <a:r>
              <a:rPr lang="zh-CN" altLang="en-US" sz="2000" dirty="0">
                <a:latin typeface="Times New Roman" panose="02020603050405020304" pitchFamily="18" charset="0"/>
                <a:cs typeface="Times New Roman" panose="02020603050405020304" pitchFamily="18" charset="0"/>
              </a:rPr>
              <a:t>免费卫生纸，请珍惜使用 			</a:t>
            </a:r>
            <a:endParaRPr lang="zh-CN" altLang="en-US" sz="20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000" dirty="0">
                <a:latin typeface="Times New Roman" panose="02020603050405020304" pitchFamily="18" charset="0"/>
                <a:cs typeface="Times New Roman" panose="02020603050405020304" pitchFamily="18" charset="0"/>
              </a:rPr>
              <a:t>Do Not Waste Toilet Paper</a:t>
            </a:r>
            <a:endParaRPr lang="en-US" altLang="zh-CN" sz="20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000" dirty="0">
                <a:latin typeface="Times New Roman" panose="02020603050405020304" pitchFamily="18" charset="0"/>
                <a:cs typeface="Times New Roman" panose="02020603050405020304" pitchFamily="18" charset="0"/>
              </a:rPr>
              <a:t>7. </a:t>
            </a:r>
            <a:r>
              <a:rPr lang="zh-CN" altLang="en-US" sz="2000" dirty="0">
                <a:latin typeface="Times New Roman" panose="02020603050405020304" pitchFamily="18" charset="0"/>
                <a:cs typeface="Times New Roman" panose="02020603050405020304" pitchFamily="18" charset="0"/>
              </a:rPr>
              <a:t>正在售票，售完为止     			</a:t>
            </a:r>
            <a:endParaRPr lang="zh-CN" altLang="en-US" sz="20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000" dirty="0">
                <a:latin typeface="Times New Roman" panose="02020603050405020304" pitchFamily="18" charset="0"/>
                <a:cs typeface="Times New Roman" panose="02020603050405020304" pitchFamily="18" charset="0"/>
              </a:rPr>
              <a:t>Tickets Available </a:t>
            </a:r>
            <a:endParaRPr lang="en-US" altLang="zh-CN" sz="2000" dirty="0">
              <a:latin typeface="Times New Roman" panose="02020603050405020304" pitchFamily="18" charset="0"/>
              <a:cs typeface="Times New Roman" panose="02020603050405020304" pitchFamily="18" charset="0"/>
            </a:endParaRPr>
          </a:p>
        </p:txBody>
      </p:sp>
      <p:sp>
        <p:nvSpPr>
          <p:cNvPr id="39939" name="Rectangle 3"/>
          <p:cNvSpPr/>
          <p:nvPr/>
        </p:nvSpPr>
        <p:spPr>
          <a:xfrm>
            <a:off x="1919605" y="3212783"/>
            <a:ext cx="9634855" cy="2416175"/>
          </a:xfrm>
          <a:prstGeom prst="rect">
            <a:avLst/>
          </a:prstGeom>
          <a:solidFill>
            <a:schemeClr val="accent2"/>
          </a:solidFill>
          <a:ln w="9525">
            <a:noFill/>
          </a:ln>
        </p:spPr>
        <p:txBody>
          <a:bodyPr wrap="squar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266700" eaLnBrk="1" hangingPunct="1">
              <a:lnSpc>
                <a:spcPct val="12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6. </a:t>
            </a:r>
            <a:r>
              <a:rPr lang="zh-CN" altLang="en-US" sz="1800" dirty="0">
                <a:latin typeface="Times New Roman" panose="02020603050405020304" pitchFamily="18" charset="0"/>
                <a:cs typeface="Times New Roman" panose="02020603050405020304" pitchFamily="18" charset="0"/>
              </a:rPr>
              <a:t>由于生活环境和生活习惯的原因，“卫生纸免费”在中国还是新鲜事情，只有高档商场和饭店才提供免费使用，其他地方要么没有，要么须付费；但是在国外任何地方都提供免费卫生纸，此处这一信息不必单独译出来。</a:t>
            </a:r>
            <a:endParaRPr lang="zh-CN" altLang="en-US" sz="1800" dirty="0">
              <a:latin typeface="Times New Roman" panose="02020603050405020304" pitchFamily="18" charset="0"/>
              <a:cs typeface="Times New Roman" panose="02020603050405020304" pitchFamily="18" charset="0"/>
            </a:endParaRPr>
          </a:p>
          <a:p>
            <a:pPr marL="0" lvl="0" indent="266700" eaLnBrk="1" hangingPunct="1">
              <a:lnSpc>
                <a:spcPct val="120000"/>
              </a:lnSpc>
              <a:spcBef>
                <a:spcPct val="0"/>
              </a:spcBef>
              <a:buClrTx/>
              <a:buSzTx/>
              <a:buFontTx/>
              <a:buNone/>
            </a:pPr>
            <a:r>
              <a:rPr lang="en-US" altLang="zh-CN" sz="1800" dirty="0">
                <a:latin typeface="Times New Roman" panose="02020603050405020304" pitchFamily="18" charset="0"/>
                <a:cs typeface="Times New Roman" panose="02020603050405020304" pitchFamily="18" charset="0"/>
              </a:rPr>
              <a:t>7.“</a:t>
            </a:r>
            <a:r>
              <a:rPr lang="zh-CN" altLang="en-US" sz="1800" dirty="0">
                <a:latin typeface="Times New Roman" panose="02020603050405020304" pitchFamily="18" charset="0"/>
                <a:cs typeface="Times New Roman" panose="02020603050405020304" pitchFamily="18" charset="0"/>
              </a:rPr>
              <a:t>正在售票，售完为止”主要传达的信息是“现在有票出售”，而“售完即止”略显多余，售完了当然也就停止售票了，如果翻译成“</a:t>
            </a:r>
            <a:r>
              <a:rPr lang="en-US" altLang="zh-CN" sz="1800" dirty="0">
                <a:latin typeface="Times New Roman" panose="02020603050405020304" pitchFamily="18" charset="0"/>
                <a:cs typeface="Times New Roman" panose="02020603050405020304" pitchFamily="18" charset="0"/>
              </a:rPr>
              <a:t>Tickets are on Sale Till They are Sold Out”</a:t>
            </a:r>
            <a:r>
              <a:rPr lang="zh-CN" altLang="en-US" sz="1800" dirty="0">
                <a:latin typeface="Times New Roman" panose="02020603050405020304" pitchFamily="18" charset="0"/>
                <a:cs typeface="Times New Roman" panose="02020603050405020304" pitchFamily="18" charset="0"/>
              </a:rPr>
              <a:t>就显得多余、累赘，因为售票处售票状态一般有两种情况，一种是正在售票（</a:t>
            </a:r>
            <a:r>
              <a:rPr lang="en-US" altLang="zh-CN" sz="1800" dirty="0">
                <a:latin typeface="Times New Roman" panose="02020603050405020304" pitchFamily="18" charset="0"/>
                <a:cs typeface="Times New Roman" panose="02020603050405020304" pitchFamily="18" charset="0"/>
              </a:rPr>
              <a:t>Tickets are Available</a:t>
            </a:r>
            <a:r>
              <a:rPr lang="zh-CN" altLang="en-US" sz="1800" dirty="0">
                <a:latin typeface="Times New Roman" panose="02020603050405020304" pitchFamily="18" charset="0"/>
                <a:cs typeface="Times New Roman" panose="02020603050405020304" pitchFamily="18" charset="0"/>
              </a:rPr>
              <a:t>），另一种是已经售完（</a:t>
            </a:r>
            <a:r>
              <a:rPr lang="en-US" altLang="zh-CN" sz="1800" dirty="0">
                <a:latin typeface="Times New Roman" panose="02020603050405020304" pitchFamily="18" charset="0"/>
                <a:cs typeface="Times New Roman" panose="02020603050405020304" pitchFamily="18" charset="0"/>
              </a:rPr>
              <a:t>Sold Out</a:t>
            </a:r>
            <a:r>
              <a:rPr lang="zh-CN" altLang="en-US" sz="1800" dirty="0">
                <a:latin typeface="Times New Roman" panose="02020603050405020304" pitchFamily="18" charset="0"/>
                <a:cs typeface="Times New Roman" panose="02020603050405020304" pitchFamily="18" charset="0"/>
              </a:rPr>
              <a:t>）。</a:t>
            </a:r>
            <a:endParaRPr lang="zh-CN" altLang="en-US" sz="18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3410">
                                            <p:txEl>
                                              <p:charRg st="19" end="45"/>
                                            </p:txEl>
                                          </p:spTgt>
                                        </p:tgtEl>
                                        <p:attrNameLst>
                                          <p:attrName>style.visibility</p:attrName>
                                        </p:attrNameLst>
                                      </p:cBhvr>
                                      <p:to>
                                        <p:strVal val="visible"/>
                                      </p:to>
                                    </p:set>
                                    <p:animEffect transition="in" filter="wipe(down)">
                                      <p:cBhvr>
                                        <p:cTn id="7" dur="500"/>
                                        <p:tgtEl>
                                          <p:spTgt spid="273410">
                                            <p:txEl>
                                              <p:charRg st="19"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3410">
                                            <p:txEl>
                                              <p:charRg st="66" end="85"/>
                                            </p:txEl>
                                          </p:spTgt>
                                        </p:tgtEl>
                                        <p:attrNameLst>
                                          <p:attrName>style.visibility</p:attrName>
                                        </p:attrNameLst>
                                      </p:cBhvr>
                                      <p:to>
                                        <p:strVal val="visible"/>
                                      </p:to>
                                    </p:set>
                                    <p:animEffect transition="in" filter="wipe(down)">
                                      <p:cBhvr>
                                        <p:cTn id="12" dur="500"/>
                                        <p:tgtEl>
                                          <p:spTgt spid="273410">
                                            <p:txEl>
                                              <p:charRg st="66"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2386" name="Rectangle 2"/>
          <p:cNvSpPr>
            <a:spLocks noGrp="1"/>
          </p:cNvSpPr>
          <p:nvPr>
            <p:ph idx="1"/>
          </p:nvPr>
        </p:nvSpPr>
        <p:spPr>
          <a:xfrm>
            <a:off x="1775460" y="1628775"/>
            <a:ext cx="9811385" cy="1036320"/>
          </a:xfrm>
        </p:spPr>
        <p:txBody>
          <a:bodyPr vert="horz" wrap="square" lIns="91440" tIns="45720" rIns="91440" bIns="45720" anchor="t" anchorCtr="0"/>
          <a:p>
            <a:pPr eaLnBrk="1" hangingPunct="1">
              <a:lnSpc>
                <a:spcPct val="130000"/>
              </a:lnSpc>
            </a:pPr>
            <a:r>
              <a:rPr lang="en-US" altLang="zh-CN" sz="2000" dirty="0">
                <a:latin typeface="Times New Roman" panose="02020603050405020304" pitchFamily="18" charset="0"/>
                <a:cs typeface="Times New Roman" panose="02020603050405020304" pitchFamily="18" charset="0"/>
              </a:rPr>
              <a:t>8. </a:t>
            </a:r>
            <a:r>
              <a:rPr lang="zh-CN" altLang="en-US" sz="2000" dirty="0">
                <a:latin typeface="Times New Roman" panose="02020603050405020304" pitchFamily="18" charset="0"/>
                <a:cs typeface="Times New Roman" panose="02020603050405020304" pitchFamily="18" charset="0"/>
              </a:rPr>
              <a:t>五讲、四美、三热爱				</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Five Stresses, Four Points of Beauty and Three Aspects of Love</a:t>
            </a:r>
            <a:endParaRPr lang="en-US" altLang="zh-CN" sz="2000" dirty="0">
              <a:latin typeface="Times New Roman" panose="02020603050405020304" pitchFamily="18" charset="0"/>
              <a:cs typeface="Times New Roman" panose="02020603050405020304" pitchFamily="18" charset="0"/>
            </a:endParaRPr>
          </a:p>
          <a:p>
            <a:pPr eaLnBrk="1" hangingPunct="1">
              <a:lnSpc>
                <a:spcPct val="150000"/>
              </a:lnSpc>
            </a:pPr>
            <a:endParaRPr lang="zh-CN" altLang="en-US" sz="1800" dirty="0">
              <a:latin typeface="Times New Roman" panose="02020603050405020304" pitchFamily="18" charset="0"/>
              <a:cs typeface="Times New Roman" panose="02020603050405020304" pitchFamily="18" charset="0"/>
            </a:endParaRPr>
          </a:p>
        </p:txBody>
      </p:sp>
      <p:sp>
        <p:nvSpPr>
          <p:cNvPr id="39939" name="Rectangle 3"/>
          <p:cNvSpPr/>
          <p:nvPr/>
        </p:nvSpPr>
        <p:spPr>
          <a:xfrm>
            <a:off x="1775460" y="2853055"/>
            <a:ext cx="9419590" cy="2416175"/>
          </a:xfrm>
          <a:prstGeom prst="rect">
            <a:avLst/>
          </a:prstGeom>
          <a:solidFill>
            <a:schemeClr val="accent2"/>
          </a:solidFill>
          <a:ln w="9525">
            <a:noFill/>
          </a:ln>
        </p:spPr>
        <p:txBody>
          <a:bodyPr wrap="squar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266700" eaLnBrk="1" hangingPunct="1">
              <a:lnSpc>
                <a:spcPct val="120000"/>
              </a:lnSpc>
              <a:spcBef>
                <a:spcPct val="0"/>
              </a:spcBef>
              <a:buClrTx/>
              <a:buSzTx/>
              <a:buFontTx/>
              <a:buNone/>
            </a:pPr>
            <a:r>
              <a:rPr lang="zh-CN" altLang="en-US" sz="1800" dirty="0">
                <a:latin typeface="Times New Roman" panose="02020603050405020304" pitchFamily="18" charset="0"/>
                <a:cs typeface="Times New Roman" panose="02020603050405020304" pitchFamily="18" charset="0"/>
                <a:sym typeface="+mn-ea"/>
              </a:rPr>
              <a:t>本公示语既是中国特色词汇，又是高度浓缩的公示语，该公示语曾被翻译成“</a:t>
            </a:r>
            <a:r>
              <a:rPr lang="en-US" altLang="zh-CN" sz="1800" dirty="0">
                <a:latin typeface="Times New Roman" panose="02020603050405020304" pitchFamily="18" charset="0"/>
                <a:cs typeface="Times New Roman" panose="02020603050405020304" pitchFamily="18" charset="0"/>
                <a:sym typeface="+mn-ea"/>
              </a:rPr>
              <a:t>Five Speeches/Stresses, Four Beauties and Three Lovers”</a:t>
            </a:r>
            <a:r>
              <a:rPr lang="zh-CN" altLang="en-US" sz="1800" dirty="0">
                <a:latin typeface="Times New Roman" panose="02020603050405020304" pitchFamily="18" charset="0"/>
                <a:cs typeface="Times New Roman" panose="02020603050405020304" pitchFamily="18" charset="0"/>
                <a:sym typeface="+mn-ea"/>
              </a:rPr>
              <a:t>，错误非常明显，回译就成了“五次演讲、四个美女和三个情人”，改译为“</a:t>
            </a:r>
            <a:r>
              <a:rPr lang="en-US" altLang="zh-CN" sz="1800" dirty="0">
                <a:latin typeface="Times New Roman" panose="02020603050405020304" pitchFamily="18" charset="0"/>
                <a:cs typeface="Times New Roman" panose="02020603050405020304" pitchFamily="18" charset="0"/>
                <a:sym typeface="+mn-ea"/>
              </a:rPr>
              <a:t>Five Stresses, Four Points of Beauty and Three Aspects of Love”</a:t>
            </a:r>
            <a:r>
              <a:rPr lang="zh-CN" altLang="en-US" sz="1800" dirty="0">
                <a:latin typeface="Times New Roman" panose="02020603050405020304" pitchFamily="18" charset="0"/>
                <a:cs typeface="Times New Roman" panose="02020603050405020304" pitchFamily="18" charset="0"/>
                <a:sym typeface="+mn-ea"/>
              </a:rPr>
              <a:t>就能比较准确地传达原意，如果条件允许，可以对其浓缩意义进行加注，增添译文“</a:t>
            </a:r>
            <a:r>
              <a:rPr lang="en-US" altLang="zh-CN" sz="1800" dirty="0">
                <a:latin typeface="Times New Roman" panose="02020603050405020304" pitchFamily="18" charset="0"/>
                <a:cs typeface="Times New Roman" panose="02020603050405020304" pitchFamily="18" charset="0"/>
                <a:sym typeface="+mn-ea"/>
              </a:rPr>
              <a:t>Stress on decorum, manners, hygiene, discipline and morals; beauty of the mind, language, behavior and the environment; love of the motherland, socialism and the Communist Party”</a:t>
            </a:r>
            <a:r>
              <a:rPr lang="zh-CN" altLang="en-US" sz="1800" dirty="0">
                <a:latin typeface="Times New Roman" panose="02020603050405020304" pitchFamily="18" charset="0"/>
                <a:cs typeface="Times New Roman" panose="02020603050405020304" pitchFamily="18" charset="0"/>
                <a:sym typeface="+mn-ea"/>
              </a:rPr>
              <a:t>，意思就明白易懂了。</a:t>
            </a:r>
            <a:endParaRPr lang="zh-CN" altLang="en-US" sz="18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2386">
                                            <p:txEl>
                                              <p:charRg st="0" end="17"/>
                                            </p:txEl>
                                          </p:spTgt>
                                        </p:tgtEl>
                                        <p:attrNameLst>
                                          <p:attrName>style.visibility</p:attrName>
                                        </p:attrNameLst>
                                      </p:cBhvr>
                                      <p:to>
                                        <p:strVal val="visible"/>
                                      </p:to>
                                    </p:set>
                                    <p:animEffect transition="in" filter="wipe(down)">
                                      <p:cBhvr>
                                        <p:cTn id="7" dur="500"/>
                                        <p:tgtEl>
                                          <p:spTgt spid="272386">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2386">
                                            <p:txEl>
                                              <p:charRg st="17" end="80"/>
                                            </p:txEl>
                                          </p:spTgt>
                                        </p:tgtEl>
                                        <p:attrNameLst>
                                          <p:attrName>style.visibility</p:attrName>
                                        </p:attrNameLst>
                                      </p:cBhvr>
                                      <p:to>
                                        <p:strVal val="visible"/>
                                      </p:to>
                                    </p:set>
                                    <p:animEffect transition="in" filter="wipe(down)">
                                      <p:cBhvr>
                                        <p:cTn id="12" dur="500"/>
                                        <p:tgtEl>
                                          <p:spTgt spid="272386">
                                            <p:txEl>
                                              <p:charRg st="17" end="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6"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idx="1"/>
          </p:nvPr>
        </p:nvSpPr>
        <p:spPr>
          <a:xfrm>
            <a:off x="1847850" y="1628775"/>
            <a:ext cx="9504045" cy="5445125"/>
          </a:xfrm>
        </p:spPr>
        <p:txBody>
          <a:bodyPr vert="horz" wrap="square" lIns="91440" tIns="45720" rIns="91440" bIns="45720" anchor="t" anchorCtr="0"/>
          <a:p>
            <a:pPr eaLnBrk="1" hangingPunct="1">
              <a:lnSpc>
                <a:spcPct val="110000"/>
              </a:lnSpc>
            </a:pPr>
            <a:r>
              <a:rPr lang="zh-CN" altLang="en-US" sz="2400" dirty="0"/>
              <a:t>汉英公示语翻译错误的原因</a:t>
            </a:r>
            <a:endParaRPr lang="zh-CN" altLang="en-US" sz="2400" dirty="0"/>
          </a:p>
          <a:p>
            <a:pPr eaLnBrk="1" hangingPunct="1">
              <a:lnSpc>
                <a:spcPct val="110000"/>
              </a:lnSpc>
            </a:pPr>
            <a:r>
              <a:rPr lang="zh-CN" altLang="en-US" sz="2400" dirty="0"/>
              <a:t>公交售票员</a:t>
            </a:r>
            <a:r>
              <a:rPr lang="zh-CN" altLang="en-US" sz="2400" dirty="0">
                <a:latin typeface="Times New Roman" panose="02020603050405020304" pitchFamily="18" charset="0"/>
              </a:rPr>
              <a:t>（</a:t>
            </a:r>
            <a:r>
              <a:rPr lang="en-US" altLang="zh-CN" sz="2400" dirty="0">
                <a:latin typeface="Times New Roman" panose="02020603050405020304" pitchFamily="18" charset="0"/>
              </a:rPr>
              <a:t>Conductor</a:t>
            </a:r>
            <a:r>
              <a:rPr lang="zh-CN" altLang="en-US" sz="2400" dirty="0">
                <a:latin typeface="Times New Roman" panose="02020603050405020304" pitchFamily="18" charset="0"/>
              </a:rPr>
              <a:t>）”翻译成“</a:t>
            </a:r>
            <a:r>
              <a:rPr lang="en-US" altLang="zh-CN" sz="2400" dirty="0">
                <a:latin typeface="Times New Roman" panose="02020603050405020304" pitchFamily="18" charset="0"/>
              </a:rPr>
              <a:t>Busboy”</a:t>
            </a:r>
            <a:r>
              <a:rPr lang="zh-CN" altLang="en-US" sz="2400" dirty="0">
                <a:latin typeface="Times New Roman" panose="02020603050405020304" pitchFamily="18" charset="0"/>
              </a:rPr>
              <a:t>，殊不知“</a:t>
            </a:r>
            <a:r>
              <a:rPr lang="en-US" altLang="zh-CN" sz="2400" dirty="0">
                <a:latin typeface="Times New Roman" panose="02020603050405020304" pitchFamily="18" charset="0"/>
              </a:rPr>
              <a:t>Busboy”</a:t>
            </a:r>
            <a:r>
              <a:rPr lang="zh-CN" altLang="en-US" sz="2400" dirty="0">
                <a:latin typeface="Times New Roman" panose="02020603050405020304" pitchFamily="18" charset="0"/>
              </a:rPr>
              <a:t>意为餐馆工或餐馆助理，差之千里 </a:t>
            </a:r>
            <a:endParaRPr lang="zh-CN" altLang="en-US" sz="2400" dirty="0">
              <a:latin typeface="Times New Roman" panose="02020603050405020304" pitchFamily="18" charset="0"/>
            </a:endParaRPr>
          </a:p>
          <a:p>
            <a:pPr eaLnBrk="1" hangingPunct="1">
              <a:lnSpc>
                <a:spcPct val="110000"/>
              </a:lnSpc>
            </a:pPr>
            <a:r>
              <a:rPr lang="zh-CN" altLang="en-US" sz="2400" dirty="0">
                <a:latin typeface="Times New Roman" panose="02020603050405020304" pitchFamily="18" charset="0"/>
              </a:rPr>
              <a:t>原文：</a:t>
            </a:r>
            <a:r>
              <a:rPr lang="en-US" altLang="zh-CN" sz="2400" dirty="0">
                <a:latin typeface="Times New Roman" panose="02020603050405020304" pitchFamily="18" charset="0"/>
              </a:rPr>
              <a:t>The last one is delicious. Bring me another!</a:t>
            </a:r>
            <a:endParaRPr lang="en-US" altLang="zh-CN" sz="2400" dirty="0">
              <a:latin typeface="Times New Roman" panose="02020603050405020304" pitchFamily="18" charset="0"/>
            </a:endParaRPr>
          </a:p>
          <a:p>
            <a:pPr eaLnBrk="1" hangingPunct="1">
              <a:lnSpc>
                <a:spcPct val="110000"/>
              </a:lnSpc>
            </a:pPr>
            <a:r>
              <a:rPr lang="zh-CN" altLang="en-US" sz="2400" dirty="0">
                <a:latin typeface="Times New Roman" panose="02020603050405020304" pitchFamily="18" charset="0"/>
              </a:rPr>
              <a:t>译文：鳄鱼伤人  禁止入水</a:t>
            </a:r>
            <a:r>
              <a:rPr lang="zh-CN" altLang="en-US" sz="2400" dirty="0"/>
              <a:t> </a:t>
            </a:r>
            <a:endParaRPr lang="zh-CN" altLang="en-US" sz="2400" dirty="0"/>
          </a:p>
        </p:txBody>
      </p:sp>
      <p:pic>
        <p:nvPicPr>
          <p:cNvPr id="41987" name="Picture 4" descr="2008120809175845"/>
          <p:cNvPicPr>
            <a:picLocks noChangeAspect="1"/>
          </p:cNvPicPr>
          <p:nvPr/>
        </p:nvPicPr>
        <p:blipFill>
          <a:blip r:embed="rId1"/>
          <a:stretch>
            <a:fillRect/>
          </a:stretch>
        </p:blipFill>
        <p:spPr>
          <a:xfrm>
            <a:off x="2423795" y="4221480"/>
            <a:ext cx="3347085" cy="1927860"/>
          </a:xfrm>
          <a:prstGeom prst="rect">
            <a:avLst/>
          </a:prstGeom>
          <a:noFill/>
          <a:ln w="9525">
            <a:noFill/>
          </a:ln>
        </p:spPr>
      </p:pic>
      <p:sp>
        <p:nvSpPr>
          <p:cNvPr id="41988" name="Rectangle 5"/>
          <p:cNvSpPr>
            <a:spLocks noGrp="1"/>
          </p:cNvSpPr>
          <p:nvPr>
            <p:ph type="title"/>
          </p:nvPr>
        </p:nvSpPr>
        <p:spPr/>
        <p:txBody>
          <a:bodyPr vert="horz" wrap="square" lIns="91440" tIns="45720" rIns="91440" bIns="45720" anchor="b" anchorCtr="0"/>
          <a:p>
            <a:pPr eaLnBrk="1" hangingPunct="1"/>
            <a:r>
              <a:rPr lang="en-US" altLang="zh-CN" b="1" dirty="0"/>
              <a:t>III. </a:t>
            </a:r>
            <a:r>
              <a:rPr lang="zh-CN" altLang="en-US" b="1" dirty="0"/>
              <a:t>公示语翻译余论</a:t>
            </a:r>
            <a:endParaRPr lang="zh-CN" altLang="en-US" b="1" dirty="0"/>
          </a:p>
        </p:txBody>
      </p:sp>
    </p:spTree>
  </p:cSld>
  <p:clrMapOvr>
    <a:masterClrMapping/>
  </p:clrMapOvr>
  <p:transition spd="slow">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74462" name="Group 30"/>
          <p:cNvGraphicFramePr>
            <a:graphicFrameLocks noGrp="1"/>
          </p:cNvGraphicFramePr>
          <p:nvPr>
            <p:ph idx="1"/>
            <p:custDataLst>
              <p:tags r:id="rId1"/>
            </p:custDataLst>
          </p:nvPr>
        </p:nvGraphicFramePr>
        <p:xfrm>
          <a:off x="1703705" y="942340"/>
          <a:ext cx="9874250" cy="4393565"/>
        </p:xfrm>
        <a:graphic>
          <a:graphicData uri="http://schemas.openxmlformats.org/drawingml/2006/table">
            <a:tbl>
              <a:tblPr/>
              <a:tblGrid>
                <a:gridCol w="2047875"/>
                <a:gridCol w="7826375"/>
              </a:tblGrid>
              <a:tr h="417830">
                <a:tc rowSpan="4">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公示语的</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翻译原则</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忠实性原则：尽量贴近原语含义，表达原语意义</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1480">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删繁就简原则：尽量简洁，表述清楚 </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1480">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新旧有别原则：保留传统</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1480">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内外有别原则：有些特定读者对象为中国人的公示语就不必翻译</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1480">
                <a:tc rowSpan="6">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公示语的</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翻译技巧</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直译法：多数公示语可以按字面意思直接翻译</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1480">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意译法：根据公示语含义而不是字字对译</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1480">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视角转移法：对肯定句和否定句进行适当转换</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1480">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增译法：增加适当的词语进行阐释</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411480">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减译法：根据删繁就简原则，删去不必要信息或冗余信息</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83895">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零翻译：对那些具有特别针对性或者无须外国人了解的公示语</a:t>
                      </a:r>
                      <a:endParaRPr kumimoji="0" lang="zh-CN" altLang="en-US" sz="21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T="45714" marB="4571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spd="slow">
    <p:randomBar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82" name="Rectangle 2"/>
          <p:cNvSpPr>
            <a:spLocks noGrp="1"/>
          </p:cNvSpPr>
          <p:nvPr>
            <p:ph idx="1"/>
          </p:nvPr>
        </p:nvSpPr>
        <p:spPr>
          <a:xfrm>
            <a:off x="1992630" y="954405"/>
            <a:ext cx="9434830" cy="5903595"/>
          </a:xfrm>
        </p:spPr>
        <p:txBody>
          <a:bodyPr vert="horz" wrap="square" lIns="91440" tIns="45720" rIns="91440" bIns="45720" anchor="t" anchorCtr="0"/>
          <a:p>
            <a:pPr algn="l" eaLnBrk="1" hangingPunct="1">
              <a:lnSpc>
                <a:spcPct val="120000"/>
              </a:lnSpc>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文化意识在公示语翻译中的作用</a:t>
            </a:r>
            <a:endParaRPr lang="zh-CN" altLang="en-US" sz="3200" b="1" dirty="0">
              <a:latin typeface="Times New Roman" panose="02020603050405020304" pitchFamily="18" charset="0"/>
              <a:cs typeface="Times New Roman" panose="02020603050405020304" pitchFamily="18" charset="0"/>
            </a:endParaRPr>
          </a:p>
          <a:p>
            <a:pPr algn="l" eaLnBrk="1" hangingPunct="1">
              <a:lnSpc>
                <a:spcPct val="120000"/>
              </a:lnSpc>
            </a:pPr>
            <a:r>
              <a:rPr lang="zh-CN" altLang="en-US" sz="2400" dirty="0">
                <a:latin typeface="Times New Roman" panose="02020603050405020304" pitchFamily="18" charset="0"/>
                <a:cs typeface="Times New Roman" panose="02020603050405020304" pitchFamily="18" charset="0"/>
              </a:rPr>
              <a:t>严禁酒后驾车</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l" eaLnBrk="1" hangingPunct="1">
              <a:lnSpc>
                <a:spcPct val="120000"/>
              </a:lnSpc>
            </a:pPr>
            <a:r>
              <a:rPr lang="en-US" altLang="zh-CN" sz="2400" dirty="0">
                <a:latin typeface="Times New Roman" panose="02020603050405020304" pitchFamily="18" charset="0"/>
                <a:cs typeface="Times New Roman" panose="02020603050405020304" pitchFamily="18" charset="0"/>
              </a:rPr>
              <a:t>Driving after drinking is strictly prohibited*</a:t>
            </a:r>
            <a:endParaRPr lang="en-US" altLang="zh-CN" sz="2400" dirty="0">
              <a:latin typeface="Times New Roman" panose="02020603050405020304" pitchFamily="18" charset="0"/>
              <a:cs typeface="Times New Roman" panose="02020603050405020304" pitchFamily="18" charset="0"/>
            </a:endParaRPr>
          </a:p>
          <a:p>
            <a:pPr algn="l" eaLnBrk="1" hangingPunct="1">
              <a:lnSpc>
                <a:spcPct val="120000"/>
              </a:lnSpc>
            </a:pPr>
            <a:r>
              <a:rPr lang="en-US" altLang="zh-CN" sz="2400" dirty="0">
                <a:latin typeface="Times New Roman" panose="02020603050405020304" pitchFamily="18" charset="0"/>
                <a:cs typeface="Times New Roman" panose="02020603050405020304" pitchFamily="18" charset="0"/>
              </a:rPr>
              <a:t>If you drink, do not drive. </a:t>
            </a:r>
            <a:endParaRPr lang="en-US" altLang="zh-CN" sz="2400" dirty="0">
              <a:latin typeface="Times New Roman" panose="02020603050405020304" pitchFamily="18" charset="0"/>
              <a:cs typeface="Times New Roman" panose="02020603050405020304" pitchFamily="18" charset="0"/>
            </a:endParaRPr>
          </a:p>
          <a:p>
            <a:pPr algn="l" eaLnBrk="1" hangingPunct="1">
              <a:lnSpc>
                <a:spcPct val="120000"/>
              </a:lnSpc>
            </a:pPr>
            <a:r>
              <a:rPr lang="zh-CN" altLang="en-US" sz="2400" dirty="0">
                <a:latin typeface="Times New Roman" panose="02020603050405020304" pitchFamily="18" charset="0"/>
                <a:cs typeface="Times New Roman" panose="02020603050405020304" pitchFamily="18" charset="0"/>
              </a:rPr>
              <a:t>贵重物品、现金请交服务台保管，否则后果自负。 </a:t>
            </a:r>
            <a:endParaRPr lang="zh-CN" altLang="en-US" sz="2400" dirty="0">
              <a:latin typeface="Times New Roman" panose="02020603050405020304" pitchFamily="18" charset="0"/>
              <a:cs typeface="Times New Roman" panose="02020603050405020304" pitchFamily="18" charset="0"/>
            </a:endParaRPr>
          </a:p>
          <a:p>
            <a:pPr algn="l" eaLnBrk="1" hangingPunct="1">
              <a:lnSpc>
                <a:spcPct val="120000"/>
              </a:lnSpc>
            </a:pPr>
            <a:r>
              <a:rPr lang="en-US" altLang="zh-CN" sz="2400" dirty="0">
                <a:latin typeface="Times New Roman" panose="02020603050405020304" pitchFamily="18" charset="0"/>
                <a:cs typeface="Times New Roman" panose="02020603050405020304" pitchFamily="18" charset="0"/>
              </a:rPr>
              <a:t>Valuable articles, cash shall be handed to General Service Desk for safekeeping. Otherwise, the owner shall be responsible for the consequence. </a:t>
            </a:r>
            <a:endParaRPr lang="en-US" altLang="zh-CN" sz="2400" dirty="0">
              <a:latin typeface="Times New Roman" panose="02020603050405020304" pitchFamily="18" charset="0"/>
              <a:cs typeface="Times New Roman" panose="02020603050405020304" pitchFamily="18" charset="0"/>
            </a:endParaRPr>
          </a:p>
          <a:p>
            <a:pPr algn="l" eaLnBrk="1" hangingPunct="1">
              <a:lnSpc>
                <a:spcPct val="120000"/>
              </a:lnSpc>
            </a:pPr>
            <a:endParaRPr lang="en-US" altLang="zh-CN" sz="2500" dirty="0">
              <a:latin typeface="Times New Roman" panose="02020603050405020304" pitchFamily="18" charset="0"/>
              <a:ea typeface="华文新魏" pitchFamily="2" charset="-122"/>
              <a:cs typeface="Times New Roman" panose="02020603050405020304" pitchFamily="18" charset="0"/>
            </a:endParaRPr>
          </a:p>
          <a:p>
            <a:pPr algn="l" eaLnBrk="1" hangingPunct="1">
              <a:lnSpc>
                <a:spcPct val="120000"/>
              </a:lnSpc>
            </a:pPr>
            <a:endParaRPr lang="en-US" altLang="zh-CN" sz="4100" dirty="0">
              <a:latin typeface="Times New Roman" panose="02020603050405020304" pitchFamily="18" charset="0"/>
              <a:ea typeface="华文新魏" pitchFamily="2" charset="-122"/>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482">
                                            <p:txEl>
                                              <p:charRg st="0" end="18"/>
                                            </p:txEl>
                                          </p:spTgt>
                                        </p:tgtEl>
                                        <p:attrNameLst>
                                          <p:attrName>style.visibility</p:attrName>
                                        </p:attrNameLst>
                                      </p:cBhvr>
                                      <p:to>
                                        <p:strVal val="visible"/>
                                      </p:to>
                                    </p:set>
                                    <p:animEffect transition="in" filter="wipe(down)">
                                      <p:cBhvr>
                                        <p:cTn id="7" dur="500"/>
                                        <p:tgtEl>
                                          <p:spTgt spid="276482">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482">
                                            <p:txEl>
                                              <p:charRg st="18" end="27"/>
                                            </p:txEl>
                                          </p:spTgt>
                                        </p:tgtEl>
                                        <p:attrNameLst>
                                          <p:attrName>style.visibility</p:attrName>
                                        </p:attrNameLst>
                                      </p:cBhvr>
                                      <p:to>
                                        <p:strVal val="visible"/>
                                      </p:to>
                                    </p:set>
                                    <p:animEffect transition="in" filter="wipe(down)">
                                      <p:cBhvr>
                                        <p:cTn id="12" dur="500"/>
                                        <p:tgtEl>
                                          <p:spTgt spid="276482">
                                            <p:txEl>
                                              <p:charRg st="18" end="2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76482">
                                            <p:txEl>
                                              <p:charRg st="27" end="74"/>
                                            </p:txEl>
                                          </p:spTgt>
                                        </p:tgtEl>
                                        <p:attrNameLst>
                                          <p:attrName>style.visibility</p:attrName>
                                        </p:attrNameLst>
                                      </p:cBhvr>
                                      <p:to>
                                        <p:strVal val="visible"/>
                                      </p:to>
                                    </p:set>
                                    <p:animEffect transition="in" filter="wipe(down)">
                                      <p:cBhvr>
                                        <p:cTn id="17" dur="500"/>
                                        <p:tgtEl>
                                          <p:spTgt spid="276482">
                                            <p:txEl>
                                              <p:charRg st="27" end="7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76482">
                                            <p:txEl>
                                              <p:charRg st="74" end="103"/>
                                            </p:txEl>
                                          </p:spTgt>
                                        </p:tgtEl>
                                        <p:attrNameLst>
                                          <p:attrName>style.visibility</p:attrName>
                                        </p:attrNameLst>
                                      </p:cBhvr>
                                      <p:to>
                                        <p:strVal val="visible"/>
                                      </p:to>
                                    </p:set>
                                    <p:animEffect transition="in" filter="wipe(down)">
                                      <p:cBhvr>
                                        <p:cTn id="22" dur="500"/>
                                        <p:tgtEl>
                                          <p:spTgt spid="276482">
                                            <p:txEl>
                                              <p:charRg st="74" end="10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76482">
                                            <p:txEl>
                                              <p:charRg st="103" end="127"/>
                                            </p:txEl>
                                          </p:spTgt>
                                        </p:tgtEl>
                                        <p:attrNameLst>
                                          <p:attrName>style.visibility</p:attrName>
                                        </p:attrNameLst>
                                      </p:cBhvr>
                                      <p:to>
                                        <p:strVal val="visible"/>
                                      </p:to>
                                    </p:set>
                                    <p:animEffect transition="in" filter="wipe(down)">
                                      <p:cBhvr>
                                        <p:cTn id="27" dur="500"/>
                                        <p:tgtEl>
                                          <p:spTgt spid="276482">
                                            <p:txEl>
                                              <p:charRg st="103" end="12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76482">
                                            <p:txEl>
                                              <p:charRg st="127" end="272"/>
                                            </p:txEl>
                                          </p:spTgt>
                                        </p:tgtEl>
                                        <p:attrNameLst>
                                          <p:attrName>style.visibility</p:attrName>
                                        </p:attrNameLst>
                                      </p:cBhvr>
                                      <p:to>
                                        <p:strVal val="visible"/>
                                      </p:to>
                                    </p:set>
                                    <p:animEffect transition="in" filter="wipe(down)">
                                      <p:cBhvr>
                                        <p:cTn id="32" dur="500"/>
                                        <p:tgtEl>
                                          <p:spTgt spid="276482">
                                            <p:txEl>
                                              <p:charRg st="127" end="2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2"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p:cNvSpPr>
          <p:nvPr>
            <p:ph type="body" sz="half" idx="1"/>
          </p:nvPr>
        </p:nvSpPr>
        <p:spPr>
          <a:xfrm>
            <a:off x="3863975" y="260350"/>
            <a:ext cx="5400675" cy="792163"/>
          </a:xfrm>
        </p:spPr>
        <p:txBody>
          <a:bodyPr vert="horz" wrap="square" lIns="91440" tIns="45720" rIns="91440" bIns="45720" anchor="t" anchorCtr="0"/>
          <a:p>
            <a:pPr eaLnBrk="1" hangingPunct="1">
              <a:buClr>
                <a:schemeClr val="tx2"/>
              </a:buClr>
              <a:buSzPct val="70000"/>
              <a:buFont typeface="Wingdings" panose="05000000000000000000" pitchFamily="2" charset="2"/>
              <a:buNone/>
            </a:pPr>
            <a:r>
              <a:rPr lang="en-US" altLang="zh-CN" sz="2500" dirty="0">
                <a:latin typeface="Arial" panose="020B0604020202020204" pitchFamily="34" charset="0"/>
              </a:rPr>
              <a:t>3. </a:t>
            </a:r>
            <a:r>
              <a:rPr lang="zh-CN" altLang="en-US" sz="2500" dirty="0">
                <a:latin typeface="Arial" panose="020B0604020202020204" pitchFamily="34" charset="0"/>
              </a:rPr>
              <a:t>英国英语和美国英语的差异</a:t>
            </a:r>
            <a:endParaRPr lang="zh-CN" altLang="en-US" sz="2500" dirty="0">
              <a:latin typeface="Arial" panose="020B0604020202020204" pitchFamily="34" charset="0"/>
            </a:endParaRPr>
          </a:p>
        </p:txBody>
      </p:sp>
      <p:graphicFrame>
        <p:nvGraphicFramePr>
          <p:cNvPr id="277507" name="Group 3"/>
          <p:cNvGraphicFramePr>
            <a:graphicFrameLocks noGrp="1"/>
          </p:cNvGraphicFramePr>
          <p:nvPr>
            <p:ph sz="half" idx="1"/>
            <p:custDataLst>
              <p:tags r:id="rId1"/>
            </p:custDataLst>
          </p:nvPr>
        </p:nvGraphicFramePr>
        <p:xfrm>
          <a:off x="1821180" y="1042035"/>
          <a:ext cx="9719945" cy="4859020"/>
        </p:xfrm>
        <a:graphic>
          <a:graphicData uri="http://schemas.openxmlformats.org/drawingml/2006/table">
            <a:tbl>
              <a:tblPr/>
              <a:tblGrid>
                <a:gridCol w="2096770"/>
                <a:gridCol w="3777615"/>
                <a:gridCol w="3845560"/>
              </a:tblGrid>
              <a:tr h="4572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举例</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英国英语</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美国英语</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地铁</a:t>
                      </a:r>
                      <a:endPar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Underground</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Subway</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邮资已付</a:t>
                      </a:r>
                      <a:endPar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Post-Free</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Postpaid</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药房</a:t>
                      </a:r>
                      <a:endPar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Chemist</a:t>
                      </a:r>
                      <a:r>
                        <a:rPr kumimoji="0" lang="en-US" altLang="zh-CN" sz="2400" b="0" i="0" u="none" strike="noStrike" cap="none" normalizeH="0" baseline="0" smtClean="0">
                          <a:ln>
                            <a:noFill/>
                          </a:ln>
                          <a:solidFill>
                            <a:srgbClr val="000000"/>
                          </a:solidFill>
                          <a:effectLst/>
                          <a:latin typeface="Arial" panose="020B0604020202020204"/>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 Shop</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Pharmacy</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脚下留神</a:t>
                      </a:r>
                      <a:endPar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Mind Your Step</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Watch Your Step</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垃圾箱</a:t>
                      </a:r>
                      <a:endPar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Rubbish Bin</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Garbage Can</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96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外语学院</a:t>
                      </a:r>
                      <a:endPar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Faculty of Foreign Languages</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 of Foreign Languages</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816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面包店</a:t>
                      </a:r>
                      <a:endParaRPr kumimoji="0" lang="zh-CN" altLang="en-US" sz="2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Bakery</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Baker</a:t>
                      </a:r>
                      <a:r>
                        <a:rPr kumimoji="0" lang="en-US" altLang="zh-CN" sz="2400" b="0" i="0" u="none" strike="noStrike" cap="none" normalizeH="0" baseline="0" smtClean="0">
                          <a:ln>
                            <a:noFill/>
                          </a:ln>
                          <a:solidFill>
                            <a:srgbClr val="000000"/>
                          </a:solidFill>
                          <a:effectLst/>
                          <a:latin typeface="Arial" panose="020B0604020202020204"/>
                          <a:ea typeface="宋体" panose="02010600030101010101" pitchFamily="2" charset="-122"/>
                          <a:cs typeface="Times New Roman" panose="02020603050405020304" pitchFamily="18" charset="0"/>
                        </a:rPr>
                        <a:t>’</a:t>
                      </a: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 Shop</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47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Arial" panose="020B0604020202020204" pitchFamily="34" charset="0"/>
                        </a:rPr>
                        <a:t>请勿疲劳驾驶</a:t>
                      </a:r>
                      <a:endParaRPr kumimoji="0" lang="zh-CN" altLang="en-US"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Tiredness Kills, Take a Break</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Stay Alert, Stay Alive</a:t>
                      </a:r>
                      <a:endParaRPr kumimoji="0" lang="en-US" altLang="zh-CN" sz="24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p:cNvSpPr>
          <p:nvPr>
            <p:ph idx="1"/>
          </p:nvPr>
        </p:nvSpPr>
        <p:spPr>
          <a:xfrm>
            <a:off x="2279650" y="1052830"/>
            <a:ext cx="8305800" cy="2736215"/>
          </a:xfrm>
        </p:spPr>
        <p:txBody>
          <a:bodyPr vert="horz" wrap="square" lIns="91440" tIns="45720" rIns="91440" bIns="45720" anchor="t" anchorCtr="0"/>
          <a:p>
            <a:pPr marL="609600" indent="-609600" algn="ctr" eaLnBrk="1" hangingPunct="1">
              <a:lnSpc>
                <a:spcPct val="120000"/>
              </a:lnSpc>
              <a:buNone/>
            </a:pPr>
            <a:endParaRPr lang="en-US" altLang="zh-CN" sz="2400" dirty="0"/>
          </a:p>
          <a:p>
            <a:pPr marL="609600" indent="-609600" eaLnBrk="1" hangingPunct="1">
              <a:lnSpc>
                <a:spcPct val="120000"/>
              </a:lnSpc>
            </a:pPr>
            <a:r>
              <a:rPr lang="zh-CN" altLang="en-US" sz="2400" dirty="0"/>
              <a:t>了解公示语的含义及其背景知识；</a:t>
            </a:r>
            <a:endParaRPr lang="zh-CN" altLang="en-US" sz="2400" dirty="0"/>
          </a:p>
          <a:p>
            <a:pPr marL="609600" indent="-609600" eaLnBrk="1" hangingPunct="1">
              <a:lnSpc>
                <a:spcPct val="120000"/>
              </a:lnSpc>
            </a:pPr>
            <a:r>
              <a:rPr lang="zh-CN" altLang="en-US" sz="2400" dirty="0"/>
              <a:t>了解公示语的语言特点；</a:t>
            </a:r>
            <a:endParaRPr lang="zh-CN" altLang="en-US" sz="2400" dirty="0"/>
          </a:p>
          <a:p>
            <a:pPr marL="609600" indent="-609600" eaLnBrk="1" hangingPunct="1">
              <a:lnSpc>
                <a:spcPct val="120000"/>
              </a:lnSpc>
            </a:pPr>
            <a:r>
              <a:rPr lang="zh-CN" altLang="en-US" sz="2400" b="1" dirty="0">
                <a:solidFill>
                  <a:srgbClr val="0000FF"/>
                </a:solidFill>
              </a:rPr>
              <a:t>掌握公示语的翻译技巧</a:t>
            </a:r>
            <a:r>
              <a:rPr lang="zh-CN" altLang="en-US" sz="2400" dirty="0">
                <a:solidFill>
                  <a:srgbClr val="0000FF"/>
                </a:solidFill>
              </a:rPr>
              <a:t>；</a:t>
            </a:r>
            <a:endParaRPr lang="zh-CN" altLang="en-US" sz="2400" dirty="0">
              <a:solidFill>
                <a:srgbClr val="0000FF"/>
              </a:solidFill>
            </a:endParaRPr>
          </a:p>
          <a:p>
            <a:pPr marL="609600" indent="-609600" eaLnBrk="1" hangingPunct="1">
              <a:lnSpc>
                <a:spcPct val="120000"/>
              </a:lnSpc>
            </a:pPr>
            <a:r>
              <a:rPr lang="zh-CN" altLang="en-US" sz="2400" b="1" dirty="0">
                <a:solidFill>
                  <a:srgbClr val="0000FF"/>
                </a:solidFill>
              </a:rPr>
              <a:t>掌握商务翻译中的词类转换技巧。</a:t>
            </a:r>
            <a:endParaRPr lang="zh-CN" altLang="en-US" sz="2400" b="1" dirty="0">
              <a:solidFill>
                <a:srgbClr val="0000FF"/>
              </a:solidFill>
            </a:endParaRPr>
          </a:p>
        </p:txBody>
      </p:sp>
      <p:sp>
        <p:nvSpPr>
          <p:cNvPr id="245763" name="Rectangle 3"/>
          <p:cNvSpPr>
            <a:spLocks noGrp="1" noChangeArrowheads="1"/>
          </p:cNvSpPr>
          <p:nvPr>
            <p:ph type="title"/>
          </p:nvPr>
        </p:nvSpPr>
        <p:spPr>
          <a:xfrm>
            <a:off x="2251710" y="301625"/>
            <a:ext cx="7956550" cy="1143000"/>
          </a:xfrm>
        </p:spPr>
        <p:txBody>
          <a:bodyPr vert="horz" wrap="square" lIns="91440" tIns="45720" rIns="91440" bIns="45720" numCol="1" anchor="b" anchorCtr="0" compatLnSpc="1"/>
          <a:lstStyle/>
          <a:p>
            <a:pPr marL="0" marR="0" lvl="0" indent="0" algn="l" defTabSz="914400" rtl="0" eaLnBrk="1" fontAlgn="base" latinLnBrk="0" hangingPunct="1">
              <a:lnSpc>
                <a:spcPct val="145000"/>
              </a:lnSpc>
              <a:spcBef>
                <a:spcPct val="0"/>
              </a:spcBef>
              <a:spcAft>
                <a:spcPct val="0"/>
              </a:spcAft>
              <a:buClrTx/>
              <a:buSzTx/>
              <a:buFontTx/>
              <a:buNone/>
              <a:defRPr/>
            </a:pPr>
            <a:r>
              <a:rPr kumimoji="0" lang="en-US" altLang="zh-CN" sz="3200" b="0" i="0" u="none" strike="noStrike" kern="0" cap="none" spc="0" normalizeH="0" baseline="0" noProof="0" smtClean="0">
                <a:ln>
                  <a:noFill/>
                </a:ln>
                <a:solidFill>
                  <a:schemeClr val="tx2"/>
                </a:solidFill>
                <a:effectLst/>
                <a:uLnTx/>
                <a:uFillTx/>
                <a:latin typeface="+mj-lt"/>
                <a:ea typeface="+mj-ea"/>
                <a:cs typeface="+mj-cs"/>
              </a:rPr>
              <a:t>★ </a:t>
            </a:r>
            <a:r>
              <a:rPr kumimoji="0" lang="zh-CN" altLang="en-US" sz="3200" b="1" i="0" u="none" strike="noStrike" kern="0" cap="none" spc="0" normalizeH="0" baseline="0" noProof="0" smtClean="0">
                <a:ln>
                  <a:noFill/>
                </a:ln>
                <a:solidFill>
                  <a:schemeClr val="tx2"/>
                </a:solidFill>
                <a:effectLst/>
                <a:uLnTx/>
                <a:uFillTx/>
                <a:latin typeface="+mj-lt"/>
                <a:ea typeface="+mj-ea"/>
                <a:cs typeface="+mj-cs"/>
              </a:rPr>
              <a:t>本单元教学目标</a:t>
            </a:r>
            <a:r>
              <a:rPr kumimoji="0" lang="zh-CN" altLang="en-US" sz="3200" b="0" i="0" u="none" strike="noStrike" kern="0" cap="none" spc="0" normalizeH="0" baseline="0" noProof="0" smtClean="0">
                <a:ln>
                  <a:noFill/>
                </a:ln>
                <a:solidFill>
                  <a:schemeClr val="tx2"/>
                </a:solidFill>
                <a:effectLst/>
                <a:uLnTx/>
                <a:uFillTx/>
                <a:latin typeface="+mj-lt"/>
                <a:ea typeface="+mj-ea"/>
                <a:cs typeface="+mj-cs"/>
              </a:rPr>
              <a:t>：</a:t>
            </a:r>
            <a:endParaRPr kumimoji="0" lang="zh-CN" altLang="en-US" sz="3200" b="0" i="0" u="none" strike="noStrike" kern="0" cap="none" spc="0" normalizeH="0" baseline="0" noProof="0" smtClean="0">
              <a:ln>
                <a:noFill/>
              </a:ln>
              <a:solidFill>
                <a:schemeClr val="tx2"/>
              </a:solidFill>
              <a:effectLst/>
              <a:uLnTx/>
              <a:uFillTx/>
              <a:latin typeface="+mj-lt"/>
              <a:ea typeface="+mj-ea"/>
              <a:cs typeface="+mj-cs"/>
            </a:endParaRPr>
          </a:p>
        </p:txBody>
      </p:sp>
      <p:pic>
        <p:nvPicPr>
          <p:cNvPr id="7172" name="Picture 5" descr="2011314105329587"/>
          <p:cNvPicPr>
            <a:picLocks noChangeAspect="1"/>
          </p:cNvPicPr>
          <p:nvPr/>
        </p:nvPicPr>
        <p:blipFill>
          <a:blip r:embed="rId1"/>
          <a:stretch>
            <a:fillRect/>
          </a:stretch>
        </p:blipFill>
        <p:spPr>
          <a:xfrm>
            <a:off x="2855595" y="3789045"/>
            <a:ext cx="5671185" cy="1807845"/>
          </a:xfrm>
          <a:prstGeom prst="rect">
            <a:avLst/>
          </a:prstGeom>
          <a:noFill/>
          <a:ln w="9525">
            <a:noFill/>
          </a:ln>
        </p:spPr>
      </p:pic>
    </p:spTree>
  </p:cSld>
  <p:clrMapOvr>
    <a:masterClrMapping/>
  </p:clrMapOvr>
  <p:transition spd="slow">
    <p:randomBar dir="ver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a:spLocks noGrp="1"/>
          </p:cNvSpPr>
          <p:nvPr>
            <p:ph idx="1"/>
          </p:nvPr>
        </p:nvSpPr>
        <p:spPr>
          <a:xfrm>
            <a:off x="1919605" y="1773555"/>
            <a:ext cx="9514205" cy="5705475"/>
          </a:xfrm>
        </p:spPr>
        <p:txBody>
          <a:bodyPr vert="horz" wrap="square" lIns="91440" tIns="45720" rIns="91440" bIns="45720" anchor="t" anchorCtr="0"/>
          <a:p>
            <a:pPr algn="just" eaLnBrk="1" hangingPunct="1">
              <a:lnSpc>
                <a:spcPct val="150000"/>
              </a:lnSpc>
            </a:pPr>
            <a:r>
              <a:rPr lang="zh-CN" altLang="en-US" sz="2000" b="1" dirty="0">
                <a:latin typeface="Times New Roman" panose="02020603050405020304" pitchFamily="18" charset="0"/>
                <a:cs typeface="Times New Roman" panose="02020603050405020304" pitchFamily="18" charset="0"/>
              </a:rPr>
              <a:t>商务翻译技巧之词类转换</a:t>
            </a:r>
            <a:endParaRPr lang="zh-CN" altLang="en-US" sz="2000" b="1" dirty="0">
              <a:latin typeface="Times New Roman" panose="02020603050405020304" pitchFamily="18" charset="0"/>
              <a:cs typeface="Times New Roman" panose="02020603050405020304" pitchFamily="18" charset="0"/>
            </a:endParaRPr>
          </a:p>
          <a:p>
            <a:pPr algn="just" eaLnBrk="1" hangingPunct="1">
              <a:lnSpc>
                <a:spcPct val="150000"/>
              </a:lnSpc>
            </a:pPr>
            <a:r>
              <a:rPr lang="en-US" altLang="zh-CN" sz="2000" b="1" dirty="0">
                <a:latin typeface="Times New Roman" panose="02020603050405020304" pitchFamily="18" charset="0"/>
                <a:cs typeface="Times New Roman" panose="02020603050405020304" pitchFamily="18" charset="0"/>
              </a:rPr>
              <a:t>I. </a:t>
            </a:r>
            <a:r>
              <a:rPr lang="zh-CN" altLang="en-US" sz="2000" b="1" dirty="0">
                <a:latin typeface="Times New Roman" panose="02020603050405020304" pitchFamily="18" charset="0"/>
                <a:cs typeface="Times New Roman" panose="02020603050405020304" pitchFamily="18" charset="0"/>
              </a:rPr>
              <a:t>名词与动词的转换</a:t>
            </a:r>
            <a:endParaRPr lang="zh-CN" altLang="en-US" sz="2000" b="1" dirty="0">
              <a:latin typeface="Times New Roman" panose="02020603050405020304" pitchFamily="18" charset="0"/>
              <a:cs typeface="Times New Roman" panose="02020603050405020304" pitchFamily="18" charset="0"/>
            </a:endParaRPr>
          </a:p>
          <a:p>
            <a:pPr algn="just" eaLnBrk="1" hangingPunct="1">
              <a:lnSpc>
                <a:spcPct val="150000"/>
              </a:lnSpc>
            </a:pPr>
            <a:r>
              <a:rPr lang="en-US" altLang="zh-CN" sz="2000" dirty="0">
                <a:latin typeface="Times New Roman" panose="02020603050405020304" pitchFamily="18" charset="0"/>
                <a:cs typeface="Times New Roman" panose="02020603050405020304" pitchFamily="18" charset="0"/>
              </a:rPr>
              <a:t>R. Quirk</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Quirk et al, 1973</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48</a:t>
            </a:r>
            <a:r>
              <a:rPr lang="zh-CN" altLang="en-US" sz="2000"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等人认为，广义而言，名词用于指稳定的实体时，自然而然可以当成是“静态”的，无论是具体的（物质的）如</a:t>
            </a:r>
            <a:r>
              <a:rPr lang="zh-CN" altLang="en-US" sz="2000" b="1" i="1" dirty="0">
                <a:latin typeface="Times New Roman" panose="02020603050405020304" pitchFamily="18" charset="0"/>
                <a:cs typeface="Times New Roman" panose="02020603050405020304" pitchFamily="18" charset="0"/>
              </a:rPr>
              <a:t>房子、桌子、纸张，</a:t>
            </a:r>
            <a:r>
              <a:rPr lang="zh-CN" altLang="en-US" sz="2000" b="1" dirty="0">
                <a:latin typeface="Times New Roman" panose="02020603050405020304" pitchFamily="18" charset="0"/>
                <a:cs typeface="Times New Roman" panose="02020603050405020304" pitchFamily="18" charset="0"/>
              </a:rPr>
              <a:t>还是抽象的（心理的），如</a:t>
            </a:r>
            <a:r>
              <a:rPr lang="zh-CN" altLang="en-US" sz="2000" b="1" i="1" dirty="0">
                <a:latin typeface="Times New Roman" panose="02020603050405020304" pitchFamily="18" charset="0"/>
                <a:cs typeface="Times New Roman" panose="02020603050405020304" pitchFamily="18" charset="0"/>
              </a:rPr>
              <a:t>希望、植物学、长度</a:t>
            </a:r>
            <a:r>
              <a:rPr lang="zh-CN" altLang="en-US" sz="2000" b="1" dirty="0">
                <a:latin typeface="Times New Roman" panose="02020603050405020304" pitchFamily="18" charset="0"/>
                <a:cs typeface="Times New Roman" panose="02020603050405020304" pitchFamily="18" charset="0"/>
              </a:rPr>
              <a:t>等。另一方面，动词表达动作、活动，暂时的或者变化的状况时，自然而然是“动态”的。英语语言特色之一就是名词化（</a:t>
            </a:r>
            <a:r>
              <a:rPr lang="en-US" altLang="zh-CN" sz="2000" b="1" dirty="0">
                <a:latin typeface="Times New Roman" panose="02020603050405020304" pitchFamily="18" charset="0"/>
                <a:cs typeface="Times New Roman" panose="02020603050405020304" pitchFamily="18" charset="0"/>
              </a:rPr>
              <a:t>nominalization</a:t>
            </a:r>
            <a:r>
              <a:rPr lang="zh-CN" altLang="en-US" sz="2000" b="1" dirty="0">
                <a:latin typeface="Times New Roman" panose="02020603050405020304" pitchFamily="18" charset="0"/>
                <a:cs typeface="Times New Roman" panose="02020603050405020304" pitchFamily="18" charset="0"/>
              </a:rPr>
              <a:t>），即英语中大量使用名词，其中包括一些具有名词功能的词</a:t>
            </a:r>
            <a:r>
              <a:rPr lang="en-US" altLang="zh-CN" sz="2000" b="1"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 </a:t>
            </a:r>
            <a:endParaRPr lang="en-US" altLang="zh-CN" sz="2000" dirty="0">
              <a:latin typeface="Times New Roman" panose="02020603050405020304" pitchFamily="18" charset="0"/>
              <a:cs typeface="Times New Roman" panose="02020603050405020304" pitchFamily="18" charset="0"/>
            </a:endParaRPr>
          </a:p>
        </p:txBody>
      </p:sp>
      <p:sp>
        <p:nvSpPr>
          <p:cNvPr id="47107" name="Rectangle 3"/>
          <p:cNvSpPr>
            <a:spLocks noGrp="1"/>
          </p:cNvSpPr>
          <p:nvPr>
            <p:ph type="title"/>
          </p:nvPr>
        </p:nvSpPr>
        <p:spPr/>
        <p:txBody>
          <a:bodyPr vert="horz" wrap="square" lIns="91440" tIns="45720" rIns="91440" bIns="45720" anchor="b" anchorCtr="0"/>
          <a:p>
            <a:pPr eaLnBrk="1" hangingPunct="1"/>
            <a:r>
              <a:rPr lang="en-US" altLang="zh-CN" b="1" dirty="0"/>
              <a:t>§ PART FIVE  </a:t>
            </a:r>
            <a:r>
              <a:rPr lang="zh-CN" altLang="en-US" b="1" dirty="0"/>
              <a:t>译技点津：</a:t>
            </a:r>
            <a:endParaRPr lang="zh-CN" altLang="en-US" b="1" dirty="0"/>
          </a:p>
        </p:txBody>
      </p:sp>
    </p:spTree>
  </p:cSld>
  <p:clrMapOvr>
    <a:masterClrMapping/>
  </p:clrMapOvr>
  <p:transition spd="slow">
    <p:randomBar dir="ver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Grp="1"/>
          </p:cNvSpPr>
          <p:nvPr>
            <p:ph idx="1"/>
          </p:nvPr>
        </p:nvSpPr>
        <p:spPr>
          <a:xfrm>
            <a:off x="1724660" y="1645285"/>
            <a:ext cx="9919335" cy="5212715"/>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1]</a:t>
            </a:r>
            <a:r>
              <a:rPr lang="zh-CN" altLang="en-US" sz="2000" dirty="0">
                <a:latin typeface="Times New Roman" panose="02020603050405020304" pitchFamily="18" charset="0"/>
                <a:cs typeface="Times New Roman" panose="02020603050405020304" pitchFamily="18" charset="0"/>
              </a:rPr>
              <a:t>原文：钱款当面点清，离柜概不负责</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译文：</a:t>
            </a:r>
            <a:r>
              <a:rPr lang="en-US" altLang="zh-CN" sz="2000" dirty="0">
                <a:latin typeface="Times New Roman" panose="02020603050405020304" pitchFamily="18" charset="0"/>
                <a:cs typeface="Times New Roman" panose="02020603050405020304" pitchFamily="18" charset="0"/>
              </a:rPr>
              <a:t>Complete Transaction Before Leaving the Counter</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2]</a:t>
            </a:r>
            <a:r>
              <a:rPr lang="zh-CN" altLang="en-US" sz="2000" dirty="0">
                <a:latin typeface="Times New Roman" panose="02020603050405020304" pitchFamily="18" charset="0"/>
                <a:cs typeface="Times New Roman" panose="02020603050405020304" pitchFamily="18" charset="0"/>
              </a:rPr>
              <a:t>原文：前方修路</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译文：</a:t>
            </a:r>
            <a:r>
              <a:rPr lang="en-US" altLang="zh-CN" sz="2000" dirty="0">
                <a:latin typeface="Times New Roman" panose="02020603050405020304" pitchFamily="18" charset="0"/>
                <a:cs typeface="Times New Roman" panose="02020603050405020304" pitchFamily="18" charset="0"/>
              </a:rPr>
              <a:t>Road Work Ahead</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3]</a:t>
            </a:r>
            <a:r>
              <a:rPr lang="zh-CN" altLang="en-US" sz="2000" dirty="0">
                <a:latin typeface="Times New Roman" panose="02020603050405020304" pitchFamily="18" charset="0"/>
                <a:cs typeface="Times New Roman" panose="02020603050405020304" pitchFamily="18" charset="0"/>
              </a:rPr>
              <a:t>原文：停止服务</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 译文：</a:t>
            </a:r>
            <a:r>
              <a:rPr lang="en-US" altLang="zh-CN" sz="2000" dirty="0">
                <a:latin typeface="Times New Roman" panose="02020603050405020304" pitchFamily="18" charset="0"/>
                <a:cs typeface="Times New Roman" panose="02020603050405020304" pitchFamily="18" charset="0"/>
              </a:rPr>
              <a:t>Out of Service</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4]</a:t>
            </a:r>
            <a:r>
              <a:rPr lang="zh-CN" altLang="en-US" sz="2000" dirty="0">
                <a:latin typeface="Times New Roman" panose="02020603050405020304" pitchFamily="18" charset="0"/>
                <a:cs typeface="Times New Roman" panose="02020603050405020304" pitchFamily="18" charset="0"/>
              </a:rPr>
              <a:t>原文：免费送货服务</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 译文：</a:t>
            </a:r>
            <a:r>
              <a:rPr lang="en-US" altLang="zh-CN" sz="2000" dirty="0">
                <a:latin typeface="Times New Roman" panose="02020603050405020304" pitchFamily="18" charset="0"/>
                <a:cs typeface="Times New Roman" panose="02020603050405020304" pitchFamily="18" charset="0"/>
              </a:rPr>
              <a:t>Free Delivery Service</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5]</a:t>
            </a:r>
            <a:r>
              <a:rPr lang="zh-CN" altLang="en-US" sz="2000" dirty="0">
                <a:latin typeface="Times New Roman" panose="02020603050405020304" pitchFamily="18" charset="0"/>
                <a:cs typeface="Times New Roman" panose="02020603050405020304" pitchFamily="18" charset="0"/>
              </a:rPr>
              <a:t>原文：正在检修，请您稍候</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 译文：</a:t>
            </a:r>
            <a:r>
              <a:rPr lang="en-US" altLang="zh-CN" sz="2000" dirty="0">
                <a:latin typeface="Times New Roman" panose="02020603050405020304" pitchFamily="18" charset="0"/>
                <a:cs typeface="Times New Roman" panose="02020603050405020304" pitchFamily="18" charset="0"/>
              </a:rPr>
              <a:t>Please Wait. Maintenance in Progress.</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0578" name="Rectangle 2"/>
          <p:cNvSpPr>
            <a:spLocks noGrp="1"/>
          </p:cNvSpPr>
          <p:nvPr>
            <p:ph idx="1"/>
          </p:nvPr>
        </p:nvSpPr>
        <p:spPr>
          <a:xfrm>
            <a:off x="1559560" y="1557020"/>
            <a:ext cx="10048875" cy="5393690"/>
          </a:xfrm>
        </p:spPr>
        <p:txBody>
          <a:bodyPr vert="horz" wrap="square" lIns="91440" tIns="45720" rIns="91440" bIns="45720" anchor="t" anchorCtr="0"/>
          <a:p>
            <a:pPr eaLnBrk="1" hangingPunct="1">
              <a:lnSpc>
                <a:spcPct val="130000"/>
              </a:lnSpc>
            </a:pP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6]</a:t>
            </a:r>
            <a:r>
              <a:rPr lang="zh-CN" altLang="en-US" sz="2000" dirty="0">
                <a:latin typeface="Times New Roman" panose="02020603050405020304" pitchFamily="18" charset="0"/>
                <a:cs typeface="Times New Roman" panose="02020603050405020304" pitchFamily="18" charset="0"/>
              </a:rPr>
              <a:t>原文：</a:t>
            </a:r>
            <a:r>
              <a:rPr lang="en-US" altLang="zh-CN" sz="2000" dirty="0">
                <a:latin typeface="Times New Roman" panose="02020603050405020304" pitchFamily="18" charset="0"/>
                <a:cs typeface="Times New Roman" panose="02020603050405020304" pitchFamily="18" charset="0"/>
              </a:rPr>
              <a:t>We have been in</a:t>
            </a:r>
            <a:r>
              <a:rPr lang="en-US" altLang="zh-CN" sz="2000" i="1" dirty="0">
                <a:latin typeface="Times New Roman" panose="02020603050405020304" pitchFamily="18" charset="0"/>
                <a:cs typeface="Times New Roman" panose="02020603050405020304" pitchFamily="18" charset="0"/>
              </a:rPr>
              <a:t> correspondence </a:t>
            </a:r>
            <a:r>
              <a:rPr lang="en-US" altLang="zh-CN" sz="2000" dirty="0">
                <a:latin typeface="Times New Roman" panose="02020603050405020304" pitchFamily="18" charset="0"/>
                <a:cs typeface="Times New Roman" panose="02020603050405020304" pitchFamily="18" charset="0"/>
              </a:rPr>
              <a:t>with suppliers in Australia and were informed that they could provide us with similar goods at more attractive prices.</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译文：我们已与澳大利亚供货商取得联系，并得知他们能够以更优惠的价格提供类似的货物。</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7]</a:t>
            </a:r>
            <a:r>
              <a:rPr lang="zh-CN" altLang="en-US" sz="2000" dirty="0">
                <a:latin typeface="Times New Roman" panose="02020603050405020304" pitchFamily="18" charset="0"/>
                <a:cs typeface="Times New Roman" panose="02020603050405020304" pitchFamily="18" charset="0"/>
              </a:rPr>
              <a:t>原文：</a:t>
            </a:r>
            <a:r>
              <a:rPr lang="en-US" altLang="zh-CN" sz="2000" dirty="0">
                <a:latin typeface="Times New Roman" panose="02020603050405020304" pitchFamily="18" charset="0"/>
                <a:cs typeface="Times New Roman" panose="02020603050405020304" pitchFamily="18" charset="0"/>
              </a:rPr>
              <a:t>China’s</a:t>
            </a:r>
            <a:r>
              <a:rPr lang="en-US" altLang="zh-CN" sz="2000" i="1" dirty="0">
                <a:latin typeface="Times New Roman" panose="02020603050405020304" pitchFamily="18" charset="0"/>
                <a:cs typeface="Times New Roman" panose="02020603050405020304" pitchFamily="18" charset="0"/>
              </a:rPr>
              <a:t> entry</a:t>
            </a:r>
            <a:r>
              <a:rPr lang="en-US" altLang="zh-CN" sz="2000" dirty="0">
                <a:latin typeface="Times New Roman" panose="02020603050405020304" pitchFamily="18" charset="0"/>
                <a:cs typeface="Times New Roman" panose="02020603050405020304" pitchFamily="18" charset="0"/>
              </a:rPr>
              <a:t> into World Trade Organization has further resulted in even more foreign direct investment.</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译文：中国加入世界贸易组织后吸引了更多的外商直接投资。</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8]</a:t>
            </a:r>
            <a:r>
              <a:rPr lang="zh-CN" altLang="en-US" sz="2000" dirty="0">
                <a:latin typeface="Times New Roman" panose="02020603050405020304" pitchFamily="18" charset="0"/>
                <a:cs typeface="Times New Roman" panose="02020603050405020304" pitchFamily="18" charset="0"/>
              </a:rPr>
              <a:t>原文：</a:t>
            </a:r>
            <a:r>
              <a:rPr lang="en-US" altLang="zh-CN" sz="2000" dirty="0">
                <a:latin typeface="Times New Roman" panose="02020603050405020304" pitchFamily="18" charset="0"/>
                <a:cs typeface="Times New Roman" panose="02020603050405020304" pitchFamily="18" charset="0"/>
              </a:rPr>
              <a:t>The </a:t>
            </a:r>
            <a:r>
              <a:rPr lang="en-US" altLang="zh-CN" sz="2000" i="1" dirty="0">
                <a:latin typeface="Times New Roman" panose="02020603050405020304" pitchFamily="18" charset="0"/>
                <a:cs typeface="Times New Roman" panose="02020603050405020304" pitchFamily="18" charset="0"/>
              </a:rPr>
              <a:t>optimization</a:t>
            </a:r>
            <a:r>
              <a:rPr lang="en-US" altLang="zh-CN" sz="2000" dirty="0">
                <a:latin typeface="Times New Roman" panose="02020603050405020304" pitchFamily="18" charset="0"/>
                <a:cs typeface="Times New Roman" panose="02020603050405020304" pitchFamily="18" charset="0"/>
              </a:rPr>
              <a:t> of economic structure has become one of the most important tasks in this newly-established special economic zone.</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译文：优化经济结构已经成为这个新建经济特区的重要任务之一。</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0578">
                                            <p:txEl>
                                              <p:charRg st="0" end="158"/>
                                            </p:txEl>
                                          </p:spTgt>
                                        </p:tgtEl>
                                        <p:attrNameLst>
                                          <p:attrName>style.visibility</p:attrName>
                                        </p:attrNameLst>
                                      </p:cBhvr>
                                      <p:to>
                                        <p:strVal val="visible"/>
                                      </p:to>
                                    </p:set>
                                    <p:animEffect transition="in" filter="wipe(down)">
                                      <p:cBhvr>
                                        <p:cTn id="7" dur="500"/>
                                        <p:tgtEl>
                                          <p:spTgt spid="280578">
                                            <p:txEl>
                                              <p:charRg st="0" end="15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0578">
                                            <p:txEl>
                                              <p:charRg st="158" end="200"/>
                                            </p:txEl>
                                          </p:spTgt>
                                        </p:tgtEl>
                                        <p:attrNameLst>
                                          <p:attrName>style.visibility</p:attrName>
                                        </p:attrNameLst>
                                      </p:cBhvr>
                                      <p:to>
                                        <p:strVal val="visible"/>
                                      </p:to>
                                    </p:set>
                                    <p:animEffect transition="in" filter="wipe(down)">
                                      <p:cBhvr>
                                        <p:cTn id="12" dur="500"/>
                                        <p:tgtEl>
                                          <p:spTgt spid="280578">
                                            <p:txEl>
                                              <p:charRg st="158" end="20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0578">
                                            <p:txEl>
                                              <p:charRg st="200" end="312"/>
                                            </p:txEl>
                                          </p:spTgt>
                                        </p:tgtEl>
                                        <p:attrNameLst>
                                          <p:attrName>style.visibility</p:attrName>
                                        </p:attrNameLst>
                                      </p:cBhvr>
                                      <p:to>
                                        <p:strVal val="visible"/>
                                      </p:to>
                                    </p:set>
                                    <p:animEffect transition="in" filter="wipe(down)">
                                      <p:cBhvr>
                                        <p:cTn id="17" dur="500"/>
                                        <p:tgtEl>
                                          <p:spTgt spid="280578">
                                            <p:txEl>
                                              <p:charRg st="200" end="31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0578">
                                            <p:txEl>
                                              <p:charRg st="312" end="341"/>
                                            </p:txEl>
                                          </p:spTgt>
                                        </p:tgtEl>
                                        <p:attrNameLst>
                                          <p:attrName>style.visibility</p:attrName>
                                        </p:attrNameLst>
                                      </p:cBhvr>
                                      <p:to>
                                        <p:strVal val="visible"/>
                                      </p:to>
                                    </p:set>
                                    <p:animEffect transition="in" filter="wipe(down)">
                                      <p:cBhvr>
                                        <p:cTn id="22" dur="500"/>
                                        <p:tgtEl>
                                          <p:spTgt spid="280578">
                                            <p:txEl>
                                              <p:charRg st="312" end="34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80578">
                                            <p:txEl>
                                              <p:charRg st="341" end="479"/>
                                            </p:txEl>
                                          </p:spTgt>
                                        </p:tgtEl>
                                        <p:attrNameLst>
                                          <p:attrName>style.visibility</p:attrName>
                                        </p:attrNameLst>
                                      </p:cBhvr>
                                      <p:to>
                                        <p:strVal val="visible"/>
                                      </p:to>
                                    </p:set>
                                    <p:animEffect transition="in" filter="wipe(down)">
                                      <p:cBhvr>
                                        <p:cTn id="27" dur="500"/>
                                        <p:tgtEl>
                                          <p:spTgt spid="280578">
                                            <p:txEl>
                                              <p:charRg st="341" end="47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80578">
                                            <p:txEl>
                                              <p:charRg st="479" end="509"/>
                                            </p:txEl>
                                          </p:spTgt>
                                        </p:tgtEl>
                                        <p:attrNameLst>
                                          <p:attrName>style.visibility</p:attrName>
                                        </p:attrNameLst>
                                      </p:cBhvr>
                                      <p:to>
                                        <p:strVal val="visible"/>
                                      </p:to>
                                    </p:set>
                                    <p:animEffect transition="in" filter="wipe(down)">
                                      <p:cBhvr>
                                        <p:cTn id="32" dur="500"/>
                                        <p:tgtEl>
                                          <p:spTgt spid="280578">
                                            <p:txEl>
                                              <p:charRg st="479" end="5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8"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a:spLocks noGrp="1"/>
          </p:cNvSpPr>
          <p:nvPr>
            <p:ph idx="1"/>
          </p:nvPr>
        </p:nvSpPr>
        <p:spPr>
          <a:xfrm>
            <a:off x="1775460" y="1701165"/>
            <a:ext cx="9845675" cy="6308725"/>
          </a:xfrm>
        </p:spPr>
        <p:txBody>
          <a:bodyPr vert="horz" wrap="square" lIns="91440" tIns="45720" rIns="91440" bIns="45720" anchor="t" anchorCtr="0"/>
          <a:p>
            <a:pPr eaLnBrk="1" hangingPunct="1">
              <a:lnSpc>
                <a:spcPct val="13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9]</a:t>
            </a:r>
            <a:r>
              <a:rPr lang="zh-CN" altLang="en-US" sz="2000" dirty="0">
                <a:latin typeface="Times New Roman" panose="02020603050405020304" pitchFamily="18" charset="0"/>
                <a:cs typeface="Times New Roman" panose="02020603050405020304" pitchFamily="18" charset="0"/>
              </a:rPr>
              <a:t>原文：过去五年，改革开放带来了许多新变化，工人收入大幅</a:t>
            </a:r>
            <a:r>
              <a:rPr lang="zh-CN" altLang="en-US" sz="2000" b="1" dirty="0">
                <a:latin typeface="Times New Roman" panose="02020603050405020304" pitchFamily="18" charset="0"/>
                <a:cs typeface="Times New Roman" panose="02020603050405020304" pitchFamily="18" charset="0"/>
              </a:rPr>
              <a:t>增加</a:t>
            </a:r>
            <a:r>
              <a:rPr lang="zh-CN" altLang="en-US" sz="2000" dirty="0">
                <a:latin typeface="Times New Roman" panose="02020603050405020304" pitchFamily="18" charset="0"/>
                <a:cs typeface="Times New Roman" panose="02020603050405020304" pitchFamily="18" charset="0"/>
              </a:rPr>
              <a:t>，乡镇企业异军</a:t>
            </a:r>
            <a:r>
              <a:rPr lang="zh-CN" altLang="en-US" sz="2000" b="1" dirty="0">
                <a:latin typeface="Times New Roman" panose="02020603050405020304" pitchFamily="18" charset="0"/>
                <a:cs typeface="Times New Roman" panose="02020603050405020304" pitchFamily="18" charset="0"/>
              </a:rPr>
              <a:t>突起。</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译文：</a:t>
            </a:r>
            <a:r>
              <a:rPr lang="en-US" altLang="zh-CN" sz="2000" dirty="0">
                <a:latin typeface="Times New Roman" panose="02020603050405020304" pitchFamily="18" charset="0"/>
                <a:cs typeface="Times New Roman" panose="02020603050405020304" pitchFamily="18" charset="0"/>
              </a:rPr>
              <a:t>In the past five years, reform and opening up brought about many new changes, which were</a:t>
            </a:r>
            <a:r>
              <a:rPr lang="en-US" altLang="zh-CN" sz="2000" i="1" dirty="0">
                <a:latin typeface="Times New Roman" panose="02020603050405020304" pitchFamily="18" charset="0"/>
                <a:cs typeface="Times New Roman" panose="02020603050405020304" pitchFamily="18" charset="0"/>
              </a:rPr>
              <a:t> characterized </a:t>
            </a:r>
            <a:r>
              <a:rPr lang="en-US" altLang="zh-CN" sz="2000" dirty="0">
                <a:latin typeface="Times New Roman" panose="02020603050405020304" pitchFamily="18" charset="0"/>
                <a:cs typeface="Times New Roman" panose="02020603050405020304" pitchFamily="18" charset="0"/>
              </a:rPr>
              <a:t>by a substantial</a:t>
            </a:r>
            <a:r>
              <a:rPr lang="en-US" altLang="zh-CN" sz="2000" i="1" dirty="0">
                <a:latin typeface="Times New Roman" panose="02020603050405020304" pitchFamily="18" charset="0"/>
                <a:cs typeface="Times New Roman" panose="02020603050405020304" pitchFamily="18" charset="0"/>
              </a:rPr>
              <a:t> increase</a:t>
            </a:r>
            <a:r>
              <a:rPr lang="en-US" altLang="zh-CN" sz="2000" dirty="0">
                <a:latin typeface="Times New Roman" panose="02020603050405020304" pitchFamily="18" charset="0"/>
                <a:cs typeface="Times New Roman" panose="02020603050405020304" pitchFamily="18" charset="0"/>
              </a:rPr>
              <a:t> in workers’ income and the </a:t>
            </a:r>
            <a:r>
              <a:rPr lang="en-US" altLang="zh-CN" sz="2000" i="1" dirty="0">
                <a:latin typeface="Times New Roman" panose="02020603050405020304" pitchFamily="18" charset="0"/>
                <a:cs typeface="Times New Roman" panose="02020603050405020304" pitchFamily="18" charset="0"/>
              </a:rPr>
              <a:t>rise</a:t>
            </a:r>
            <a:r>
              <a:rPr lang="en-US" altLang="zh-CN" sz="2000" dirty="0">
                <a:latin typeface="Times New Roman" panose="02020603050405020304" pitchFamily="18" charset="0"/>
                <a:cs typeface="Times New Roman" panose="02020603050405020304" pitchFamily="18" charset="0"/>
              </a:rPr>
              <a:t> of township enterprises as a new force.</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10]</a:t>
            </a:r>
            <a:r>
              <a:rPr lang="zh-CN" altLang="en-US" sz="2000" dirty="0">
                <a:latin typeface="Times New Roman" panose="02020603050405020304" pitchFamily="18" charset="0"/>
                <a:cs typeface="Times New Roman" panose="02020603050405020304" pitchFamily="18" charset="0"/>
              </a:rPr>
              <a:t>原文：</a:t>
            </a:r>
            <a:r>
              <a:rPr lang="en-US" altLang="zh-CN" sz="2000" dirty="0">
                <a:latin typeface="Times New Roman" panose="02020603050405020304" pitchFamily="18" charset="0"/>
                <a:cs typeface="Times New Roman" panose="02020603050405020304" pitchFamily="18" charset="0"/>
              </a:rPr>
              <a:t>2006</a:t>
            </a:r>
            <a:r>
              <a:rPr lang="zh-CN" altLang="en-US" sz="2000" dirty="0">
                <a:latin typeface="Times New Roman" panose="02020603050405020304" pitchFamily="18" charset="0"/>
                <a:cs typeface="Times New Roman" panose="02020603050405020304" pitchFamily="18" charset="0"/>
              </a:rPr>
              <a:t>年，广东与马来西亚进出口贸易额达</a:t>
            </a:r>
            <a:r>
              <a:rPr lang="en-US" altLang="zh-CN" sz="2000" dirty="0">
                <a:latin typeface="Times New Roman" panose="02020603050405020304" pitchFamily="18" charset="0"/>
                <a:cs typeface="Times New Roman" panose="02020603050405020304" pitchFamily="18" charset="0"/>
              </a:rPr>
              <a:t>113</a:t>
            </a:r>
            <a:r>
              <a:rPr lang="zh-CN" altLang="en-US" sz="2000" dirty="0">
                <a:latin typeface="Times New Roman" panose="02020603050405020304" pitchFamily="18" charset="0"/>
                <a:cs typeface="Times New Roman" panose="02020603050405020304" pitchFamily="18" charset="0"/>
              </a:rPr>
              <a:t>亿美元，比上一年</a:t>
            </a:r>
            <a:r>
              <a:rPr lang="zh-CN" altLang="en-US" sz="2000" b="1" dirty="0">
                <a:latin typeface="Times New Roman" panose="02020603050405020304" pitchFamily="18" charset="0"/>
                <a:cs typeface="Times New Roman" panose="02020603050405020304" pitchFamily="18" charset="0"/>
              </a:rPr>
              <a:t>增长</a:t>
            </a:r>
            <a:r>
              <a:rPr lang="en-US" altLang="zh-CN" sz="2000" dirty="0">
                <a:latin typeface="Times New Roman" panose="02020603050405020304" pitchFamily="18" charset="0"/>
                <a:cs typeface="Times New Roman" panose="02020603050405020304" pitchFamily="18" charset="0"/>
              </a:rPr>
              <a:t>22.4%</a:t>
            </a:r>
            <a:r>
              <a:rPr lang="zh-CN" altLang="en-US" sz="2000" dirty="0">
                <a:latin typeface="Times New Roman" panose="02020603050405020304" pitchFamily="18" charset="0"/>
                <a:cs typeface="Times New Roman" panose="02020603050405020304" pitchFamily="18" charset="0"/>
              </a:rPr>
              <a:t>。</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译文：</a:t>
            </a:r>
            <a:r>
              <a:rPr lang="en-US" altLang="zh-CN" sz="2000" dirty="0">
                <a:latin typeface="Times New Roman" panose="02020603050405020304" pitchFamily="18" charset="0"/>
                <a:cs typeface="Times New Roman" panose="02020603050405020304" pitchFamily="18" charset="0"/>
              </a:rPr>
              <a:t>In 2006, bilateral trade volume between Guangdong and Malaysia hit USD 11.3 billion, representing an increase of 22.4% from the previous year.</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p:cNvSpPr>
          <p:nvPr>
            <p:ph idx="1"/>
          </p:nvPr>
        </p:nvSpPr>
        <p:spPr>
          <a:xfrm>
            <a:off x="1838325" y="1700530"/>
            <a:ext cx="9641205" cy="5157470"/>
          </a:xfrm>
        </p:spPr>
        <p:txBody>
          <a:bodyPr vert="horz" wrap="square" lIns="91440" tIns="45720" rIns="91440" bIns="45720" anchor="t" anchorCtr="0"/>
          <a:p>
            <a:pPr eaLnBrk="1" hangingPunct="1">
              <a:lnSpc>
                <a:spcPct val="13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例</a:t>
            </a:r>
            <a:r>
              <a:rPr lang="en-US" altLang="zh-CN" sz="2400" dirty="0">
                <a:latin typeface="Times New Roman" panose="02020603050405020304" pitchFamily="18" charset="0"/>
                <a:cs typeface="Times New Roman" panose="02020603050405020304" pitchFamily="18" charset="0"/>
              </a:rPr>
              <a:t>11]</a:t>
            </a:r>
            <a:r>
              <a:rPr lang="zh-CN" altLang="en-US" sz="2400" dirty="0">
                <a:latin typeface="Times New Roman" panose="02020603050405020304" pitchFamily="18" charset="0"/>
                <a:cs typeface="Times New Roman" panose="02020603050405020304" pitchFamily="18" charset="0"/>
              </a:rPr>
              <a:t>原文：</a:t>
            </a:r>
            <a:r>
              <a:rPr lang="en-US" altLang="zh-CN" sz="2400" dirty="0">
                <a:latin typeface="Times New Roman" panose="02020603050405020304" pitchFamily="18" charset="0"/>
                <a:cs typeface="Times New Roman" panose="02020603050405020304" pitchFamily="18" charset="0"/>
              </a:rPr>
              <a:t>The products of IBM are chiefly</a:t>
            </a:r>
            <a:r>
              <a:rPr lang="en-US" altLang="zh-CN" sz="2400" i="1" dirty="0">
                <a:latin typeface="Times New Roman" panose="02020603050405020304" pitchFamily="18" charset="0"/>
                <a:cs typeface="Times New Roman" panose="02020603050405020304" pitchFamily="18" charset="0"/>
              </a:rPr>
              <a:t> characterized by</a:t>
            </a:r>
            <a:r>
              <a:rPr lang="en-US" altLang="zh-CN" sz="2400" dirty="0">
                <a:latin typeface="Times New Roman" panose="02020603050405020304" pitchFamily="18" charset="0"/>
                <a:cs typeface="Times New Roman" panose="02020603050405020304" pitchFamily="18" charset="0"/>
              </a:rPr>
              <a:t> their fine workmanship, durability and portability. </a:t>
            </a:r>
            <a:endParaRPr lang="en-US" altLang="zh-CN" sz="24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400" dirty="0">
                <a:latin typeface="Times New Roman" panose="02020603050405020304" pitchFamily="18" charset="0"/>
                <a:cs typeface="Times New Roman" panose="02020603050405020304" pitchFamily="18" charset="0"/>
              </a:rPr>
              <a:t>译文：</a:t>
            </a:r>
            <a:r>
              <a:rPr lang="en-US" altLang="zh-CN" sz="2400" dirty="0">
                <a:latin typeface="Times New Roman" panose="02020603050405020304" pitchFamily="18" charset="0"/>
                <a:cs typeface="Times New Roman" panose="02020603050405020304" pitchFamily="18" charset="0"/>
              </a:rPr>
              <a:t>IBM</a:t>
            </a:r>
            <a:r>
              <a:rPr lang="zh-CN" altLang="en-US" sz="2400" dirty="0">
                <a:latin typeface="Times New Roman" panose="02020603050405020304" pitchFamily="18" charset="0"/>
                <a:cs typeface="Times New Roman" panose="02020603050405020304" pitchFamily="18" charset="0"/>
              </a:rPr>
              <a:t>公司产品的主要</a:t>
            </a:r>
            <a:r>
              <a:rPr lang="zh-CN" altLang="en-US" sz="2400" b="1" dirty="0">
                <a:latin typeface="Times New Roman" panose="02020603050405020304" pitchFamily="18" charset="0"/>
                <a:cs typeface="Times New Roman" panose="02020603050405020304" pitchFamily="18" charset="0"/>
              </a:rPr>
              <a:t>特点</a:t>
            </a:r>
            <a:r>
              <a:rPr lang="zh-CN" altLang="en-US" sz="2400" dirty="0">
                <a:latin typeface="Times New Roman" panose="02020603050405020304" pitchFamily="18" charset="0"/>
                <a:cs typeface="Times New Roman" panose="02020603050405020304" pitchFamily="18" charset="0"/>
              </a:rPr>
              <a:t>是工艺精湛，经久耐用，携带方便。</a:t>
            </a:r>
            <a:endParaRPr lang="zh-CN" altLang="en-US" sz="24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例</a:t>
            </a:r>
            <a:r>
              <a:rPr lang="en-US" altLang="zh-CN" sz="2400" dirty="0">
                <a:latin typeface="Times New Roman" panose="02020603050405020304" pitchFamily="18" charset="0"/>
                <a:cs typeface="Times New Roman" panose="02020603050405020304" pitchFamily="18" charset="0"/>
              </a:rPr>
              <a:t>12]</a:t>
            </a:r>
            <a:r>
              <a:rPr lang="zh-CN" altLang="en-US" sz="2400" dirty="0">
                <a:latin typeface="Times New Roman" panose="02020603050405020304" pitchFamily="18" charset="0"/>
                <a:cs typeface="Times New Roman" panose="02020603050405020304" pitchFamily="18" charset="0"/>
              </a:rPr>
              <a:t>原文：</a:t>
            </a:r>
            <a:r>
              <a:rPr lang="en-US" altLang="zh-CN" sz="2400" dirty="0">
                <a:latin typeface="Times New Roman" panose="02020603050405020304" pitchFamily="18" charset="0"/>
                <a:cs typeface="Times New Roman" panose="02020603050405020304" pitchFamily="18" charset="0"/>
              </a:rPr>
              <a:t>The design</a:t>
            </a:r>
            <a:r>
              <a:rPr lang="en-US" altLang="zh-CN" sz="2400" i="1" dirty="0">
                <a:latin typeface="Times New Roman" panose="02020603050405020304" pitchFamily="18" charset="0"/>
                <a:cs typeface="Times New Roman" panose="02020603050405020304" pitchFamily="18" charset="0"/>
              </a:rPr>
              <a:t> aims at</a:t>
            </a:r>
            <a:r>
              <a:rPr lang="en-US" altLang="zh-CN" sz="2400" dirty="0">
                <a:latin typeface="Times New Roman" panose="02020603050405020304" pitchFamily="18" charset="0"/>
                <a:cs typeface="Times New Roman" panose="02020603050405020304" pitchFamily="18" charset="0"/>
              </a:rPr>
              <a:t> simple structure, easy maintenance and high productivity.</a:t>
            </a:r>
            <a:endParaRPr lang="en-US" altLang="zh-CN" sz="24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400" dirty="0">
                <a:latin typeface="Times New Roman" panose="02020603050405020304" pitchFamily="18" charset="0"/>
                <a:cs typeface="Times New Roman" panose="02020603050405020304" pitchFamily="18" charset="0"/>
              </a:rPr>
              <a:t>译文：该设计是为了实现结构简单，维修方便，生产率高的</a:t>
            </a:r>
            <a:r>
              <a:rPr lang="zh-CN" altLang="en-US" sz="2400" b="1" dirty="0">
                <a:latin typeface="Times New Roman" panose="02020603050405020304" pitchFamily="18" charset="0"/>
                <a:cs typeface="Times New Roman" panose="02020603050405020304" pitchFamily="18" charset="0"/>
              </a:rPr>
              <a:t>目的</a:t>
            </a:r>
            <a:r>
              <a:rPr lang="zh-CN" altLang="en-US"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2"/>
          <p:cNvSpPr>
            <a:spLocks noGrp="1"/>
          </p:cNvSpPr>
          <p:nvPr>
            <p:ph idx="1"/>
          </p:nvPr>
        </p:nvSpPr>
        <p:spPr>
          <a:xfrm>
            <a:off x="1775460" y="981075"/>
            <a:ext cx="9626600" cy="6408420"/>
          </a:xfrm>
        </p:spPr>
        <p:txBody>
          <a:bodyPr vert="horz" wrap="square" lIns="91440" tIns="45720" rIns="91440" bIns="45720" anchor="t" anchorCtr="0"/>
          <a:p>
            <a:pPr eaLnBrk="1" hangingPunct="1">
              <a:lnSpc>
                <a:spcPct val="110000"/>
              </a:lnSpc>
              <a:buNone/>
            </a:pPr>
            <a:r>
              <a:rPr lang="en-US" altLang="zh-CN" sz="3200" dirty="0">
                <a:latin typeface="Times New Roman" panose="02020603050405020304" pitchFamily="18" charset="0"/>
                <a:cs typeface="Times New Roman" panose="02020603050405020304" pitchFamily="18" charset="0"/>
              </a:rPr>
              <a:t>II. </a:t>
            </a:r>
            <a:r>
              <a:rPr lang="zh-CN" altLang="en-US" sz="3200" dirty="0">
                <a:latin typeface="Times New Roman" panose="02020603050405020304" pitchFamily="18" charset="0"/>
                <a:cs typeface="Times New Roman" panose="02020603050405020304" pitchFamily="18" charset="0"/>
              </a:rPr>
              <a:t>形容词词类转换</a:t>
            </a:r>
            <a:endParaRPr lang="zh-CN" altLang="en-US" sz="32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例</a:t>
            </a:r>
            <a:r>
              <a:rPr lang="en-US" altLang="zh-CN" sz="2400" dirty="0">
                <a:latin typeface="Times New Roman" panose="02020603050405020304" pitchFamily="18" charset="0"/>
                <a:cs typeface="Times New Roman" panose="02020603050405020304" pitchFamily="18" charset="0"/>
              </a:rPr>
              <a:t>13]</a:t>
            </a:r>
            <a:r>
              <a:rPr lang="zh-CN" altLang="en-US" sz="2400" dirty="0">
                <a:latin typeface="Times New Roman" panose="02020603050405020304" pitchFamily="18" charset="0"/>
                <a:cs typeface="Times New Roman" panose="02020603050405020304" pitchFamily="18" charset="0"/>
              </a:rPr>
              <a:t>原文：</a:t>
            </a:r>
            <a:r>
              <a:rPr lang="en-US" altLang="zh-CN" sz="2400" dirty="0">
                <a:latin typeface="Times New Roman" panose="02020603050405020304" pitchFamily="18" charset="0"/>
                <a:cs typeface="Times New Roman" panose="02020603050405020304" pitchFamily="18" charset="0"/>
              </a:rPr>
              <a:t>We are</a:t>
            </a:r>
            <a:r>
              <a:rPr lang="en-US" altLang="zh-CN" sz="2400" i="1" dirty="0">
                <a:latin typeface="Times New Roman" panose="02020603050405020304" pitchFamily="18" charset="0"/>
                <a:cs typeface="Times New Roman" panose="02020603050405020304" pitchFamily="18" charset="0"/>
              </a:rPr>
              <a:t> confident</a:t>
            </a:r>
            <a:r>
              <a:rPr lang="en-US" altLang="zh-CN" sz="2400" dirty="0">
                <a:latin typeface="Times New Roman" panose="02020603050405020304" pitchFamily="18" charset="0"/>
                <a:cs typeface="Times New Roman" panose="02020603050405020304" pitchFamily="18" charset="0"/>
              </a:rPr>
              <a:t> that a trial order of these leather shoes would convince you that, at the price quoted, the goods we are offering are excellent value for money.</a:t>
            </a:r>
            <a:endParaRPr lang="en-US" altLang="zh-CN" sz="2400" dirty="0">
              <a:latin typeface="Times New Roman" panose="02020603050405020304" pitchFamily="18" charset="0"/>
              <a:cs typeface="Times New Roman" panose="02020603050405020304" pitchFamily="18" charset="0"/>
            </a:endParaRPr>
          </a:p>
          <a:p>
            <a:pPr eaLnBrk="1" hangingPunct="1"/>
            <a:r>
              <a:rPr lang="zh-CN" altLang="en-US" sz="2400" dirty="0">
                <a:latin typeface="Times New Roman" panose="02020603050405020304" pitchFamily="18" charset="0"/>
                <a:cs typeface="Times New Roman" panose="02020603050405020304" pitchFamily="18" charset="0"/>
              </a:rPr>
              <a:t>译文：我们相信，以我方报价试订这种皮鞋后，你会认为物有所值的。</a:t>
            </a:r>
            <a:endParaRPr lang="zh-CN" altLang="en-US"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例</a:t>
            </a:r>
            <a:r>
              <a:rPr lang="en-US" altLang="zh-CN" sz="2400" dirty="0">
                <a:latin typeface="Times New Roman" panose="02020603050405020304" pitchFamily="18" charset="0"/>
                <a:cs typeface="Times New Roman" panose="02020603050405020304" pitchFamily="18" charset="0"/>
              </a:rPr>
              <a:t>14]</a:t>
            </a:r>
            <a:r>
              <a:rPr lang="zh-CN" altLang="en-US" sz="2400" dirty="0">
                <a:latin typeface="Times New Roman" panose="02020603050405020304" pitchFamily="18" charset="0"/>
                <a:cs typeface="Times New Roman" panose="02020603050405020304" pitchFamily="18" charset="0"/>
              </a:rPr>
              <a:t>原文：</a:t>
            </a:r>
            <a:r>
              <a:rPr lang="en-US" altLang="zh-CN" sz="2400" dirty="0">
                <a:latin typeface="Times New Roman" panose="02020603050405020304" pitchFamily="18" charset="0"/>
                <a:cs typeface="Times New Roman" panose="02020603050405020304" pitchFamily="18" charset="0"/>
              </a:rPr>
              <a:t>He is very </a:t>
            </a:r>
            <a:r>
              <a:rPr lang="en-US" altLang="zh-CN" sz="2400" i="1" dirty="0">
                <a:latin typeface="Times New Roman" panose="02020603050405020304" pitchFamily="18" charset="0"/>
                <a:cs typeface="Times New Roman" panose="02020603050405020304" pitchFamily="18" charset="0"/>
              </a:rPr>
              <a:t>familiar</a:t>
            </a:r>
            <a:r>
              <a:rPr lang="en-US" altLang="zh-CN" sz="2400" dirty="0">
                <a:latin typeface="Times New Roman" panose="02020603050405020304" pitchFamily="18" charset="0"/>
                <a:cs typeface="Times New Roman" panose="02020603050405020304" pitchFamily="18" charset="0"/>
              </a:rPr>
              <a:t> with various water quality analysis instruments and has rich experience in instrument installation and maintenance. </a:t>
            </a:r>
            <a:endParaRPr lang="en-US" altLang="zh-CN" sz="2400" dirty="0">
              <a:latin typeface="Times New Roman" panose="02020603050405020304" pitchFamily="18" charset="0"/>
              <a:cs typeface="Times New Roman" panose="02020603050405020304" pitchFamily="18" charset="0"/>
            </a:endParaRPr>
          </a:p>
          <a:p>
            <a:pPr eaLnBrk="1" hangingPunct="1"/>
            <a:r>
              <a:rPr lang="zh-CN" altLang="en-US" sz="2400" dirty="0">
                <a:latin typeface="Times New Roman" panose="02020603050405020304" pitchFamily="18" charset="0"/>
                <a:cs typeface="Times New Roman" panose="02020603050405020304" pitchFamily="18" charset="0"/>
              </a:rPr>
              <a:t>译文：他熟悉各类水质分析仪器，对仪器安装和维护有丰富的经验。 </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idx="1"/>
          </p:nvPr>
        </p:nvSpPr>
        <p:spPr>
          <a:xfrm>
            <a:off x="1644015" y="1484630"/>
            <a:ext cx="9961880" cy="5111750"/>
          </a:xfrm>
        </p:spPr>
        <p:txBody>
          <a:bodyPr vert="horz" wrap="square" lIns="91440" tIns="45720" rIns="91440" bIns="45720" anchor="t" anchorCtr="0"/>
          <a:p>
            <a:pPr eaLnBrk="1" hangingPunct="1">
              <a:lnSpc>
                <a:spcPct val="13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例</a:t>
            </a:r>
            <a:r>
              <a:rPr lang="en-US" altLang="zh-CN" sz="2400" dirty="0">
                <a:latin typeface="Times New Roman" panose="02020603050405020304" pitchFamily="18" charset="0"/>
                <a:cs typeface="Times New Roman" panose="02020603050405020304" pitchFamily="18" charset="0"/>
              </a:rPr>
              <a:t>15]</a:t>
            </a:r>
            <a:r>
              <a:rPr lang="zh-CN" altLang="en-US" sz="2400" dirty="0">
                <a:latin typeface="Times New Roman" panose="02020603050405020304" pitchFamily="18" charset="0"/>
                <a:cs typeface="Times New Roman" panose="02020603050405020304" pitchFamily="18" charset="0"/>
              </a:rPr>
              <a:t>原文：</a:t>
            </a:r>
            <a:r>
              <a:rPr lang="en-US" altLang="zh-CN" sz="2400" dirty="0">
                <a:latin typeface="Times New Roman" panose="02020603050405020304" pitchFamily="18" charset="0"/>
                <a:cs typeface="Times New Roman" panose="02020603050405020304" pitchFamily="18" charset="0"/>
              </a:rPr>
              <a:t>Chinese silk products are very</a:t>
            </a:r>
            <a:r>
              <a:rPr lang="en-US" altLang="zh-CN" sz="2400" i="1" dirty="0">
                <a:latin typeface="Times New Roman" panose="02020603050405020304" pitchFamily="18" charset="0"/>
                <a:cs typeface="Times New Roman" panose="02020603050405020304" pitchFamily="18" charset="0"/>
              </a:rPr>
              <a:t> popular</a:t>
            </a:r>
            <a:r>
              <a:rPr lang="en-US" altLang="zh-CN" sz="2400" dirty="0">
                <a:latin typeface="Times New Roman" panose="02020603050405020304" pitchFamily="18" charset="0"/>
                <a:cs typeface="Times New Roman" panose="02020603050405020304" pitchFamily="18" charset="0"/>
              </a:rPr>
              <a:t> among European customers in recent years.</a:t>
            </a:r>
            <a:endParaRPr lang="en-US" altLang="zh-CN" sz="24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400" dirty="0">
                <a:latin typeface="Times New Roman" panose="02020603050405020304" pitchFamily="18" charset="0"/>
                <a:cs typeface="Times New Roman" panose="02020603050405020304" pitchFamily="18" charset="0"/>
              </a:rPr>
              <a:t>译文：近年来，中国丝绸产品深受欧洲客户欢迎。（今年，欧洲客户非常喜欢中国丝绸产品。）</a:t>
            </a:r>
            <a:endParaRPr lang="zh-CN" altLang="en-US" sz="24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例</a:t>
            </a:r>
            <a:r>
              <a:rPr lang="en-US" altLang="zh-CN" sz="2400" dirty="0">
                <a:latin typeface="Times New Roman" panose="02020603050405020304" pitchFamily="18" charset="0"/>
                <a:cs typeface="Times New Roman" panose="02020603050405020304" pitchFamily="18" charset="0"/>
              </a:rPr>
              <a:t>16]</a:t>
            </a:r>
            <a:r>
              <a:rPr lang="zh-CN" altLang="en-US" sz="2400" dirty="0">
                <a:latin typeface="Times New Roman" panose="02020603050405020304" pitchFamily="18" charset="0"/>
                <a:cs typeface="Times New Roman" panose="02020603050405020304" pitchFamily="18" charset="0"/>
              </a:rPr>
              <a:t>原文：</a:t>
            </a:r>
            <a:r>
              <a:rPr lang="en-US" altLang="zh-CN" sz="2400" dirty="0">
                <a:latin typeface="Times New Roman" panose="02020603050405020304" pitchFamily="18" charset="0"/>
                <a:cs typeface="Times New Roman" panose="02020603050405020304" pitchFamily="18" charset="0"/>
              </a:rPr>
              <a:t>We would be very </a:t>
            </a:r>
            <a:r>
              <a:rPr lang="en-US" altLang="zh-CN" sz="2400" i="1" dirty="0">
                <a:latin typeface="Times New Roman" panose="02020603050405020304" pitchFamily="18" charset="0"/>
                <a:cs typeface="Times New Roman" panose="02020603050405020304" pitchFamily="18" charset="0"/>
              </a:rPr>
              <a:t>grateful</a:t>
            </a:r>
            <a:r>
              <a:rPr lang="en-US" altLang="zh-CN" sz="2400" dirty="0">
                <a:latin typeface="Times New Roman" panose="02020603050405020304" pitchFamily="18" charset="0"/>
                <a:cs typeface="Times New Roman" panose="02020603050405020304" pitchFamily="18" charset="0"/>
              </a:rPr>
              <a:t> if you could give us an early offer.</a:t>
            </a:r>
            <a:endParaRPr lang="en-US" altLang="zh-CN" sz="24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400" dirty="0">
                <a:latin typeface="Times New Roman" panose="02020603050405020304" pitchFamily="18" charset="0"/>
                <a:cs typeface="Times New Roman" panose="02020603050405020304" pitchFamily="18" charset="0"/>
              </a:rPr>
              <a:t>译文：如蒙早日报盘，不胜感激。</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Grp="1"/>
          </p:cNvSpPr>
          <p:nvPr>
            <p:ph idx="1"/>
          </p:nvPr>
        </p:nvSpPr>
        <p:spPr>
          <a:xfrm>
            <a:off x="1631315" y="1628775"/>
            <a:ext cx="9959975" cy="5904230"/>
          </a:xfrm>
        </p:spPr>
        <p:txBody>
          <a:bodyPr vert="horz" wrap="square" lIns="91440" tIns="45720" rIns="91440" bIns="45720" anchor="t" anchorCtr="0"/>
          <a:p>
            <a:pPr eaLnBrk="1" hangingPunct="1">
              <a:lnSpc>
                <a:spcPct val="12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例</a:t>
            </a:r>
            <a:r>
              <a:rPr lang="en-US" altLang="zh-CN" sz="2400" dirty="0">
                <a:latin typeface="Times New Roman" panose="02020603050405020304" pitchFamily="18" charset="0"/>
                <a:cs typeface="Times New Roman" panose="02020603050405020304" pitchFamily="18" charset="0"/>
              </a:rPr>
              <a:t>17]</a:t>
            </a:r>
            <a:r>
              <a:rPr lang="zh-CN" altLang="en-US" sz="2400" dirty="0">
                <a:latin typeface="Times New Roman" panose="02020603050405020304" pitchFamily="18" charset="0"/>
                <a:cs typeface="Times New Roman" panose="02020603050405020304" pitchFamily="18" charset="0"/>
              </a:rPr>
              <a:t>原文：</a:t>
            </a:r>
            <a:r>
              <a:rPr lang="en-US" altLang="zh-CN" sz="2400" dirty="0">
                <a:latin typeface="Times New Roman" panose="02020603050405020304" pitchFamily="18" charset="0"/>
                <a:cs typeface="Times New Roman" panose="02020603050405020304" pitchFamily="18" charset="0"/>
              </a:rPr>
              <a:t>The survey found that men were more task </a:t>
            </a:r>
            <a:r>
              <a:rPr lang="en-US" altLang="zh-CN" sz="2400" i="1" dirty="0">
                <a:latin typeface="Times New Roman" panose="02020603050405020304" pitchFamily="18" charset="0"/>
                <a:cs typeface="Times New Roman" panose="02020603050405020304" pitchFamily="18" charset="0"/>
              </a:rPr>
              <a:t>focused</a:t>
            </a:r>
            <a:r>
              <a:rPr lang="en-US" altLang="zh-CN" sz="2400" dirty="0">
                <a:latin typeface="Times New Roman" panose="02020603050405020304" pitchFamily="18" charset="0"/>
                <a:cs typeface="Times New Roman" panose="02020603050405020304" pitchFamily="18" charset="0"/>
              </a:rPr>
              <a:t> and </a:t>
            </a:r>
            <a:r>
              <a:rPr lang="en-US" altLang="zh-CN" sz="2400" i="1" dirty="0">
                <a:latin typeface="Times New Roman" panose="02020603050405020304" pitchFamily="18" charset="0"/>
                <a:cs typeface="Times New Roman" panose="02020603050405020304" pitchFamily="18" charset="0"/>
              </a:rPr>
              <a:t>concentrated </a:t>
            </a:r>
            <a:r>
              <a:rPr lang="en-US" altLang="zh-CN" sz="2400" dirty="0">
                <a:latin typeface="Times New Roman" panose="02020603050405020304" pitchFamily="18" charset="0"/>
                <a:cs typeface="Times New Roman" panose="02020603050405020304" pitchFamily="18" charset="0"/>
              </a:rPr>
              <a:t>on getting the job done rather than dealing with relationships.</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cs typeface="Times New Roman" panose="02020603050405020304" pitchFamily="18" charset="0"/>
              </a:rPr>
              <a:t>译文：但调查发现，与女性管理者相比，男性更</a:t>
            </a:r>
            <a:r>
              <a:rPr lang="zh-CN" altLang="en-US" sz="2400" b="1" dirty="0">
                <a:latin typeface="Times New Roman" panose="02020603050405020304" pitchFamily="18" charset="0"/>
                <a:cs typeface="Times New Roman" panose="02020603050405020304" pitchFamily="18" charset="0"/>
              </a:rPr>
              <a:t>关注</a:t>
            </a:r>
            <a:r>
              <a:rPr lang="zh-CN" altLang="en-US" sz="2400" dirty="0">
                <a:latin typeface="Times New Roman" panose="02020603050405020304" pitchFamily="18" charset="0"/>
                <a:cs typeface="Times New Roman" panose="02020603050405020304" pitchFamily="18" charset="0"/>
              </a:rPr>
              <a:t>工作本身，他们更</a:t>
            </a:r>
            <a:r>
              <a:rPr lang="zh-CN" altLang="en-US" sz="2400" b="1" dirty="0">
                <a:latin typeface="Times New Roman" panose="02020603050405020304" pitchFamily="18" charset="0"/>
                <a:cs typeface="Times New Roman" panose="02020603050405020304" pitchFamily="18" charset="0"/>
              </a:rPr>
              <a:t>专注</a:t>
            </a:r>
            <a:r>
              <a:rPr lang="zh-CN" altLang="en-US" sz="2400" dirty="0">
                <a:latin typeface="Times New Roman" panose="02020603050405020304" pitchFamily="18" charset="0"/>
                <a:cs typeface="Times New Roman" panose="02020603050405020304" pitchFamily="18" charset="0"/>
              </a:rPr>
              <a:t>于搞好工作而不是忙于处理各种关系。</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例</a:t>
            </a:r>
            <a:r>
              <a:rPr lang="en-US" altLang="zh-CN" sz="2400" dirty="0">
                <a:latin typeface="Times New Roman" panose="02020603050405020304" pitchFamily="18" charset="0"/>
                <a:cs typeface="Times New Roman" panose="02020603050405020304" pitchFamily="18" charset="0"/>
              </a:rPr>
              <a:t>18]</a:t>
            </a:r>
            <a:r>
              <a:rPr lang="zh-CN" altLang="en-US" sz="2400" dirty="0">
                <a:latin typeface="Times New Roman" panose="02020603050405020304" pitchFamily="18" charset="0"/>
                <a:cs typeface="Times New Roman" panose="02020603050405020304" pitchFamily="18" charset="0"/>
              </a:rPr>
              <a:t>原文：</a:t>
            </a:r>
            <a:r>
              <a:rPr lang="en-US" altLang="zh-CN" sz="2400" dirty="0">
                <a:latin typeface="Times New Roman" panose="02020603050405020304" pitchFamily="18" charset="0"/>
                <a:cs typeface="Times New Roman" panose="02020603050405020304" pitchFamily="18" charset="0"/>
              </a:rPr>
              <a:t>Men in Britain are less </a:t>
            </a:r>
            <a:r>
              <a:rPr lang="en-US" altLang="zh-CN" sz="2400" i="1" dirty="0">
                <a:latin typeface="Times New Roman" panose="02020603050405020304" pitchFamily="18" charset="0"/>
                <a:cs typeface="Times New Roman" panose="02020603050405020304" pitchFamily="18" charset="0"/>
              </a:rPr>
              <a:t>engaged </a:t>
            </a:r>
            <a:r>
              <a:rPr lang="en-US" altLang="zh-CN" sz="2400" dirty="0">
                <a:latin typeface="Times New Roman" panose="02020603050405020304" pitchFamily="18" charset="0"/>
                <a:cs typeface="Times New Roman" panose="02020603050405020304" pitchFamily="18" charset="0"/>
              </a:rPr>
              <a:t>in their work compared with women until the final years of employment when they get a late surge of enthusiasm, according to a survey.</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cs typeface="Times New Roman" panose="02020603050405020304" pitchFamily="18" charset="0"/>
              </a:rPr>
              <a:t>译文：据调查，英国男性的工作</a:t>
            </a:r>
            <a:r>
              <a:rPr lang="zh-CN" altLang="en-US" sz="2400" b="1" dirty="0">
                <a:latin typeface="Times New Roman" panose="02020603050405020304" pitchFamily="18" charset="0"/>
                <a:cs typeface="Times New Roman" panose="02020603050405020304" pitchFamily="18" charset="0"/>
              </a:rPr>
              <a:t>热情</a:t>
            </a:r>
            <a:r>
              <a:rPr lang="zh-CN" altLang="en-US" sz="2400" dirty="0">
                <a:latin typeface="Times New Roman" panose="02020603050405020304" pitchFamily="18" charset="0"/>
                <a:cs typeface="Times New Roman" panose="02020603050405020304" pitchFamily="18" charset="0"/>
              </a:rPr>
              <a:t>不如女性，直到退休时他们才会迸发出一股迟来的热情。</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a:spLocks noGrp="1"/>
          </p:cNvSpPr>
          <p:nvPr>
            <p:ph idx="1"/>
          </p:nvPr>
        </p:nvSpPr>
        <p:spPr>
          <a:xfrm>
            <a:off x="1775460" y="1124585"/>
            <a:ext cx="9915525" cy="6524625"/>
          </a:xfrm>
        </p:spPr>
        <p:txBody>
          <a:bodyPr vert="horz" wrap="square" lIns="91440" tIns="45720" rIns="91440" bIns="45720" anchor="t" anchorCtr="0"/>
          <a:p>
            <a:pPr eaLnBrk="1" hangingPunct="1">
              <a:lnSpc>
                <a:spcPct val="80000"/>
              </a:lnSpc>
              <a:buNone/>
            </a:pPr>
            <a:r>
              <a:rPr lang="en-US" altLang="zh-CN" sz="3200" dirty="0">
                <a:latin typeface="Times New Roman" panose="02020603050405020304" pitchFamily="18" charset="0"/>
                <a:cs typeface="Times New Roman" panose="02020603050405020304" pitchFamily="18" charset="0"/>
              </a:rPr>
              <a:t>3. </a:t>
            </a:r>
            <a:r>
              <a:rPr lang="zh-CN" altLang="en-US" sz="3200" dirty="0">
                <a:latin typeface="Times New Roman" panose="02020603050405020304" pitchFamily="18" charset="0"/>
                <a:cs typeface="Times New Roman" panose="02020603050405020304" pitchFamily="18" charset="0"/>
              </a:rPr>
              <a:t>介词词类转换：</a:t>
            </a:r>
            <a:endParaRPr lang="zh-CN" altLang="en-US" sz="3200"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19]</a:t>
            </a:r>
            <a:r>
              <a:rPr lang="zh-CN" altLang="en-US" sz="2000" dirty="0">
                <a:latin typeface="Times New Roman" panose="02020603050405020304" pitchFamily="18" charset="0"/>
                <a:cs typeface="Times New Roman" panose="02020603050405020304" pitchFamily="18" charset="0"/>
              </a:rPr>
              <a:t>原文：</a:t>
            </a:r>
            <a:r>
              <a:rPr lang="en-US" altLang="zh-CN" sz="2000" dirty="0">
                <a:latin typeface="Times New Roman" panose="02020603050405020304" pitchFamily="18" charset="0"/>
                <a:cs typeface="Times New Roman" panose="02020603050405020304" pitchFamily="18" charset="0"/>
              </a:rPr>
              <a:t>The manager insisted that it was </a:t>
            </a:r>
            <a:r>
              <a:rPr lang="en-US" altLang="zh-CN" sz="2000" i="1" dirty="0">
                <a:latin typeface="Times New Roman" panose="02020603050405020304" pitchFamily="18" charset="0"/>
                <a:cs typeface="Times New Roman" panose="02020603050405020304" pitchFamily="18" charset="0"/>
              </a:rPr>
              <a:t>beyond</a:t>
            </a:r>
            <a:r>
              <a:rPr lang="en-US" altLang="zh-CN" sz="2000" dirty="0">
                <a:latin typeface="Times New Roman" panose="02020603050405020304" pitchFamily="18" charset="0"/>
                <a:cs typeface="Times New Roman" panose="02020603050405020304" pitchFamily="18" charset="0"/>
              </a:rPr>
              <a:t> his ability to complete such a large order in such a short notice.</a:t>
            </a:r>
            <a:endParaRPr lang="en-US" altLang="zh-CN" sz="2000"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译文：经理坚持认为，时间如此紧迫，他没有能力完成如此大的订单。</a:t>
            </a:r>
            <a:endParaRPr lang="zh-CN" altLang="en-US" sz="2000"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例</a:t>
            </a:r>
            <a:r>
              <a:rPr lang="en-US" altLang="zh-CN" sz="2000" dirty="0">
                <a:latin typeface="Times New Roman" panose="02020603050405020304" pitchFamily="18" charset="0"/>
                <a:cs typeface="Times New Roman" panose="02020603050405020304" pitchFamily="18" charset="0"/>
              </a:rPr>
              <a:t>20]</a:t>
            </a:r>
            <a:r>
              <a:rPr lang="zh-CN" altLang="en-US" sz="2000" dirty="0">
                <a:latin typeface="Times New Roman" panose="02020603050405020304" pitchFamily="18" charset="0"/>
                <a:cs typeface="Times New Roman" panose="02020603050405020304" pitchFamily="18" charset="0"/>
              </a:rPr>
              <a:t>原文：</a:t>
            </a:r>
            <a:r>
              <a:rPr lang="en-US" altLang="zh-CN" sz="2000" dirty="0">
                <a:latin typeface="Times New Roman" panose="02020603050405020304" pitchFamily="18" charset="0"/>
                <a:cs typeface="Times New Roman" panose="02020603050405020304" pitchFamily="18" charset="0"/>
              </a:rPr>
              <a:t>On average, British women spend 76 minutes getting ready on Mondays - </a:t>
            </a:r>
            <a:r>
              <a:rPr lang="en-US" altLang="zh-CN" sz="2000" i="1" dirty="0">
                <a:latin typeface="Times New Roman" panose="02020603050405020304" pitchFamily="18" charset="0"/>
                <a:cs typeface="Times New Roman" panose="02020603050405020304" pitchFamily="18" charset="0"/>
              </a:rPr>
              <a:t>with</a:t>
            </a:r>
            <a:r>
              <a:rPr lang="en-US" altLang="zh-CN" sz="2000" dirty="0">
                <a:latin typeface="Times New Roman" panose="02020603050405020304" pitchFamily="18" charset="0"/>
                <a:cs typeface="Times New Roman" panose="02020603050405020304" pitchFamily="18" charset="0"/>
              </a:rPr>
              <a:t> almost a third of that spent on their hair - 18 minutes on make-up, 16 minutes trying on different combinations of clothes and the rest taken up </a:t>
            </a:r>
            <a:r>
              <a:rPr lang="en-US" altLang="zh-CN" sz="2000" i="1" dirty="0">
                <a:latin typeface="Times New Roman" panose="02020603050405020304" pitchFamily="18" charset="0"/>
                <a:cs typeface="Times New Roman" panose="02020603050405020304" pitchFamily="18" charset="0"/>
              </a:rPr>
              <a:t>by</a:t>
            </a:r>
            <a:r>
              <a:rPr lang="en-US" altLang="zh-CN" sz="2000" dirty="0">
                <a:latin typeface="Times New Roman" panose="02020603050405020304" pitchFamily="18" charset="0"/>
                <a:cs typeface="Times New Roman" panose="02020603050405020304" pitchFamily="18" charset="0"/>
              </a:rPr>
              <a:t> showering and washing. </a:t>
            </a:r>
            <a:endParaRPr lang="en-US" altLang="zh-CN" sz="2000" dirty="0">
              <a:latin typeface="Times New Roman" panose="02020603050405020304" pitchFamily="18" charset="0"/>
              <a:cs typeface="Times New Roman" panose="02020603050405020304" pitchFamily="18" charset="0"/>
            </a:endParaRPr>
          </a:p>
          <a:p>
            <a:pPr eaLnBrk="1" hangingPunct="1">
              <a:lnSpc>
                <a:spcPct val="150000"/>
              </a:lnSpc>
            </a:pPr>
            <a:r>
              <a:rPr lang="zh-CN" altLang="en-US" sz="2000" dirty="0">
                <a:latin typeface="Times New Roman" panose="02020603050405020304" pitchFamily="18" charset="0"/>
                <a:cs typeface="Times New Roman" panose="02020603050405020304" pitchFamily="18" charset="0"/>
              </a:rPr>
              <a:t>译文：英国女性周一上班前花在梳妆打扮上的时间平均为</a:t>
            </a:r>
            <a:r>
              <a:rPr lang="en-US" altLang="zh-CN" sz="2000" dirty="0">
                <a:latin typeface="Times New Roman" panose="02020603050405020304" pitchFamily="18" charset="0"/>
                <a:cs typeface="Times New Roman" panose="02020603050405020304" pitchFamily="18" charset="0"/>
              </a:rPr>
              <a:t>76</a:t>
            </a:r>
            <a:r>
              <a:rPr lang="zh-CN" altLang="en-US" sz="2000" dirty="0">
                <a:latin typeface="Times New Roman" panose="02020603050405020304" pitchFamily="18" charset="0"/>
                <a:cs typeface="Times New Roman" panose="02020603050405020304" pitchFamily="18" charset="0"/>
              </a:rPr>
              <a:t>分钟，其中近三分之一的时间花在打理头发上，</a:t>
            </a:r>
            <a:r>
              <a:rPr lang="en-US" altLang="zh-CN" sz="2000" dirty="0">
                <a:latin typeface="Times New Roman" panose="02020603050405020304" pitchFamily="18" charset="0"/>
                <a:cs typeface="Times New Roman" panose="02020603050405020304" pitchFamily="18" charset="0"/>
              </a:rPr>
              <a:t>18</a:t>
            </a:r>
            <a:r>
              <a:rPr lang="zh-CN" altLang="en-US" sz="2000" dirty="0">
                <a:latin typeface="Times New Roman" panose="02020603050405020304" pitchFamily="18" charset="0"/>
                <a:cs typeface="Times New Roman" panose="02020603050405020304" pitchFamily="18" charset="0"/>
              </a:rPr>
              <a:t>分钟用于化妆，</a:t>
            </a:r>
            <a:r>
              <a:rPr lang="en-US" altLang="zh-CN" sz="2000" dirty="0">
                <a:latin typeface="Times New Roman" panose="02020603050405020304" pitchFamily="18" charset="0"/>
                <a:cs typeface="Times New Roman" panose="02020603050405020304" pitchFamily="18" charset="0"/>
              </a:rPr>
              <a:t>16</a:t>
            </a:r>
            <a:r>
              <a:rPr lang="zh-CN" altLang="en-US" sz="2000" dirty="0">
                <a:latin typeface="Times New Roman" panose="02020603050405020304" pitchFamily="18" charset="0"/>
                <a:cs typeface="Times New Roman" panose="02020603050405020304" pitchFamily="18" charset="0"/>
              </a:rPr>
              <a:t>分钟用于服装搭配，其余时间则用于洗漱。</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a:spLocks noGrp="1"/>
          </p:cNvSpPr>
          <p:nvPr>
            <p:ph idx="1"/>
          </p:nvPr>
        </p:nvSpPr>
        <p:spPr>
          <a:xfrm>
            <a:off x="1838325" y="260985"/>
            <a:ext cx="9853295" cy="6668770"/>
          </a:xfrm>
        </p:spPr>
        <p:txBody>
          <a:bodyPr vert="horz" wrap="square" lIns="91440" tIns="45720" rIns="91440" bIns="45720" anchor="t" anchorCtr="0"/>
          <a:p>
            <a:pPr marL="0" indent="0" eaLnBrk="1" hangingPunct="1">
              <a:lnSpc>
                <a:spcPct val="90000"/>
              </a:lnSpc>
              <a:buNone/>
            </a:pPr>
            <a:r>
              <a:rPr lang="en-US" altLang="zh-CN" sz="2800" b="1" dirty="0">
                <a:solidFill>
                  <a:srgbClr val="0000FF"/>
                </a:solidFill>
                <a:latin typeface="Arial" panose="020B0604020202020204" pitchFamily="34" charset="0"/>
              </a:rPr>
              <a:t>§ PART SIX</a:t>
            </a:r>
            <a:r>
              <a:rPr lang="zh-CN" altLang="en-US" sz="2800" dirty="0">
                <a:solidFill>
                  <a:srgbClr val="0000FF"/>
                </a:solidFill>
                <a:latin typeface="Arial" panose="020B0604020202020204" pitchFamily="34" charset="0"/>
              </a:rPr>
              <a:t>公示语翻译实践</a:t>
            </a:r>
            <a:endParaRPr lang="zh-CN" altLang="en-US" sz="2800" dirty="0">
              <a:solidFill>
                <a:srgbClr val="0000FF"/>
              </a:solidFill>
              <a:latin typeface="Arial" panose="020B0604020202020204" pitchFamily="34" charset="0"/>
            </a:endParaRPr>
          </a:p>
          <a:p>
            <a:pPr marL="0" indent="0" eaLnBrk="1" hangingPunct="1">
              <a:lnSpc>
                <a:spcPct val="90000"/>
              </a:lnSpc>
              <a:buNone/>
            </a:pPr>
            <a:r>
              <a:rPr lang="en-US" altLang="zh-CN" sz="2500" b="1" dirty="0">
                <a:latin typeface="Arial" panose="020B0604020202020204" pitchFamily="34" charset="0"/>
              </a:rPr>
              <a:t>Task I</a:t>
            </a:r>
            <a:r>
              <a:rPr lang="en-US" altLang="zh-CN" sz="2500" dirty="0">
                <a:latin typeface="Arial" panose="020B0604020202020204" pitchFamily="34" charset="0"/>
              </a:rPr>
              <a:t>  </a:t>
            </a:r>
            <a:r>
              <a:rPr lang="zh-CN" altLang="en-US" sz="2500" dirty="0">
                <a:latin typeface="Arial" panose="020B0604020202020204" pitchFamily="34" charset="0"/>
              </a:rPr>
              <a:t>请为下列汉语公示语选择恰当的英语译文，并将其编号填在括号里。</a:t>
            </a:r>
            <a:endParaRPr lang="zh-CN" altLang="en-US" sz="2500" dirty="0">
              <a:latin typeface="Arial" panose="020B0604020202020204" pitchFamily="34"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1. </a:t>
            </a:r>
            <a:r>
              <a:rPr lang="zh-CN" altLang="en-US" sz="2400" dirty="0">
                <a:latin typeface="Times New Roman" panose="02020603050405020304" pitchFamily="18" charset="0"/>
                <a:cs typeface="Times New Roman" panose="02020603050405020304" pitchFamily="18" charset="0"/>
              </a:rPr>
              <a:t>警告：恶犬出没！	</a:t>
            </a:r>
            <a:r>
              <a:rPr lang="en-US" altLang="zh-CN" sz="2400" dirty="0">
                <a:latin typeface="Times New Roman" panose="02020603050405020304" pitchFamily="18" charset="0"/>
                <a:cs typeface="Times New Roman" panose="02020603050405020304" pitchFamily="18" charset="0"/>
              </a:rPr>
              <a:t>(  )	A. Beware of Pickpockets</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2. </a:t>
            </a:r>
            <a:r>
              <a:rPr lang="zh-CN" altLang="en-US" sz="2400" dirty="0">
                <a:latin typeface="Times New Roman" panose="02020603050405020304" pitchFamily="18" charset="0"/>
                <a:cs typeface="Times New Roman" panose="02020603050405020304" pitchFamily="18" charset="0"/>
              </a:rPr>
              <a:t>不要闯红灯		</a:t>
            </a:r>
            <a:r>
              <a:rPr lang="en-US" altLang="zh-CN" sz="2400" dirty="0">
                <a:latin typeface="Times New Roman" panose="02020603050405020304" pitchFamily="18" charset="0"/>
                <a:cs typeface="Times New Roman" panose="02020603050405020304" pitchFamily="18" charset="0"/>
              </a:rPr>
              <a:t>(  )	B. Do Not Crush</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3. </a:t>
            </a:r>
            <a:r>
              <a:rPr lang="zh-CN" altLang="en-US" sz="2400" dirty="0">
                <a:latin typeface="Times New Roman" panose="02020603050405020304" pitchFamily="18" charset="0"/>
                <a:cs typeface="Times New Roman" panose="02020603050405020304" pitchFamily="18" charset="0"/>
              </a:rPr>
              <a:t>补票处			</a:t>
            </a:r>
            <a:r>
              <a:rPr lang="en-US" altLang="zh-CN" sz="2400" dirty="0">
                <a:latin typeface="Times New Roman" panose="02020603050405020304" pitchFamily="18" charset="0"/>
                <a:cs typeface="Times New Roman" panose="02020603050405020304" pitchFamily="18" charset="0"/>
              </a:rPr>
              <a:t>(  )	C. Inflammable Solid</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4. </a:t>
            </a:r>
            <a:r>
              <a:rPr lang="zh-CN" altLang="en-US" sz="2400" dirty="0">
                <a:latin typeface="Times New Roman" panose="02020603050405020304" pitchFamily="18" charset="0"/>
                <a:cs typeface="Times New Roman" panose="02020603050405020304" pitchFamily="18" charset="0"/>
              </a:rPr>
              <a:t>大宗购物处		</a:t>
            </a:r>
            <a:r>
              <a:rPr lang="en-US" altLang="zh-CN" sz="2400" dirty="0">
                <a:latin typeface="Times New Roman" panose="02020603050405020304" pitchFamily="18" charset="0"/>
                <a:cs typeface="Times New Roman" panose="02020603050405020304" pitchFamily="18" charset="0"/>
              </a:rPr>
              <a:t>(  )	D. Don’t Dash through the </a:t>
            </a:r>
            <a:r>
              <a:rPr lang="en-US" altLang="zh-CN" sz="2400" dirty="0">
                <a:latin typeface="Times New Roman" panose="02020603050405020304" pitchFamily="18" charset="0"/>
                <a:cs typeface="Times New Roman" panose="02020603050405020304" pitchFamily="18" charset="0"/>
                <a:sym typeface="+mn-ea"/>
              </a:rPr>
              <a:t>Stop Light! </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5. </a:t>
            </a:r>
            <a:r>
              <a:rPr lang="zh-CN" altLang="en-US" sz="2400" dirty="0">
                <a:latin typeface="Times New Roman" panose="02020603050405020304" pitchFamily="18" charset="0"/>
                <a:cs typeface="Times New Roman" panose="02020603050405020304" pitchFamily="18" charset="0"/>
              </a:rPr>
              <a:t>当心扒手		</a:t>
            </a:r>
            <a:r>
              <a:rPr lang="en-US" altLang="zh-CN" sz="2400" dirty="0">
                <a:latin typeface="Times New Roman" panose="02020603050405020304" pitchFamily="18" charset="0"/>
                <a:cs typeface="Times New Roman" panose="02020603050405020304" pitchFamily="18" charset="0"/>
              </a:rPr>
              <a:t>(  )	E. Warning: Bad Dogs!</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6. </a:t>
            </a:r>
            <a:r>
              <a:rPr lang="zh-CN" altLang="en-US" sz="2400" dirty="0">
                <a:latin typeface="Times New Roman" panose="02020603050405020304" pitchFamily="18" charset="0"/>
                <a:cs typeface="Times New Roman" panose="02020603050405020304" pitchFamily="18" charset="0"/>
              </a:rPr>
              <a:t>请使用旋转门		</a:t>
            </a:r>
            <a:r>
              <a:rPr lang="en-US" altLang="zh-CN" sz="2400" dirty="0">
                <a:latin typeface="Times New Roman" panose="02020603050405020304" pitchFamily="18" charset="0"/>
                <a:cs typeface="Times New Roman" panose="02020603050405020304" pitchFamily="18" charset="0"/>
              </a:rPr>
              <a:t>(  )	F. Do Not Overtake</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7. </a:t>
            </a:r>
            <a:r>
              <a:rPr lang="zh-CN" altLang="en-US" sz="2400" dirty="0">
                <a:latin typeface="Times New Roman" panose="02020603050405020304" pitchFamily="18" charset="0"/>
                <a:cs typeface="Times New Roman" panose="02020603050405020304" pitchFamily="18" charset="0"/>
              </a:rPr>
              <a:t>禁止超车		</a:t>
            </a:r>
            <a:r>
              <a:rPr lang="en-US" altLang="zh-CN" sz="2400" dirty="0">
                <a:latin typeface="Times New Roman" panose="02020603050405020304" pitchFamily="18" charset="0"/>
                <a:cs typeface="Times New Roman" panose="02020603050405020304" pitchFamily="18" charset="0"/>
              </a:rPr>
              <a:t>(  )	G. Bulk Purchase Reception</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8. </a:t>
            </a:r>
            <a:r>
              <a:rPr lang="zh-CN" altLang="en-US" sz="2400" dirty="0">
                <a:latin typeface="Times New Roman" panose="02020603050405020304" pitchFamily="18" charset="0"/>
                <a:cs typeface="Times New Roman" panose="02020603050405020304" pitchFamily="18" charset="0"/>
              </a:rPr>
              <a:t>切勿挤压		</a:t>
            </a:r>
            <a:r>
              <a:rPr lang="en-US" altLang="zh-CN" sz="2400" dirty="0">
                <a:latin typeface="Times New Roman" panose="02020603050405020304" pitchFamily="18" charset="0"/>
                <a:cs typeface="Times New Roman" panose="02020603050405020304" pitchFamily="18" charset="0"/>
              </a:rPr>
              <a:t>(  )	H. Please Use the Revolving </a:t>
            </a:r>
            <a:r>
              <a:rPr lang="en-US" altLang="zh-CN" sz="2400" dirty="0">
                <a:latin typeface="Times New Roman" panose="02020603050405020304" pitchFamily="18" charset="0"/>
                <a:cs typeface="Times New Roman" panose="02020603050405020304" pitchFamily="18" charset="0"/>
                <a:sym typeface="+mn-ea"/>
              </a:rPr>
              <a:t>Door</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9. </a:t>
            </a:r>
            <a:r>
              <a:rPr lang="zh-CN" altLang="en-US" sz="2400" dirty="0">
                <a:latin typeface="Times New Roman" panose="02020603050405020304" pitchFamily="18" charset="0"/>
                <a:cs typeface="Times New Roman" panose="02020603050405020304" pitchFamily="18" charset="0"/>
              </a:rPr>
              <a:t>压缩气体		</a:t>
            </a:r>
            <a:r>
              <a:rPr lang="en-US" altLang="zh-CN" sz="2400" dirty="0">
                <a:latin typeface="Times New Roman" panose="02020603050405020304" pitchFamily="18" charset="0"/>
                <a:cs typeface="Times New Roman" panose="02020603050405020304" pitchFamily="18" charset="0"/>
              </a:rPr>
              <a:t>(  )	I. Fare Adjustment/</a:t>
            </a:r>
            <a:r>
              <a:rPr lang="en-US" altLang="zh-CN" sz="2400" dirty="0">
                <a:latin typeface="Times New Roman" panose="02020603050405020304" pitchFamily="18" charset="0"/>
                <a:cs typeface="Times New Roman" panose="02020603050405020304" pitchFamily="18" charset="0"/>
                <a:sym typeface="+mn-ea"/>
              </a:rPr>
              <a:t>Pay Upon Arrival</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10. </a:t>
            </a:r>
            <a:r>
              <a:rPr lang="zh-CN" altLang="en-US" sz="2400" dirty="0">
                <a:latin typeface="Times New Roman" panose="02020603050405020304" pitchFamily="18" charset="0"/>
                <a:cs typeface="Times New Roman" panose="02020603050405020304" pitchFamily="18" charset="0"/>
              </a:rPr>
              <a:t>易燃固体		</a:t>
            </a:r>
            <a:r>
              <a:rPr lang="en-US" altLang="zh-CN" sz="2400" dirty="0">
                <a:latin typeface="Times New Roman" panose="02020603050405020304" pitchFamily="18" charset="0"/>
                <a:cs typeface="Times New Roman" panose="02020603050405020304" pitchFamily="18" charset="0"/>
              </a:rPr>
              <a:t>(  )	J. Compressed Gas </a:t>
            </a:r>
            <a:endParaRPr lang="en-US" altLang="zh-CN" sz="2400" dirty="0">
              <a:latin typeface="Times New Roman" panose="02020603050405020304" pitchFamily="18" charset="0"/>
              <a:cs typeface="Times New Roman" panose="02020603050405020304" pitchFamily="18" charset="0"/>
            </a:endParaRPr>
          </a:p>
        </p:txBody>
      </p:sp>
      <p:sp>
        <p:nvSpPr>
          <p:cNvPr id="288771" name="Text Box 3"/>
          <p:cNvSpPr txBox="1"/>
          <p:nvPr/>
        </p:nvSpPr>
        <p:spPr>
          <a:xfrm>
            <a:off x="5593398" y="1484630"/>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E</a:t>
            </a:r>
            <a:endParaRPr lang="en-US" altLang="zh-CN" sz="1800" dirty="0"/>
          </a:p>
        </p:txBody>
      </p:sp>
      <p:sp>
        <p:nvSpPr>
          <p:cNvPr id="288772" name="Text Box 4"/>
          <p:cNvSpPr txBox="1"/>
          <p:nvPr/>
        </p:nvSpPr>
        <p:spPr>
          <a:xfrm>
            <a:off x="5592128" y="1844675"/>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D</a:t>
            </a:r>
            <a:endParaRPr lang="en-US" altLang="zh-CN" sz="1800" dirty="0"/>
          </a:p>
        </p:txBody>
      </p:sp>
      <p:sp>
        <p:nvSpPr>
          <p:cNvPr id="288773" name="Text Box 5"/>
          <p:cNvSpPr txBox="1"/>
          <p:nvPr/>
        </p:nvSpPr>
        <p:spPr>
          <a:xfrm>
            <a:off x="5592128" y="2276475"/>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I</a:t>
            </a:r>
            <a:endParaRPr lang="en-US" altLang="zh-CN" sz="1800" dirty="0"/>
          </a:p>
        </p:txBody>
      </p:sp>
      <p:sp>
        <p:nvSpPr>
          <p:cNvPr id="288774" name="Text Box 6"/>
          <p:cNvSpPr txBox="1"/>
          <p:nvPr/>
        </p:nvSpPr>
        <p:spPr>
          <a:xfrm>
            <a:off x="5592128" y="2708275"/>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G</a:t>
            </a:r>
            <a:endParaRPr lang="en-US" altLang="zh-CN" sz="1800" dirty="0"/>
          </a:p>
        </p:txBody>
      </p:sp>
      <p:sp>
        <p:nvSpPr>
          <p:cNvPr id="288775" name="Text Box 7"/>
          <p:cNvSpPr txBox="1"/>
          <p:nvPr/>
        </p:nvSpPr>
        <p:spPr>
          <a:xfrm>
            <a:off x="5592128" y="3069908"/>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A</a:t>
            </a:r>
            <a:endParaRPr lang="en-US" altLang="zh-CN" sz="1800" dirty="0"/>
          </a:p>
        </p:txBody>
      </p:sp>
      <p:sp>
        <p:nvSpPr>
          <p:cNvPr id="288776" name="Text Box 8"/>
          <p:cNvSpPr txBox="1"/>
          <p:nvPr/>
        </p:nvSpPr>
        <p:spPr>
          <a:xfrm>
            <a:off x="5592128" y="3503295"/>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H</a:t>
            </a:r>
            <a:endParaRPr lang="en-US" altLang="zh-CN" sz="1800" dirty="0"/>
          </a:p>
        </p:txBody>
      </p:sp>
      <p:sp>
        <p:nvSpPr>
          <p:cNvPr id="288777" name="Text Box 9"/>
          <p:cNvSpPr txBox="1"/>
          <p:nvPr/>
        </p:nvSpPr>
        <p:spPr>
          <a:xfrm>
            <a:off x="5592128" y="3863340"/>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F</a:t>
            </a:r>
            <a:endParaRPr lang="en-US" altLang="zh-CN" sz="1800" dirty="0"/>
          </a:p>
        </p:txBody>
      </p:sp>
      <p:sp>
        <p:nvSpPr>
          <p:cNvPr id="288778" name="Text Box 10"/>
          <p:cNvSpPr txBox="1"/>
          <p:nvPr/>
        </p:nvSpPr>
        <p:spPr>
          <a:xfrm>
            <a:off x="5592128" y="4293870"/>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B</a:t>
            </a:r>
            <a:endParaRPr lang="en-US" altLang="zh-CN" sz="1800" dirty="0"/>
          </a:p>
        </p:txBody>
      </p:sp>
      <p:sp>
        <p:nvSpPr>
          <p:cNvPr id="288779" name="Text Box 11"/>
          <p:cNvSpPr txBox="1"/>
          <p:nvPr/>
        </p:nvSpPr>
        <p:spPr>
          <a:xfrm>
            <a:off x="5592128" y="4727893"/>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J</a:t>
            </a:r>
            <a:endParaRPr lang="en-US" altLang="zh-CN" sz="1800" dirty="0"/>
          </a:p>
        </p:txBody>
      </p:sp>
      <p:sp>
        <p:nvSpPr>
          <p:cNvPr id="288780" name="Text Box 12"/>
          <p:cNvSpPr txBox="1"/>
          <p:nvPr/>
        </p:nvSpPr>
        <p:spPr>
          <a:xfrm>
            <a:off x="5592128" y="5127943"/>
            <a:ext cx="3587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50000"/>
              </a:spcBef>
              <a:buClrTx/>
              <a:buSzTx/>
              <a:buFontTx/>
              <a:buNone/>
            </a:pPr>
            <a:r>
              <a:rPr lang="en-US" altLang="zh-CN" sz="1800" dirty="0"/>
              <a:t>C</a:t>
            </a:r>
            <a:endParaRPr lang="en-US" altLang="zh-CN" sz="18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8771"/>
                                        </p:tgtEl>
                                        <p:attrNameLst>
                                          <p:attrName>style.visibility</p:attrName>
                                        </p:attrNameLst>
                                      </p:cBhvr>
                                      <p:to>
                                        <p:strVal val="visible"/>
                                      </p:to>
                                    </p:set>
                                    <p:animEffect transition="in" filter="wipe(down)">
                                      <p:cBhvr>
                                        <p:cTn id="7" dur="500"/>
                                        <p:tgtEl>
                                          <p:spTgt spid="2887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8772"/>
                                        </p:tgtEl>
                                        <p:attrNameLst>
                                          <p:attrName>style.visibility</p:attrName>
                                        </p:attrNameLst>
                                      </p:cBhvr>
                                      <p:to>
                                        <p:strVal val="visible"/>
                                      </p:to>
                                    </p:set>
                                    <p:animEffect transition="in" filter="wipe(down)">
                                      <p:cBhvr>
                                        <p:cTn id="12" dur="500"/>
                                        <p:tgtEl>
                                          <p:spTgt spid="28877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8773"/>
                                        </p:tgtEl>
                                        <p:attrNameLst>
                                          <p:attrName>style.visibility</p:attrName>
                                        </p:attrNameLst>
                                      </p:cBhvr>
                                      <p:to>
                                        <p:strVal val="visible"/>
                                      </p:to>
                                    </p:set>
                                    <p:animEffect transition="in" filter="wipe(down)">
                                      <p:cBhvr>
                                        <p:cTn id="17" dur="500"/>
                                        <p:tgtEl>
                                          <p:spTgt spid="2887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8774"/>
                                        </p:tgtEl>
                                        <p:attrNameLst>
                                          <p:attrName>style.visibility</p:attrName>
                                        </p:attrNameLst>
                                      </p:cBhvr>
                                      <p:to>
                                        <p:strVal val="visible"/>
                                      </p:to>
                                    </p:set>
                                    <p:animEffect transition="in" filter="wipe(down)">
                                      <p:cBhvr>
                                        <p:cTn id="22" dur="500"/>
                                        <p:tgtEl>
                                          <p:spTgt spid="2887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88775"/>
                                        </p:tgtEl>
                                        <p:attrNameLst>
                                          <p:attrName>style.visibility</p:attrName>
                                        </p:attrNameLst>
                                      </p:cBhvr>
                                      <p:to>
                                        <p:strVal val="visible"/>
                                      </p:to>
                                    </p:set>
                                    <p:animEffect transition="in" filter="wipe(down)">
                                      <p:cBhvr>
                                        <p:cTn id="27" dur="500"/>
                                        <p:tgtEl>
                                          <p:spTgt spid="2887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88776"/>
                                        </p:tgtEl>
                                        <p:attrNameLst>
                                          <p:attrName>style.visibility</p:attrName>
                                        </p:attrNameLst>
                                      </p:cBhvr>
                                      <p:to>
                                        <p:strVal val="visible"/>
                                      </p:to>
                                    </p:set>
                                    <p:animEffect transition="in" filter="wipe(down)">
                                      <p:cBhvr>
                                        <p:cTn id="32" dur="500"/>
                                        <p:tgtEl>
                                          <p:spTgt spid="28877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88777"/>
                                        </p:tgtEl>
                                        <p:attrNameLst>
                                          <p:attrName>style.visibility</p:attrName>
                                        </p:attrNameLst>
                                      </p:cBhvr>
                                      <p:to>
                                        <p:strVal val="visible"/>
                                      </p:to>
                                    </p:set>
                                    <p:animEffect transition="in" filter="wipe(down)">
                                      <p:cBhvr>
                                        <p:cTn id="37" dur="500"/>
                                        <p:tgtEl>
                                          <p:spTgt spid="28877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88778"/>
                                        </p:tgtEl>
                                        <p:attrNameLst>
                                          <p:attrName>style.visibility</p:attrName>
                                        </p:attrNameLst>
                                      </p:cBhvr>
                                      <p:to>
                                        <p:strVal val="visible"/>
                                      </p:to>
                                    </p:set>
                                    <p:animEffect transition="in" filter="wipe(down)">
                                      <p:cBhvr>
                                        <p:cTn id="42" dur="500"/>
                                        <p:tgtEl>
                                          <p:spTgt spid="28877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88779"/>
                                        </p:tgtEl>
                                        <p:attrNameLst>
                                          <p:attrName>style.visibility</p:attrName>
                                        </p:attrNameLst>
                                      </p:cBhvr>
                                      <p:to>
                                        <p:strVal val="visible"/>
                                      </p:to>
                                    </p:set>
                                    <p:animEffect transition="in" filter="wipe(down)">
                                      <p:cBhvr>
                                        <p:cTn id="47" dur="500"/>
                                        <p:tgtEl>
                                          <p:spTgt spid="28877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88780"/>
                                        </p:tgtEl>
                                        <p:attrNameLst>
                                          <p:attrName>style.visibility</p:attrName>
                                        </p:attrNameLst>
                                      </p:cBhvr>
                                      <p:to>
                                        <p:strVal val="visible"/>
                                      </p:to>
                                    </p:set>
                                    <p:animEffect transition="in" filter="wipe(down)">
                                      <p:cBhvr>
                                        <p:cTn id="52" dur="500"/>
                                        <p:tgtEl>
                                          <p:spTgt spid="288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1" grpId="0"/>
      <p:bldP spid="288772" grpId="0"/>
      <p:bldP spid="288773" grpId="0"/>
      <p:bldP spid="288774" grpId="0"/>
      <p:bldP spid="288775" grpId="0"/>
      <p:bldP spid="288776" grpId="0"/>
      <p:bldP spid="288777" grpId="0"/>
      <p:bldP spid="288778" grpId="0"/>
      <p:bldP spid="288779" grpId="0"/>
      <p:bldP spid="28878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idx="1"/>
          </p:nvPr>
        </p:nvSpPr>
        <p:spPr>
          <a:xfrm>
            <a:off x="2207895" y="1701165"/>
            <a:ext cx="7847965" cy="5770245"/>
          </a:xfrm>
        </p:spPr>
        <p:txBody>
          <a:bodyPr vert="horz" wrap="square" lIns="91440" tIns="45720" rIns="91440" bIns="45720" anchor="t" anchorCtr="0"/>
          <a:p>
            <a:pPr eaLnBrk="1" hangingPunct="1"/>
            <a:r>
              <a:rPr lang="en-US" altLang="zh-CN" dirty="0">
                <a:latin typeface="Arial" panose="020B0604020202020204" pitchFamily="34" charset="0"/>
              </a:rPr>
              <a:t>Task I </a:t>
            </a:r>
            <a:r>
              <a:rPr lang="zh-CN" altLang="en-US" dirty="0">
                <a:latin typeface="Arial" panose="020B0604020202020204" pitchFamily="34" charset="0"/>
              </a:rPr>
              <a:t>阅读下列公示语并思考：什么是公示语；公示语由什么构成。</a:t>
            </a:r>
            <a:endParaRPr lang="zh-CN" altLang="en-US" dirty="0">
              <a:latin typeface="Arial" panose="020B0604020202020204" pitchFamily="34" charset="0"/>
            </a:endParaRPr>
          </a:p>
        </p:txBody>
      </p:sp>
      <p:pic>
        <p:nvPicPr>
          <p:cNvPr id="8195" name="Picture 9" descr="201171401955877"/>
          <p:cNvPicPr>
            <a:picLocks noChangeAspect="1"/>
          </p:cNvPicPr>
          <p:nvPr/>
        </p:nvPicPr>
        <p:blipFill>
          <a:blip r:embed="rId1"/>
          <a:stretch>
            <a:fillRect/>
          </a:stretch>
        </p:blipFill>
        <p:spPr>
          <a:xfrm>
            <a:off x="4943475" y="3429000"/>
            <a:ext cx="2447925" cy="2447925"/>
          </a:xfrm>
          <a:prstGeom prst="rect">
            <a:avLst/>
          </a:prstGeom>
          <a:noFill/>
          <a:ln w="9525">
            <a:noFill/>
          </a:ln>
        </p:spPr>
      </p:pic>
      <p:sp>
        <p:nvSpPr>
          <p:cNvPr id="246795" name="Rectangle 11"/>
          <p:cNvSpPr>
            <a:spLocks noChangeArrowheads="1"/>
          </p:cNvSpPr>
          <p:nvPr/>
        </p:nvSpPr>
        <p:spPr bwMode="auto">
          <a:xfrm>
            <a:off x="1992313" y="333375"/>
            <a:ext cx="7991475" cy="719138"/>
          </a:xfrm>
          <a:prstGeom prst="rect">
            <a:avLst/>
          </a:prstGeom>
          <a:noFill/>
          <a:ln w="9525">
            <a:noFill/>
            <a:miter lim="800000"/>
          </a:ln>
          <a:effectLst/>
        </p:spPr>
        <p:txBody>
          <a:bodyPr anchor="b"/>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  PART ONE  </a:t>
            </a:r>
            <a:r>
              <a:rPr kumimoji="0" lang="zh-CN" altLang="en-US" sz="32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认识公示语与公示语翻译</a:t>
            </a:r>
            <a:endParaRPr kumimoji="0" lang="zh-CN" altLang="en-US" sz="32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a:spLocks noGrp="1"/>
          </p:cNvSpPr>
          <p:nvPr>
            <p:ph idx="1"/>
          </p:nvPr>
        </p:nvSpPr>
        <p:spPr>
          <a:xfrm>
            <a:off x="1923415" y="765175"/>
            <a:ext cx="9297035" cy="4114800"/>
          </a:xfrm>
        </p:spPr>
        <p:txBody>
          <a:bodyPr vert="horz" wrap="square" lIns="91440" tIns="45720" rIns="91440" bIns="45720" anchor="t" anchorCtr="0"/>
          <a:p>
            <a:pPr marL="0" indent="0" eaLnBrk="1" hangingPunct="1">
              <a:buNone/>
            </a:pPr>
            <a:r>
              <a:rPr lang="en-US" altLang="zh-CN" b="1" dirty="0">
                <a:latin typeface="Times New Roman" panose="02020603050405020304" pitchFamily="18" charset="0"/>
                <a:cs typeface="Times New Roman" panose="02020603050405020304" pitchFamily="18" charset="0"/>
              </a:rPr>
              <a:t>Task II </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请翻译下列公示语。</a:t>
            </a:r>
            <a:endParaRPr lang="zh-CN" altLang="en-US" dirty="0">
              <a:latin typeface="Times New Roman" panose="02020603050405020304" pitchFamily="18" charset="0"/>
              <a:cs typeface="Times New Roman" panose="02020603050405020304" pitchFamily="18" charset="0"/>
            </a:endParaRPr>
          </a:p>
        </p:txBody>
      </p:sp>
      <p:pic>
        <p:nvPicPr>
          <p:cNvPr id="57347" name="Picture 3"/>
          <p:cNvPicPr>
            <a:picLocks noChangeAspect="1"/>
          </p:cNvPicPr>
          <p:nvPr/>
        </p:nvPicPr>
        <p:blipFill>
          <a:blip r:embed="rId1"/>
          <a:stretch>
            <a:fillRect/>
          </a:stretch>
        </p:blipFill>
        <p:spPr>
          <a:xfrm>
            <a:off x="2063750" y="1773238"/>
            <a:ext cx="2538413" cy="2879725"/>
          </a:xfrm>
          <a:prstGeom prst="rect">
            <a:avLst/>
          </a:prstGeom>
          <a:noFill/>
          <a:ln w="9525">
            <a:noFill/>
          </a:ln>
        </p:spPr>
      </p:pic>
      <p:pic>
        <p:nvPicPr>
          <p:cNvPr id="57348" name="Picture 5"/>
          <p:cNvPicPr>
            <a:picLocks noChangeAspect="1"/>
          </p:cNvPicPr>
          <p:nvPr/>
        </p:nvPicPr>
        <p:blipFill>
          <a:blip r:embed="rId2"/>
          <a:stretch>
            <a:fillRect/>
          </a:stretch>
        </p:blipFill>
        <p:spPr>
          <a:xfrm>
            <a:off x="4943475" y="1700213"/>
            <a:ext cx="2513013" cy="3024187"/>
          </a:xfrm>
          <a:prstGeom prst="rect">
            <a:avLst/>
          </a:prstGeom>
          <a:noFill/>
          <a:ln w="9525">
            <a:noFill/>
          </a:ln>
        </p:spPr>
      </p:pic>
      <p:pic>
        <p:nvPicPr>
          <p:cNvPr id="57349" name="Picture 4"/>
          <p:cNvPicPr>
            <a:picLocks noChangeAspect="1"/>
          </p:cNvPicPr>
          <p:nvPr/>
        </p:nvPicPr>
        <p:blipFill>
          <a:blip r:embed="rId3"/>
          <a:stretch>
            <a:fillRect/>
          </a:stretch>
        </p:blipFill>
        <p:spPr>
          <a:xfrm>
            <a:off x="7608888" y="1628775"/>
            <a:ext cx="2419350" cy="2952750"/>
          </a:xfrm>
          <a:prstGeom prst="rect">
            <a:avLst/>
          </a:prstGeom>
          <a:noFill/>
          <a:ln w="9525">
            <a:noFill/>
          </a:ln>
        </p:spPr>
      </p:pic>
      <p:sp>
        <p:nvSpPr>
          <p:cNvPr id="57350" name="Rectangle 7"/>
          <p:cNvSpPr/>
          <p:nvPr/>
        </p:nvSpPr>
        <p:spPr>
          <a:xfrm>
            <a:off x="1524000" y="1266825"/>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0"/>
              </a:spcBef>
              <a:buClrTx/>
              <a:buSzTx/>
              <a:buFontTx/>
              <a:buNone/>
            </a:pPr>
            <a:endParaRPr lang="zh-CN" altLang="zh-CN" sz="1800" dirty="0">
              <a:latin typeface="Arial" panose="020B0604020202020204" pitchFamily="34" charset="0"/>
            </a:endParaRPr>
          </a:p>
        </p:txBody>
      </p:sp>
      <p:sp>
        <p:nvSpPr>
          <p:cNvPr id="57351" name="Rectangle 8"/>
          <p:cNvSpPr/>
          <p:nvPr/>
        </p:nvSpPr>
        <p:spPr>
          <a:xfrm>
            <a:off x="5861685" y="2574608"/>
            <a:ext cx="468630" cy="24511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en-US" altLang="zh-CN" sz="1000" dirty="0">
                <a:latin typeface="Times New Roman" panose="02020603050405020304" pitchFamily="18" charset="0"/>
                <a:cs typeface="Times New Roman" panose="02020603050405020304" pitchFamily="18" charset="0"/>
              </a:rPr>
              <a:t>         </a:t>
            </a:r>
            <a:endParaRPr lang="en-US" altLang="zh-CN" sz="1800" dirty="0">
              <a:latin typeface="Arial" panose="020B0604020202020204" pitchFamily="34" charset="0"/>
            </a:endParaRPr>
          </a:p>
        </p:txBody>
      </p:sp>
      <p:sp>
        <p:nvSpPr>
          <p:cNvPr id="57352" name="Rectangle 9"/>
          <p:cNvSpPr/>
          <p:nvPr/>
        </p:nvSpPr>
        <p:spPr>
          <a:xfrm>
            <a:off x="5861685" y="4000183"/>
            <a:ext cx="468630" cy="24511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en-US" altLang="zh-CN" sz="1000" dirty="0">
                <a:latin typeface="Times New Roman" panose="02020603050405020304" pitchFamily="18" charset="0"/>
                <a:cs typeface="Times New Roman" panose="02020603050405020304" pitchFamily="18" charset="0"/>
              </a:rPr>
              <a:t>         </a:t>
            </a:r>
            <a:endParaRPr lang="en-US" altLang="zh-CN" sz="1800" dirty="0">
              <a:latin typeface="Arial" panose="020B0604020202020204" pitchFamily="34" charset="0"/>
            </a:endParaRPr>
          </a:p>
        </p:txBody>
      </p:sp>
      <p:sp>
        <p:nvSpPr>
          <p:cNvPr id="289802" name="Text Box 10"/>
          <p:cNvSpPr txBox="1"/>
          <p:nvPr/>
        </p:nvSpPr>
        <p:spPr>
          <a:xfrm>
            <a:off x="2423795" y="4879975"/>
            <a:ext cx="7511415" cy="460375"/>
          </a:xfrm>
          <a:prstGeom prst="rect">
            <a:avLst/>
          </a:prstGeom>
          <a:solidFill>
            <a:schemeClr val="bg1"/>
          </a:solid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342900" lvl="0" indent="-342900" eaLnBrk="1" hangingPunct="1">
              <a:spcBef>
                <a:spcPct val="50000"/>
              </a:spcBef>
              <a:buClrTx/>
              <a:buSzTx/>
              <a:buFontTx/>
              <a:buAutoNum type="arabicPeriod"/>
            </a:pPr>
            <a:r>
              <a:rPr lang="zh-CN" altLang="en-US" sz="2400" b="1" dirty="0">
                <a:latin typeface="Arial" panose="020B0604020202020204" pitchFamily="34" charset="0"/>
              </a:rPr>
              <a:t>禁止吸烟</a:t>
            </a:r>
            <a:r>
              <a:rPr lang="en-US" altLang="zh-CN" sz="2400" b="1" dirty="0">
                <a:latin typeface="Arial" panose="020B0604020202020204" pitchFamily="34" charset="0"/>
              </a:rPr>
              <a:t>                2. </a:t>
            </a:r>
            <a:r>
              <a:rPr lang="zh-CN" altLang="en-US" sz="2400" b="1" dirty="0">
                <a:latin typeface="Arial" panose="020B0604020202020204" pitchFamily="34" charset="0"/>
              </a:rPr>
              <a:t>严禁烟火	</a:t>
            </a:r>
            <a:r>
              <a:rPr lang="en-US" altLang="zh-CN" sz="2400" b="1" dirty="0">
                <a:latin typeface="Arial" panose="020B0604020202020204" pitchFamily="34" charset="0"/>
              </a:rPr>
              <a:t>          3. </a:t>
            </a:r>
            <a:r>
              <a:rPr lang="zh-CN" altLang="en-US" sz="2400" b="1" dirty="0">
                <a:latin typeface="Arial" panose="020B0604020202020204" pitchFamily="34" charset="0"/>
              </a:rPr>
              <a:t>行人勿近</a:t>
            </a:r>
            <a:endParaRPr lang="zh-CN" altLang="en-US" sz="2400" b="1" dirty="0">
              <a:latin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89802">
                                            <p:txEl>
                                              <p:charRg st="4294967295" end="4294967295"/>
                                            </p:txEl>
                                          </p:spTgt>
                                        </p:tgtEl>
                                        <p:attrNameLst>
                                          <p:attrName>style.visibility</p:attrName>
                                        </p:attrNameLst>
                                      </p:cBhvr>
                                      <p:to>
                                        <p:strVal val="visible"/>
                                      </p:to>
                                    </p:set>
                                    <p:animEffect transition="in" filter="wipe(down)">
                                      <p:cBhvr>
                                        <p:cTn id="7" dur="500"/>
                                        <p:tgtEl>
                                          <p:spTgt spid="289802">
                                            <p:txEl>
                                              <p:charRg st="4294967295" end="4294967295"/>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89802">
                                            <p:txEl>
                                              <p:charRg st="0" end="5"/>
                                            </p:txEl>
                                          </p:spTgt>
                                        </p:tgtEl>
                                        <p:attrNameLst>
                                          <p:attrName>style.visibility</p:attrName>
                                        </p:attrNameLst>
                                      </p:cBhvr>
                                      <p:to>
                                        <p:strVal val="visible"/>
                                      </p:to>
                                    </p:set>
                                    <p:animEffect transition="in" filter="wipe(down)">
                                      <p:cBhvr>
                                        <p:cTn id="10" dur="500"/>
                                        <p:tgtEl>
                                          <p:spTgt spid="289802">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02" grpId="0"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0818" name="Rectangle 2"/>
          <p:cNvSpPr>
            <a:spLocks noGrp="1"/>
          </p:cNvSpPr>
          <p:nvPr>
            <p:ph idx="1"/>
          </p:nvPr>
        </p:nvSpPr>
        <p:spPr>
          <a:xfrm>
            <a:off x="2078990" y="4437380"/>
            <a:ext cx="8964295" cy="641350"/>
          </a:xfrm>
        </p:spPr>
        <p:txBody>
          <a:bodyPr vert="horz" wrap="square" lIns="91440" tIns="45720" rIns="91440" bIns="45720" anchor="t" anchorCtr="0"/>
          <a:p>
            <a:pPr marL="0" indent="0" eaLnBrk="1" hangingPunct="1">
              <a:lnSpc>
                <a:spcPct val="90000"/>
              </a:lnSpc>
              <a:buNone/>
            </a:pPr>
            <a:r>
              <a:rPr lang="en-US" altLang="zh-CN" sz="2400" b="1" dirty="0">
                <a:latin typeface="Arial" panose="020B0604020202020204" pitchFamily="34" charset="0"/>
              </a:rPr>
              <a:t>4. </a:t>
            </a:r>
            <a:r>
              <a:rPr lang="zh-CN" altLang="en-US" sz="2400" b="1" dirty="0">
                <a:latin typeface="Arial" panose="020B0604020202020204" pitchFamily="34" charset="0"/>
              </a:rPr>
              <a:t>勿用水浇灭	</a:t>
            </a:r>
            <a:r>
              <a:rPr lang="en-US" altLang="zh-CN" sz="2400" b="1" dirty="0">
                <a:latin typeface="Arial" panose="020B0604020202020204" pitchFamily="34" charset="0"/>
              </a:rPr>
              <a:t>5. </a:t>
            </a:r>
            <a:r>
              <a:rPr lang="zh-CN" altLang="en-US" sz="2400" b="1" dirty="0">
                <a:latin typeface="Arial" panose="020B0604020202020204" pitchFamily="34" charset="0"/>
              </a:rPr>
              <a:t>不可饮用		</a:t>
            </a:r>
            <a:r>
              <a:rPr lang="en-US" altLang="zh-CN" sz="2400" b="1" dirty="0">
                <a:latin typeface="Arial" panose="020B0604020202020204" pitchFamily="34" charset="0"/>
              </a:rPr>
              <a:t>6. </a:t>
            </a:r>
            <a:r>
              <a:rPr lang="zh-CN" altLang="en-US" sz="2400" b="1" dirty="0">
                <a:latin typeface="Arial" panose="020B0604020202020204" pitchFamily="34" charset="0"/>
              </a:rPr>
              <a:t>未经许可，不能入内</a:t>
            </a:r>
            <a:endParaRPr lang="zh-CN" altLang="en-US" sz="2400" b="1" dirty="0">
              <a:latin typeface="Arial" panose="020B0604020202020204" pitchFamily="34" charset="0"/>
            </a:endParaRPr>
          </a:p>
        </p:txBody>
      </p:sp>
      <p:pic>
        <p:nvPicPr>
          <p:cNvPr id="58371" name="Picture 5"/>
          <p:cNvPicPr>
            <a:picLocks noChangeAspect="1"/>
          </p:cNvPicPr>
          <p:nvPr/>
        </p:nvPicPr>
        <p:blipFill>
          <a:blip r:embed="rId1"/>
          <a:stretch>
            <a:fillRect/>
          </a:stretch>
        </p:blipFill>
        <p:spPr>
          <a:xfrm>
            <a:off x="1919605" y="1647190"/>
            <a:ext cx="1995488" cy="2376488"/>
          </a:xfrm>
          <a:prstGeom prst="rect">
            <a:avLst/>
          </a:prstGeom>
          <a:noFill/>
          <a:ln w="9525">
            <a:noFill/>
          </a:ln>
        </p:spPr>
      </p:pic>
      <p:pic>
        <p:nvPicPr>
          <p:cNvPr id="58372" name="Picture 4"/>
          <p:cNvPicPr>
            <a:picLocks noChangeAspect="1"/>
          </p:cNvPicPr>
          <p:nvPr/>
        </p:nvPicPr>
        <p:blipFill>
          <a:blip r:embed="rId2"/>
          <a:stretch>
            <a:fillRect/>
          </a:stretch>
        </p:blipFill>
        <p:spPr>
          <a:xfrm>
            <a:off x="4871403" y="1701165"/>
            <a:ext cx="2043112" cy="2303463"/>
          </a:xfrm>
          <a:prstGeom prst="rect">
            <a:avLst/>
          </a:prstGeom>
          <a:noFill/>
          <a:ln w="9525">
            <a:noFill/>
          </a:ln>
        </p:spPr>
      </p:pic>
      <p:pic>
        <p:nvPicPr>
          <p:cNvPr id="58373" name="Picture 3"/>
          <p:cNvPicPr>
            <a:picLocks noChangeAspect="1"/>
          </p:cNvPicPr>
          <p:nvPr/>
        </p:nvPicPr>
        <p:blipFill>
          <a:blip r:embed="rId3"/>
          <a:stretch>
            <a:fillRect/>
          </a:stretch>
        </p:blipFill>
        <p:spPr>
          <a:xfrm>
            <a:off x="8040370" y="1700848"/>
            <a:ext cx="2216150" cy="2592387"/>
          </a:xfrm>
          <a:prstGeom prst="rect">
            <a:avLst/>
          </a:prstGeom>
          <a:noFill/>
          <a:ln w="9525">
            <a:noFill/>
          </a:ln>
        </p:spPr>
      </p:pic>
      <p:sp>
        <p:nvSpPr>
          <p:cNvPr id="58374" name="Rectangle 6"/>
          <p:cNvSpPr/>
          <p:nvPr/>
        </p:nvSpPr>
        <p:spPr>
          <a:xfrm>
            <a:off x="1524000" y="1223963"/>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0"/>
              </a:spcBef>
              <a:buClrTx/>
              <a:buSzTx/>
              <a:buFontTx/>
              <a:buNone/>
            </a:pPr>
            <a:endParaRPr lang="zh-CN" altLang="en-US" sz="1800" dirty="0"/>
          </a:p>
        </p:txBody>
      </p:sp>
      <p:sp>
        <p:nvSpPr>
          <p:cNvPr id="58375" name="Rectangle 7"/>
          <p:cNvSpPr/>
          <p:nvPr/>
        </p:nvSpPr>
        <p:spPr>
          <a:xfrm>
            <a:off x="5861685" y="2598421"/>
            <a:ext cx="468630" cy="24511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en-US" altLang="zh-CN" sz="1000" dirty="0">
                <a:latin typeface="Times New Roman" panose="02020603050405020304" pitchFamily="18" charset="0"/>
                <a:cs typeface="Times New Roman" panose="02020603050405020304" pitchFamily="18" charset="0"/>
              </a:rPr>
              <a:t>         </a:t>
            </a:r>
            <a:endParaRPr lang="en-US" altLang="zh-CN" sz="1800" dirty="0">
              <a:latin typeface="Arial" panose="020B0604020202020204" pitchFamily="34" charset="0"/>
            </a:endParaRPr>
          </a:p>
        </p:txBody>
      </p:sp>
      <p:sp>
        <p:nvSpPr>
          <p:cNvPr id="58376" name="Rectangle 8"/>
          <p:cNvSpPr/>
          <p:nvPr/>
        </p:nvSpPr>
        <p:spPr>
          <a:xfrm>
            <a:off x="5861685" y="4023996"/>
            <a:ext cx="468630" cy="24511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en-US" altLang="zh-CN" sz="1000" dirty="0">
                <a:latin typeface="Times New Roman" panose="02020603050405020304" pitchFamily="18" charset="0"/>
                <a:cs typeface="Times New Roman" panose="02020603050405020304" pitchFamily="18" charset="0"/>
              </a:rPr>
              <a:t>         </a:t>
            </a:r>
            <a:endParaRPr lang="en-US" altLang="zh-CN" sz="1800" dirty="0">
              <a:latin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0818">
                                            <p:txEl>
                                              <p:charRg st="0" end="12"/>
                                            </p:txEl>
                                          </p:spTgt>
                                        </p:tgtEl>
                                        <p:attrNameLst>
                                          <p:attrName>style.visibility</p:attrName>
                                        </p:attrNameLst>
                                      </p:cBhvr>
                                      <p:to>
                                        <p:strVal val="visible"/>
                                      </p:to>
                                    </p:set>
                                    <p:animEffect transition="in" filter="wipe(down)">
                                      <p:cBhvr>
                                        <p:cTn id="7" dur="500"/>
                                        <p:tgtEl>
                                          <p:spTgt spid="290818">
                                            <p:txEl>
                                              <p:charRg st="0"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2"/>
          <p:cNvSpPr>
            <a:spLocks noGrp="1"/>
          </p:cNvSpPr>
          <p:nvPr>
            <p:ph type="title"/>
          </p:nvPr>
        </p:nvSpPr>
        <p:spPr>
          <a:xfrm>
            <a:off x="2063433" y="692785"/>
            <a:ext cx="7856537" cy="750888"/>
          </a:xfrm>
        </p:spPr>
        <p:txBody>
          <a:bodyPr vert="horz" wrap="square" lIns="91440" tIns="45720" rIns="91440" bIns="45720" anchor="b" anchorCtr="0"/>
          <a:p>
            <a:pPr eaLnBrk="1" hangingPunct="1"/>
            <a:r>
              <a:rPr lang="en-US" altLang="zh-CN" sz="3200" b="1" dirty="0"/>
              <a:t>Task III  </a:t>
            </a:r>
            <a:r>
              <a:rPr lang="zh-CN" altLang="en-US" sz="3200" b="1" dirty="0"/>
              <a:t>请将下列英语公示语翻译成汉语。</a:t>
            </a:r>
            <a:endParaRPr lang="zh-CN" altLang="en-US" sz="3200" b="1" dirty="0"/>
          </a:p>
        </p:txBody>
      </p:sp>
      <p:sp>
        <p:nvSpPr>
          <p:cNvPr id="309251" name="Rectangle 3"/>
          <p:cNvSpPr>
            <a:spLocks noGrp="1"/>
          </p:cNvSpPr>
          <p:nvPr>
            <p:ph idx="1"/>
          </p:nvPr>
        </p:nvSpPr>
        <p:spPr>
          <a:xfrm>
            <a:off x="1840230" y="1628775"/>
            <a:ext cx="9549130" cy="4105275"/>
          </a:xfrm>
        </p:spPr>
        <p:txBody>
          <a:bodyPr vert="horz" wrap="square" lIns="91440" tIns="45720" rIns="91440" bIns="45720" anchor="t" anchorCtr="0"/>
          <a:p>
            <a:pPr eaLnBrk="1" hangingPunct="1">
              <a:lnSpc>
                <a:spcPct val="100000"/>
              </a:lnSpc>
            </a:pPr>
            <a:r>
              <a:rPr lang="en-US" altLang="zh-CN" sz="2400" dirty="0">
                <a:latin typeface="Times New Roman" panose="02020603050405020304" pitchFamily="18" charset="0"/>
                <a:cs typeface="Times New Roman" panose="02020603050405020304" pitchFamily="18" charset="0"/>
              </a:rPr>
              <a:t>1. Visitor Parking</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zh-CN" altLang="en-US" sz="2400" dirty="0">
                <a:latin typeface="Times New Roman" panose="02020603050405020304" pitchFamily="18" charset="0"/>
                <a:cs typeface="Times New Roman" panose="02020603050405020304" pitchFamily="18" charset="0"/>
              </a:rPr>
              <a:t>访客停车</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2. Unauthorized Vehicles will be Towed Away at Owners’ Expenses</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zh-CN" altLang="en-US" sz="2400" dirty="0">
                <a:latin typeface="Times New Roman" panose="02020603050405020304" pitchFamily="18" charset="0"/>
                <a:cs typeface="Times New Roman" panose="02020603050405020304" pitchFamily="18" charset="0"/>
              </a:rPr>
              <a:t>擅自停车，一律拖走，费用自负</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3. Army Facilities, No Trespassing</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zh-CN" altLang="en-US" sz="2400" dirty="0">
                <a:latin typeface="Times New Roman" panose="02020603050405020304" pitchFamily="18" charset="0"/>
                <a:cs typeface="Times New Roman" panose="02020603050405020304" pitchFamily="18" charset="0"/>
              </a:rPr>
              <a:t>军事设施，严禁闯入	</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4. To Cross Street, Push Button, Wait for Walk Signal</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zh-CN" altLang="en-US" sz="2400" dirty="0">
                <a:latin typeface="Times New Roman" panose="02020603050405020304" pitchFamily="18" charset="0"/>
                <a:cs typeface="Times New Roman" panose="02020603050405020304" pitchFamily="18" charset="0"/>
              </a:rPr>
              <a:t>横穿马路，按下按钮，等候通行信号</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9251">
                                            <p:txEl>
                                              <p:charRg st="19" end="24"/>
                                            </p:txEl>
                                          </p:spTgt>
                                        </p:tgtEl>
                                        <p:attrNameLst>
                                          <p:attrName>style.visibility</p:attrName>
                                        </p:attrNameLst>
                                      </p:cBhvr>
                                      <p:to>
                                        <p:strVal val="visible"/>
                                      </p:to>
                                    </p:set>
                                    <p:animEffect transition="in" filter="wipe(down)">
                                      <p:cBhvr>
                                        <p:cTn id="7" dur="500"/>
                                        <p:tgtEl>
                                          <p:spTgt spid="309251">
                                            <p:txEl>
                                              <p:charRg st="19"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9251">
                                            <p:txEl>
                                              <p:charRg st="88" end="103"/>
                                            </p:txEl>
                                          </p:spTgt>
                                        </p:tgtEl>
                                        <p:attrNameLst>
                                          <p:attrName>style.visibility</p:attrName>
                                        </p:attrNameLst>
                                      </p:cBhvr>
                                      <p:to>
                                        <p:strVal val="visible"/>
                                      </p:to>
                                    </p:set>
                                    <p:animEffect transition="in" filter="wipe(down)">
                                      <p:cBhvr>
                                        <p:cTn id="12" dur="500"/>
                                        <p:tgtEl>
                                          <p:spTgt spid="309251">
                                            <p:txEl>
                                              <p:charRg st="88" end="10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09251">
                                            <p:txEl>
                                              <p:charRg st="138" end="149"/>
                                            </p:txEl>
                                          </p:spTgt>
                                        </p:tgtEl>
                                        <p:attrNameLst>
                                          <p:attrName>style.visibility</p:attrName>
                                        </p:attrNameLst>
                                      </p:cBhvr>
                                      <p:to>
                                        <p:strVal val="visible"/>
                                      </p:to>
                                    </p:set>
                                    <p:animEffect transition="in" filter="wipe(down)">
                                      <p:cBhvr>
                                        <p:cTn id="17" dur="500"/>
                                        <p:tgtEl>
                                          <p:spTgt spid="309251">
                                            <p:txEl>
                                              <p:charRg st="138" end="14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9251">
                                            <p:txEl>
                                              <p:charRg st="203" end="220"/>
                                            </p:txEl>
                                          </p:spTgt>
                                        </p:tgtEl>
                                        <p:attrNameLst>
                                          <p:attrName>style.visibility</p:attrName>
                                        </p:attrNameLst>
                                      </p:cBhvr>
                                      <p:to>
                                        <p:strVal val="visible"/>
                                      </p:to>
                                    </p:set>
                                    <p:animEffect transition="in" filter="wipe(down)">
                                      <p:cBhvr>
                                        <p:cTn id="22" dur="500"/>
                                        <p:tgtEl>
                                          <p:spTgt spid="309251">
                                            <p:txEl>
                                              <p:charRg st="203" end="2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3"/>
          <p:cNvSpPr>
            <a:spLocks noGrp="1"/>
          </p:cNvSpPr>
          <p:nvPr>
            <p:ph idx="1"/>
          </p:nvPr>
        </p:nvSpPr>
        <p:spPr>
          <a:xfrm>
            <a:off x="1847850" y="1628775"/>
            <a:ext cx="5151120" cy="5471795"/>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5. Thank You for Keeping Your Voices Down</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6. Watch for Pedestrians</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7. Hard Hat Required at All Times</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8. Three Minutes Parking, Drivers Must Remain in Vehicle</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9. For Use Only in Case of Fire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10. Danger: High Speed Trains, Do Not Enter</a:t>
            </a:r>
            <a:endParaRPr lang="en-US" altLang="zh-CN" sz="2000" dirty="0">
              <a:latin typeface="Times New Roman" panose="02020603050405020304" pitchFamily="18" charset="0"/>
              <a:cs typeface="Times New Roman" panose="02020603050405020304" pitchFamily="18" charset="0"/>
            </a:endParaRPr>
          </a:p>
        </p:txBody>
      </p:sp>
      <p:sp>
        <p:nvSpPr>
          <p:cNvPr id="305156" name="Text Box 4"/>
          <p:cNvSpPr txBox="1"/>
          <p:nvPr/>
        </p:nvSpPr>
        <p:spPr>
          <a:xfrm>
            <a:off x="7104380" y="1628775"/>
            <a:ext cx="4575175" cy="34486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lnSpc>
                <a:spcPct val="13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5.</a:t>
            </a:r>
            <a:r>
              <a:rPr lang="zh-CN" altLang="en-US" sz="2400" dirty="0">
                <a:latin typeface="Times New Roman" panose="02020603050405020304" pitchFamily="18" charset="0"/>
                <a:cs typeface="Times New Roman" panose="02020603050405020304" pitchFamily="18" charset="0"/>
              </a:rPr>
              <a:t>请勿大声喧哗	</a:t>
            </a:r>
            <a:endParaRPr lang="zh-CN" altLang="en-US" sz="2400" dirty="0">
              <a:latin typeface="Times New Roman" panose="02020603050405020304" pitchFamily="18" charset="0"/>
              <a:cs typeface="Times New Roman" panose="02020603050405020304" pitchFamily="18" charset="0"/>
            </a:endParaRPr>
          </a:p>
          <a:p>
            <a:pPr marL="0" lvl="0" indent="0" eaLnBrk="1" hangingPunct="1">
              <a:lnSpc>
                <a:spcPct val="13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6. </a:t>
            </a:r>
            <a:r>
              <a:rPr lang="zh-CN" altLang="en-US" sz="2400" dirty="0">
                <a:latin typeface="Times New Roman" panose="02020603050405020304" pitchFamily="18" charset="0"/>
                <a:cs typeface="Times New Roman" panose="02020603050405020304" pitchFamily="18" charset="0"/>
              </a:rPr>
              <a:t>注意行人</a:t>
            </a:r>
            <a:endParaRPr lang="zh-CN" altLang="en-US" sz="2400" dirty="0">
              <a:latin typeface="Times New Roman" panose="02020603050405020304" pitchFamily="18" charset="0"/>
              <a:cs typeface="Times New Roman" panose="02020603050405020304" pitchFamily="18" charset="0"/>
            </a:endParaRPr>
          </a:p>
          <a:p>
            <a:pPr marL="0" lvl="0" indent="0" eaLnBrk="1" hangingPunct="1">
              <a:lnSpc>
                <a:spcPct val="13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7. </a:t>
            </a:r>
            <a:r>
              <a:rPr lang="zh-CN" altLang="en-US" sz="2400" dirty="0">
                <a:latin typeface="Times New Roman" panose="02020603050405020304" pitchFamily="18" charset="0"/>
                <a:cs typeface="Times New Roman" panose="02020603050405020304" pitchFamily="18" charset="0"/>
              </a:rPr>
              <a:t>戴好安全帽	</a:t>
            </a:r>
            <a:endParaRPr lang="zh-CN" altLang="en-US" sz="2400" dirty="0">
              <a:latin typeface="Times New Roman" panose="02020603050405020304" pitchFamily="18" charset="0"/>
              <a:cs typeface="Times New Roman" panose="02020603050405020304" pitchFamily="18" charset="0"/>
            </a:endParaRPr>
          </a:p>
          <a:p>
            <a:pPr marL="0" lvl="0" indent="0" eaLnBrk="1" hangingPunct="1">
              <a:lnSpc>
                <a:spcPct val="13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8. </a:t>
            </a:r>
            <a:r>
              <a:rPr lang="zh-CN" altLang="en-US" sz="2400" dirty="0">
                <a:latin typeface="Times New Roman" panose="02020603050405020304" pitchFamily="18" charset="0"/>
                <a:cs typeface="Times New Roman" panose="02020603050405020304" pitchFamily="18" charset="0"/>
              </a:rPr>
              <a:t>停车限时</a:t>
            </a:r>
            <a:r>
              <a:rPr lang="en-US" altLang="zh-CN" sz="2400" dirty="0">
                <a:latin typeface="Times New Roman" panose="02020603050405020304" pitchFamily="18" charset="0"/>
                <a:cs typeface="Times New Roman" panose="02020603050405020304" pitchFamily="18" charset="0"/>
              </a:rPr>
              <a:t>3</a:t>
            </a:r>
            <a:r>
              <a:rPr lang="zh-CN" altLang="en-US" sz="2400" dirty="0">
                <a:latin typeface="Times New Roman" panose="02020603050405020304" pitchFamily="18" charset="0"/>
                <a:cs typeface="Times New Roman" panose="02020603050405020304" pitchFamily="18" charset="0"/>
              </a:rPr>
              <a:t>分钟，司机不得离车</a:t>
            </a:r>
            <a:endParaRPr lang="zh-CN" altLang="en-US" sz="2400" dirty="0">
              <a:latin typeface="Times New Roman" panose="02020603050405020304" pitchFamily="18" charset="0"/>
              <a:cs typeface="Times New Roman" panose="02020603050405020304" pitchFamily="18" charset="0"/>
            </a:endParaRPr>
          </a:p>
          <a:p>
            <a:pPr marL="0" lvl="0" indent="0" eaLnBrk="1" hangingPunct="1">
              <a:lnSpc>
                <a:spcPct val="13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9. </a:t>
            </a:r>
            <a:r>
              <a:rPr lang="zh-CN" altLang="en-US" sz="2400" dirty="0">
                <a:latin typeface="Times New Roman" panose="02020603050405020304" pitchFamily="18" charset="0"/>
                <a:cs typeface="Times New Roman" panose="02020603050405020304" pitchFamily="18" charset="0"/>
              </a:rPr>
              <a:t>灭火专用		</a:t>
            </a:r>
            <a:endParaRPr lang="zh-CN" altLang="en-US" sz="2400" dirty="0">
              <a:latin typeface="Times New Roman" panose="02020603050405020304" pitchFamily="18" charset="0"/>
              <a:cs typeface="Times New Roman" panose="02020603050405020304" pitchFamily="18" charset="0"/>
            </a:endParaRPr>
          </a:p>
          <a:p>
            <a:pPr marL="0" lvl="0" indent="0" eaLnBrk="1" hangingPunct="1">
              <a:lnSpc>
                <a:spcPct val="130000"/>
              </a:lnSpc>
              <a:spcBef>
                <a:spcPct val="0"/>
              </a:spcBef>
              <a:buClrTx/>
              <a:buSzTx/>
              <a:buFontTx/>
              <a:buNone/>
            </a:pPr>
            <a:r>
              <a:rPr lang="en-US" altLang="zh-CN" sz="2400" dirty="0">
                <a:latin typeface="Times New Roman" panose="02020603050405020304" pitchFamily="18" charset="0"/>
                <a:cs typeface="Times New Roman" panose="02020603050405020304" pitchFamily="18" charset="0"/>
              </a:rPr>
              <a:t>10. </a:t>
            </a:r>
            <a:r>
              <a:rPr lang="zh-CN" altLang="en-US" sz="2400" dirty="0">
                <a:latin typeface="Times New Roman" panose="02020603050405020304" pitchFamily="18" charset="0"/>
                <a:cs typeface="Times New Roman" panose="02020603050405020304" pitchFamily="18" charset="0"/>
              </a:rPr>
              <a:t>危险：高速列车，切勿进入</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5156">
                                            <p:txEl>
                                              <p:charRg st="0" end="10"/>
                                            </p:txEl>
                                          </p:spTgt>
                                        </p:tgtEl>
                                        <p:attrNameLst>
                                          <p:attrName>style.visibility</p:attrName>
                                        </p:attrNameLst>
                                      </p:cBhvr>
                                      <p:to>
                                        <p:strVal val="visible"/>
                                      </p:to>
                                    </p:set>
                                    <p:animEffect transition="in" filter="wipe(down)">
                                      <p:cBhvr>
                                        <p:cTn id="7" dur="500"/>
                                        <p:tgtEl>
                                          <p:spTgt spid="305156">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5156">
                                            <p:txEl>
                                              <p:charRg st="11" end="19"/>
                                            </p:txEl>
                                          </p:spTgt>
                                        </p:tgtEl>
                                        <p:attrNameLst>
                                          <p:attrName>style.visibility</p:attrName>
                                        </p:attrNameLst>
                                      </p:cBhvr>
                                      <p:to>
                                        <p:strVal val="visible"/>
                                      </p:to>
                                    </p:set>
                                    <p:animEffect transition="in" filter="wipe(down)">
                                      <p:cBhvr>
                                        <p:cTn id="12" dur="500"/>
                                        <p:tgtEl>
                                          <p:spTgt spid="305156">
                                            <p:txEl>
                                              <p:charRg st="11" end="1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05156">
                                            <p:txEl>
                                              <p:charRg st="19" end="29"/>
                                            </p:txEl>
                                          </p:spTgt>
                                        </p:tgtEl>
                                        <p:attrNameLst>
                                          <p:attrName>style.visibility</p:attrName>
                                        </p:attrNameLst>
                                      </p:cBhvr>
                                      <p:to>
                                        <p:strVal val="visible"/>
                                      </p:to>
                                    </p:set>
                                    <p:animEffect transition="in" filter="wipe(down)">
                                      <p:cBhvr>
                                        <p:cTn id="17" dur="500"/>
                                        <p:tgtEl>
                                          <p:spTgt spid="305156">
                                            <p:txEl>
                                              <p:charRg st="19" end="2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5156">
                                            <p:txEl>
                                              <p:charRg st="30" end="48"/>
                                            </p:txEl>
                                          </p:spTgt>
                                        </p:tgtEl>
                                        <p:attrNameLst>
                                          <p:attrName>style.visibility</p:attrName>
                                        </p:attrNameLst>
                                      </p:cBhvr>
                                      <p:to>
                                        <p:strVal val="visible"/>
                                      </p:to>
                                    </p:set>
                                    <p:animEffect transition="in" filter="wipe(down)">
                                      <p:cBhvr>
                                        <p:cTn id="22" dur="500"/>
                                        <p:tgtEl>
                                          <p:spTgt spid="305156">
                                            <p:txEl>
                                              <p:charRg st="30" end="4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05156">
                                            <p:txEl>
                                              <p:charRg st="49" end="59"/>
                                            </p:txEl>
                                          </p:spTgt>
                                        </p:tgtEl>
                                        <p:attrNameLst>
                                          <p:attrName>style.visibility</p:attrName>
                                        </p:attrNameLst>
                                      </p:cBhvr>
                                      <p:to>
                                        <p:strVal val="visible"/>
                                      </p:to>
                                    </p:set>
                                    <p:animEffect transition="in" filter="wipe(down)">
                                      <p:cBhvr>
                                        <p:cTn id="27" dur="500"/>
                                        <p:tgtEl>
                                          <p:spTgt spid="305156">
                                            <p:txEl>
                                              <p:charRg st="49" end="5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05156">
                                            <p:txEl>
                                              <p:charRg st="59" end="76"/>
                                            </p:txEl>
                                          </p:spTgt>
                                        </p:tgtEl>
                                        <p:attrNameLst>
                                          <p:attrName>style.visibility</p:attrName>
                                        </p:attrNameLst>
                                      </p:cBhvr>
                                      <p:to>
                                        <p:strVal val="visible"/>
                                      </p:to>
                                    </p:set>
                                    <p:animEffect transition="in" filter="wipe(down)">
                                      <p:cBhvr>
                                        <p:cTn id="32" dur="500"/>
                                        <p:tgtEl>
                                          <p:spTgt spid="305156">
                                            <p:txEl>
                                              <p:charRg st="59" end="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6179" name="Rectangle 3"/>
          <p:cNvSpPr>
            <a:spLocks noGrp="1"/>
          </p:cNvSpPr>
          <p:nvPr>
            <p:ph idx="1"/>
          </p:nvPr>
        </p:nvSpPr>
        <p:spPr>
          <a:xfrm>
            <a:off x="1938020" y="404495"/>
            <a:ext cx="9358630" cy="6009005"/>
          </a:xfrm>
        </p:spPr>
        <p:txBody>
          <a:bodyPr vert="horz" wrap="square" lIns="91440" tIns="45720" rIns="91440" bIns="45720" anchor="t" anchorCtr="0"/>
          <a:p>
            <a:pPr eaLnBrk="1" hangingPunct="1">
              <a:lnSpc>
                <a:spcPct val="120000"/>
              </a:lnSpc>
              <a:buNone/>
            </a:pPr>
            <a:r>
              <a:rPr lang="en-US" altLang="zh-CN" b="1" dirty="0">
                <a:latin typeface="Times New Roman" panose="02020603050405020304" pitchFamily="18" charset="0"/>
                <a:cs typeface="Times New Roman" panose="02020603050405020304" pitchFamily="18" charset="0"/>
              </a:rPr>
              <a:t>Task IV</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请将下列汉语公示语翻译成英语，注意使用视角转换翻译技巧。</a:t>
            </a:r>
            <a:endParaRPr lang="zh-CN" altLang="en-US"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1. </a:t>
            </a:r>
            <a:r>
              <a:rPr lang="zh-CN" altLang="en-US" sz="2400" dirty="0">
                <a:latin typeface="Times New Roman" panose="02020603050405020304" pitchFamily="18" charset="0"/>
                <a:cs typeface="Times New Roman" panose="02020603050405020304" pitchFamily="18" charset="0"/>
              </a:rPr>
              <a:t>禁止向未成年人售烟	</a:t>
            </a:r>
            <a:endParaRPr lang="zh-CN" altLang="en-US"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Cigarette Sales to Adults Only </a:t>
            </a:r>
            <a:endParaRPr lang="en-US" altLang="zh-CN"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2. </a:t>
            </a:r>
            <a:r>
              <a:rPr lang="zh-CN" altLang="en-US" sz="2400" dirty="0">
                <a:latin typeface="Times New Roman" panose="02020603050405020304" pitchFamily="18" charset="0"/>
                <a:cs typeface="Times New Roman" panose="02020603050405020304" pitchFamily="18" charset="0"/>
              </a:rPr>
              <a:t>未经许可车辆不得入内	 		</a:t>
            </a:r>
            <a:endParaRPr lang="zh-CN" altLang="en-US"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Authorized Cars Only</a:t>
            </a:r>
            <a:endParaRPr lang="en-US" altLang="zh-CN"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3. </a:t>
            </a:r>
            <a:r>
              <a:rPr lang="zh-CN" altLang="en-US" sz="2400" dirty="0">
                <a:latin typeface="Times New Roman" panose="02020603050405020304" pitchFamily="18" charset="0"/>
                <a:cs typeface="Times New Roman" panose="02020603050405020304" pitchFamily="18" charset="0"/>
              </a:rPr>
              <a:t>油漆未干	</a:t>
            </a:r>
            <a:endParaRPr lang="zh-CN" altLang="en-US"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Wet Paint			</a:t>
            </a:r>
            <a:endParaRPr lang="en-US" altLang="zh-CN"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4. </a:t>
            </a:r>
            <a:r>
              <a:rPr lang="zh-CN" altLang="en-US" sz="2400" dirty="0">
                <a:latin typeface="Times New Roman" panose="02020603050405020304" pitchFamily="18" charset="0"/>
                <a:cs typeface="Times New Roman" panose="02020603050405020304" pitchFamily="18" charset="0"/>
              </a:rPr>
              <a:t>切勿近火</a:t>
            </a:r>
            <a:endParaRPr lang="zh-CN" altLang="en-US"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Keep Away From Fire</a:t>
            </a:r>
            <a:endParaRPr lang="en-US" altLang="zh-CN" sz="2400" dirty="0">
              <a:latin typeface="Times New Roman" panose="02020603050405020304" pitchFamily="18" charset="0"/>
              <a:cs typeface="Times New Roman" panose="02020603050405020304" pitchFamily="18" charset="0"/>
            </a:endParaRPr>
          </a:p>
          <a:p>
            <a:pPr algn="ctr" eaLnBrk="1" hangingPunct="1">
              <a:spcBef>
                <a:spcPct val="0"/>
              </a:spcBef>
              <a:buClrTx/>
              <a:buSzTx/>
              <a:buFontTx/>
              <a:buNone/>
            </a:pPr>
            <a:r>
              <a:rPr lang="en-US" altLang="zh-CN"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6179">
                                            <p:txEl>
                                              <p:charRg st="53" end="85"/>
                                            </p:txEl>
                                          </p:spTgt>
                                        </p:tgtEl>
                                        <p:attrNameLst>
                                          <p:attrName>style.visibility</p:attrName>
                                        </p:attrNameLst>
                                      </p:cBhvr>
                                      <p:to>
                                        <p:strVal val="visible"/>
                                      </p:to>
                                    </p:set>
                                    <p:animEffect transition="in" filter="wipe(down)">
                                      <p:cBhvr>
                                        <p:cTn id="7" dur="500"/>
                                        <p:tgtEl>
                                          <p:spTgt spid="306179">
                                            <p:txEl>
                                              <p:charRg st="53" end="8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6179">
                                            <p:txEl>
                                              <p:charRg st="103" end="124"/>
                                            </p:txEl>
                                          </p:spTgt>
                                        </p:tgtEl>
                                        <p:attrNameLst>
                                          <p:attrName>style.visibility</p:attrName>
                                        </p:attrNameLst>
                                      </p:cBhvr>
                                      <p:to>
                                        <p:strVal val="visible"/>
                                      </p:to>
                                    </p:set>
                                    <p:animEffect transition="in" filter="wipe(down)">
                                      <p:cBhvr>
                                        <p:cTn id="12" dur="500"/>
                                        <p:tgtEl>
                                          <p:spTgt spid="306179">
                                            <p:txEl>
                                              <p:charRg st="103" end="12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06179">
                                            <p:txEl>
                                              <p:charRg st="133" end="146"/>
                                            </p:txEl>
                                          </p:spTgt>
                                        </p:tgtEl>
                                        <p:attrNameLst>
                                          <p:attrName>style.visibility</p:attrName>
                                        </p:attrNameLst>
                                      </p:cBhvr>
                                      <p:to>
                                        <p:strVal val="visible"/>
                                      </p:to>
                                    </p:set>
                                    <p:animEffect transition="in" filter="wipe(down)">
                                      <p:cBhvr>
                                        <p:cTn id="17" dur="500"/>
                                        <p:tgtEl>
                                          <p:spTgt spid="306179">
                                            <p:txEl>
                                              <p:charRg st="133" end="14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6179">
                                            <p:txEl>
                                              <p:charRg st="154" end="174"/>
                                            </p:txEl>
                                          </p:spTgt>
                                        </p:tgtEl>
                                        <p:attrNameLst>
                                          <p:attrName>style.visibility</p:attrName>
                                        </p:attrNameLst>
                                      </p:cBhvr>
                                      <p:to>
                                        <p:strVal val="visible"/>
                                      </p:to>
                                    </p:set>
                                    <p:animEffect transition="in" filter="wipe(down)">
                                      <p:cBhvr>
                                        <p:cTn id="22" dur="500"/>
                                        <p:tgtEl>
                                          <p:spTgt spid="306179">
                                            <p:txEl>
                                              <p:charRg st="154" end="1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03" name="Rectangle 3"/>
          <p:cNvSpPr>
            <a:spLocks noGrp="1"/>
          </p:cNvSpPr>
          <p:nvPr>
            <p:ph idx="1"/>
          </p:nvPr>
        </p:nvSpPr>
        <p:spPr>
          <a:xfrm>
            <a:off x="1793875" y="1529080"/>
            <a:ext cx="9511665" cy="4852670"/>
          </a:xfrm>
        </p:spPr>
        <p:txBody>
          <a:bodyPr vert="horz" wrap="square" lIns="91440" tIns="45720" rIns="91440" bIns="45720" anchor="t" anchorCtr="0"/>
          <a:p>
            <a:pPr eaLnBrk="1" hangingPunct="1">
              <a:lnSpc>
                <a:spcPct val="110000"/>
              </a:lnSpc>
            </a:pPr>
            <a:r>
              <a:rPr lang="en-US" altLang="zh-CN" sz="2400" dirty="0">
                <a:latin typeface="Times New Roman" panose="02020603050405020304" pitchFamily="18" charset="0"/>
                <a:cs typeface="Times New Roman" panose="02020603050405020304" pitchFamily="18" charset="0"/>
              </a:rPr>
              <a:t>5. </a:t>
            </a:r>
            <a:r>
              <a:rPr lang="zh-CN" altLang="en-US" sz="2400" dirty="0">
                <a:latin typeface="Times New Roman" panose="02020603050405020304" pitchFamily="18" charset="0"/>
                <a:cs typeface="Times New Roman" panose="02020603050405020304" pitchFamily="18" charset="0"/>
              </a:rPr>
              <a:t>请您带好随身物品</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Do Not Leave Your Belongings Behind</a:t>
            </a:r>
            <a:endParaRPr lang="en-US" altLang="zh-CN"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6. </a:t>
            </a:r>
            <a:r>
              <a:rPr lang="zh-CN" altLang="en-US" sz="2400" dirty="0">
                <a:latin typeface="Times New Roman" panose="02020603050405020304" pitchFamily="18" charset="0"/>
                <a:cs typeface="Times New Roman" panose="02020603050405020304" pitchFamily="18" charset="0"/>
              </a:rPr>
              <a:t>禁止未成年人进入</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Adults Only			</a:t>
            </a:r>
            <a:endParaRPr lang="en-US" altLang="zh-CN"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7. </a:t>
            </a:r>
            <a:r>
              <a:rPr lang="zh-CN" altLang="en-US" sz="2400" dirty="0">
                <a:latin typeface="Times New Roman" panose="02020603050405020304" pitchFamily="18" charset="0"/>
                <a:cs typeface="Times New Roman" panose="02020603050405020304" pitchFamily="18" charset="0"/>
              </a:rPr>
              <a:t>禁止开窗</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Keep Windows Closed/Don’t Open Windows 	</a:t>
            </a:r>
            <a:endParaRPr lang="en-US" altLang="zh-CN"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8. </a:t>
            </a:r>
            <a:r>
              <a:rPr lang="zh-CN" altLang="en-US" sz="2400" dirty="0">
                <a:latin typeface="Times New Roman" panose="02020603050405020304" pitchFamily="18" charset="0"/>
                <a:cs typeface="Times New Roman" panose="02020603050405020304" pitchFamily="18" charset="0"/>
              </a:rPr>
              <a:t>机房重地，非公莫入 </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Machine Room. Staff Only.</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203">
                                            <p:txEl>
                                              <p:charRg st="0" end="12"/>
                                            </p:txEl>
                                          </p:spTgt>
                                        </p:tgtEl>
                                        <p:attrNameLst>
                                          <p:attrName>style.visibility</p:attrName>
                                        </p:attrNameLst>
                                      </p:cBhvr>
                                      <p:to>
                                        <p:strVal val="visible"/>
                                      </p:to>
                                    </p:set>
                                    <p:animEffect transition="in" filter="wipe(down)">
                                      <p:cBhvr>
                                        <p:cTn id="7" dur="500"/>
                                        <p:tgtEl>
                                          <p:spTgt spid="307203">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7203">
                                            <p:txEl>
                                              <p:charRg st="12" end="48"/>
                                            </p:txEl>
                                          </p:spTgt>
                                        </p:tgtEl>
                                        <p:attrNameLst>
                                          <p:attrName>style.visibility</p:attrName>
                                        </p:attrNameLst>
                                      </p:cBhvr>
                                      <p:to>
                                        <p:strVal val="visible"/>
                                      </p:to>
                                    </p:set>
                                    <p:animEffect transition="in" filter="wipe(down)">
                                      <p:cBhvr>
                                        <p:cTn id="12" dur="500"/>
                                        <p:tgtEl>
                                          <p:spTgt spid="307203">
                                            <p:txEl>
                                              <p:charRg st="12"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07203">
                                            <p:txEl>
                                              <p:charRg st="48" end="60"/>
                                            </p:txEl>
                                          </p:spTgt>
                                        </p:tgtEl>
                                        <p:attrNameLst>
                                          <p:attrName>style.visibility</p:attrName>
                                        </p:attrNameLst>
                                      </p:cBhvr>
                                      <p:to>
                                        <p:strVal val="visible"/>
                                      </p:to>
                                    </p:set>
                                    <p:animEffect transition="in" filter="wipe(down)">
                                      <p:cBhvr>
                                        <p:cTn id="17" dur="500"/>
                                        <p:tgtEl>
                                          <p:spTgt spid="307203">
                                            <p:txEl>
                                              <p:charRg st="48" end="6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7203">
                                            <p:txEl>
                                              <p:charRg st="60" end="75"/>
                                            </p:txEl>
                                          </p:spTgt>
                                        </p:tgtEl>
                                        <p:attrNameLst>
                                          <p:attrName>style.visibility</p:attrName>
                                        </p:attrNameLst>
                                      </p:cBhvr>
                                      <p:to>
                                        <p:strVal val="visible"/>
                                      </p:to>
                                    </p:set>
                                    <p:animEffect transition="in" filter="wipe(down)">
                                      <p:cBhvr>
                                        <p:cTn id="22" dur="500"/>
                                        <p:tgtEl>
                                          <p:spTgt spid="307203">
                                            <p:txEl>
                                              <p:charRg st="60" end="7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7203">
                                            <p:txEl>
                                              <p:charRg st="75" end="83"/>
                                            </p:txEl>
                                          </p:spTgt>
                                        </p:tgtEl>
                                        <p:attrNameLst>
                                          <p:attrName>style.visibility</p:attrName>
                                        </p:attrNameLst>
                                      </p:cBhvr>
                                      <p:to>
                                        <p:strVal val="visible"/>
                                      </p:to>
                                    </p:set>
                                    <p:animEffect transition="in" filter="wipe(down)">
                                      <p:cBhvr>
                                        <p:cTn id="27" dur="500"/>
                                        <p:tgtEl>
                                          <p:spTgt spid="307203">
                                            <p:txEl>
                                              <p:charRg st="75" end="8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07203">
                                            <p:txEl>
                                              <p:charRg st="83" end="124"/>
                                            </p:txEl>
                                          </p:spTgt>
                                        </p:tgtEl>
                                        <p:attrNameLst>
                                          <p:attrName>style.visibility</p:attrName>
                                        </p:attrNameLst>
                                      </p:cBhvr>
                                      <p:to>
                                        <p:strVal val="visible"/>
                                      </p:to>
                                    </p:set>
                                    <p:animEffect transition="in" filter="wipe(down)">
                                      <p:cBhvr>
                                        <p:cTn id="32" dur="500"/>
                                        <p:tgtEl>
                                          <p:spTgt spid="307203">
                                            <p:txEl>
                                              <p:charRg st="83" end="12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07203">
                                            <p:txEl>
                                              <p:charRg st="124" end="138"/>
                                            </p:txEl>
                                          </p:spTgt>
                                        </p:tgtEl>
                                        <p:attrNameLst>
                                          <p:attrName>style.visibility</p:attrName>
                                        </p:attrNameLst>
                                      </p:cBhvr>
                                      <p:to>
                                        <p:strVal val="visible"/>
                                      </p:to>
                                    </p:set>
                                    <p:animEffect transition="in" filter="wipe(down)">
                                      <p:cBhvr>
                                        <p:cTn id="37" dur="500"/>
                                        <p:tgtEl>
                                          <p:spTgt spid="307203">
                                            <p:txEl>
                                              <p:charRg st="124" end="13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07203">
                                            <p:txEl>
                                              <p:charRg st="138" end="165"/>
                                            </p:txEl>
                                          </p:spTgt>
                                        </p:tgtEl>
                                        <p:attrNameLst>
                                          <p:attrName>style.visibility</p:attrName>
                                        </p:attrNameLst>
                                      </p:cBhvr>
                                      <p:to>
                                        <p:strVal val="visible"/>
                                      </p:to>
                                    </p:set>
                                    <p:animEffect transition="in" filter="wipe(down)">
                                      <p:cBhvr>
                                        <p:cTn id="42" dur="500"/>
                                        <p:tgtEl>
                                          <p:spTgt spid="307203">
                                            <p:txEl>
                                              <p:charRg st="138" end="1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8227" name="Rectangle 3"/>
          <p:cNvSpPr>
            <a:spLocks noGrp="1"/>
          </p:cNvSpPr>
          <p:nvPr>
            <p:ph idx="1"/>
          </p:nvPr>
        </p:nvSpPr>
        <p:spPr>
          <a:xfrm>
            <a:off x="1919288" y="1700848"/>
            <a:ext cx="7313612" cy="4114800"/>
          </a:xfrm>
        </p:spPr>
        <p:txBody>
          <a:bodyPr vert="horz" wrap="square" lIns="91440" tIns="45720" rIns="91440" bIns="45720" anchor="t" anchorCtr="0"/>
          <a:p>
            <a:pPr eaLnBrk="1" hangingPunct="1">
              <a:lnSpc>
                <a:spcPct val="110000"/>
              </a:lnSpc>
            </a:pPr>
            <a:r>
              <a:rPr lang="en-US" altLang="zh-CN" sz="2400" dirty="0">
                <a:latin typeface="Times New Roman" panose="02020603050405020304" pitchFamily="18" charset="0"/>
                <a:cs typeface="Times New Roman" panose="02020603050405020304" pitchFamily="18" charset="0"/>
              </a:rPr>
              <a:t>9. </a:t>
            </a:r>
            <a:r>
              <a:rPr lang="zh-CN" altLang="en-US" sz="2400" dirty="0">
                <a:latin typeface="Times New Roman" panose="02020603050405020304" pitchFamily="18" charset="0"/>
                <a:cs typeface="Times New Roman" panose="02020603050405020304" pitchFamily="18" charset="0"/>
              </a:rPr>
              <a:t>请勿倒置</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Keep Upright			</a:t>
            </a:r>
            <a:endParaRPr lang="en-US" altLang="zh-CN"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10. </a:t>
            </a:r>
            <a:r>
              <a:rPr lang="zh-CN" altLang="en-US" sz="2400" dirty="0">
                <a:latin typeface="Times New Roman" panose="02020603050405020304" pitchFamily="18" charset="0"/>
                <a:cs typeface="Times New Roman" panose="02020603050405020304" pitchFamily="18" charset="0"/>
              </a:rPr>
              <a:t>不要靠近</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Beyond This Point		</a:t>
            </a:r>
            <a:endParaRPr lang="en-US" altLang="zh-CN"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11. </a:t>
            </a:r>
            <a:r>
              <a:rPr lang="zh-CN" altLang="en-US" sz="2400" dirty="0">
                <a:latin typeface="Times New Roman" panose="02020603050405020304" pitchFamily="18" charset="0"/>
                <a:cs typeface="Times New Roman" panose="02020603050405020304" pitchFamily="18" charset="0"/>
              </a:rPr>
              <a:t>顾客止步</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Staff Only				</a:t>
            </a:r>
            <a:endParaRPr lang="en-US" altLang="zh-CN"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12. </a:t>
            </a:r>
            <a:r>
              <a:rPr lang="zh-CN" altLang="en-US" sz="2400" dirty="0">
                <a:latin typeface="Times New Roman" panose="02020603050405020304" pitchFamily="18" charset="0"/>
                <a:cs typeface="Times New Roman" panose="02020603050405020304" pitchFamily="18" charset="0"/>
              </a:rPr>
              <a:t>贵重物品，随身携带 </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Please Don’t Leave Valuables Unattended	</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8227">
                                            <p:txEl>
                                              <p:charRg st="0" end="8"/>
                                            </p:txEl>
                                          </p:spTgt>
                                        </p:tgtEl>
                                        <p:attrNameLst>
                                          <p:attrName>style.visibility</p:attrName>
                                        </p:attrNameLst>
                                      </p:cBhvr>
                                      <p:to>
                                        <p:strVal val="visible"/>
                                      </p:to>
                                    </p:set>
                                    <p:animEffect transition="in" filter="wipe(down)">
                                      <p:cBhvr>
                                        <p:cTn id="7" dur="500"/>
                                        <p:tgtEl>
                                          <p:spTgt spid="308227">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8227">
                                            <p:txEl>
                                              <p:charRg st="8" end="25"/>
                                            </p:txEl>
                                          </p:spTgt>
                                        </p:tgtEl>
                                        <p:attrNameLst>
                                          <p:attrName>style.visibility</p:attrName>
                                        </p:attrNameLst>
                                      </p:cBhvr>
                                      <p:to>
                                        <p:strVal val="visible"/>
                                      </p:to>
                                    </p:set>
                                    <p:animEffect transition="in" filter="wipe(down)">
                                      <p:cBhvr>
                                        <p:cTn id="12" dur="500"/>
                                        <p:tgtEl>
                                          <p:spTgt spid="308227">
                                            <p:txEl>
                                              <p:charRg st="8" end="2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08227">
                                            <p:txEl>
                                              <p:charRg st="25" end="34"/>
                                            </p:txEl>
                                          </p:spTgt>
                                        </p:tgtEl>
                                        <p:attrNameLst>
                                          <p:attrName>style.visibility</p:attrName>
                                        </p:attrNameLst>
                                      </p:cBhvr>
                                      <p:to>
                                        <p:strVal val="visible"/>
                                      </p:to>
                                    </p:set>
                                    <p:animEffect transition="in" filter="wipe(down)">
                                      <p:cBhvr>
                                        <p:cTn id="17" dur="500"/>
                                        <p:tgtEl>
                                          <p:spTgt spid="308227">
                                            <p:txEl>
                                              <p:charRg st="25" end="3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8227">
                                            <p:txEl>
                                              <p:charRg st="34" end="54"/>
                                            </p:txEl>
                                          </p:spTgt>
                                        </p:tgtEl>
                                        <p:attrNameLst>
                                          <p:attrName>style.visibility</p:attrName>
                                        </p:attrNameLst>
                                      </p:cBhvr>
                                      <p:to>
                                        <p:strVal val="visible"/>
                                      </p:to>
                                    </p:set>
                                    <p:animEffect transition="in" filter="wipe(down)">
                                      <p:cBhvr>
                                        <p:cTn id="22" dur="500"/>
                                        <p:tgtEl>
                                          <p:spTgt spid="308227">
                                            <p:txEl>
                                              <p:charRg st="34" end="5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8227">
                                            <p:txEl>
                                              <p:charRg st="54" end="63"/>
                                            </p:txEl>
                                          </p:spTgt>
                                        </p:tgtEl>
                                        <p:attrNameLst>
                                          <p:attrName>style.visibility</p:attrName>
                                        </p:attrNameLst>
                                      </p:cBhvr>
                                      <p:to>
                                        <p:strVal val="visible"/>
                                      </p:to>
                                    </p:set>
                                    <p:animEffect transition="in" filter="wipe(down)">
                                      <p:cBhvr>
                                        <p:cTn id="27" dur="500"/>
                                        <p:tgtEl>
                                          <p:spTgt spid="308227">
                                            <p:txEl>
                                              <p:charRg st="54" end="6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08227">
                                            <p:txEl>
                                              <p:charRg st="63" end="78"/>
                                            </p:txEl>
                                          </p:spTgt>
                                        </p:tgtEl>
                                        <p:attrNameLst>
                                          <p:attrName>style.visibility</p:attrName>
                                        </p:attrNameLst>
                                      </p:cBhvr>
                                      <p:to>
                                        <p:strVal val="visible"/>
                                      </p:to>
                                    </p:set>
                                    <p:animEffect transition="in" filter="wipe(down)">
                                      <p:cBhvr>
                                        <p:cTn id="32" dur="500"/>
                                        <p:tgtEl>
                                          <p:spTgt spid="308227">
                                            <p:txEl>
                                              <p:charRg st="63" end="7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08227">
                                            <p:txEl>
                                              <p:charRg st="78" end="93"/>
                                            </p:txEl>
                                          </p:spTgt>
                                        </p:tgtEl>
                                        <p:attrNameLst>
                                          <p:attrName>style.visibility</p:attrName>
                                        </p:attrNameLst>
                                      </p:cBhvr>
                                      <p:to>
                                        <p:strVal val="visible"/>
                                      </p:to>
                                    </p:set>
                                    <p:animEffect transition="in" filter="wipe(down)">
                                      <p:cBhvr>
                                        <p:cTn id="37" dur="500"/>
                                        <p:tgtEl>
                                          <p:spTgt spid="308227">
                                            <p:txEl>
                                              <p:charRg st="78" end="9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08227">
                                            <p:txEl>
                                              <p:charRg st="93" end="134"/>
                                            </p:txEl>
                                          </p:spTgt>
                                        </p:tgtEl>
                                        <p:attrNameLst>
                                          <p:attrName>style.visibility</p:attrName>
                                        </p:attrNameLst>
                                      </p:cBhvr>
                                      <p:to>
                                        <p:strVal val="visible"/>
                                      </p:to>
                                    </p:set>
                                    <p:animEffect transition="in" filter="wipe(down)">
                                      <p:cBhvr>
                                        <p:cTn id="42" dur="500"/>
                                        <p:tgtEl>
                                          <p:spTgt spid="308227">
                                            <p:txEl>
                                              <p:charRg st="93" end="1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7"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0275" name="Rectangle 3"/>
          <p:cNvSpPr>
            <a:spLocks noGrp="1"/>
          </p:cNvSpPr>
          <p:nvPr>
            <p:ph idx="1"/>
          </p:nvPr>
        </p:nvSpPr>
        <p:spPr>
          <a:xfrm>
            <a:off x="1815465" y="1557655"/>
            <a:ext cx="9841230" cy="4608195"/>
          </a:xfrm>
        </p:spPr>
        <p:txBody>
          <a:bodyPr vert="horz" wrap="square" lIns="91440" tIns="45720" rIns="91440" bIns="45720" anchor="t" anchorCtr="0"/>
          <a:p>
            <a:pPr eaLnBrk="1" hangingPunct="1">
              <a:lnSpc>
                <a:spcPct val="120000"/>
              </a:lnSpc>
            </a:pPr>
            <a:r>
              <a:rPr lang="en-US" altLang="zh-CN" sz="2400" dirty="0">
                <a:latin typeface="Times New Roman" panose="02020603050405020304" pitchFamily="18" charset="0"/>
                <a:cs typeface="Times New Roman" panose="02020603050405020304" pitchFamily="18" charset="0"/>
              </a:rPr>
              <a:t>13. </a:t>
            </a:r>
            <a:r>
              <a:rPr lang="zh-CN" altLang="en-US" sz="2400" dirty="0">
                <a:latin typeface="Times New Roman" panose="02020603050405020304" pitchFamily="18" charset="0"/>
                <a:cs typeface="Times New Roman" panose="02020603050405020304" pitchFamily="18" charset="0"/>
              </a:rPr>
              <a:t>送客止步	</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Passengers Only 				</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14. </a:t>
            </a:r>
            <a:r>
              <a:rPr lang="zh-CN" altLang="en-US" sz="2400" dirty="0">
                <a:latin typeface="Times New Roman" panose="02020603050405020304" pitchFamily="18" charset="0"/>
                <a:cs typeface="Times New Roman" panose="02020603050405020304" pitchFamily="18" charset="0"/>
              </a:rPr>
              <a:t>顾客专用，请勿载货（商场</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Passengers Only	</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15. </a:t>
            </a:r>
            <a:r>
              <a:rPr lang="zh-CN" altLang="en-US" sz="2400" dirty="0">
                <a:latin typeface="Times New Roman" panose="02020603050405020304" pitchFamily="18" charset="0"/>
                <a:cs typeface="Times New Roman" panose="02020603050405020304" pitchFamily="18" charset="0"/>
              </a:rPr>
              <a:t>演出进行中，请勿大声喧哗或随意走动。 </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Performance in progress, please keep your voices down and stay in your seat.</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0275">
                                            <p:txEl>
                                              <p:charRg st="0" end="10"/>
                                            </p:txEl>
                                          </p:spTgt>
                                        </p:tgtEl>
                                        <p:attrNameLst>
                                          <p:attrName>style.visibility</p:attrName>
                                        </p:attrNameLst>
                                      </p:cBhvr>
                                      <p:to>
                                        <p:strVal val="visible"/>
                                      </p:to>
                                    </p:set>
                                    <p:animEffect transition="in" filter="fade">
                                      <p:cBhvr>
                                        <p:cTn id="7" dur="1000"/>
                                        <p:tgtEl>
                                          <p:spTgt spid="310275">
                                            <p:txEl>
                                              <p:charRg st="0" end="10"/>
                                            </p:txEl>
                                          </p:spTgt>
                                        </p:tgtEl>
                                      </p:cBhvr>
                                    </p:animEffect>
                                    <p:anim calcmode="lin" valueType="num">
                                      <p:cBhvr>
                                        <p:cTn id="8" dur="1000" fill="hold"/>
                                        <p:tgtEl>
                                          <p:spTgt spid="310275">
                                            <p:txEl>
                                              <p:charRg st="0" end="10"/>
                                            </p:txEl>
                                          </p:spTgt>
                                        </p:tgtEl>
                                        <p:attrNameLst>
                                          <p:attrName>ppt_x</p:attrName>
                                        </p:attrNameLst>
                                      </p:cBhvr>
                                      <p:tavLst>
                                        <p:tav tm="0">
                                          <p:val>
                                            <p:strVal val="#ppt_x"/>
                                          </p:val>
                                        </p:tav>
                                        <p:tav tm="100000">
                                          <p:val>
                                            <p:strVal val="#ppt_x"/>
                                          </p:val>
                                        </p:tav>
                                      </p:tavLst>
                                    </p:anim>
                                    <p:anim calcmode="lin" valueType="num">
                                      <p:cBhvr>
                                        <p:cTn id="9" dur="1000" fill="hold"/>
                                        <p:tgtEl>
                                          <p:spTgt spid="310275">
                                            <p:txEl>
                                              <p:charRg st="0" end="1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0275">
                                            <p:txEl>
                                              <p:charRg st="10" end="32"/>
                                            </p:txEl>
                                          </p:spTgt>
                                        </p:tgtEl>
                                        <p:attrNameLst>
                                          <p:attrName>style.visibility</p:attrName>
                                        </p:attrNameLst>
                                      </p:cBhvr>
                                      <p:to>
                                        <p:strVal val="visible"/>
                                      </p:to>
                                    </p:set>
                                    <p:animEffect transition="in" filter="fade">
                                      <p:cBhvr>
                                        <p:cTn id="14" dur="1000"/>
                                        <p:tgtEl>
                                          <p:spTgt spid="310275">
                                            <p:txEl>
                                              <p:charRg st="10" end="32"/>
                                            </p:txEl>
                                          </p:spTgt>
                                        </p:tgtEl>
                                      </p:cBhvr>
                                    </p:animEffect>
                                    <p:anim calcmode="lin" valueType="num">
                                      <p:cBhvr>
                                        <p:cTn id="15" dur="1000" fill="hold"/>
                                        <p:tgtEl>
                                          <p:spTgt spid="310275">
                                            <p:txEl>
                                              <p:charRg st="10" end="32"/>
                                            </p:txEl>
                                          </p:spTgt>
                                        </p:tgtEl>
                                        <p:attrNameLst>
                                          <p:attrName>ppt_x</p:attrName>
                                        </p:attrNameLst>
                                      </p:cBhvr>
                                      <p:tavLst>
                                        <p:tav tm="0">
                                          <p:val>
                                            <p:strVal val="#ppt_x"/>
                                          </p:val>
                                        </p:tav>
                                        <p:tav tm="100000">
                                          <p:val>
                                            <p:strVal val="#ppt_x"/>
                                          </p:val>
                                        </p:tav>
                                      </p:tavLst>
                                    </p:anim>
                                    <p:anim calcmode="lin" valueType="num">
                                      <p:cBhvr>
                                        <p:cTn id="16" dur="1000" fill="hold"/>
                                        <p:tgtEl>
                                          <p:spTgt spid="310275">
                                            <p:txEl>
                                              <p:charRg st="10" end="3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0275">
                                            <p:txEl>
                                              <p:charRg st="32" end="50"/>
                                            </p:txEl>
                                          </p:spTgt>
                                        </p:tgtEl>
                                        <p:attrNameLst>
                                          <p:attrName>style.visibility</p:attrName>
                                        </p:attrNameLst>
                                      </p:cBhvr>
                                      <p:to>
                                        <p:strVal val="visible"/>
                                      </p:to>
                                    </p:set>
                                    <p:animEffect transition="in" filter="fade">
                                      <p:cBhvr>
                                        <p:cTn id="21" dur="1000"/>
                                        <p:tgtEl>
                                          <p:spTgt spid="310275">
                                            <p:txEl>
                                              <p:charRg st="32" end="50"/>
                                            </p:txEl>
                                          </p:spTgt>
                                        </p:tgtEl>
                                      </p:cBhvr>
                                    </p:animEffect>
                                    <p:anim calcmode="lin" valueType="num">
                                      <p:cBhvr>
                                        <p:cTn id="22" dur="1000" fill="hold"/>
                                        <p:tgtEl>
                                          <p:spTgt spid="310275">
                                            <p:txEl>
                                              <p:charRg st="32" end="50"/>
                                            </p:txEl>
                                          </p:spTgt>
                                        </p:tgtEl>
                                        <p:attrNameLst>
                                          <p:attrName>ppt_x</p:attrName>
                                        </p:attrNameLst>
                                      </p:cBhvr>
                                      <p:tavLst>
                                        <p:tav tm="0">
                                          <p:val>
                                            <p:strVal val="#ppt_x"/>
                                          </p:val>
                                        </p:tav>
                                        <p:tav tm="100000">
                                          <p:val>
                                            <p:strVal val="#ppt_x"/>
                                          </p:val>
                                        </p:tav>
                                      </p:tavLst>
                                    </p:anim>
                                    <p:anim calcmode="lin" valueType="num">
                                      <p:cBhvr>
                                        <p:cTn id="23" dur="1000" fill="hold"/>
                                        <p:tgtEl>
                                          <p:spTgt spid="310275">
                                            <p:txEl>
                                              <p:charRg st="32" end="5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10275">
                                            <p:txEl>
                                              <p:charRg st="50" end="67"/>
                                            </p:txEl>
                                          </p:spTgt>
                                        </p:tgtEl>
                                        <p:attrNameLst>
                                          <p:attrName>style.visibility</p:attrName>
                                        </p:attrNameLst>
                                      </p:cBhvr>
                                      <p:to>
                                        <p:strVal val="visible"/>
                                      </p:to>
                                    </p:set>
                                    <p:animEffect transition="in" filter="fade">
                                      <p:cBhvr>
                                        <p:cTn id="28" dur="1000"/>
                                        <p:tgtEl>
                                          <p:spTgt spid="310275">
                                            <p:txEl>
                                              <p:charRg st="50" end="67"/>
                                            </p:txEl>
                                          </p:spTgt>
                                        </p:tgtEl>
                                      </p:cBhvr>
                                    </p:animEffect>
                                    <p:anim calcmode="lin" valueType="num">
                                      <p:cBhvr>
                                        <p:cTn id="29" dur="1000" fill="hold"/>
                                        <p:tgtEl>
                                          <p:spTgt spid="310275">
                                            <p:txEl>
                                              <p:charRg st="50" end="67"/>
                                            </p:txEl>
                                          </p:spTgt>
                                        </p:tgtEl>
                                        <p:attrNameLst>
                                          <p:attrName>ppt_x</p:attrName>
                                        </p:attrNameLst>
                                      </p:cBhvr>
                                      <p:tavLst>
                                        <p:tav tm="0">
                                          <p:val>
                                            <p:strVal val="#ppt_x"/>
                                          </p:val>
                                        </p:tav>
                                        <p:tav tm="100000">
                                          <p:val>
                                            <p:strVal val="#ppt_x"/>
                                          </p:val>
                                        </p:tav>
                                      </p:tavLst>
                                    </p:anim>
                                    <p:anim calcmode="lin" valueType="num">
                                      <p:cBhvr>
                                        <p:cTn id="30" dur="1000" fill="hold"/>
                                        <p:tgtEl>
                                          <p:spTgt spid="310275">
                                            <p:txEl>
                                              <p:charRg st="50" end="6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10275">
                                            <p:txEl>
                                              <p:charRg st="67" end="91"/>
                                            </p:txEl>
                                          </p:spTgt>
                                        </p:tgtEl>
                                        <p:attrNameLst>
                                          <p:attrName>style.visibility</p:attrName>
                                        </p:attrNameLst>
                                      </p:cBhvr>
                                      <p:to>
                                        <p:strVal val="visible"/>
                                      </p:to>
                                    </p:set>
                                    <p:animEffect transition="in" filter="fade">
                                      <p:cBhvr>
                                        <p:cTn id="35" dur="1000"/>
                                        <p:tgtEl>
                                          <p:spTgt spid="310275">
                                            <p:txEl>
                                              <p:charRg st="67" end="91"/>
                                            </p:txEl>
                                          </p:spTgt>
                                        </p:tgtEl>
                                      </p:cBhvr>
                                    </p:animEffect>
                                    <p:anim calcmode="lin" valueType="num">
                                      <p:cBhvr>
                                        <p:cTn id="36" dur="1000" fill="hold"/>
                                        <p:tgtEl>
                                          <p:spTgt spid="310275">
                                            <p:txEl>
                                              <p:charRg st="67" end="91"/>
                                            </p:txEl>
                                          </p:spTgt>
                                        </p:tgtEl>
                                        <p:attrNameLst>
                                          <p:attrName>ppt_x</p:attrName>
                                        </p:attrNameLst>
                                      </p:cBhvr>
                                      <p:tavLst>
                                        <p:tav tm="0">
                                          <p:val>
                                            <p:strVal val="#ppt_x"/>
                                          </p:val>
                                        </p:tav>
                                        <p:tav tm="100000">
                                          <p:val>
                                            <p:strVal val="#ppt_x"/>
                                          </p:val>
                                        </p:tav>
                                      </p:tavLst>
                                    </p:anim>
                                    <p:anim calcmode="lin" valueType="num">
                                      <p:cBhvr>
                                        <p:cTn id="37" dur="1000" fill="hold"/>
                                        <p:tgtEl>
                                          <p:spTgt spid="310275">
                                            <p:txEl>
                                              <p:charRg st="67" end="91"/>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10275">
                                            <p:txEl>
                                              <p:charRg st="91" end="168"/>
                                            </p:txEl>
                                          </p:spTgt>
                                        </p:tgtEl>
                                        <p:attrNameLst>
                                          <p:attrName>style.visibility</p:attrName>
                                        </p:attrNameLst>
                                      </p:cBhvr>
                                      <p:to>
                                        <p:strVal val="visible"/>
                                      </p:to>
                                    </p:set>
                                    <p:animEffect transition="in" filter="fade">
                                      <p:cBhvr>
                                        <p:cTn id="42" dur="1000"/>
                                        <p:tgtEl>
                                          <p:spTgt spid="310275">
                                            <p:txEl>
                                              <p:charRg st="91" end="168"/>
                                            </p:txEl>
                                          </p:spTgt>
                                        </p:tgtEl>
                                      </p:cBhvr>
                                    </p:animEffect>
                                    <p:anim calcmode="lin" valueType="num">
                                      <p:cBhvr>
                                        <p:cTn id="43" dur="1000" fill="hold"/>
                                        <p:tgtEl>
                                          <p:spTgt spid="310275">
                                            <p:txEl>
                                              <p:charRg st="91" end="168"/>
                                            </p:txEl>
                                          </p:spTgt>
                                        </p:tgtEl>
                                        <p:attrNameLst>
                                          <p:attrName>ppt_x</p:attrName>
                                        </p:attrNameLst>
                                      </p:cBhvr>
                                      <p:tavLst>
                                        <p:tav tm="0">
                                          <p:val>
                                            <p:strVal val="#ppt_x"/>
                                          </p:val>
                                        </p:tav>
                                        <p:tav tm="100000">
                                          <p:val>
                                            <p:strVal val="#ppt_x"/>
                                          </p:val>
                                        </p:tav>
                                      </p:tavLst>
                                    </p:anim>
                                    <p:anim calcmode="lin" valueType="num">
                                      <p:cBhvr>
                                        <p:cTn id="44" dur="1000" fill="hold"/>
                                        <p:tgtEl>
                                          <p:spTgt spid="310275">
                                            <p:txEl>
                                              <p:charRg st="91" end="16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1" nodeType="clickEffect">
                                  <p:stCondLst>
                                    <p:cond delay="0"/>
                                  </p:stCondLst>
                                  <p:childTnLst>
                                    <p:set>
                                      <p:cBhvr>
                                        <p:cTn id="48" dur="1" fill="hold">
                                          <p:stCondLst>
                                            <p:cond delay="0"/>
                                          </p:stCondLst>
                                        </p:cTn>
                                        <p:tgtEl>
                                          <p:spTgt spid="310275">
                                            <p:txEl>
                                              <p:charRg st="0" end="10"/>
                                            </p:txEl>
                                          </p:spTgt>
                                        </p:tgtEl>
                                        <p:attrNameLst>
                                          <p:attrName>style.visibility</p:attrName>
                                        </p:attrNameLst>
                                      </p:cBhvr>
                                      <p:to>
                                        <p:strVal val="visible"/>
                                      </p:to>
                                    </p:set>
                                    <p:animEffect transition="in" filter="wipe(down)">
                                      <p:cBhvr>
                                        <p:cTn id="49" dur="500"/>
                                        <p:tgtEl>
                                          <p:spTgt spid="310275">
                                            <p:txEl>
                                              <p:charRg st="0" end="1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1" nodeType="clickEffect">
                                  <p:stCondLst>
                                    <p:cond delay="0"/>
                                  </p:stCondLst>
                                  <p:childTnLst>
                                    <p:set>
                                      <p:cBhvr>
                                        <p:cTn id="53" dur="1" fill="hold">
                                          <p:stCondLst>
                                            <p:cond delay="0"/>
                                          </p:stCondLst>
                                        </p:cTn>
                                        <p:tgtEl>
                                          <p:spTgt spid="310275">
                                            <p:txEl>
                                              <p:charRg st="10" end="32"/>
                                            </p:txEl>
                                          </p:spTgt>
                                        </p:tgtEl>
                                        <p:attrNameLst>
                                          <p:attrName>style.visibility</p:attrName>
                                        </p:attrNameLst>
                                      </p:cBhvr>
                                      <p:to>
                                        <p:strVal val="visible"/>
                                      </p:to>
                                    </p:set>
                                    <p:animEffect transition="in" filter="wipe(down)">
                                      <p:cBhvr>
                                        <p:cTn id="54" dur="500"/>
                                        <p:tgtEl>
                                          <p:spTgt spid="310275">
                                            <p:txEl>
                                              <p:charRg st="10" end="3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1" nodeType="clickEffect">
                                  <p:stCondLst>
                                    <p:cond delay="0"/>
                                  </p:stCondLst>
                                  <p:childTnLst>
                                    <p:set>
                                      <p:cBhvr>
                                        <p:cTn id="58" dur="1" fill="hold">
                                          <p:stCondLst>
                                            <p:cond delay="0"/>
                                          </p:stCondLst>
                                        </p:cTn>
                                        <p:tgtEl>
                                          <p:spTgt spid="310275">
                                            <p:txEl>
                                              <p:charRg st="32" end="50"/>
                                            </p:txEl>
                                          </p:spTgt>
                                        </p:tgtEl>
                                        <p:attrNameLst>
                                          <p:attrName>style.visibility</p:attrName>
                                        </p:attrNameLst>
                                      </p:cBhvr>
                                      <p:to>
                                        <p:strVal val="visible"/>
                                      </p:to>
                                    </p:set>
                                    <p:animEffect transition="in" filter="wipe(down)">
                                      <p:cBhvr>
                                        <p:cTn id="59" dur="500"/>
                                        <p:tgtEl>
                                          <p:spTgt spid="310275">
                                            <p:txEl>
                                              <p:charRg st="32" end="5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1" nodeType="clickEffect">
                                  <p:stCondLst>
                                    <p:cond delay="0"/>
                                  </p:stCondLst>
                                  <p:childTnLst>
                                    <p:set>
                                      <p:cBhvr>
                                        <p:cTn id="63" dur="1" fill="hold">
                                          <p:stCondLst>
                                            <p:cond delay="0"/>
                                          </p:stCondLst>
                                        </p:cTn>
                                        <p:tgtEl>
                                          <p:spTgt spid="310275">
                                            <p:txEl>
                                              <p:charRg st="50" end="67"/>
                                            </p:txEl>
                                          </p:spTgt>
                                        </p:tgtEl>
                                        <p:attrNameLst>
                                          <p:attrName>style.visibility</p:attrName>
                                        </p:attrNameLst>
                                      </p:cBhvr>
                                      <p:to>
                                        <p:strVal val="visible"/>
                                      </p:to>
                                    </p:set>
                                    <p:animEffect transition="in" filter="wipe(down)">
                                      <p:cBhvr>
                                        <p:cTn id="64" dur="500"/>
                                        <p:tgtEl>
                                          <p:spTgt spid="310275">
                                            <p:txEl>
                                              <p:charRg st="50" end="67"/>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1" nodeType="clickEffect">
                                  <p:stCondLst>
                                    <p:cond delay="0"/>
                                  </p:stCondLst>
                                  <p:childTnLst>
                                    <p:set>
                                      <p:cBhvr>
                                        <p:cTn id="68" dur="1" fill="hold">
                                          <p:stCondLst>
                                            <p:cond delay="0"/>
                                          </p:stCondLst>
                                        </p:cTn>
                                        <p:tgtEl>
                                          <p:spTgt spid="310275">
                                            <p:txEl>
                                              <p:charRg st="67" end="91"/>
                                            </p:txEl>
                                          </p:spTgt>
                                        </p:tgtEl>
                                        <p:attrNameLst>
                                          <p:attrName>style.visibility</p:attrName>
                                        </p:attrNameLst>
                                      </p:cBhvr>
                                      <p:to>
                                        <p:strVal val="visible"/>
                                      </p:to>
                                    </p:set>
                                    <p:animEffect transition="in" filter="wipe(down)">
                                      <p:cBhvr>
                                        <p:cTn id="69" dur="500"/>
                                        <p:tgtEl>
                                          <p:spTgt spid="310275">
                                            <p:txEl>
                                              <p:charRg st="67" end="91"/>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1" nodeType="clickEffect">
                                  <p:stCondLst>
                                    <p:cond delay="0"/>
                                  </p:stCondLst>
                                  <p:childTnLst>
                                    <p:set>
                                      <p:cBhvr>
                                        <p:cTn id="73" dur="1" fill="hold">
                                          <p:stCondLst>
                                            <p:cond delay="0"/>
                                          </p:stCondLst>
                                        </p:cTn>
                                        <p:tgtEl>
                                          <p:spTgt spid="310275">
                                            <p:txEl>
                                              <p:charRg st="91" end="168"/>
                                            </p:txEl>
                                          </p:spTgt>
                                        </p:tgtEl>
                                        <p:attrNameLst>
                                          <p:attrName>style.visibility</p:attrName>
                                        </p:attrNameLst>
                                      </p:cBhvr>
                                      <p:to>
                                        <p:strVal val="visible"/>
                                      </p:to>
                                    </p:set>
                                    <p:animEffect transition="in" filter="wipe(down)">
                                      <p:cBhvr>
                                        <p:cTn id="74" dur="500"/>
                                        <p:tgtEl>
                                          <p:spTgt spid="310275">
                                            <p:txEl>
                                              <p:charRg st="91" end="1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5" grpId="0" build="p"/>
      <p:bldP spid="310275" grpI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2"/>
          <p:cNvSpPr>
            <a:spLocks noGrp="1"/>
          </p:cNvSpPr>
          <p:nvPr>
            <p:ph type="title"/>
          </p:nvPr>
        </p:nvSpPr>
        <p:spPr>
          <a:xfrm>
            <a:off x="1847533" y="692785"/>
            <a:ext cx="7313612" cy="606425"/>
          </a:xfrm>
        </p:spPr>
        <p:txBody>
          <a:bodyPr vert="horz" wrap="square" lIns="91440" tIns="45720" rIns="91440" bIns="45720" anchor="b" anchorCtr="0"/>
          <a:p>
            <a:pPr eaLnBrk="1" hangingPunct="1"/>
            <a:r>
              <a:rPr lang="en-US" altLang="zh-CN" sz="3200" b="1" dirty="0"/>
              <a:t>Task V</a:t>
            </a:r>
            <a:r>
              <a:rPr lang="en-US" altLang="zh-CN" sz="3200" dirty="0"/>
              <a:t>  </a:t>
            </a:r>
            <a:r>
              <a:rPr lang="zh-CN" altLang="en-US" sz="3200" dirty="0"/>
              <a:t>请将下列公示语翻译成英语。</a:t>
            </a:r>
            <a:endParaRPr lang="zh-CN" altLang="en-US" sz="3200" dirty="0"/>
          </a:p>
        </p:txBody>
      </p:sp>
      <p:sp>
        <p:nvSpPr>
          <p:cNvPr id="311299" name="Rectangle 3"/>
          <p:cNvSpPr>
            <a:spLocks noGrp="1"/>
          </p:cNvSpPr>
          <p:nvPr>
            <p:ph idx="1"/>
          </p:nvPr>
        </p:nvSpPr>
        <p:spPr>
          <a:xfrm>
            <a:off x="1924050" y="1700530"/>
            <a:ext cx="8204200" cy="4679950"/>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1. </a:t>
            </a:r>
            <a:r>
              <a:rPr lang="zh-CN" altLang="en-US" sz="2000" dirty="0">
                <a:latin typeface="Times New Roman" panose="02020603050405020304" pitchFamily="18" charset="0"/>
                <a:cs typeface="Times New Roman" panose="02020603050405020304" pitchFamily="18" charset="0"/>
              </a:rPr>
              <a:t>一慢二看三通过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Slow Down, Look Around and Cross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2</a:t>
            </a:r>
            <a:r>
              <a:rPr lang="zh-CN" altLang="en-US" sz="2000" dirty="0">
                <a:latin typeface="Times New Roman" panose="02020603050405020304" pitchFamily="18" charset="0"/>
                <a:cs typeface="Times New Roman" panose="02020603050405020304" pitchFamily="18" charset="0"/>
              </a:rPr>
              <a:t>．请勿打扰</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Do Not Disturb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3. </a:t>
            </a:r>
            <a:r>
              <a:rPr lang="zh-CN" altLang="en-US" sz="2000" dirty="0">
                <a:latin typeface="Times New Roman" panose="02020603050405020304" pitchFamily="18" charset="0"/>
                <a:cs typeface="Times New Roman" panose="02020603050405020304" pitchFamily="18" charset="0"/>
              </a:rPr>
              <a:t>正在检修，请绕行</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Detour, Maintenance in Progress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4. </a:t>
            </a:r>
            <a:r>
              <a:rPr lang="zh-CN" altLang="en-US" sz="2000" dirty="0">
                <a:latin typeface="Times New Roman" panose="02020603050405020304" pitchFamily="18" charset="0"/>
                <a:cs typeface="Times New Roman" panose="02020603050405020304" pitchFamily="18" charset="0"/>
              </a:rPr>
              <a:t>伸手出水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Automatic Tap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5. </a:t>
            </a:r>
            <a:r>
              <a:rPr lang="zh-CN" altLang="en-US" sz="2000" dirty="0">
                <a:latin typeface="Times New Roman" panose="02020603050405020304" pitchFamily="18" charset="0"/>
                <a:cs typeface="Times New Roman" panose="02020603050405020304" pitchFamily="18" charset="0"/>
              </a:rPr>
              <a:t>禁止超载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Don’t Exceed Weight Limit/Do Not Overload</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1299">
                                            <p:txEl>
                                              <p:charRg st="0" end="12"/>
                                            </p:txEl>
                                          </p:spTgt>
                                        </p:tgtEl>
                                        <p:attrNameLst>
                                          <p:attrName>style.visibility</p:attrName>
                                        </p:attrNameLst>
                                      </p:cBhvr>
                                      <p:to>
                                        <p:strVal val="visible"/>
                                      </p:to>
                                    </p:set>
                                    <p:animEffect transition="in" filter="wipe(down)">
                                      <p:cBhvr>
                                        <p:cTn id="7" dur="500"/>
                                        <p:tgtEl>
                                          <p:spTgt spid="311299">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1299">
                                            <p:txEl>
                                              <p:charRg st="12" end="47"/>
                                            </p:txEl>
                                          </p:spTgt>
                                        </p:tgtEl>
                                        <p:attrNameLst>
                                          <p:attrName>style.visibility</p:attrName>
                                        </p:attrNameLst>
                                      </p:cBhvr>
                                      <p:to>
                                        <p:strVal val="visible"/>
                                      </p:to>
                                    </p:set>
                                    <p:animEffect transition="in" filter="wipe(down)">
                                      <p:cBhvr>
                                        <p:cTn id="12" dur="500"/>
                                        <p:tgtEl>
                                          <p:spTgt spid="311299">
                                            <p:txEl>
                                              <p:charRg st="12" end="4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1299">
                                            <p:txEl>
                                              <p:charRg st="47" end="54"/>
                                            </p:txEl>
                                          </p:spTgt>
                                        </p:tgtEl>
                                        <p:attrNameLst>
                                          <p:attrName>style.visibility</p:attrName>
                                        </p:attrNameLst>
                                      </p:cBhvr>
                                      <p:to>
                                        <p:strVal val="visible"/>
                                      </p:to>
                                    </p:set>
                                    <p:animEffect transition="in" filter="wipe(down)">
                                      <p:cBhvr>
                                        <p:cTn id="17" dur="500"/>
                                        <p:tgtEl>
                                          <p:spTgt spid="311299">
                                            <p:txEl>
                                              <p:charRg st="47" end="5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11299">
                                            <p:txEl>
                                              <p:charRg st="54" end="74"/>
                                            </p:txEl>
                                          </p:spTgt>
                                        </p:tgtEl>
                                        <p:attrNameLst>
                                          <p:attrName>style.visibility</p:attrName>
                                        </p:attrNameLst>
                                      </p:cBhvr>
                                      <p:to>
                                        <p:strVal val="visible"/>
                                      </p:to>
                                    </p:set>
                                    <p:animEffect transition="in" filter="wipe(down)">
                                      <p:cBhvr>
                                        <p:cTn id="22" dur="500"/>
                                        <p:tgtEl>
                                          <p:spTgt spid="311299">
                                            <p:txEl>
                                              <p:charRg st="54" end="7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1299">
                                            <p:txEl>
                                              <p:charRg st="74" end="86"/>
                                            </p:txEl>
                                          </p:spTgt>
                                        </p:tgtEl>
                                        <p:attrNameLst>
                                          <p:attrName>style.visibility</p:attrName>
                                        </p:attrNameLst>
                                      </p:cBhvr>
                                      <p:to>
                                        <p:strVal val="visible"/>
                                      </p:to>
                                    </p:set>
                                    <p:animEffect transition="in" filter="wipe(down)">
                                      <p:cBhvr>
                                        <p:cTn id="27" dur="500"/>
                                        <p:tgtEl>
                                          <p:spTgt spid="311299">
                                            <p:txEl>
                                              <p:charRg st="74" end="8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11299">
                                            <p:txEl>
                                              <p:charRg st="86" end="120"/>
                                            </p:txEl>
                                          </p:spTgt>
                                        </p:tgtEl>
                                        <p:attrNameLst>
                                          <p:attrName>style.visibility</p:attrName>
                                        </p:attrNameLst>
                                      </p:cBhvr>
                                      <p:to>
                                        <p:strVal val="visible"/>
                                      </p:to>
                                    </p:set>
                                    <p:animEffect transition="in" filter="wipe(down)">
                                      <p:cBhvr>
                                        <p:cTn id="32" dur="500"/>
                                        <p:tgtEl>
                                          <p:spTgt spid="311299">
                                            <p:txEl>
                                              <p:charRg st="86" end="12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11299">
                                            <p:txEl>
                                              <p:charRg st="120" end="129"/>
                                            </p:txEl>
                                          </p:spTgt>
                                        </p:tgtEl>
                                        <p:attrNameLst>
                                          <p:attrName>style.visibility</p:attrName>
                                        </p:attrNameLst>
                                      </p:cBhvr>
                                      <p:to>
                                        <p:strVal val="visible"/>
                                      </p:to>
                                    </p:set>
                                    <p:animEffect transition="in" filter="wipe(down)">
                                      <p:cBhvr>
                                        <p:cTn id="37" dur="500"/>
                                        <p:tgtEl>
                                          <p:spTgt spid="311299">
                                            <p:txEl>
                                              <p:charRg st="120" end="12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11299">
                                            <p:txEl>
                                              <p:charRg st="129" end="146"/>
                                            </p:txEl>
                                          </p:spTgt>
                                        </p:tgtEl>
                                        <p:attrNameLst>
                                          <p:attrName>style.visibility</p:attrName>
                                        </p:attrNameLst>
                                      </p:cBhvr>
                                      <p:to>
                                        <p:strVal val="visible"/>
                                      </p:to>
                                    </p:set>
                                    <p:animEffect transition="in" filter="wipe(down)">
                                      <p:cBhvr>
                                        <p:cTn id="42" dur="500"/>
                                        <p:tgtEl>
                                          <p:spTgt spid="311299">
                                            <p:txEl>
                                              <p:charRg st="129" end="14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11299">
                                            <p:txEl>
                                              <p:charRg st="146" end="155"/>
                                            </p:txEl>
                                          </p:spTgt>
                                        </p:tgtEl>
                                        <p:attrNameLst>
                                          <p:attrName>style.visibility</p:attrName>
                                        </p:attrNameLst>
                                      </p:cBhvr>
                                      <p:to>
                                        <p:strVal val="visible"/>
                                      </p:to>
                                    </p:set>
                                    <p:animEffect transition="in" filter="wipe(down)">
                                      <p:cBhvr>
                                        <p:cTn id="47" dur="500"/>
                                        <p:tgtEl>
                                          <p:spTgt spid="311299">
                                            <p:txEl>
                                              <p:charRg st="146" end="15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11299">
                                            <p:txEl>
                                              <p:charRg st="155" end="197"/>
                                            </p:txEl>
                                          </p:spTgt>
                                        </p:tgtEl>
                                        <p:attrNameLst>
                                          <p:attrName>style.visibility</p:attrName>
                                        </p:attrNameLst>
                                      </p:cBhvr>
                                      <p:to>
                                        <p:strVal val="visible"/>
                                      </p:to>
                                    </p:set>
                                    <p:animEffect transition="in" filter="wipe(down)">
                                      <p:cBhvr>
                                        <p:cTn id="52" dur="500"/>
                                        <p:tgtEl>
                                          <p:spTgt spid="311299">
                                            <p:txEl>
                                              <p:charRg st="155" end="1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299"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2323" name="Rectangle 3"/>
          <p:cNvSpPr>
            <a:spLocks noGrp="1"/>
          </p:cNvSpPr>
          <p:nvPr>
            <p:ph idx="1"/>
          </p:nvPr>
        </p:nvSpPr>
        <p:spPr>
          <a:xfrm>
            <a:off x="1919605" y="1628775"/>
            <a:ext cx="9578340" cy="4501515"/>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6. </a:t>
            </a:r>
            <a:r>
              <a:rPr lang="zh-CN" altLang="en-US" sz="2000" dirty="0">
                <a:latin typeface="Times New Roman" panose="02020603050405020304" pitchFamily="18" charset="0"/>
                <a:cs typeface="Times New Roman" panose="02020603050405020304" pitchFamily="18" charset="0"/>
              </a:rPr>
              <a:t>请看管好孩子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Please Don’t Leave Your Children Unattended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7. </a:t>
            </a:r>
            <a:r>
              <a:rPr lang="zh-CN" altLang="en-US" sz="2000" dirty="0">
                <a:latin typeface="Times New Roman" panose="02020603050405020304" pitchFamily="18" charset="0"/>
                <a:cs typeface="Times New Roman" panose="02020603050405020304" pitchFamily="18" charset="0"/>
              </a:rPr>
              <a:t>请爱护公共设施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Please Protect Public Facilities</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8. </a:t>
            </a:r>
            <a:r>
              <a:rPr lang="zh-CN" altLang="en-US" sz="2000" dirty="0">
                <a:latin typeface="Times New Roman" panose="02020603050405020304" pitchFamily="18" charset="0"/>
                <a:cs typeface="Times New Roman" panose="02020603050405020304" pitchFamily="18" charset="0"/>
              </a:rPr>
              <a:t>清仓大甩卖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Clearance Sale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9. </a:t>
            </a:r>
            <a:r>
              <a:rPr lang="zh-CN" altLang="en-US" sz="2000" dirty="0">
                <a:latin typeface="Times New Roman" panose="02020603050405020304" pitchFamily="18" charset="0"/>
                <a:cs typeface="Times New Roman" panose="02020603050405020304" pitchFamily="18" charset="0"/>
              </a:rPr>
              <a:t>降下车窗  换换空气</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Lower Window for Ventilation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10. </a:t>
            </a:r>
            <a:r>
              <a:rPr lang="zh-CN" altLang="en-US" sz="2000" dirty="0">
                <a:latin typeface="Times New Roman" panose="02020603050405020304" pitchFamily="18" charset="0"/>
                <a:cs typeface="Times New Roman" panose="02020603050405020304" pitchFamily="18" charset="0"/>
              </a:rPr>
              <a:t>此处发现鲨鱼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Shark Sighted</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2323">
                                            <p:txEl>
                                              <p:charRg st="0" end="14"/>
                                            </p:txEl>
                                          </p:spTgt>
                                        </p:tgtEl>
                                        <p:attrNameLst>
                                          <p:attrName>style.visibility</p:attrName>
                                        </p:attrNameLst>
                                      </p:cBhvr>
                                      <p:to>
                                        <p:strVal val="visible"/>
                                      </p:to>
                                    </p:set>
                                    <p:animEffect transition="in" filter="wipe(down)">
                                      <p:cBhvr>
                                        <p:cTn id="7" dur="500"/>
                                        <p:tgtEl>
                                          <p:spTgt spid="312323">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2323">
                                            <p:txEl>
                                              <p:charRg st="14" end="59"/>
                                            </p:txEl>
                                          </p:spTgt>
                                        </p:tgtEl>
                                        <p:attrNameLst>
                                          <p:attrName>style.visibility</p:attrName>
                                        </p:attrNameLst>
                                      </p:cBhvr>
                                      <p:to>
                                        <p:strVal val="visible"/>
                                      </p:to>
                                    </p:set>
                                    <p:animEffect transition="in" filter="wipe(down)">
                                      <p:cBhvr>
                                        <p:cTn id="12" dur="500"/>
                                        <p:tgtEl>
                                          <p:spTgt spid="312323">
                                            <p:txEl>
                                              <p:charRg st="14" end="5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2323">
                                            <p:txEl>
                                              <p:charRg st="59" end="71"/>
                                            </p:txEl>
                                          </p:spTgt>
                                        </p:tgtEl>
                                        <p:attrNameLst>
                                          <p:attrName>style.visibility</p:attrName>
                                        </p:attrNameLst>
                                      </p:cBhvr>
                                      <p:to>
                                        <p:strVal val="visible"/>
                                      </p:to>
                                    </p:set>
                                    <p:animEffect transition="in" filter="wipe(down)">
                                      <p:cBhvr>
                                        <p:cTn id="17" dur="500"/>
                                        <p:tgtEl>
                                          <p:spTgt spid="312323">
                                            <p:txEl>
                                              <p:charRg st="59" end="7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12323">
                                            <p:txEl>
                                              <p:charRg st="71" end="105"/>
                                            </p:txEl>
                                          </p:spTgt>
                                        </p:tgtEl>
                                        <p:attrNameLst>
                                          <p:attrName>style.visibility</p:attrName>
                                        </p:attrNameLst>
                                      </p:cBhvr>
                                      <p:to>
                                        <p:strVal val="visible"/>
                                      </p:to>
                                    </p:set>
                                    <p:animEffect transition="in" filter="wipe(down)">
                                      <p:cBhvr>
                                        <p:cTn id="22" dur="500"/>
                                        <p:tgtEl>
                                          <p:spTgt spid="312323">
                                            <p:txEl>
                                              <p:charRg st="71" end="10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2323">
                                            <p:txEl>
                                              <p:charRg st="105" end="115"/>
                                            </p:txEl>
                                          </p:spTgt>
                                        </p:tgtEl>
                                        <p:attrNameLst>
                                          <p:attrName>style.visibility</p:attrName>
                                        </p:attrNameLst>
                                      </p:cBhvr>
                                      <p:to>
                                        <p:strVal val="visible"/>
                                      </p:to>
                                    </p:set>
                                    <p:animEffect transition="in" filter="wipe(down)">
                                      <p:cBhvr>
                                        <p:cTn id="27" dur="500"/>
                                        <p:tgtEl>
                                          <p:spTgt spid="312323">
                                            <p:txEl>
                                              <p:charRg st="105" end="11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12323">
                                            <p:txEl>
                                              <p:charRg st="115" end="136"/>
                                            </p:txEl>
                                          </p:spTgt>
                                        </p:tgtEl>
                                        <p:attrNameLst>
                                          <p:attrName>style.visibility</p:attrName>
                                        </p:attrNameLst>
                                      </p:cBhvr>
                                      <p:to>
                                        <p:strVal val="visible"/>
                                      </p:to>
                                    </p:set>
                                    <p:animEffect transition="in" filter="wipe(down)">
                                      <p:cBhvr>
                                        <p:cTn id="32" dur="500"/>
                                        <p:tgtEl>
                                          <p:spTgt spid="312323">
                                            <p:txEl>
                                              <p:charRg st="115" end="13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12323">
                                            <p:txEl>
                                              <p:charRg st="136" end="150"/>
                                            </p:txEl>
                                          </p:spTgt>
                                        </p:tgtEl>
                                        <p:attrNameLst>
                                          <p:attrName>style.visibility</p:attrName>
                                        </p:attrNameLst>
                                      </p:cBhvr>
                                      <p:to>
                                        <p:strVal val="visible"/>
                                      </p:to>
                                    </p:set>
                                    <p:animEffect transition="in" filter="wipe(down)">
                                      <p:cBhvr>
                                        <p:cTn id="37" dur="500"/>
                                        <p:tgtEl>
                                          <p:spTgt spid="312323">
                                            <p:txEl>
                                              <p:charRg st="136" end="15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12323">
                                            <p:txEl>
                                              <p:charRg st="150" end="182"/>
                                            </p:txEl>
                                          </p:spTgt>
                                        </p:tgtEl>
                                        <p:attrNameLst>
                                          <p:attrName>style.visibility</p:attrName>
                                        </p:attrNameLst>
                                      </p:cBhvr>
                                      <p:to>
                                        <p:strVal val="visible"/>
                                      </p:to>
                                    </p:set>
                                    <p:animEffect transition="in" filter="wipe(down)">
                                      <p:cBhvr>
                                        <p:cTn id="42" dur="500"/>
                                        <p:tgtEl>
                                          <p:spTgt spid="312323">
                                            <p:txEl>
                                              <p:charRg st="150" end="18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12323">
                                            <p:txEl>
                                              <p:charRg st="182" end="194"/>
                                            </p:txEl>
                                          </p:spTgt>
                                        </p:tgtEl>
                                        <p:attrNameLst>
                                          <p:attrName>style.visibility</p:attrName>
                                        </p:attrNameLst>
                                      </p:cBhvr>
                                      <p:to>
                                        <p:strVal val="visible"/>
                                      </p:to>
                                    </p:set>
                                    <p:animEffect transition="in" filter="wipe(down)">
                                      <p:cBhvr>
                                        <p:cTn id="47" dur="500"/>
                                        <p:tgtEl>
                                          <p:spTgt spid="312323">
                                            <p:txEl>
                                              <p:charRg st="182" end="19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12323">
                                            <p:txEl>
                                              <p:charRg st="194" end="208"/>
                                            </p:txEl>
                                          </p:spTgt>
                                        </p:tgtEl>
                                        <p:attrNameLst>
                                          <p:attrName>style.visibility</p:attrName>
                                        </p:attrNameLst>
                                      </p:cBhvr>
                                      <p:to>
                                        <p:strVal val="visible"/>
                                      </p:to>
                                    </p:set>
                                    <p:animEffect transition="in" filter="wipe(down)">
                                      <p:cBhvr>
                                        <p:cTn id="52" dur="500"/>
                                        <p:tgtEl>
                                          <p:spTgt spid="312323">
                                            <p:txEl>
                                              <p:charRg st="194" end="2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32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2"/>
          <p:cNvPicPr>
            <a:picLocks noChangeAspect="1"/>
          </p:cNvPicPr>
          <p:nvPr/>
        </p:nvPicPr>
        <p:blipFill>
          <a:blip r:embed="rId1"/>
          <a:stretch>
            <a:fillRect/>
          </a:stretch>
        </p:blipFill>
        <p:spPr>
          <a:xfrm>
            <a:off x="1775460" y="1772920"/>
            <a:ext cx="1856740" cy="1964690"/>
          </a:xfrm>
          <a:prstGeom prst="rect">
            <a:avLst/>
          </a:prstGeom>
          <a:noFill/>
          <a:ln w="9525">
            <a:noFill/>
          </a:ln>
        </p:spPr>
      </p:pic>
      <p:pic>
        <p:nvPicPr>
          <p:cNvPr id="9219" name="Picture 4" descr="ti-18-p-2"/>
          <p:cNvPicPr>
            <a:picLocks noChangeAspect="1"/>
          </p:cNvPicPr>
          <p:nvPr>
            <p:ph idx="1"/>
          </p:nvPr>
        </p:nvPicPr>
        <p:blipFill>
          <a:blip r:embed="rId2"/>
          <a:srcRect/>
          <a:stretch>
            <a:fillRect/>
          </a:stretch>
        </p:blipFill>
        <p:spPr>
          <a:xfrm>
            <a:off x="3863975" y="1772920"/>
            <a:ext cx="2266315" cy="3021965"/>
          </a:xfrm>
        </p:spPr>
      </p:pic>
      <p:pic>
        <p:nvPicPr>
          <p:cNvPr id="9220" name="Picture 5"/>
          <p:cNvPicPr>
            <a:picLocks noChangeAspect="1"/>
          </p:cNvPicPr>
          <p:nvPr/>
        </p:nvPicPr>
        <p:blipFill>
          <a:blip r:embed="rId3"/>
          <a:stretch>
            <a:fillRect/>
          </a:stretch>
        </p:blipFill>
        <p:spPr>
          <a:xfrm>
            <a:off x="6600190" y="1772920"/>
            <a:ext cx="4032250" cy="1262380"/>
          </a:xfrm>
          <a:prstGeom prst="rect">
            <a:avLst/>
          </a:prstGeom>
          <a:noFill/>
          <a:ln w="9525">
            <a:noFill/>
          </a:ln>
        </p:spPr>
      </p:pic>
      <p:pic>
        <p:nvPicPr>
          <p:cNvPr id="10242" name="Picture 4"/>
          <p:cNvPicPr>
            <a:picLocks noChangeAspect="1"/>
          </p:cNvPicPr>
          <p:nvPr/>
        </p:nvPicPr>
        <p:blipFill>
          <a:blip r:embed="rId4"/>
          <a:srcRect b="16053"/>
          <a:stretch>
            <a:fillRect/>
          </a:stretch>
        </p:blipFill>
        <p:spPr>
          <a:xfrm>
            <a:off x="6671945" y="3213100"/>
            <a:ext cx="4121785" cy="2520315"/>
          </a:xfrm>
          <a:prstGeom prst="rect">
            <a:avLst/>
          </a:prstGeom>
          <a:solidFill>
            <a:srgbClr val="666699"/>
          </a:solidFill>
          <a:ln w="9525">
            <a:noFill/>
          </a:ln>
        </p:spPr>
      </p:pic>
      <p:pic>
        <p:nvPicPr>
          <p:cNvPr id="11268" name="Picture 4" descr="照片 048"/>
          <p:cNvPicPr>
            <a:picLocks noChangeAspect="1"/>
          </p:cNvPicPr>
          <p:nvPr/>
        </p:nvPicPr>
        <p:blipFill>
          <a:blip r:embed="rId5"/>
          <a:srcRect l="13778" r="9833"/>
          <a:stretch>
            <a:fillRect/>
          </a:stretch>
        </p:blipFill>
        <p:spPr>
          <a:xfrm>
            <a:off x="855345" y="4077335"/>
            <a:ext cx="3008630" cy="2214245"/>
          </a:xfrm>
          <a:prstGeom prst="rect">
            <a:avLst/>
          </a:prstGeom>
          <a:noFill/>
          <a:ln w="9525">
            <a:noFill/>
          </a:ln>
        </p:spPr>
      </p:pic>
    </p:spTree>
  </p:cSld>
  <p:clrMapOvr>
    <a:masterClrMapping/>
  </p:clrMapOvr>
  <p:transition spd="slow">
    <p:randomBar dir="ver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3347" name="Rectangle 3"/>
          <p:cNvSpPr>
            <a:spLocks noGrp="1"/>
          </p:cNvSpPr>
          <p:nvPr>
            <p:ph idx="1"/>
          </p:nvPr>
        </p:nvSpPr>
        <p:spPr>
          <a:xfrm>
            <a:off x="1775460" y="1628775"/>
            <a:ext cx="7884795" cy="4401820"/>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11. </a:t>
            </a:r>
            <a:r>
              <a:rPr lang="zh-CN" altLang="en-US" sz="2000" dirty="0">
                <a:latin typeface="Times New Roman" panose="02020603050405020304" pitchFamily="18" charset="0"/>
                <a:cs typeface="Times New Roman" panose="02020603050405020304" pitchFamily="18" charset="0"/>
              </a:rPr>
              <a:t>严禁夜间停车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No Overnight Parking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12. </a:t>
            </a:r>
            <a:r>
              <a:rPr lang="zh-CN" altLang="en-US" sz="2000" dirty="0">
                <a:latin typeface="Times New Roman" panose="02020603050405020304" pitchFamily="18" charset="0"/>
                <a:cs typeface="Times New Roman" panose="02020603050405020304" pitchFamily="18" charset="0"/>
              </a:rPr>
              <a:t>不准张贴</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No Bills</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13. </a:t>
            </a:r>
            <a:r>
              <a:rPr lang="zh-CN" altLang="en-US" sz="2000" dirty="0">
                <a:latin typeface="Times New Roman" panose="02020603050405020304" pitchFamily="18" charset="0"/>
                <a:cs typeface="Times New Roman" panose="02020603050405020304" pitchFamily="18" charset="0"/>
              </a:rPr>
              <a:t>置于阴凉处</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Keep in Shade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14. </a:t>
            </a:r>
            <a:r>
              <a:rPr lang="zh-CN" altLang="en-US" sz="2000" dirty="0">
                <a:latin typeface="Times New Roman" panose="02020603050405020304" pitchFamily="18" charset="0"/>
                <a:cs typeface="Times New Roman" panose="02020603050405020304" pitchFamily="18" charset="0"/>
              </a:rPr>
              <a:t>避光保存</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Keep in Dark Place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15. </a:t>
            </a:r>
            <a:r>
              <a:rPr lang="zh-CN" altLang="en-US" sz="2000" dirty="0">
                <a:latin typeface="Times New Roman" panose="02020603050405020304" pitchFamily="18" charset="0"/>
                <a:cs typeface="Times New Roman" panose="02020603050405020304" pitchFamily="18" charset="0"/>
              </a:rPr>
              <a:t>防潮</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Guard Against Damp	</a:t>
            </a:r>
            <a:r>
              <a:rPr lang="en-US" altLang="zh-CN" sz="2000" dirty="0">
                <a:latin typeface="Times New Roman" panose="02020603050405020304" pitchFamily="18" charset="0"/>
                <a:cs typeface="Times New Roman" panose="02020603050405020304" pitchFamily="18" charset="0"/>
              </a:rPr>
              <a:t>	 </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3347">
                                            <p:txEl>
                                              <p:charRg st="0" end="15"/>
                                            </p:txEl>
                                          </p:spTgt>
                                        </p:tgtEl>
                                        <p:attrNameLst>
                                          <p:attrName>style.visibility</p:attrName>
                                        </p:attrNameLst>
                                      </p:cBhvr>
                                      <p:to>
                                        <p:strVal val="visible"/>
                                      </p:to>
                                    </p:set>
                                    <p:animEffect transition="in" filter="wipe(down)">
                                      <p:cBhvr>
                                        <p:cTn id="7" dur="500"/>
                                        <p:tgtEl>
                                          <p:spTgt spid="313347">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3347">
                                            <p:txEl>
                                              <p:charRg st="15" end="37"/>
                                            </p:txEl>
                                          </p:spTgt>
                                        </p:tgtEl>
                                        <p:attrNameLst>
                                          <p:attrName>style.visibility</p:attrName>
                                        </p:attrNameLst>
                                      </p:cBhvr>
                                      <p:to>
                                        <p:strVal val="visible"/>
                                      </p:to>
                                    </p:set>
                                    <p:animEffect transition="in" filter="wipe(down)">
                                      <p:cBhvr>
                                        <p:cTn id="12" dur="500"/>
                                        <p:tgtEl>
                                          <p:spTgt spid="313347">
                                            <p:txEl>
                                              <p:charRg st="15" end="3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3347">
                                            <p:txEl>
                                              <p:charRg st="37" end="46"/>
                                            </p:txEl>
                                          </p:spTgt>
                                        </p:tgtEl>
                                        <p:attrNameLst>
                                          <p:attrName>style.visibility</p:attrName>
                                        </p:attrNameLst>
                                      </p:cBhvr>
                                      <p:to>
                                        <p:strVal val="visible"/>
                                      </p:to>
                                    </p:set>
                                    <p:animEffect transition="in" filter="wipe(down)">
                                      <p:cBhvr>
                                        <p:cTn id="17" dur="500"/>
                                        <p:tgtEl>
                                          <p:spTgt spid="313347">
                                            <p:txEl>
                                              <p:charRg st="37" end="4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13347">
                                            <p:txEl>
                                              <p:charRg st="46" end="55"/>
                                            </p:txEl>
                                          </p:spTgt>
                                        </p:tgtEl>
                                        <p:attrNameLst>
                                          <p:attrName>style.visibility</p:attrName>
                                        </p:attrNameLst>
                                      </p:cBhvr>
                                      <p:to>
                                        <p:strVal val="visible"/>
                                      </p:to>
                                    </p:set>
                                    <p:animEffect transition="in" filter="wipe(down)">
                                      <p:cBhvr>
                                        <p:cTn id="22" dur="500"/>
                                        <p:tgtEl>
                                          <p:spTgt spid="313347">
                                            <p:txEl>
                                              <p:charRg st="46" end="5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3347">
                                            <p:txEl>
                                              <p:charRg st="55" end="65"/>
                                            </p:txEl>
                                          </p:spTgt>
                                        </p:tgtEl>
                                        <p:attrNameLst>
                                          <p:attrName>style.visibility</p:attrName>
                                        </p:attrNameLst>
                                      </p:cBhvr>
                                      <p:to>
                                        <p:strVal val="visible"/>
                                      </p:to>
                                    </p:set>
                                    <p:animEffect transition="in" filter="wipe(down)">
                                      <p:cBhvr>
                                        <p:cTn id="27" dur="500"/>
                                        <p:tgtEl>
                                          <p:spTgt spid="313347">
                                            <p:txEl>
                                              <p:charRg st="55" end="6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13347">
                                            <p:txEl>
                                              <p:charRg st="65" end="80"/>
                                            </p:txEl>
                                          </p:spTgt>
                                        </p:tgtEl>
                                        <p:attrNameLst>
                                          <p:attrName>style.visibility</p:attrName>
                                        </p:attrNameLst>
                                      </p:cBhvr>
                                      <p:to>
                                        <p:strVal val="visible"/>
                                      </p:to>
                                    </p:set>
                                    <p:animEffect transition="in" filter="wipe(down)">
                                      <p:cBhvr>
                                        <p:cTn id="32" dur="500"/>
                                        <p:tgtEl>
                                          <p:spTgt spid="313347">
                                            <p:txEl>
                                              <p:charRg st="65" end="8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13347">
                                            <p:txEl>
                                              <p:charRg st="80" end="89"/>
                                            </p:txEl>
                                          </p:spTgt>
                                        </p:tgtEl>
                                        <p:attrNameLst>
                                          <p:attrName>style.visibility</p:attrName>
                                        </p:attrNameLst>
                                      </p:cBhvr>
                                      <p:to>
                                        <p:strVal val="visible"/>
                                      </p:to>
                                    </p:set>
                                    <p:animEffect transition="in" filter="wipe(down)">
                                      <p:cBhvr>
                                        <p:cTn id="37" dur="500"/>
                                        <p:tgtEl>
                                          <p:spTgt spid="313347">
                                            <p:txEl>
                                              <p:charRg st="80" end="8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13347">
                                            <p:txEl>
                                              <p:charRg st="89" end="111"/>
                                            </p:txEl>
                                          </p:spTgt>
                                        </p:tgtEl>
                                        <p:attrNameLst>
                                          <p:attrName>style.visibility</p:attrName>
                                        </p:attrNameLst>
                                      </p:cBhvr>
                                      <p:to>
                                        <p:strVal val="visible"/>
                                      </p:to>
                                    </p:set>
                                    <p:animEffect transition="in" filter="wipe(down)">
                                      <p:cBhvr>
                                        <p:cTn id="42" dur="500"/>
                                        <p:tgtEl>
                                          <p:spTgt spid="313347">
                                            <p:txEl>
                                              <p:charRg st="89" end="11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13347">
                                            <p:txEl>
                                              <p:charRg st="111" end="118"/>
                                            </p:txEl>
                                          </p:spTgt>
                                        </p:tgtEl>
                                        <p:attrNameLst>
                                          <p:attrName>style.visibility</p:attrName>
                                        </p:attrNameLst>
                                      </p:cBhvr>
                                      <p:to>
                                        <p:strVal val="visible"/>
                                      </p:to>
                                    </p:set>
                                    <p:animEffect transition="in" filter="wipe(down)">
                                      <p:cBhvr>
                                        <p:cTn id="47" dur="500"/>
                                        <p:tgtEl>
                                          <p:spTgt spid="313347">
                                            <p:txEl>
                                              <p:charRg st="111" end="11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13347">
                                            <p:txEl>
                                              <p:charRg st="118" end="140"/>
                                            </p:txEl>
                                          </p:spTgt>
                                        </p:tgtEl>
                                        <p:attrNameLst>
                                          <p:attrName>style.visibility</p:attrName>
                                        </p:attrNameLst>
                                      </p:cBhvr>
                                      <p:to>
                                        <p:strVal val="visible"/>
                                      </p:to>
                                    </p:set>
                                    <p:animEffect transition="in" filter="wipe(down)">
                                      <p:cBhvr>
                                        <p:cTn id="52" dur="500"/>
                                        <p:tgtEl>
                                          <p:spTgt spid="313347">
                                            <p:txEl>
                                              <p:charRg st="118" end="1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47"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4371" name="Rectangle 3"/>
          <p:cNvSpPr>
            <a:spLocks noGrp="1"/>
          </p:cNvSpPr>
          <p:nvPr>
            <p:ph idx="1"/>
          </p:nvPr>
        </p:nvSpPr>
        <p:spPr>
          <a:xfrm>
            <a:off x="1847850" y="1628775"/>
            <a:ext cx="9571990" cy="6308725"/>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16. </a:t>
            </a:r>
            <a:r>
              <a:rPr lang="zh-CN" altLang="en-US" sz="2000" dirty="0">
                <a:latin typeface="Times New Roman" panose="02020603050405020304" pitchFamily="18" charset="0"/>
                <a:cs typeface="Times New Roman" panose="02020603050405020304" pitchFamily="18" charset="0"/>
              </a:rPr>
              <a:t>意见箱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Complaint Box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17. </a:t>
            </a:r>
            <a:r>
              <a:rPr lang="zh-CN" altLang="en-US" sz="2000" dirty="0">
                <a:latin typeface="Times New Roman" panose="02020603050405020304" pitchFamily="18" charset="0"/>
                <a:cs typeface="Times New Roman" panose="02020603050405020304" pitchFamily="18" charset="0"/>
              </a:rPr>
              <a:t>禁止长时间占用超车道</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Do Not Take the Overtaking Lane for Long</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18. </a:t>
            </a:r>
            <a:r>
              <a:rPr lang="zh-CN" altLang="en-US" sz="2000" dirty="0">
                <a:latin typeface="Times New Roman" panose="02020603050405020304" pitchFamily="18" charset="0"/>
                <a:cs typeface="Times New Roman" panose="02020603050405020304" pitchFamily="18" charset="0"/>
              </a:rPr>
              <a:t>严禁携带易燃易爆等危险品</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Inflammables &amp; Explosives Strictly Prohibited/Dangerous Articles Prohibited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19. </a:t>
            </a:r>
            <a:r>
              <a:rPr lang="zh-CN" altLang="en-US" sz="2000" dirty="0">
                <a:latin typeface="Times New Roman" panose="02020603050405020304" pitchFamily="18" charset="0"/>
                <a:cs typeface="Times New Roman" panose="02020603050405020304" pitchFamily="18" charset="0"/>
              </a:rPr>
              <a:t>保护环境减少使用购物袋	</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Fewer/No Plastic Bags for Environmental Protection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20. </a:t>
            </a:r>
            <a:r>
              <a:rPr lang="zh-CN" altLang="en-US" sz="2000" dirty="0">
                <a:latin typeface="Times New Roman" panose="02020603050405020304" pitchFamily="18" charset="0"/>
                <a:cs typeface="Times New Roman" panose="02020603050405020304" pitchFamily="18" charset="0"/>
              </a:rPr>
              <a:t>儿童搭乘扶梯需由家人陪同</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Children Must Be Accompanied on Escalator</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4371">
                                            <p:txEl>
                                              <p:charRg st="0" end="10"/>
                                            </p:txEl>
                                          </p:spTgt>
                                        </p:tgtEl>
                                        <p:attrNameLst>
                                          <p:attrName>style.visibility</p:attrName>
                                        </p:attrNameLst>
                                      </p:cBhvr>
                                      <p:to>
                                        <p:strVal val="visible"/>
                                      </p:to>
                                    </p:set>
                                    <p:animEffect transition="in" filter="wipe(down)">
                                      <p:cBhvr>
                                        <p:cTn id="7" dur="500"/>
                                        <p:tgtEl>
                                          <p:spTgt spid="314371">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4371">
                                            <p:txEl>
                                              <p:charRg st="10" end="28"/>
                                            </p:txEl>
                                          </p:spTgt>
                                        </p:tgtEl>
                                        <p:attrNameLst>
                                          <p:attrName>style.visibility</p:attrName>
                                        </p:attrNameLst>
                                      </p:cBhvr>
                                      <p:to>
                                        <p:strVal val="visible"/>
                                      </p:to>
                                    </p:set>
                                    <p:animEffect transition="in" filter="wipe(down)">
                                      <p:cBhvr>
                                        <p:cTn id="12" dur="500"/>
                                        <p:tgtEl>
                                          <p:spTgt spid="314371">
                                            <p:txEl>
                                              <p:charRg st="10" end="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4371">
                                            <p:txEl>
                                              <p:charRg st="28" end="43"/>
                                            </p:txEl>
                                          </p:spTgt>
                                        </p:tgtEl>
                                        <p:attrNameLst>
                                          <p:attrName>style.visibility</p:attrName>
                                        </p:attrNameLst>
                                      </p:cBhvr>
                                      <p:to>
                                        <p:strVal val="visible"/>
                                      </p:to>
                                    </p:set>
                                    <p:animEffect transition="in" filter="wipe(down)">
                                      <p:cBhvr>
                                        <p:cTn id="17" dur="500"/>
                                        <p:tgtEl>
                                          <p:spTgt spid="314371">
                                            <p:txEl>
                                              <p:charRg st="28" end="4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14371">
                                            <p:txEl>
                                              <p:charRg st="43" end="84"/>
                                            </p:txEl>
                                          </p:spTgt>
                                        </p:tgtEl>
                                        <p:attrNameLst>
                                          <p:attrName>style.visibility</p:attrName>
                                        </p:attrNameLst>
                                      </p:cBhvr>
                                      <p:to>
                                        <p:strVal val="visible"/>
                                      </p:to>
                                    </p:set>
                                    <p:animEffect transition="in" filter="wipe(down)">
                                      <p:cBhvr>
                                        <p:cTn id="22" dur="500"/>
                                        <p:tgtEl>
                                          <p:spTgt spid="314371">
                                            <p:txEl>
                                              <p:charRg st="43" end="8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4371">
                                            <p:txEl>
                                              <p:charRg st="84" end="101"/>
                                            </p:txEl>
                                          </p:spTgt>
                                        </p:tgtEl>
                                        <p:attrNameLst>
                                          <p:attrName>style.visibility</p:attrName>
                                        </p:attrNameLst>
                                      </p:cBhvr>
                                      <p:to>
                                        <p:strVal val="visible"/>
                                      </p:to>
                                    </p:set>
                                    <p:animEffect transition="in" filter="wipe(down)">
                                      <p:cBhvr>
                                        <p:cTn id="27" dur="500"/>
                                        <p:tgtEl>
                                          <p:spTgt spid="314371">
                                            <p:txEl>
                                              <p:charRg st="84" end="10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14371">
                                            <p:txEl>
                                              <p:charRg st="101" end="179"/>
                                            </p:txEl>
                                          </p:spTgt>
                                        </p:tgtEl>
                                        <p:attrNameLst>
                                          <p:attrName>style.visibility</p:attrName>
                                        </p:attrNameLst>
                                      </p:cBhvr>
                                      <p:to>
                                        <p:strVal val="visible"/>
                                      </p:to>
                                    </p:set>
                                    <p:animEffect transition="in" filter="wipe(down)">
                                      <p:cBhvr>
                                        <p:cTn id="32" dur="500"/>
                                        <p:tgtEl>
                                          <p:spTgt spid="314371">
                                            <p:txEl>
                                              <p:charRg st="101" end="17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14371">
                                            <p:txEl>
                                              <p:charRg st="179" end="196"/>
                                            </p:txEl>
                                          </p:spTgt>
                                        </p:tgtEl>
                                        <p:attrNameLst>
                                          <p:attrName>style.visibility</p:attrName>
                                        </p:attrNameLst>
                                      </p:cBhvr>
                                      <p:to>
                                        <p:strVal val="visible"/>
                                      </p:to>
                                    </p:set>
                                    <p:animEffect transition="in" filter="wipe(down)">
                                      <p:cBhvr>
                                        <p:cTn id="37" dur="500"/>
                                        <p:tgtEl>
                                          <p:spTgt spid="314371">
                                            <p:txEl>
                                              <p:charRg st="179" end="19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14371">
                                            <p:txEl>
                                              <p:charRg st="196" end="249"/>
                                            </p:txEl>
                                          </p:spTgt>
                                        </p:tgtEl>
                                        <p:attrNameLst>
                                          <p:attrName>style.visibility</p:attrName>
                                        </p:attrNameLst>
                                      </p:cBhvr>
                                      <p:to>
                                        <p:strVal val="visible"/>
                                      </p:to>
                                    </p:set>
                                    <p:animEffect transition="in" filter="wipe(down)">
                                      <p:cBhvr>
                                        <p:cTn id="42" dur="500"/>
                                        <p:tgtEl>
                                          <p:spTgt spid="314371">
                                            <p:txEl>
                                              <p:charRg st="196" end="24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14371">
                                            <p:txEl>
                                              <p:charRg st="249" end="266"/>
                                            </p:txEl>
                                          </p:spTgt>
                                        </p:tgtEl>
                                        <p:attrNameLst>
                                          <p:attrName>style.visibility</p:attrName>
                                        </p:attrNameLst>
                                      </p:cBhvr>
                                      <p:to>
                                        <p:strVal val="visible"/>
                                      </p:to>
                                    </p:set>
                                    <p:animEffect transition="in" filter="wipe(down)">
                                      <p:cBhvr>
                                        <p:cTn id="47" dur="500"/>
                                        <p:tgtEl>
                                          <p:spTgt spid="314371">
                                            <p:txEl>
                                              <p:charRg st="249" end="26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14371">
                                            <p:txEl>
                                              <p:charRg st="266" end="308"/>
                                            </p:txEl>
                                          </p:spTgt>
                                        </p:tgtEl>
                                        <p:attrNameLst>
                                          <p:attrName>style.visibility</p:attrName>
                                        </p:attrNameLst>
                                      </p:cBhvr>
                                      <p:to>
                                        <p:strVal val="visible"/>
                                      </p:to>
                                    </p:set>
                                    <p:animEffect transition="in" filter="wipe(down)">
                                      <p:cBhvr>
                                        <p:cTn id="52" dur="500"/>
                                        <p:tgtEl>
                                          <p:spTgt spid="314371">
                                            <p:txEl>
                                              <p:charRg st="266" end="3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1"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5395" name="Rectangle 3"/>
          <p:cNvSpPr>
            <a:spLocks noGrp="1"/>
          </p:cNvSpPr>
          <p:nvPr>
            <p:ph idx="1"/>
          </p:nvPr>
        </p:nvSpPr>
        <p:spPr>
          <a:xfrm>
            <a:off x="1847850" y="1557020"/>
            <a:ext cx="9764395" cy="6193155"/>
          </a:xfrm>
        </p:spPr>
        <p:txBody>
          <a:bodyPr vert="horz" wrap="square" lIns="91440" tIns="45720" rIns="91440" bIns="45720" anchor="t" anchorCtr="0"/>
          <a:p>
            <a:pPr eaLnBrk="1" hangingPunct="1">
              <a:lnSpc>
                <a:spcPct val="130000"/>
              </a:lnSpc>
            </a:pPr>
            <a:r>
              <a:rPr lang="en-US" altLang="zh-CN" sz="2000" dirty="0">
                <a:latin typeface="Times New Roman" panose="02020603050405020304" pitchFamily="18" charset="0"/>
                <a:cs typeface="Times New Roman" panose="02020603050405020304" pitchFamily="18" charset="0"/>
              </a:rPr>
              <a:t>21. </a:t>
            </a:r>
            <a:r>
              <a:rPr lang="zh-CN" altLang="en-US" sz="2000" dirty="0">
                <a:latin typeface="Times New Roman" panose="02020603050405020304" pitchFamily="18" charset="0"/>
                <a:cs typeface="Times New Roman" panose="02020603050405020304" pitchFamily="18" charset="0"/>
              </a:rPr>
              <a:t>已付款封袋的商品勿在超市拆封</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Please Don’t Open Paid-and-packed Merchandise in the Supermarket.</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22. </a:t>
            </a:r>
            <a:r>
              <a:rPr lang="zh-CN" altLang="en-US" sz="2000" dirty="0">
                <a:latin typeface="Times New Roman" panose="02020603050405020304" pitchFamily="18" charset="0"/>
                <a:cs typeface="Times New Roman" panose="02020603050405020304" pitchFamily="18" charset="0"/>
              </a:rPr>
              <a:t>请勿推购物车上下电梯	</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No Shopping Carts Allowed on the Escalator</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23. </a:t>
            </a:r>
            <a:r>
              <a:rPr lang="zh-CN" altLang="en-US" sz="2000" dirty="0">
                <a:latin typeface="Times New Roman" panose="02020603050405020304" pitchFamily="18" charset="0"/>
                <a:cs typeface="Times New Roman" panose="02020603050405020304" pitchFamily="18" charset="0"/>
              </a:rPr>
              <a:t>雨雪天气请慢行 </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Drive Slowly in Rain or Snow 		  	</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24. </a:t>
            </a:r>
            <a:r>
              <a:rPr lang="zh-CN" altLang="en-US" sz="2000" dirty="0">
                <a:latin typeface="Times New Roman" panose="02020603050405020304" pitchFamily="18" charset="0"/>
                <a:cs typeface="Times New Roman" panose="02020603050405020304" pitchFamily="18" charset="0"/>
              </a:rPr>
              <a:t>逆时针方向扳动手柄</a:t>
            </a:r>
            <a:r>
              <a:rPr lang="en-US" altLang="zh-CN" sz="2000" dirty="0">
                <a:latin typeface="Times New Roman" panose="02020603050405020304" pitchFamily="18" charset="0"/>
                <a:cs typeface="Times New Roman" panose="02020603050405020304" pitchFamily="18" charset="0"/>
              </a:rPr>
              <a:t>90</a:t>
            </a:r>
            <a:r>
              <a:rPr lang="zh-CN" altLang="en-US" sz="2000" dirty="0">
                <a:latin typeface="Times New Roman" panose="02020603050405020304" pitchFamily="18" charset="0"/>
                <a:cs typeface="Times New Roman" panose="02020603050405020304" pitchFamily="18" charset="0"/>
              </a:rPr>
              <a:t>度</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Turn Handle Counterclockwise 90 Degrees </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25. </a:t>
            </a:r>
            <a:r>
              <a:rPr lang="zh-CN" altLang="en-US" sz="2000" dirty="0">
                <a:latin typeface="Times New Roman" panose="02020603050405020304" pitchFamily="18" charset="0"/>
                <a:cs typeface="Times New Roman" panose="02020603050405020304" pitchFamily="18" charset="0"/>
              </a:rPr>
              <a:t>通道禁止停留 </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Don’t Block Access</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5395">
                                            <p:txEl>
                                              <p:charRg st="0" end="19"/>
                                            </p:txEl>
                                          </p:spTgt>
                                        </p:tgtEl>
                                        <p:attrNameLst>
                                          <p:attrName>style.visibility</p:attrName>
                                        </p:attrNameLst>
                                      </p:cBhvr>
                                      <p:to>
                                        <p:strVal val="visible"/>
                                      </p:to>
                                    </p:set>
                                    <p:animEffect transition="in" filter="wipe(down)">
                                      <p:cBhvr>
                                        <p:cTn id="7" dur="500"/>
                                        <p:tgtEl>
                                          <p:spTgt spid="315395">
                                            <p:txEl>
                                              <p:charRg st="0" end="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5395">
                                            <p:txEl>
                                              <p:charRg st="19" end="85"/>
                                            </p:txEl>
                                          </p:spTgt>
                                        </p:tgtEl>
                                        <p:attrNameLst>
                                          <p:attrName>style.visibility</p:attrName>
                                        </p:attrNameLst>
                                      </p:cBhvr>
                                      <p:to>
                                        <p:strVal val="visible"/>
                                      </p:to>
                                    </p:set>
                                    <p:animEffect transition="in" filter="wipe(down)">
                                      <p:cBhvr>
                                        <p:cTn id="12" dur="500"/>
                                        <p:tgtEl>
                                          <p:spTgt spid="315395">
                                            <p:txEl>
                                              <p:charRg st="19" end="8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5395">
                                            <p:txEl>
                                              <p:charRg st="85" end="101"/>
                                            </p:txEl>
                                          </p:spTgt>
                                        </p:tgtEl>
                                        <p:attrNameLst>
                                          <p:attrName>style.visibility</p:attrName>
                                        </p:attrNameLst>
                                      </p:cBhvr>
                                      <p:to>
                                        <p:strVal val="visible"/>
                                      </p:to>
                                    </p:set>
                                    <p:animEffect transition="in" filter="wipe(down)">
                                      <p:cBhvr>
                                        <p:cTn id="17" dur="500"/>
                                        <p:tgtEl>
                                          <p:spTgt spid="315395">
                                            <p:txEl>
                                              <p:charRg st="85" end="10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15395">
                                            <p:txEl>
                                              <p:charRg st="101" end="145"/>
                                            </p:txEl>
                                          </p:spTgt>
                                        </p:tgtEl>
                                        <p:attrNameLst>
                                          <p:attrName>style.visibility</p:attrName>
                                        </p:attrNameLst>
                                      </p:cBhvr>
                                      <p:to>
                                        <p:strVal val="visible"/>
                                      </p:to>
                                    </p:set>
                                    <p:animEffect transition="in" filter="wipe(down)">
                                      <p:cBhvr>
                                        <p:cTn id="22" dur="500"/>
                                        <p:tgtEl>
                                          <p:spTgt spid="315395">
                                            <p:txEl>
                                              <p:charRg st="101" end="14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5395">
                                            <p:txEl>
                                              <p:charRg st="145" end="162"/>
                                            </p:txEl>
                                          </p:spTgt>
                                        </p:tgtEl>
                                        <p:attrNameLst>
                                          <p:attrName>style.visibility</p:attrName>
                                        </p:attrNameLst>
                                      </p:cBhvr>
                                      <p:to>
                                        <p:strVal val="visible"/>
                                      </p:to>
                                    </p:set>
                                    <p:animEffect transition="in" filter="wipe(down)">
                                      <p:cBhvr>
                                        <p:cTn id="27" dur="500"/>
                                        <p:tgtEl>
                                          <p:spTgt spid="315395">
                                            <p:txEl>
                                              <p:charRg st="145" end="16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15395">
                                            <p:txEl>
                                              <p:charRg st="162" end="197"/>
                                            </p:txEl>
                                          </p:spTgt>
                                        </p:tgtEl>
                                        <p:attrNameLst>
                                          <p:attrName>style.visibility</p:attrName>
                                        </p:attrNameLst>
                                      </p:cBhvr>
                                      <p:to>
                                        <p:strVal val="visible"/>
                                      </p:to>
                                    </p:set>
                                    <p:animEffect transition="in" filter="wipe(down)">
                                      <p:cBhvr>
                                        <p:cTn id="32" dur="500"/>
                                        <p:tgtEl>
                                          <p:spTgt spid="315395">
                                            <p:txEl>
                                              <p:charRg st="162" end="19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15395">
                                            <p:txEl>
                                              <p:charRg st="197" end="214"/>
                                            </p:txEl>
                                          </p:spTgt>
                                        </p:tgtEl>
                                        <p:attrNameLst>
                                          <p:attrName>style.visibility</p:attrName>
                                        </p:attrNameLst>
                                      </p:cBhvr>
                                      <p:to>
                                        <p:strVal val="visible"/>
                                      </p:to>
                                    </p:set>
                                    <p:animEffect transition="in" filter="wipe(down)">
                                      <p:cBhvr>
                                        <p:cTn id="37" dur="500"/>
                                        <p:tgtEl>
                                          <p:spTgt spid="315395">
                                            <p:txEl>
                                              <p:charRg st="197" end="2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15395">
                                            <p:txEl>
                                              <p:charRg st="214" end="255"/>
                                            </p:txEl>
                                          </p:spTgt>
                                        </p:tgtEl>
                                        <p:attrNameLst>
                                          <p:attrName>style.visibility</p:attrName>
                                        </p:attrNameLst>
                                      </p:cBhvr>
                                      <p:to>
                                        <p:strVal val="visible"/>
                                      </p:to>
                                    </p:set>
                                    <p:animEffect transition="in" filter="wipe(down)">
                                      <p:cBhvr>
                                        <p:cTn id="42" dur="500"/>
                                        <p:tgtEl>
                                          <p:spTgt spid="315395">
                                            <p:txEl>
                                              <p:charRg st="214" end="25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15395">
                                            <p:txEl>
                                              <p:charRg st="255" end="267"/>
                                            </p:txEl>
                                          </p:spTgt>
                                        </p:tgtEl>
                                        <p:attrNameLst>
                                          <p:attrName>style.visibility</p:attrName>
                                        </p:attrNameLst>
                                      </p:cBhvr>
                                      <p:to>
                                        <p:strVal val="visible"/>
                                      </p:to>
                                    </p:set>
                                    <p:animEffect transition="in" filter="wipe(down)">
                                      <p:cBhvr>
                                        <p:cTn id="47" dur="500"/>
                                        <p:tgtEl>
                                          <p:spTgt spid="315395">
                                            <p:txEl>
                                              <p:charRg st="255" end="26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15395">
                                            <p:txEl>
                                              <p:charRg st="267" end="286"/>
                                            </p:txEl>
                                          </p:spTgt>
                                        </p:tgtEl>
                                        <p:attrNameLst>
                                          <p:attrName>style.visibility</p:attrName>
                                        </p:attrNameLst>
                                      </p:cBhvr>
                                      <p:to>
                                        <p:strVal val="visible"/>
                                      </p:to>
                                    </p:set>
                                    <p:animEffect transition="in" filter="wipe(down)">
                                      <p:cBhvr>
                                        <p:cTn id="52" dur="500"/>
                                        <p:tgtEl>
                                          <p:spTgt spid="315395">
                                            <p:txEl>
                                              <p:charRg st="267" end="2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5"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8" name="Picture 2"/>
          <p:cNvPicPr>
            <a:picLocks noGrp="1" noChangeAspect="1"/>
          </p:cNvPicPr>
          <p:nvPr>
            <p:ph idx="1"/>
          </p:nvPr>
        </p:nvPicPr>
        <p:blipFill>
          <a:blip r:embed="rId1"/>
          <a:srcRect t="3015" b="23793"/>
          <a:stretch>
            <a:fillRect/>
          </a:stretch>
        </p:blipFill>
        <p:spPr>
          <a:xfrm>
            <a:off x="1415415" y="621030"/>
            <a:ext cx="4464050" cy="5256530"/>
          </a:xfrm>
        </p:spPr>
      </p:pic>
      <p:sp>
        <p:nvSpPr>
          <p:cNvPr id="4" name="TextBox 3"/>
          <p:cNvSpPr txBox="1"/>
          <p:nvPr/>
        </p:nvSpPr>
        <p:spPr>
          <a:xfrm>
            <a:off x="6167438" y="836613"/>
            <a:ext cx="4249737" cy="673925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0"/>
              </a:spcBef>
              <a:buClrTx/>
              <a:buSzTx/>
              <a:buFontTx/>
              <a:buNone/>
            </a:pPr>
            <a:r>
              <a:rPr lang="en-US" altLang="zh-CN" sz="2400" dirty="0">
                <a:latin typeface="Times New Roman" panose="02020603050405020304" pitchFamily="18" charset="0"/>
                <a:cs typeface="Times New Roman" panose="02020603050405020304" pitchFamily="18" charset="0"/>
              </a:rPr>
              <a:t>Don’t Lean Against the Rail</a:t>
            </a: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r>
              <a:rPr lang="en-US" altLang="zh-CN" sz="2400" dirty="0">
                <a:latin typeface="Times New Roman" panose="02020603050405020304" pitchFamily="18" charset="0"/>
                <a:cs typeface="Times New Roman" panose="02020603050405020304" pitchFamily="18" charset="0"/>
              </a:rPr>
              <a:t>Don’t Cross the Railway</a:t>
            </a: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r>
              <a:rPr lang="en-US" altLang="zh-CN" sz="2400" dirty="0">
                <a:latin typeface="Times New Roman" panose="02020603050405020304" pitchFamily="18" charset="0"/>
                <a:cs typeface="Times New Roman" panose="02020603050405020304" pitchFamily="18" charset="0"/>
              </a:rPr>
              <a:t>Mind Your Steps</a:t>
            </a: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a:p>
            <a:pPr marL="0" lvl="0" indent="0" eaLnBrk="1" hangingPunct="1">
              <a:spcBef>
                <a:spcPct val="0"/>
              </a:spcBef>
              <a:buClrTx/>
              <a:buSzTx/>
              <a:buFontTx/>
              <a:buNone/>
            </a:pP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charRg st="0" end="28"/>
                                            </p:txEl>
                                          </p:spTgt>
                                        </p:tgtEl>
                                        <p:attrNameLst>
                                          <p:attrName>style.visibility</p:attrName>
                                        </p:attrNameLst>
                                      </p:cBhvr>
                                      <p:to>
                                        <p:strVal val="visible"/>
                                      </p:to>
                                    </p:set>
                                    <p:animEffect transition="in" filter="wipe(down)">
                                      <p:cBhvr>
                                        <p:cTn id="7" dur="500"/>
                                        <p:tgtEl>
                                          <p:spTgt spid="4">
                                            <p:txEl>
                                              <p:charRg st="0" end="28"/>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4">
                                            <p:txEl>
                                              <p:charRg st="32" end="56"/>
                                            </p:txEl>
                                          </p:spTgt>
                                        </p:tgtEl>
                                        <p:attrNameLst>
                                          <p:attrName>style.visibility</p:attrName>
                                        </p:attrNameLst>
                                      </p:cBhvr>
                                      <p:to>
                                        <p:strVal val="visible"/>
                                      </p:to>
                                    </p:set>
                                    <p:animEffect transition="in" filter="fade">
                                      <p:cBhvr>
                                        <p:cTn id="10" dur="1000"/>
                                        <p:tgtEl>
                                          <p:spTgt spid="4">
                                            <p:txEl>
                                              <p:charRg st="32" end="56"/>
                                            </p:txEl>
                                          </p:spTgt>
                                        </p:tgtEl>
                                      </p:cBhvr>
                                    </p:animEffect>
                                    <p:anim calcmode="lin" valueType="num">
                                      <p:cBhvr>
                                        <p:cTn id="11" dur="1000" fill="hold"/>
                                        <p:tgtEl>
                                          <p:spTgt spid="4">
                                            <p:txEl>
                                              <p:charRg st="32" end="56"/>
                                            </p:txEl>
                                          </p:spTgt>
                                        </p:tgtEl>
                                        <p:attrNameLst>
                                          <p:attrName>ppt_x</p:attrName>
                                        </p:attrNameLst>
                                      </p:cBhvr>
                                      <p:tavLst>
                                        <p:tav tm="0">
                                          <p:val>
                                            <p:strVal val="#ppt_x"/>
                                          </p:val>
                                        </p:tav>
                                        <p:tav tm="100000">
                                          <p:val>
                                            <p:strVal val="#ppt_x"/>
                                          </p:val>
                                        </p:tav>
                                      </p:tavLst>
                                    </p:anim>
                                    <p:anim calcmode="lin" valueType="num">
                                      <p:cBhvr>
                                        <p:cTn id="12" dur="1000" fill="hold"/>
                                        <p:tgtEl>
                                          <p:spTgt spid="4">
                                            <p:txEl>
                                              <p:charRg st="32" end="56"/>
                                            </p:txEl>
                                          </p:spTgt>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4">
                                            <p:txEl>
                                              <p:charRg st="60" end="76"/>
                                            </p:txEl>
                                          </p:spTgt>
                                        </p:tgtEl>
                                        <p:attrNameLst>
                                          <p:attrName>style.visibility</p:attrName>
                                        </p:attrNameLst>
                                      </p:cBhvr>
                                      <p:to>
                                        <p:strVal val="visible"/>
                                      </p:to>
                                    </p:set>
                                    <p:animEffect transition="in" filter="wipe(down)">
                                      <p:cBhvr>
                                        <p:cTn id="15" dur="500"/>
                                        <p:tgtEl>
                                          <p:spTgt spid="4">
                                            <p:txEl>
                                              <p:charRg st="60" end="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6419" name="Rectangle 3"/>
          <p:cNvSpPr>
            <a:spLocks noGrp="1"/>
          </p:cNvSpPr>
          <p:nvPr>
            <p:ph idx="1"/>
          </p:nvPr>
        </p:nvSpPr>
        <p:spPr>
          <a:xfrm>
            <a:off x="1847850" y="548640"/>
            <a:ext cx="9474835" cy="5616575"/>
          </a:xfrm>
        </p:spPr>
        <p:txBody>
          <a:bodyPr vert="horz" wrap="square" lIns="91440" tIns="45720" rIns="91440" bIns="45720" anchor="t" anchorCtr="0"/>
          <a:p>
            <a:pPr eaLnBrk="1" hangingPunct="1">
              <a:buNone/>
            </a:pPr>
            <a:r>
              <a:rPr lang="en-US" altLang="zh-CN" sz="2500" b="1" dirty="0">
                <a:latin typeface="Times New Roman" panose="02020603050405020304" pitchFamily="18" charset="0"/>
                <a:cs typeface="Times New Roman" panose="02020603050405020304" pitchFamily="18" charset="0"/>
              </a:rPr>
              <a:t>Task VI</a:t>
            </a:r>
            <a:r>
              <a:rPr lang="en-US" altLang="zh-CN" sz="2500" dirty="0">
                <a:latin typeface="Times New Roman" panose="02020603050405020304" pitchFamily="18" charset="0"/>
                <a:cs typeface="Times New Roman" panose="02020603050405020304" pitchFamily="18" charset="0"/>
              </a:rPr>
              <a:t>  </a:t>
            </a:r>
            <a:r>
              <a:rPr lang="zh-CN" altLang="en-US" sz="2500" dirty="0">
                <a:latin typeface="Times New Roman" panose="02020603050405020304" pitchFamily="18" charset="0"/>
                <a:cs typeface="Times New Roman" panose="02020603050405020304" pitchFamily="18" charset="0"/>
              </a:rPr>
              <a:t>下列公示语为现实生活中的双语公示语，其中存在各种各样的问题（译文保留原来错误），请阅读并改进其译文。</a:t>
            </a:r>
            <a:endParaRPr lang="zh-CN" altLang="en-US" sz="2500" dirty="0">
              <a:latin typeface="Times New Roman" panose="02020603050405020304" pitchFamily="18" charset="0"/>
              <a:cs typeface="Times New Roman" panose="02020603050405020304" pitchFamily="18" charset="0"/>
            </a:endParaRPr>
          </a:p>
          <a:p>
            <a:pPr eaLnBrk="1" hangingPunct="1"/>
            <a:endParaRPr lang="zh-CN" altLang="en-US" sz="25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1. </a:t>
            </a:r>
            <a:r>
              <a:rPr lang="zh-CN" altLang="en-US" sz="2400" dirty="0">
                <a:latin typeface="Times New Roman" panose="02020603050405020304" pitchFamily="18" charset="0"/>
                <a:cs typeface="Times New Roman" panose="02020603050405020304" pitchFamily="18" charset="0"/>
              </a:rPr>
              <a:t>原文：欢迎您再来！</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cs typeface="Times New Roman" panose="02020603050405020304" pitchFamily="18" charset="0"/>
              </a:rPr>
              <a:t>原译：</a:t>
            </a:r>
            <a:r>
              <a:rPr lang="en-US" altLang="zh-CN" sz="2400" dirty="0">
                <a:latin typeface="Times New Roman" panose="02020603050405020304" pitchFamily="18" charset="0"/>
                <a:cs typeface="Times New Roman" panose="02020603050405020304" pitchFamily="18" charset="0"/>
              </a:rPr>
              <a:t>Welcome you to come again! </a:t>
            </a:r>
            <a:r>
              <a:rPr lang="zh-CN" altLang="en-US" sz="2400" dirty="0">
                <a:latin typeface="Times New Roman" panose="02020603050405020304" pitchFamily="18" charset="0"/>
                <a:cs typeface="Times New Roman" panose="02020603050405020304" pitchFamily="18" charset="0"/>
              </a:rPr>
              <a:t>（南宁某休闲会所）</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cs typeface="Times New Roman" panose="02020603050405020304" pitchFamily="18" charset="0"/>
              </a:rPr>
              <a:t>改译</a:t>
            </a:r>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Please come again </a:t>
            </a:r>
            <a:endParaRPr lang="en-US" altLang="zh-CN" sz="2400" b="1"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欢迎到某地”在英语中直接翻译成“</a:t>
            </a:r>
            <a:r>
              <a:rPr lang="en-US" altLang="zh-CN" sz="2400" dirty="0">
                <a:latin typeface="Times New Roman" panose="02020603050405020304" pitchFamily="18" charset="0"/>
                <a:cs typeface="Times New Roman" panose="02020603050405020304" pitchFamily="18" charset="0"/>
              </a:rPr>
              <a:t>Welcome to…”</a:t>
            </a:r>
            <a:r>
              <a:rPr lang="zh-CN" altLang="en-US" sz="2400" dirty="0">
                <a:latin typeface="Times New Roman" panose="02020603050405020304" pitchFamily="18" charset="0"/>
                <a:cs typeface="Times New Roman" panose="02020603050405020304" pitchFamily="18" charset="0"/>
              </a:rPr>
              <a:t>，许多地方都有公示语“欢迎您再来”，翻译成“</a:t>
            </a:r>
            <a:r>
              <a:rPr lang="en-US" altLang="zh-CN" sz="2400" dirty="0">
                <a:latin typeface="Times New Roman" panose="02020603050405020304" pitchFamily="18" charset="0"/>
                <a:cs typeface="Times New Roman" panose="02020603050405020304" pitchFamily="18" charset="0"/>
              </a:rPr>
              <a:t>Welcome you to come again!”</a:t>
            </a:r>
            <a:r>
              <a:rPr lang="zh-CN" altLang="en-US" sz="2400" dirty="0">
                <a:latin typeface="Times New Roman" panose="02020603050405020304" pitchFamily="18" charset="0"/>
                <a:cs typeface="Times New Roman" panose="02020603050405020304" pitchFamily="18" charset="0"/>
              </a:rPr>
              <a:t>的错误在于字字对译，不符合语法规范。可以按照英美人的表达习惯翻译成：</a:t>
            </a:r>
            <a:r>
              <a:rPr lang="en-US" altLang="zh-CN" sz="2400" dirty="0">
                <a:latin typeface="Times New Roman" panose="02020603050405020304" pitchFamily="18" charset="0"/>
                <a:cs typeface="Times New Roman" panose="02020603050405020304" pitchFamily="18" charset="0"/>
              </a:rPr>
              <a:t>Please come again!</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6419">
                                            <p:txEl>
                                              <p:charRg st="0" end="60"/>
                                            </p:txEl>
                                          </p:spTgt>
                                        </p:tgtEl>
                                        <p:attrNameLst>
                                          <p:attrName>style.visibility</p:attrName>
                                        </p:attrNameLst>
                                      </p:cBhvr>
                                      <p:to>
                                        <p:strVal val="visible"/>
                                      </p:to>
                                    </p:set>
                                    <p:animEffect transition="in" filter="wipe(down)">
                                      <p:cBhvr>
                                        <p:cTn id="7" dur="500"/>
                                        <p:tgtEl>
                                          <p:spTgt spid="316419">
                                            <p:txEl>
                                              <p:charRg st="0" end="6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6419">
                                            <p:txEl>
                                              <p:charRg st="61" end="74"/>
                                            </p:txEl>
                                          </p:spTgt>
                                        </p:tgtEl>
                                        <p:attrNameLst>
                                          <p:attrName>style.visibility</p:attrName>
                                        </p:attrNameLst>
                                      </p:cBhvr>
                                      <p:to>
                                        <p:strVal val="visible"/>
                                      </p:to>
                                    </p:set>
                                    <p:animEffect transition="in" filter="wipe(down)">
                                      <p:cBhvr>
                                        <p:cTn id="12" dur="500"/>
                                        <p:tgtEl>
                                          <p:spTgt spid="316419">
                                            <p:txEl>
                                              <p:charRg st="61" end="7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6419">
                                            <p:txEl>
                                              <p:charRg st="74" end="114"/>
                                            </p:txEl>
                                          </p:spTgt>
                                        </p:tgtEl>
                                        <p:attrNameLst>
                                          <p:attrName>style.visibility</p:attrName>
                                        </p:attrNameLst>
                                      </p:cBhvr>
                                      <p:to>
                                        <p:strVal val="visible"/>
                                      </p:to>
                                    </p:set>
                                    <p:animEffect transition="in" filter="wipe(down)">
                                      <p:cBhvr>
                                        <p:cTn id="17" dur="500"/>
                                        <p:tgtEl>
                                          <p:spTgt spid="316419">
                                            <p:txEl>
                                              <p:charRg st="74" end="1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16419">
                                            <p:txEl>
                                              <p:charRg st="114" end="137"/>
                                            </p:txEl>
                                          </p:spTgt>
                                        </p:tgtEl>
                                        <p:attrNameLst>
                                          <p:attrName>style.visibility</p:attrName>
                                        </p:attrNameLst>
                                      </p:cBhvr>
                                      <p:to>
                                        <p:strVal val="visible"/>
                                      </p:to>
                                    </p:set>
                                    <p:animEffect transition="in" filter="wipe(down)">
                                      <p:cBhvr>
                                        <p:cTn id="22" dur="500"/>
                                        <p:tgtEl>
                                          <p:spTgt spid="316419">
                                            <p:txEl>
                                              <p:charRg st="114" end="13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6419">
                                            <p:txEl>
                                              <p:charRg st="137" end="268"/>
                                            </p:txEl>
                                          </p:spTgt>
                                        </p:tgtEl>
                                        <p:attrNameLst>
                                          <p:attrName>style.visibility</p:attrName>
                                        </p:attrNameLst>
                                      </p:cBhvr>
                                      <p:to>
                                        <p:strVal val="visible"/>
                                      </p:to>
                                    </p:set>
                                    <p:animEffect transition="in" filter="wipe(down)">
                                      <p:cBhvr>
                                        <p:cTn id="27" dur="500"/>
                                        <p:tgtEl>
                                          <p:spTgt spid="316419">
                                            <p:txEl>
                                              <p:charRg st="137" end="2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19"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3"/>
          <p:cNvSpPr>
            <a:spLocks noGrp="1"/>
          </p:cNvSpPr>
          <p:nvPr>
            <p:ph idx="1"/>
          </p:nvPr>
        </p:nvSpPr>
        <p:spPr>
          <a:xfrm>
            <a:off x="1775460" y="1628775"/>
            <a:ext cx="9877425" cy="5688330"/>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2. </a:t>
            </a:r>
            <a:r>
              <a:rPr lang="zh-CN" altLang="en-US" sz="2000" dirty="0">
                <a:latin typeface="Times New Roman" panose="02020603050405020304" pitchFamily="18" charset="0"/>
                <a:cs typeface="Times New Roman" panose="02020603050405020304" pitchFamily="18" charset="0"/>
              </a:rPr>
              <a:t>原文：水深危险 请勿下水游玩 （深圳水池）</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Taking care to deep water, not to take water please.</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a:t>
            </a:r>
            <a:r>
              <a:rPr lang="en-US" altLang="zh-CN" sz="2000" dirty="0">
                <a:latin typeface="Times New Roman" panose="02020603050405020304" pitchFamily="18" charset="0"/>
                <a:cs typeface="Times New Roman" panose="02020603050405020304" pitchFamily="18" charset="0"/>
              </a:rPr>
              <a:t>Caution: Deep Water, No Swimming</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原译文语法错误，没有“</a:t>
            </a:r>
            <a:r>
              <a:rPr lang="en-US" altLang="zh-CN" sz="2000" dirty="0">
                <a:latin typeface="Times New Roman" panose="02020603050405020304" pitchFamily="18" charset="0"/>
                <a:cs typeface="Times New Roman" panose="02020603050405020304" pitchFamily="18" charset="0"/>
              </a:rPr>
              <a:t>take care to”</a:t>
            </a:r>
            <a:r>
              <a:rPr lang="zh-CN" altLang="en-US" sz="2000" dirty="0">
                <a:latin typeface="Times New Roman" panose="02020603050405020304" pitchFamily="18" charset="0"/>
                <a:cs typeface="Times New Roman" panose="02020603050405020304" pitchFamily="18" charset="0"/>
              </a:rPr>
              <a:t>的说法，而且“</a:t>
            </a:r>
            <a:r>
              <a:rPr lang="en-US" altLang="zh-CN" sz="2000" dirty="0">
                <a:latin typeface="Times New Roman" panose="02020603050405020304" pitchFamily="18" charset="0"/>
                <a:cs typeface="Times New Roman" panose="02020603050405020304" pitchFamily="18" charset="0"/>
              </a:rPr>
              <a:t>not to take water please”</a:t>
            </a:r>
            <a:r>
              <a:rPr lang="zh-CN" altLang="en-US" sz="2000" dirty="0">
                <a:latin typeface="Times New Roman" panose="02020603050405020304" pitchFamily="18" charset="0"/>
                <a:cs typeface="Times New Roman" panose="02020603050405020304" pitchFamily="18" charset="0"/>
              </a:rPr>
              <a:t>表示“请勿取水”，与原文相去甚远。原文表达警示意义。</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3. </a:t>
            </a:r>
            <a:r>
              <a:rPr lang="zh-CN" altLang="en-US" sz="2000" dirty="0">
                <a:latin typeface="Times New Roman" panose="02020603050405020304" pitchFamily="18" charset="0"/>
                <a:cs typeface="Times New Roman" panose="02020603050405020304" pitchFamily="18" charset="0"/>
              </a:rPr>
              <a:t>原文：小草正在长，踏入想一想（广州某公园）</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Don’t interrupt when little grass is growing.</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原文的语用意义为不要践踏草坪，所以翻译成：</a:t>
            </a:r>
            <a:r>
              <a:rPr lang="en-US" altLang="zh-CN" sz="2000" dirty="0">
                <a:latin typeface="Times New Roman" panose="02020603050405020304" pitchFamily="18" charset="0"/>
                <a:cs typeface="Times New Roman" panose="02020603050405020304" pitchFamily="18" charset="0"/>
              </a:rPr>
              <a:t>Please Keep Off the Grass </a:t>
            </a:r>
            <a:endParaRPr lang="en-US" altLang="zh-CN" sz="2000" dirty="0">
              <a:latin typeface="Times New Roman" panose="02020603050405020304" pitchFamily="18" charset="0"/>
              <a:cs typeface="Times New Roman" panose="02020603050405020304" pitchFamily="18" charset="0"/>
            </a:endParaRPr>
          </a:p>
        </p:txBody>
      </p:sp>
      <p:sp>
        <p:nvSpPr>
          <p:cNvPr id="72707" name="Text Box 4"/>
          <p:cNvSpPr txBox="1"/>
          <p:nvPr/>
        </p:nvSpPr>
        <p:spPr>
          <a:xfrm flipV="1">
            <a:off x="3359150" y="6858000"/>
            <a:ext cx="741363" cy="368300"/>
          </a:xfrm>
          <a:prstGeom prst="rect">
            <a:avLst/>
          </a:prstGeom>
          <a:noFill/>
          <a:ln w="9525">
            <a:noFill/>
          </a:ln>
        </p:spPr>
        <p:txBody>
          <a:bodyPr rot="1080000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0"/>
              </a:spcBef>
              <a:buClrTx/>
              <a:buSzTx/>
              <a:buFontTx/>
              <a:buNone/>
            </a:pPr>
            <a:endParaRPr lang="zh-CN" altLang="zh-CN" sz="1800" dirty="0"/>
          </a:p>
        </p:txBody>
      </p:sp>
    </p:spTree>
  </p:cSld>
  <p:clrMapOvr>
    <a:masterClrMapping/>
  </p:clrMapOvr>
  <p:transition spd="slow">
    <p:randomBar dir="vert"/>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3"/>
          <p:cNvSpPr>
            <a:spLocks noGrp="1"/>
          </p:cNvSpPr>
          <p:nvPr>
            <p:ph idx="1"/>
          </p:nvPr>
        </p:nvSpPr>
        <p:spPr>
          <a:xfrm>
            <a:off x="1847850" y="1628775"/>
            <a:ext cx="9705975" cy="5473700"/>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4. </a:t>
            </a:r>
            <a:r>
              <a:rPr lang="zh-CN" altLang="en-US" sz="2000" dirty="0">
                <a:latin typeface="Times New Roman" panose="02020603050405020304" pitchFamily="18" charset="0"/>
                <a:cs typeface="Times New Roman" panose="02020603050405020304" pitchFamily="18" charset="0"/>
              </a:rPr>
              <a:t>原文：青青绿草，请勿践踏</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Please don’t path on the green grass.</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a:t>
            </a:r>
            <a:r>
              <a:rPr lang="en-US" altLang="zh-CN" sz="2000" dirty="0">
                <a:latin typeface="Times New Roman" panose="02020603050405020304" pitchFamily="18" charset="0"/>
                <a:cs typeface="Times New Roman" panose="02020603050405020304" pitchFamily="18" charset="0"/>
              </a:rPr>
              <a:t>Please Keep Off the Grass</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5.</a:t>
            </a:r>
            <a:r>
              <a:rPr lang="zh-CN" altLang="en-US" sz="2000" dirty="0">
                <a:latin typeface="Times New Roman" panose="02020603050405020304" pitchFamily="18" charset="0"/>
                <a:cs typeface="Times New Roman" panose="02020603050405020304" pitchFamily="18" charset="0"/>
              </a:rPr>
              <a:t>原文：贵阳乘警支队（火车公示语）</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Expensive Sun by a day by police</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 </a:t>
            </a:r>
            <a:r>
              <a:rPr lang="en-US" altLang="zh-CN" sz="2000" dirty="0">
                <a:latin typeface="Times New Roman" panose="02020603050405020304" pitchFamily="18" charset="0"/>
                <a:cs typeface="Times New Roman" panose="02020603050405020304" pitchFamily="18" charset="0"/>
              </a:rPr>
              <a:t>Guiyang Train Police Detachment </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原文属于胡译乱译，根本不是翻译，此处“乘警”表示火车上的警察或维护治安的人员，支队往往表示部队相当于团或师一级的组织，但这里的“支队”指小分队。</a:t>
            </a:r>
            <a:endParaRPr lang="zh-CN" altLang="en-US" sz="2000" dirty="0">
              <a:latin typeface="Times New Roman" panose="02020603050405020304" pitchFamily="18" charset="0"/>
              <a:cs typeface="Times New Roman" panose="02020603050405020304" pitchFamily="18" charset="0"/>
            </a:endParaRPr>
          </a:p>
          <a:p>
            <a:pPr eaLnBrk="1" hangingPunct="1"/>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9491" name="Rectangle 3"/>
          <p:cNvSpPr>
            <a:spLocks noGrp="1"/>
          </p:cNvSpPr>
          <p:nvPr>
            <p:ph idx="1"/>
          </p:nvPr>
        </p:nvSpPr>
        <p:spPr>
          <a:xfrm>
            <a:off x="1775460" y="1628775"/>
            <a:ext cx="9824085" cy="5904230"/>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6. </a:t>
            </a:r>
            <a:r>
              <a:rPr lang="zh-CN" altLang="en-US" sz="2000" dirty="0">
                <a:latin typeface="Times New Roman" panose="02020603050405020304" pitchFamily="18" charset="0"/>
                <a:cs typeface="Times New Roman" panose="02020603050405020304" pitchFamily="18" charset="0"/>
              </a:rPr>
              <a:t>原文：垃圾在此投放（火车公示语）</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The garbage throws in here</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 </a:t>
            </a:r>
            <a:r>
              <a:rPr lang="en-US" altLang="zh-CN" sz="2000" b="1" dirty="0">
                <a:latin typeface="Times New Roman" panose="02020603050405020304" pitchFamily="18" charset="0"/>
                <a:cs typeface="Times New Roman" panose="02020603050405020304" pitchFamily="18" charset="0"/>
              </a:rPr>
              <a:t>Dust Bin</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垃圾在此投放”翻译成“</a:t>
            </a:r>
            <a:r>
              <a:rPr lang="en-US" altLang="zh-CN" sz="2000" dirty="0">
                <a:latin typeface="Times New Roman" panose="02020603050405020304" pitchFamily="18" charset="0"/>
                <a:cs typeface="Times New Roman" panose="02020603050405020304" pitchFamily="18" charset="0"/>
              </a:rPr>
              <a:t>The garbage throws in here”</a:t>
            </a:r>
            <a:r>
              <a:rPr lang="zh-CN" altLang="en-US" sz="2000" dirty="0">
                <a:latin typeface="Times New Roman" panose="02020603050405020304" pitchFamily="18" charset="0"/>
                <a:cs typeface="Times New Roman" panose="02020603050405020304" pitchFamily="18" charset="0"/>
              </a:rPr>
              <a:t>完全不符合语法规范，原文意义是告诉公众垃圾桶在此处，可以投放垃圾，翻译成“</a:t>
            </a:r>
            <a:r>
              <a:rPr lang="en-US" altLang="zh-CN" sz="2000" dirty="0">
                <a:latin typeface="Times New Roman" panose="02020603050405020304" pitchFamily="18" charset="0"/>
                <a:cs typeface="Times New Roman" panose="02020603050405020304" pitchFamily="18" charset="0"/>
              </a:rPr>
              <a:t>Dust Bin”</a:t>
            </a:r>
            <a:r>
              <a:rPr lang="zh-CN" altLang="en-US" sz="2000" dirty="0">
                <a:latin typeface="Times New Roman" panose="02020603050405020304" pitchFamily="18" charset="0"/>
                <a:cs typeface="Times New Roman" panose="02020603050405020304" pitchFamily="18" charset="0"/>
              </a:rPr>
              <a:t>就足够了。</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buNone/>
            </a:pP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7. </a:t>
            </a:r>
            <a:r>
              <a:rPr lang="zh-CN" altLang="en-US" sz="2000" dirty="0">
                <a:latin typeface="Times New Roman" panose="02020603050405020304" pitchFamily="18" charset="0"/>
                <a:cs typeface="Times New Roman" panose="02020603050405020304" pitchFamily="18" charset="0"/>
              </a:rPr>
              <a:t>原文：请您带好随身物品</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Please take good personal luggage</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a:t>
            </a:r>
            <a:r>
              <a:rPr lang="en-US" altLang="zh-CN" sz="2000" b="1" dirty="0">
                <a:latin typeface="Times New Roman" panose="02020603050405020304" pitchFamily="18" charset="0"/>
                <a:cs typeface="Times New Roman" panose="02020603050405020304" pitchFamily="18" charset="0"/>
              </a:rPr>
              <a:t>Please Do Not Leave Your Belongings Unattended</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Please take good personal luggage”</a:t>
            </a:r>
            <a:r>
              <a:rPr lang="zh-CN" altLang="en-US" sz="2000" dirty="0">
                <a:latin typeface="Times New Roman" panose="02020603050405020304" pitchFamily="18" charset="0"/>
                <a:cs typeface="Times New Roman" panose="02020603050405020304" pitchFamily="18" charset="0"/>
              </a:rPr>
              <a:t>表示“看好好的行李”，显然属于误译。</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9491">
                                            <p:txEl>
                                              <p:charRg st="0" end="20"/>
                                            </p:txEl>
                                          </p:spTgt>
                                        </p:tgtEl>
                                        <p:attrNameLst>
                                          <p:attrName>style.visibility</p:attrName>
                                        </p:attrNameLst>
                                      </p:cBhvr>
                                      <p:to>
                                        <p:strVal val="visible"/>
                                      </p:to>
                                    </p:set>
                                    <p:animEffect transition="in" filter="wipe(down)">
                                      <p:cBhvr>
                                        <p:cTn id="7" dur="500"/>
                                        <p:tgtEl>
                                          <p:spTgt spid="319491">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9491">
                                            <p:txEl>
                                              <p:charRg st="20" end="50"/>
                                            </p:txEl>
                                          </p:spTgt>
                                        </p:tgtEl>
                                        <p:attrNameLst>
                                          <p:attrName>style.visibility</p:attrName>
                                        </p:attrNameLst>
                                      </p:cBhvr>
                                      <p:to>
                                        <p:strVal val="visible"/>
                                      </p:to>
                                    </p:set>
                                    <p:animEffect transition="in" filter="wipe(down)">
                                      <p:cBhvr>
                                        <p:cTn id="12" dur="500"/>
                                        <p:tgtEl>
                                          <p:spTgt spid="319491">
                                            <p:txEl>
                                              <p:charRg st="20" end="5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9491">
                                            <p:txEl>
                                              <p:charRg st="50" end="63"/>
                                            </p:txEl>
                                          </p:spTgt>
                                        </p:tgtEl>
                                        <p:attrNameLst>
                                          <p:attrName>style.visibility</p:attrName>
                                        </p:attrNameLst>
                                      </p:cBhvr>
                                      <p:to>
                                        <p:strVal val="visible"/>
                                      </p:to>
                                    </p:set>
                                    <p:animEffect transition="in" filter="wipe(down)">
                                      <p:cBhvr>
                                        <p:cTn id="17" dur="500"/>
                                        <p:tgtEl>
                                          <p:spTgt spid="319491">
                                            <p:txEl>
                                              <p:charRg st="50" end="6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19491">
                                            <p:txEl>
                                              <p:charRg st="63" end="154"/>
                                            </p:txEl>
                                          </p:spTgt>
                                        </p:tgtEl>
                                        <p:attrNameLst>
                                          <p:attrName>style.visibility</p:attrName>
                                        </p:attrNameLst>
                                      </p:cBhvr>
                                      <p:to>
                                        <p:strVal val="visible"/>
                                      </p:to>
                                    </p:set>
                                    <p:animEffect transition="in" filter="wipe(down)">
                                      <p:cBhvr>
                                        <p:cTn id="22" dur="500"/>
                                        <p:tgtEl>
                                          <p:spTgt spid="319491">
                                            <p:txEl>
                                              <p:charRg st="63" end="15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9491">
                                            <p:txEl>
                                              <p:charRg st="155" end="170"/>
                                            </p:txEl>
                                          </p:spTgt>
                                        </p:tgtEl>
                                        <p:attrNameLst>
                                          <p:attrName>style.visibility</p:attrName>
                                        </p:attrNameLst>
                                      </p:cBhvr>
                                      <p:to>
                                        <p:strVal val="visible"/>
                                      </p:to>
                                    </p:set>
                                    <p:animEffect transition="in" filter="wipe(down)">
                                      <p:cBhvr>
                                        <p:cTn id="27" dur="500"/>
                                        <p:tgtEl>
                                          <p:spTgt spid="319491">
                                            <p:txEl>
                                              <p:charRg st="155" end="17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19491">
                                            <p:txEl>
                                              <p:charRg st="170" end="207"/>
                                            </p:txEl>
                                          </p:spTgt>
                                        </p:tgtEl>
                                        <p:attrNameLst>
                                          <p:attrName>style.visibility</p:attrName>
                                        </p:attrNameLst>
                                      </p:cBhvr>
                                      <p:to>
                                        <p:strVal val="visible"/>
                                      </p:to>
                                    </p:set>
                                    <p:animEffect transition="in" filter="wipe(down)">
                                      <p:cBhvr>
                                        <p:cTn id="32" dur="500"/>
                                        <p:tgtEl>
                                          <p:spTgt spid="319491">
                                            <p:txEl>
                                              <p:charRg st="170" end="20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19491">
                                            <p:txEl>
                                              <p:charRg st="207" end="257"/>
                                            </p:txEl>
                                          </p:spTgt>
                                        </p:tgtEl>
                                        <p:attrNameLst>
                                          <p:attrName>style.visibility</p:attrName>
                                        </p:attrNameLst>
                                      </p:cBhvr>
                                      <p:to>
                                        <p:strVal val="visible"/>
                                      </p:to>
                                    </p:set>
                                    <p:animEffect transition="in" filter="wipe(down)">
                                      <p:cBhvr>
                                        <p:cTn id="37" dur="500"/>
                                        <p:tgtEl>
                                          <p:spTgt spid="319491">
                                            <p:txEl>
                                              <p:charRg st="207" end="25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19491">
                                            <p:txEl>
                                              <p:charRg st="257" end="313"/>
                                            </p:txEl>
                                          </p:spTgt>
                                        </p:tgtEl>
                                        <p:attrNameLst>
                                          <p:attrName>style.visibility</p:attrName>
                                        </p:attrNameLst>
                                      </p:cBhvr>
                                      <p:to>
                                        <p:strVal val="visible"/>
                                      </p:to>
                                    </p:set>
                                    <p:animEffect transition="in" filter="wipe(down)">
                                      <p:cBhvr>
                                        <p:cTn id="42" dur="500"/>
                                        <p:tgtEl>
                                          <p:spTgt spid="319491">
                                            <p:txEl>
                                              <p:charRg st="257" end="3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1"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2563" name="Rectangle 3"/>
          <p:cNvSpPr>
            <a:spLocks noGrp="1"/>
          </p:cNvSpPr>
          <p:nvPr>
            <p:ph idx="1"/>
          </p:nvPr>
        </p:nvSpPr>
        <p:spPr>
          <a:xfrm>
            <a:off x="1675130" y="1557020"/>
            <a:ext cx="10106660" cy="6120130"/>
          </a:xfrm>
        </p:spPr>
        <p:txBody>
          <a:bodyPr vert="horz" wrap="square" lIns="91440" tIns="45720" rIns="91440" bIns="45720" anchor="t" anchorCtr="0"/>
          <a:p>
            <a:pPr eaLnBrk="1" hangingPunct="1">
              <a:lnSpc>
                <a:spcPct val="110000"/>
              </a:lnSpc>
            </a:pPr>
            <a:r>
              <a:rPr lang="en-US" altLang="zh-CN" sz="2000" dirty="0">
                <a:latin typeface="Times New Roman" panose="02020603050405020304" pitchFamily="18" charset="0"/>
                <a:cs typeface="Times New Roman" panose="02020603050405020304" pitchFamily="18" charset="0"/>
              </a:rPr>
              <a:t>8. </a:t>
            </a:r>
            <a:r>
              <a:rPr lang="zh-CN" altLang="en-US" sz="2000" dirty="0">
                <a:latin typeface="Times New Roman" panose="02020603050405020304" pitchFamily="18" charset="0"/>
                <a:cs typeface="Times New Roman" panose="02020603050405020304" pitchFamily="18" charset="0"/>
              </a:rPr>
              <a:t>原文：万绿湖景区由此购票，游览（广东河源万绿湖）</a:t>
            </a:r>
            <a:endParaRPr lang="zh-CN" altLang="en-US"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Scenic area of the Wanlvhu buy the ticket from here, tour</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改译：</a:t>
            </a:r>
            <a:r>
              <a:rPr lang="en-US" altLang="zh-CN" sz="2000" b="1" dirty="0">
                <a:latin typeface="Times New Roman" panose="02020603050405020304" pitchFamily="18" charset="0"/>
                <a:cs typeface="Times New Roman" panose="02020603050405020304" pitchFamily="18" charset="0"/>
              </a:rPr>
              <a:t>Ticket Office/Box</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原译错误在于万绿湖不应直接按拼音翻译为“</a:t>
            </a:r>
            <a:r>
              <a:rPr lang="en-US" altLang="zh-CN" sz="2000" dirty="0">
                <a:latin typeface="Times New Roman" panose="02020603050405020304" pitchFamily="18" charset="0"/>
                <a:cs typeface="Times New Roman" panose="02020603050405020304" pitchFamily="18" charset="0"/>
              </a:rPr>
              <a:t>Wanlvhu”</a:t>
            </a:r>
            <a:r>
              <a:rPr lang="zh-CN" altLang="en-US" sz="2000" dirty="0">
                <a:latin typeface="Times New Roman" panose="02020603050405020304" pitchFamily="18" charset="0"/>
                <a:cs typeface="Times New Roman" panose="02020603050405020304" pitchFamily="18" charset="0"/>
              </a:rPr>
              <a:t>，从其官方网站，很容易就可以看到其译文为“</a:t>
            </a:r>
            <a:r>
              <a:rPr lang="en-US" altLang="zh-CN" sz="2000" dirty="0">
                <a:latin typeface="Times New Roman" panose="02020603050405020304" pitchFamily="18" charset="0"/>
                <a:cs typeface="Times New Roman" panose="02020603050405020304" pitchFamily="18" charset="0"/>
              </a:rPr>
              <a:t>Lake Wanlvhu”</a:t>
            </a:r>
            <a:r>
              <a:rPr lang="zh-CN" altLang="en-US" sz="2000" dirty="0">
                <a:latin typeface="Times New Roman" panose="02020603050405020304" pitchFamily="18" charset="0"/>
                <a:cs typeface="Times New Roman" panose="02020603050405020304" pitchFamily="18" charset="0"/>
              </a:rPr>
              <a:t>，原译表示“万绿湖买票、游览”，属于误译。另外，翻译必须考虑语境，游客已经到达万绿湖，此处可以省略；该公示语的意图在于告诉游客购票处在此，至于买完票游览之事，译出来也是多此一举。</a:t>
            </a:r>
            <a:endParaRPr lang="zh-CN" altLang="en-US" sz="20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9. </a:t>
            </a:r>
            <a:r>
              <a:rPr lang="zh-CN" altLang="en-US" sz="2000" dirty="0">
                <a:latin typeface="Times New Roman" panose="02020603050405020304" pitchFamily="18" charset="0"/>
                <a:cs typeface="Times New Roman" panose="02020603050405020304" pitchFamily="18" charset="0"/>
              </a:rPr>
              <a:t>原文：零散外宾接待站</a:t>
            </a:r>
            <a:endParaRPr lang="zh-CN" altLang="en-US"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RECEPTION CENTER FOR THE UNORGANIZED TOURISTS</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改译： </a:t>
            </a:r>
            <a:r>
              <a:rPr lang="en-US" altLang="zh-CN" sz="2000" b="1" dirty="0">
                <a:latin typeface="Times New Roman" panose="02020603050405020304" pitchFamily="18" charset="0"/>
                <a:cs typeface="Times New Roman" panose="02020603050405020304" pitchFamily="18" charset="0"/>
              </a:rPr>
              <a:t>Center for Foreign Individual Tourists</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把“散客”译成</a:t>
            </a:r>
            <a:r>
              <a:rPr lang="en-US" altLang="zh-CN" sz="2000" dirty="0">
                <a:latin typeface="Times New Roman" panose="02020603050405020304" pitchFamily="18" charset="0"/>
                <a:cs typeface="Times New Roman" panose="02020603050405020304" pitchFamily="18" charset="0"/>
              </a:rPr>
              <a:t>unorganized tourists</a:t>
            </a:r>
            <a:r>
              <a:rPr lang="zh-CN" altLang="en-US" sz="2000" dirty="0">
                <a:latin typeface="Times New Roman" panose="02020603050405020304" pitchFamily="18" charset="0"/>
                <a:cs typeface="Times New Roman" panose="02020603050405020304" pitchFamily="18" charset="0"/>
              </a:rPr>
              <a:t>，表示没有组团的游客，一般情况下，外国“散客”旅游者缩写</a:t>
            </a:r>
            <a:r>
              <a:rPr lang="en-US" altLang="zh-CN" sz="2000" dirty="0">
                <a:latin typeface="Times New Roman" panose="02020603050405020304" pitchFamily="18" charset="0"/>
                <a:cs typeface="Times New Roman" panose="02020603050405020304" pitchFamily="18" charset="0"/>
              </a:rPr>
              <a:t>FIT</a:t>
            </a:r>
            <a:r>
              <a:rPr lang="zh-CN" altLang="en-US" sz="2000" dirty="0">
                <a:latin typeface="Times New Roman" panose="02020603050405020304" pitchFamily="18" charset="0"/>
                <a:cs typeface="Times New Roman" panose="02020603050405020304" pitchFamily="18" charset="0"/>
              </a:rPr>
              <a:t>，意为</a:t>
            </a:r>
            <a:r>
              <a:rPr lang="en-US" altLang="zh-CN" sz="2000" dirty="0">
                <a:latin typeface="Times New Roman" panose="02020603050405020304" pitchFamily="18" charset="0"/>
                <a:cs typeface="Times New Roman" panose="02020603050405020304" pitchFamily="18" charset="0"/>
              </a:rPr>
              <a:t>Foreign Individual Tourists</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2563">
                                            <p:txEl>
                                              <p:charRg st="0" end="28"/>
                                            </p:txEl>
                                          </p:spTgt>
                                        </p:tgtEl>
                                        <p:attrNameLst>
                                          <p:attrName>style.visibility</p:attrName>
                                        </p:attrNameLst>
                                      </p:cBhvr>
                                      <p:to>
                                        <p:strVal val="visible"/>
                                      </p:to>
                                    </p:set>
                                    <p:animEffect transition="in" filter="wipe(down)">
                                      <p:cBhvr>
                                        <p:cTn id="7" dur="500"/>
                                        <p:tgtEl>
                                          <p:spTgt spid="322563">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2563">
                                            <p:txEl>
                                              <p:charRg st="28" end="89"/>
                                            </p:txEl>
                                          </p:spTgt>
                                        </p:tgtEl>
                                        <p:attrNameLst>
                                          <p:attrName>style.visibility</p:attrName>
                                        </p:attrNameLst>
                                      </p:cBhvr>
                                      <p:to>
                                        <p:strVal val="visible"/>
                                      </p:to>
                                    </p:set>
                                    <p:animEffect transition="in" filter="wipe(down)">
                                      <p:cBhvr>
                                        <p:cTn id="12" dur="500"/>
                                        <p:tgtEl>
                                          <p:spTgt spid="322563">
                                            <p:txEl>
                                              <p:charRg st="28" end="8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2563">
                                            <p:txEl>
                                              <p:charRg st="89" end="110"/>
                                            </p:txEl>
                                          </p:spTgt>
                                        </p:tgtEl>
                                        <p:attrNameLst>
                                          <p:attrName>style.visibility</p:attrName>
                                        </p:attrNameLst>
                                      </p:cBhvr>
                                      <p:to>
                                        <p:strVal val="visible"/>
                                      </p:to>
                                    </p:set>
                                    <p:animEffect transition="in" filter="wipe(down)">
                                      <p:cBhvr>
                                        <p:cTn id="17" dur="500"/>
                                        <p:tgtEl>
                                          <p:spTgt spid="322563">
                                            <p:txEl>
                                              <p:charRg st="89" end="1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22563">
                                            <p:txEl>
                                              <p:charRg st="110" end="262"/>
                                            </p:txEl>
                                          </p:spTgt>
                                        </p:tgtEl>
                                        <p:attrNameLst>
                                          <p:attrName>style.visibility</p:attrName>
                                        </p:attrNameLst>
                                      </p:cBhvr>
                                      <p:to>
                                        <p:strVal val="visible"/>
                                      </p:to>
                                    </p:set>
                                    <p:animEffect transition="in" filter="wipe(down)">
                                      <p:cBhvr>
                                        <p:cTn id="22" dur="500"/>
                                        <p:tgtEl>
                                          <p:spTgt spid="322563">
                                            <p:txEl>
                                              <p:charRg st="110" end="26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22563">
                                            <p:txEl>
                                              <p:charRg st="262" end="276"/>
                                            </p:txEl>
                                          </p:spTgt>
                                        </p:tgtEl>
                                        <p:attrNameLst>
                                          <p:attrName>style.visibility</p:attrName>
                                        </p:attrNameLst>
                                      </p:cBhvr>
                                      <p:to>
                                        <p:strVal val="visible"/>
                                      </p:to>
                                    </p:set>
                                    <p:animEffect transition="in" filter="wipe(down)">
                                      <p:cBhvr>
                                        <p:cTn id="27" dur="500"/>
                                        <p:tgtEl>
                                          <p:spTgt spid="322563">
                                            <p:txEl>
                                              <p:charRg st="262" end="27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2563">
                                            <p:txEl>
                                              <p:charRg st="276" end="325"/>
                                            </p:txEl>
                                          </p:spTgt>
                                        </p:tgtEl>
                                        <p:attrNameLst>
                                          <p:attrName>style.visibility</p:attrName>
                                        </p:attrNameLst>
                                      </p:cBhvr>
                                      <p:to>
                                        <p:strVal val="visible"/>
                                      </p:to>
                                    </p:set>
                                    <p:animEffect transition="in" filter="wipe(down)">
                                      <p:cBhvr>
                                        <p:cTn id="32" dur="500"/>
                                        <p:tgtEl>
                                          <p:spTgt spid="322563">
                                            <p:txEl>
                                              <p:charRg st="276" end="32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2563">
                                            <p:txEl>
                                              <p:charRg st="325" end="368"/>
                                            </p:txEl>
                                          </p:spTgt>
                                        </p:tgtEl>
                                        <p:attrNameLst>
                                          <p:attrName>style.visibility</p:attrName>
                                        </p:attrNameLst>
                                      </p:cBhvr>
                                      <p:to>
                                        <p:strVal val="visible"/>
                                      </p:to>
                                    </p:set>
                                    <p:animEffect transition="in" filter="wipe(down)">
                                      <p:cBhvr>
                                        <p:cTn id="37" dur="500"/>
                                        <p:tgtEl>
                                          <p:spTgt spid="322563">
                                            <p:txEl>
                                              <p:charRg st="325" end="36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22563">
                                            <p:txEl>
                                              <p:charRg st="368" end="457"/>
                                            </p:txEl>
                                          </p:spTgt>
                                        </p:tgtEl>
                                        <p:attrNameLst>
                                          <p:attrName>style.visibility</p:attrName>
                                        </p:attrNameLst>
                                      </p:cBhvr>
                                      <p:to>
                                        <p:strVal val="visible"/>
                                      </p:to>
                                    </p:set>
                                    <p:animEffect transition="in" filter="wipe(down)">
                                      <p:cBhvr>
                                        <p:cTn id="42" dur="500"/>
                                        <p:tgtEl>
                                          <p:spTgt spid="322563">
                                            <p:txEl>
                                              <p:charRg st="368" end="4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3"/>
          <p:cNvSpPr>
            <a:spLocks noGrp="1"/>
          </p:cNvSpPr>
          <p:nvPr>
            <p:ph idx="1"/>
          </p:nvPr>
        </p:nvSpPr>
        <p:spPr>
          <a:xfrm>
            <a:off x="1415415" y="260350"/>
            <a:ext cx="10348595" cy="5761355"/>
          </a:xfrm>
          <a:solidFill>
            <a:schemeClr val="bg1"/>
          </a:solidFill>
        </p:spPr>
        <p:txBody>
          <a:bodyPr vert="horz" wrap="square" lIns="91440" tIns="45720" rIns="91440" bIns="45720" anchor="t" anchorCtr="0"/>
          <a:p>
            <a:pPr eaLnBrk="1" hangingPunct="1">
              <a:lnSpc>
                <a:spcPct val="110000"/>
              </a:lnSpc>
            </a:pPr>
            <a:r>
              <a:rPr lang="en-US" altLang="zh-CN" sz="2000" dirty="0">
                <a:latin typeface="Times New Roman" panose="02020603050405020304" pitchFamily="18" charset="0"/>
                <a:cs typeface="Times New Roman" panose="02020603050405020304" pitchFamily="18" charset="0"/>
              </a:rPr>
              <a:t>10. </a:t>
            </a:r>
            <a:r>
              <a:rPr lang="zh-CN" altLang="en-US" sz="2000" dirty="0">
                <a:latin typeface="Times New Roman" panose="02020603050405020304" pitchFamily="18" charset="0"/>
                <a:cs typeface="Times New Roman" panose="02020603050405020304" pitchFamily="18" charset="0"/>
              </a:rPr>
              <a:t>原文：小心行走，以免摔倒</a:t>
            </a:r>
            <a:endParaRPr lang="zh-CN" altLang="en-US"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Fall Down Carefully</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改译： </a:t>
            </a:r>
            <a:r>
              <a:rPr lang="en-US" altLang="zh-CN" sz="2000" b="1" dirty="0">
                <a:latin typeface="Times New Roman" panose="02020603050405020304" pitchFamily="18" charset="0"/>
                <a:cs typeface="Times New Roman" panose="02020603050405020304" pitchFamily="18" charset="0"/>
              </a:rPr>
              <a:t>Slippery/Wet Floor</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此处字字照译，错误非常明显，如果把“</a:t>
            </a:r>
            <a:r>
              <a:rPr lang="en-US" altLang="zh-CN" sz="2000" dirty="0">
                <a:latin typeface="Times New Roman" panose="02020603050405020304" pitchFamily="18" charset="0"/>
                <a:cs typeface="Times New Roman" panose="02020603050405020304" pitchFamily="18" charset="0"/>
              </a:rPr>
              <a:t>Fall Down Carefully”</a:t>
            </a:r>
            <a:r>
              <a:rPr lang="zh-CN" altLang="en-US" sz="2000" dirty="0">
                <a:latin typeface="Times New Roman" panose="02020603050405020304" pitchFamily="18" charset="0"/>
                <a:cs typeface="Times New Roman" panose="02020603050405020304" pitchFamily="18" charset="0"/>
              </a:rPr>
              <a:t>回译，就成了“小心地倒下”，违背了原意。</a:t>
            </a:r>
            <a:endParaRPr lang="zh-CN" altLang="en-US" sz="20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11. </a:t>
            </a:r>
            <a:r>
              <a:rPr lang="zh-CN" altLang="en-US" sz="2000" dirty="0">
                <a:latin typeface="Times New Roman" panose="02020603050405020304" pitchFamily="18" charset="0"/>
                <a:cs typeface="Times New Roman" panose="02020603050405020304" pitchFamily="18" charset="0"/>
              </a:rPr>
              <a:t>原文：请自觉购票（白云山售票说明）</a:t>
            </a:r>
            <a:endParaRPr lang="zh-CN" altLang="en-US"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Please buy your tickets consciously.</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改译： </a:t>
            </a:r>
            <a:r>
              <a:rPr lang="en-US" altLang="zh-CN" sz="2000" b="1" dirty="0">
                <a:latin typeface="Times New Roman" panose="02020603050405020304" pitchFamily="18" charset="0"/>
                <a:cs typeface="Times New Roman" panose="02020603050405020304" pitchFamily="18" charset="0"/>
              </a:rPr>
              <a:t>Tickets Only</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受汉语影响，英文字字对译，原译“</a:t>
            </a:r>
            <a:r>
              <a:rPr lang="en-US" altLang="zh-CN" sz="2000" dirty="0">
                <a:latin typeface="Times New Roman" panose="02020603050405020304" pitchFamily="18" charset="0"/>
                <a:cs typeface="Times New Roman" panose="02020603050405020304" pitchFamily="18" charset="0"/>
              </a:rPr>
              <a:t>consciously”</a:t>
            </a:r>
            <a:r>
              <a:rPr lang="zh-CN" altLang="en-US" sz="2000" dirty="0">
                <a:latin typeface="Times New Roman" panose="02020603050405020304" pitchFamily="18" charset="0"/>
                <a:cs typeface="Times New Roman" panose="02020603050405020304" pitchFamily="18" charset="0"/>
              </a:rPr>
              <a:t>属于多余。“自觉”对应的英文单词是“</a:t>
            </a:r>
            <a:r>
              <a:rPr lang="en-US" altLang="zh-CN" sz="2000" dirty="0">
                <a:latin typeface="Times New Roman" panose="02020603050405020304" pitchFamily="18" charset="0"/>
                <a:cs typeface="Times New Roman" panose="02020603050405020304" pitchFamily="18" charset="0"/>
              </a:rPr>
              <a:t>conscientiously”</a:t>
            </a:r>
            <a:r>
              <a:rPr lang="zh-CN" altLang="en-US" sz="2000" dirty="0">
                <a:latin typeface="Times New Roman" panose="02020603050405020304" pitchFamily="18" charset="0"/>
                <a:cs typeface="Times New Roman" panose="02020603050405020304" pitchFamily="18" charset="0"/>
              </a:rPr>
              <a:t>而非“</a:t>
            </a:r>
            <a:r>
              <a:rPr lang="en-US" altLang="zh-CN" sz="2000" dirty="0">
                <a:latin typeface="Times New Roman" panose="02020603050405020304" pitchFamily="18" charset="0"/>
                <a:cs typeface="Times New Roman" panose="02020603050405020304" pitchFamily="18" charset="0"/>
              </a:rPr>
              <a:t>consciously</a:t>
            </a:r>
            <a:r>
              <a:rPr lang="zh-CN" altLang="en-US" sz="2000" dirty="0">
                <a:latin typeface="Times New Roman" panose="02020603050405020304" pitchFamily="18" charset="0"/>
                <a:cs typeface="Times New Roman" panose="02020603050405020304" pitchFamily="18" charset="0"/>
              </a:rPr>
              <a:t>（有意识的）”；另外，英文中没有这种表达法。建议改译为“</a:t>
            </a:r>
            <a:r>
              <a:rPr lang="en-US" altLang="zh-CN" sz="2000" dirty="0">
                <a:latin typeface="Times New Roman" panose="02020603050405020304" pitchFamily="18" charset="0"/>
                <a:cs typeface="Times New Roman" panose="02020603050405020304" pitchFamily="18" charset="0"/>
              </a:rPr>
              <a:t>Please Buy Tickets”</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12. </a:t>
            </a:r>
            <a:r>
              <a:rPr lang="zh-CN" altLang="en-US" sz="2000" dirty="0">
                <a:latin typeface="Times New Roman" panose="02020603050405020304" pitchFamily="18" charset="0"/>
                <a:cs typeface="Times New Roman" panose="02020603050405020304" pitchFamily="18" charset="0"/>
              </a:rPr>
              <a:t>原文：施工给您带来不便，请原谅</a:t>
            </a:r>
            <a:endParaRPr lang="zh-CN" altLang="en-US"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Building, please forgive us</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改译：</a:t>
            </a:r>
            <a:r>
              <a:rPr lang="en-US" altLang="zh-CN" sz="2000" b="1" dirty="0">
                <a:latin typeface="Times New Roman" panose="02020603050405020304" pitchFamily="18" charset="0"/>
                <a:cs typeface="Times New Roman" panose="02020603050405020304" pitchFamily="18" charset="0"/>
              </a:rPr>
              <a:t>Under Construction/Repair, Sorry for the Inconvenience</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这里亦步亦趋，按照字面翻译，汉语多用动词，而英语多用名词表示“静态”，</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3"/>
          <p:cNvSpPr>
            <a:spLocks noGrp="1"/>
          </p:cNvSpPr>
          <p:nvPr>
            <p:ph idx="1"/>
          </p:nvPr>
        </p:nvSpPr>
        <p:spPr>
          <a:xfrm>
            <a:off x="1840865" y="1557655"/>
            <a:ext cx="9725660" cy="4606925"/>
          </a:xfrm>
        </p:spPr>
        <p:txBody>
          <a:bodyPr vert="horz" wrap="square" lIns="91440" tIns="45720" rIns="91440" bIns="45720" anchor="t" anchorCtr="0"/>
          <a:p>
            <a:pPr eaLnBrk="1" hangingPunct="1">
              <a:lnSpc>
                <a:spcPct val="16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公开和面对公众，告示、指示、提示、显示、警示、标示与其生活、生产、生命、生态、生业休戚相关的文字及图形信息”</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凡公示给公众、旅游者、海外宾客、驻华外籍人士、在外旅游经商的中国公民等，涉及食、宿、行、游、娱、购行为与需求的基本公示文字信息内容都在公示语研究范畴之内”（吕和发，</a:t>
            </a:r>
            <a:r>
              <a:rPr lang="en-US" altLang="zh-CN" sz="2000" dirty="0">
                <a:latin typeface="Times New Roman" panose="02020603050405020304" pitchFamily="18" charset="0"/>
                <a:cs typeface="Times New Roman" panose="02020603050405020304" pitchFamily="18" charset="0"/>
              </a:rPr>
              <a:t>2005</a:t>
            </a:r>
            <a:r>
              <a:rPr lang="zh-CN" altLang="en-US" sz="2000" dirty="0">
                <a:latin typeface="Times New Roman" panose="02020603050405020304" pitchFamily="18" charset="0"/>
                <a:cs typeface="Times New Roman" panose="02020603050405020304" pitchFamily="18" charset="0"/>
              </a:rPr>
              <a:t>）。</a:t>
            </a:r>
            <a:endParaRPr lang="zh-CN" altLang="en-US" sz="2000" dirty="0">
              <a:latin typeface="Times New Roman" panose="02020603050405020304" pitchFamily="18" charset="0"/>
              <a:cs typeface="Times New Roman" panose="02020603050405020304" pitchFamily="18" charset="0"/>
            </a:endParaRPr>
          </a:p>
          <a:p>
            <a:pPr eaLnBrk="1" hangingPunct="1">
              <a:lnSpc>
                <a:spcPct val="160000"/>
              </a:lnSpc>
            </a:pPr>
            <a:r>
              <a:rPr lang="zh-CN" altLang="en-US" sz="2000" dirty="0">
                <a:latin typeface="Times New Roman" panose="02020603050405020304" pitchFamily="18" charset="0"/>
                <a:cs typeface="Times New Roman" panose="02020603050405020304" pitchFamily="18" charset="0"/>
              </a:rPr>
              <a:t>国际图形标志委员会对公示语的定义是：“</a:t>
            </a:r>
            <a:r>
              <a:rPr lang="en-US" altLang="zh-CN" sz="2000" dirty="0">
                <a:latin typeface="Times New Roman" panose="02020603050405020304" pitchFamily="18" charset="0"/>
                <a:cs typeface="Times New Roman" panose="02020603050405020304" pitchFamily="18" charset="0"/>
              </a:rPr>
              <a:t>Signs are anything from a simplest way finding or information ‘marker’ to the technically sophisticated communication of a message</a:t>
            </a:r>
            <a:r>
              <a:rPr lang="zh-CN" altLang="en-US" sz="2000" dirty="0">
                <a:latin typeface="Times New Roman" panose="02020603050405020304" pitchFamily="18" charset="0"/>
                <a:cs typeface="Times New Roman" panose="02020603050405020304" pitchFamily="18" charset="0"/>
              </a:rPr>
              <a:t>（公示语包括简单的道路指引或信息‘标记’，也包括技术层面的复杂的信息交流）”。 </a:t>
            </a:r>
            <a:endParaRPr lang="zh-CN" altLang="en-US" sz="2000" dirty="0">
              <a:latin typeface="Times New Roman" panose="02020603050405020304" pitchFamily="18" charset="0"/>
              <a:cs typeface="Times New Roman" panose="02020603050405020304" pitchFamily="18" charset="0"/>
            </a:endParaRPr>
          </a:p>
        </p:txBody>
      </p:sp>
      <p:sp>
        <p:nvSpPr>
          <p:cNvPr id="12291" name="Rectangle 4"/>
          <p:cNvSpPr>
            <a:spLocks noGrp="1"/>
          </p:cNvSpPr>
          <p:nvPr>
            <p:ph type="title"/>
          </p:nvPr>
        </p:nvSpPr>
        <p:spPr>
          <a:xfrm>
            <a:off x="2351405" y="549910"/>
            <a:ext cx="2338070" cy="853440"/>
          </a:xfrm>
        </p:spPr>
        <p:txBody>
          <a:bodyPr vert="horz" wrap="square" lIns="91440" tIns="45720" rIns="91440" bIns="45720" anchor="b" anchorCtr="0"/>
          <a:p>
            <a:pPr eaLnBrk="1" hangingPunct="1"/>
            <a:r>
              <a:rPr lang="zh-CN" altLang="en-US" sz="4000" b="1" dirty="0">
                <a:solidFill>
                  <a:schemeClr val="tx1"/>
                </a:solidFill>
              </a:rPr>
              <a:t>公示语</a:t>
            </a:r>
            <a:endParaRPr lang="zh-CN" altLang="en-US" sz="4000" b="1" dirty="0">
              <a:solidFill>
                <a:schemeClr val="tx1"/>
              </a:solidFill>
            </a:endParaRPr>
          </a:p>
        </p:txBody>
      </p:sp>
    </p:spTree>
  </p:cSld>
  <p:clrMapOvr>
    <a:masterClrMapping/>
  </p:clrMapOvr>
  <p:transition spd="slow">
    <p:randomBar dir="vert"/>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4611" name="Rectangle 3"/>
          <p:cNvSpPr>
            <a:spLocks noGrp="1"/>
          </p:cNvSpPr>
          <p:nvPr>
            <p:ph idx="1"/>
          </p:nvPr>
        </p:nvSpPr>
        <p:spPr>
          <a:xfrm>
            <a:off x="1588770" y="1557020"/>
            <a:ext cx="10052685" cy="4610735"/>
          </a:xfrm>
        </p:spPr>
        <p:txBody>
          <a:bodyPr vert="horz" wrap="square" lIns="91440" tIns="45720" rIns="91440" bIns="45720" anchor="t" anchorCtr="0"/>
          <a:p>
            <a:pPr eaLnBrk="1" hangingPunct="1">
              <a:lnSpc>
                <a:spcPct val="130000"/>
              </a:lnSpc>
            </a:pPr>
            <a:r>
              <a:rPr lang="en-US" altLang="zh-CN" sz="2000" dirty="0">
                <a:latin typeface="Times New Roman" panose="02020603050405020304" pitchFamily="18" charset="0"/>
                <a:cs typeface="Times New Roman" panose="02020603050405020304" pitchFamily="18" charset="0"/>
              </a:rPr>
              <a:t>13. </a:t>
            </a:r>
            <a:r>
              <a:rPr lang="zh-CN" altLang="en-US" sz="2000" dirty="0">
                <a:latin typeface="Times New Roman" panose="02020603050405020304" pitchFamily="18" charset="0"/>
                <a:cs typeface="Times New Roman" panose="02020603050405020304" pitchFamily="18" charset="0"/>
              </a:rPr>
              <a:t>原文：请您保留好购物凭证</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Please keep the receipt as proof of purchase and your guarantee</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改译：</a:t>
            </a:r>
            <a:r>
              <a:rPr lang="en-US" altLang="zh-CN" sz="2000" b="1" dirty="0">
                <a:latin typeface="Times New Roman" panose="02020603050405020304" pitchFamily="18" charset="0"/>
                <a:cs typeface="Times New Roman" panose="02020603050405020304" pitchFamily="18" charset="0"/>
              </a:rPr>
              <a:t>Please Keep the Receipt as Proof of Your Purchase</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购物凭证就是“</a:t>
            </a:r>
            <a:r>
              <a:rPr lang="en-US" altLang="zh-CN" sz="2000" dirty="0">
                <a:latin typeface="Times New Roman" panose="02020603050405020304" pitchFamily="18" charset="0"/>
                <a:cs typeface="Times New Roman" panose="02020603050405020304" pitchFamily="18" charset="0"/>
              </a:rPr>
              <a:t>proof of purchase”</a:t>
            </a:r>
            <a:r>
              <a:rPr lang="zh-CN" altLang="en-US" sz="2000" dirty="0">
                <a:latin typeface="Times New Roman" panose="02020603050405020304" pitchFamily="18" charset="0"/>
                <a:cs typeface="Times New Roman" panose="02020603050405020304" pitchFamily="18" charset="0"/>
              </a:rPr>
              <a:t>，而不应当包括保修，因为在中国“保修”必须出示正规发票，而小票绝不能作为维修凭证，所以“</a:t>
            </a:r>
            <a:r>
              <a:rPr lang="en-US" altLang="zh-CN" sz="2000" dirty="0">
                <a:latin typeface="Times New Roman" panose="02020603050405020304" pitchFamily="18" charset="0"/>
                <a:cs typeface="Times New Roman" panose="02020603050405020304" pitchFamily="18" charset="0"/>
              </a:rPr>
              <a:t>guarantee”</a:t>
            </a:r>
            <a:r>
              <a:rPr lang="zh-CN" altLang="en-US" sz="2000" dirty="0">
                <a:latin typeface="Times New Roman" panose="02020603050405020304" pitchFamily="18" charset="0"/>
                <a:cs typeface="Times New Roman" panose="02020603050405020304" pitchFamily="18" charset="0"/>
              </a:rPr>
              <a:t>为过度翻译</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14. </a:t>
            </a:r>
            <a:r>
              <a:rPr lang="zh-CN" altLang="en-US" sz="2000" dirty="0">
                <a:latin typeface="Times New Roman" panose="02020603050405020304" pitchFamily="18" charset="0"/>
                <a:cs typeface="Times New Roman" panose="02020603050405020304" pitchFamily="18" charset="0"/>
              </a:rPr>
              <a:t>原文：人类的净土，靠你我共同维护。（广东增城白水寨）</a:t>
            </a:r>
            <a:endParaRPr lang="zh-CN" altLang="en-US"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Pure land of mankind depends on the mutual preservation of people</a:t>
            </a:r>
            <a:endParaRPr lang="en-US" altLang="zh-CN" sz="20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000" dirty="0">
                <a:latin typeface="Times New Roman" panose="02020603050405020304" pitchFamily="18" charset="0"/>
                <a:cs typeface="Times New Roman" panose="02020603050405020304" pitchFamily="18" charset="0"/>
              </a:rPr>
              <a:t>改译：</a:t>
            </a:r>
            <a:r>
              <a:rPr lang="en-US" altLang="zh-CN" sz="2000" b="1" dirty="0">
                <a:latin typeface="Times New Roman" panose="02020603050405020304" pitchFamily="18" charset="0"/>
                <a:cs typeface="Times New Roman" panose="02020603050405020304" pitchFamily="18" charset="0"/>
              </a:rPr>
              <a:t>Please Help Us to Protect the Environment/ Keep it Clean and Tidy .</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000" dirty="0">
                <a:latin typeface="Times New Roman" panose="02020603050405020304" pitchFamily="18" charset="0"/>
                <a:cs typeface="Times New Roman" panose="02020603050405020304" pitchFamily="18" charset="0"/>
              </a:rPr>
              <a:t>“Pure Land”</a:t>
            </a:r>
            <a:r>
              <a:rPr lang="zh-CN" altLang="en-US" sz="2000" dirty="0">
                <a:latin typeface="Times New Roman" panose="02020603050405020304" pitchFamily="18" charset="0"/>
                <a:cs typeface="Times New Roman" panose="02020603050405020304" pitchFamily="18" charset="0"/>
              </a:rPr>
              <a:t>表示纯洁的土地，“</a:t>
            </a:r>
            <a:r>
              <a:rPr lang="en-US" altLang="zh-CN" sz="2000" dirty="0">
                <a:latin typeface="Times New Roman" panose="02020603050405020304" pitchFamily="18" charset="0"/>
                <a:cs typeface="Times New Roman" panose="02020603050405020304" pitchFamily="18" charset="0"/>
              </a:rPr>
              <a:t>preservation”</a:t>
            </a:r>
            <a:r>
              <a:rPr lang="zh-CN" altLang="en-US" sz="2000" dirty="0">
                <a:latin typeface="Times New Roman" panose="02020603050405020304" pitchFamily="18" charset="0"/>
                <a:cs typeface="Times New Roman" panose="02020603050405020304" pitchFamily="18" charset="0"/>
              </a:rPr>
              <a:t>表示“保持”之意，原文的目的是请游客保持景区环境卫生 </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4611">
                                            <p:txEl>
                                              <p:charRg st="0" end="17"/>
                                            </p:txEl>
                                          </p:spTgt>
                                        </p:tgtEl>
                                        <p:attrNameLst>
                                          <p:attrName>style.visibility</p:attrName>
                                        </p:attrNameLst>
                                      </p:cBhvr>
                                      <p:to>
                                        <p:strVal val="visible"/>
                                      </p:to>
                                    </p:set>
                                    <p:animEffect transition="in" filter="wipe(down)">
                                      <p:cBhvr>
                                        <p:cTn id="7" dur="500"/>
                                        <p:tgtEl>
                                          <p:spTgt spid="324611">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4611">
                                            <p:txEl>
                                              <p:charRg st="17" end="84"/>
                                            </p:txEl>
                                          </p:spTgt>
                                        </p:tgtEl>
                                        <p:attrNameLst>
                                          <p:attrName>style.visibility</p:attrName>
                                        </p:attrNameLst>
                                      </p:cBhvr>
                                      <p:to>
                                        <p:strVal val="visible"/>
                                      </p:to>
                                    </p:set>
                                    <p:animEffect transition="in" filter="wipe(down)">
                                      <p:cBhvr>
                                        <p:cTn id="12" dur="500"/>
                                        <p:tgtEl>
                                          <p:spTgt spid="324611">
                                            <p:txEl>
                                              <p:charRg st="17" end="8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4611">
                                            <p:txEl>
                                              <p:charRg st="84" end="137"/>
                                            </p:txEl>
                                          </p:spTgt>
                                        </p:tgtEl>
                                        <p:attrNameLst>
                                          <p:attrName>style.visibility</p:attrName>
                                        </p:attrNameLst>
                                      </p:cBhvr>
                                      <p:to>
                                        <p:strVal val="visible"/>
                                      </p:to>
                                    </p:set>
                                    <p:animEffect transition="in" filter="wipe(down)">
                                      <p:cBhvr>
                                        <p:cTn id="17" dur="500"/>
                                        <p:tgtEl>
                                          <p:spTgt spid="324611">
                                            <p:txEl>
                                              <p:charRg st="84" end="1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24611">
                                            <p:txEl>
                                              <p:charRg st="137" end="222"/>
                                            </p:txEl>
                                          </p:spTgt>
                                        </p:tgtEl>
                                        <p:attrNameLst>
                                          <p:attrName>style.visibility</p:attrName>
                                        </p:attrNameLst>
                                      </p:cBhvr>
                                      <p:to>
                                        <p:strVal val="visible"/>
                                      </p:to>
                                    </p:set>
                                    <p:animEffect transition="in" filter="wipe(down)">
                                      <p:cBhvr>
                                        <p:cTn id="22" dur="500"/>
                                        <p:tgtEl>
                                          <p:spTgt spid="324611">
                                            <p:txEl>
                                              <p:charRg st="137" end="22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24611">
                                            <p:txEl>
                                              <p:charRg st="222" end="253"/>
                                            </p:txEl>
                                          </p:spTgt>
                                        </p:tgtEl>
                                        <p:attrNameLst>
                                          <p:attrName>style.visibility</p:attrName>
                                        </p:attrNameLst>
                                      </p:cBhvr>
                                      <p:to>
                                        <p:strVal val="visible"/>
                                      </p:to>
                                    </p:set>
                                    <p:animEffect transition="in" filter="wipe(down)">
                                      <p:cBhvr>
                                        <p:cTn id="27" dur="500"/>
                                        <p:tgtEl>
                                          <p:spTgt spid="324611">
                                            <p:txEl>
                                              <p:charRg st="222" end="25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4611">
                                            <p:txEl>
                                              <p:charRg st="253" end="322"/>
                                            </p:txEl>
                                          </p:spTgt>
                                        </p:tgtEl>
                                        <p:attrNameLst>
                                          <p:attrName>style.visibility</p:attrName>
                                        </p:attrNameLst>
                                      </p:cBhvr>
                                      <p:to>
                                        <p:strVal val="visible"/>
                                      </p:to>
                                    </p:set>
                                    <p:animEffect transition="in" filter="wipe(down)">
                                      <p:cBhvr>
                                        <p:cTn id="32" dur="500"/>
                                        <p:tgtEl>
                                          <p:spTgt spid="324611">
                                            <p:txEl>
                                              <p:charRg st="253" end="32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4611">
                                            <p:txEl>
                                              <p:charRg st="322" end="393"/>
                                            </p:txEl>
                                          </p:spTgt>
                                        </p:tgtEl>
                                        <p:attrNameLst>
                                          <p:attrName>style.visibility</p:attrName>
                                        </p:attrNameLst>
                                      </p:cBhvr>
                                      <p:to>
                                        <p:strVal val="visible"/>
                                      </p:to>
                                    </p:set>
                                    <p:animEffect transition="in" filter="wipe(down)">
                                      <p:cBhvr>
                                        <p:cTn id="37" dur="500"/>
                                        <p:tgtEl>
                                          <p:spTgt spid="324611">
                                            <p:txEl>
                                              <p:charRg st="322" end="39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24611">
                                            <p:txEl>
                                              <p:charRg st="393" end="454"/>
                                            </p:txEl>
                                          </p:spTgt>
                                        </p:tgtEl>
                                        <p:attrNameLst>
                                          <p:attrName>style.visibility</p:attrName>
                                        </p:attrNameLst>
                                      </p:cBhvr>
                                      <p:to>
                                        <p:strVal val="visible"/>
                                      </p:to>
                                    </p:set>
                                    <p:animEffect transition="in" filter="wipe(down)">
                                      <p:cBhvr>
                                        <p:cTn id="42" dur="500"/>
                                        <p:tgtEl>
                                          <p:spTgt spid="324611">
                                            <p:txEl>
                                              <p:charRg st="393" end="4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1"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5635" name="Rectangle 3"/>
          <p:cNvSpPr>
            <a:spLocks noGrp="1"/>
          </p:cNvSpPr>
          <p:nvPr>
            <p:ph idx="1"/>
          </p:nvPr>
        </p:nvSpPr>
        <p:spPr>
          <a:xfrm>
            <a:off x="1415415" y="1628775"/>
            <a:ext cx="10127615" cy="5903595"/>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15. </a:t>
            </a:r>
            <a:r>
              <a:rPr lang="zh-CN" altLang="en-US" sz="2000" dirty="0">
                <a:latin typeface="Times New Roman" panose="02020603050405020304" pitchFamily="18" charset="0"/>
                <a:cs typeface="Times New Roman" panose="02020603050405020304" pitchFamily="18" charset="0"/>
              </a:rPr>
              <a:t>原文：禁止携带托运易燃及易爆物品（广西某国际机场）</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Carrying Flammable, Explosive Materials Prohibited</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a:t>
            </a:r>
            <a:r>
              <a:rPr lang="en-US" altLang="zh-CN" sz="2000" b="1" dirty="0">
                <a:latin typeface="Times New Roman" panose="02020603050405020304" pitchFamily="18" charset="0"/>
                <a:cs typeface="Times New Roman" panose="02020603050405020304" pitchFamily="18" charset="0"/>
              </a:rPr>
              <a:t>No Flammables or Explosives</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Carrying Flammable, Explosive Materials Prohibited”</a:t>
            </a:r>
            <a:r>
              <a:rPr lang="zh-CN" altLang="en-US" sz="2000" dirty="0">
                <a:latin typeface="Times New Roman" panose="02020603050405020304" pitchFamily="18" charset="0"/>
                <a:cs typeface="Times New Roman" panose="02020603050405020304" pitchFamily="18" charset="0"/>
              </a:rPr>
              <a:t>属于对原文的字字对译，“</a:t>
            </a:r>
            <a:r>
              <a:rPr lang="en-US" altLang="zh-CN" sz="2000" dirty="0">
                <a:latin typeface="Times New Roman" panose="02020603050405020304" pitchFamily="18" charset="0"/>
                <a:cs typeface="Times New Roman" panose="02020603050405020304" pitchFamily="18" charset="0"/>
              </a:rPr>
              <a:t>prohibit”</a:t>
            </a:r>
            <a:r>
              <a:rPr lang="zh-CN" altLang="en-US" sz="2000" dirty="0">
                <a:latin typeface="Times New Roman" panose="02020603050405020304" pitchFamily="18" charset="0"/>
                <a:cs typeface="Times New Roman" panose="02020603050405020304" pitchFamily="18" charset="0"/>
              </a:rPr>
              <a:t>一般用法为“</a:t>
            </a:r>
            <a:r>
              <a:rPr lang="en-US" altLang="zh-CN" sz="2000" dirty="0">
                <a:latin typeface="Times New Roman" panose="02020603050405020304" pitchFamily="18" charset="0"/>
                <a:cs typeface="Times New Roman" panose="02020603050405020304" pitchFamily="18" charset="0"/>
              </a:rPr>
              <a:t>doing sth. is prohibited”</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carrying”</a:t>
            </a:r>
            <a:r>
              <a:rPr lang="zh-CN" altLang="en-US" sz="2000" dirty="0">
                <a:latin typeface="Times New Roman" panose="02020603050405020304" pitchFamily="18" charset="0"/>
                <a:cs typeface="Times New Roman" panose="02020603050405020304" pitchFamily="18" charset="0"/>
              </a:rPr>
              <a:t>一词属于多余，可以表示携带，也可以表示“背、抱、拿”等，显然，无论以哪种方式携带，这些物品都禁带。</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16. </a:t>
            </a:r>
            <a:r>
              <a:rPr lang="zh-CN" altLang="en-US" sz="2000" dirty="0">
                <a:latin typeface="Times New Roman" panose="02020603050405020304" pitchFamily="18" charset="0"/>
                <a:cs typeface="Times New Roman" panose="02020603050405020304" pitchFamily="18" charset="0"/>
              </a:rPr>
              <a:t>原文：云山是我家，你我爱护她（白云山）</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Baiyun Mountain is Our Home  We Should Love Her</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 </a:t>
            </a:r>
            <a:r>
              <a:rPr lang="en-US" altLang="zh-CN" sz="2000" b="1" dirty="0">
                <a:latin typeface="Times New Roman" panose="02020603050405020304" pitchFamily="18" charset="0"/>
                <a:cs typeface="Times New Roman" panose="02020603050405020304" pitchFamily="18" charset="0"/>
              </a:rPr>
              <a:t>Keep Baiyun Mountain Clean/ Do Not Litter/ No Littering</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把白云山当成“我家”，还有“爱护她”，都是指爱护环境</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5635">
                                            <p:txEl>
                                              <p:charRg st="0" end="30"/>
                                            </p:txEl>
                                          </p:spTgt>
                                        </p:tgtEl>
                                        <p:attrNameLst>
                                          <p:attrName>style.visibility</p:attrName>
                                        </p:attrNameLst>
                                      </p:cBhvr>
                                      <p:to>
                                        <p:strVal val="visible"/>
                                      </p:to>
                                    </p:set>
                                    <p:animEffect transition="in" filter="wipe(down)">
                                      <p:cBhvr>
                                        <p:cTn id="7" dur="500"/>
                                        <p:tgtEl>
                                          <p:spTgt spid="325635">
                                            <p:txEl>
                                              <p:charRg st="0" end="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5635">
                                            <p:txEl>
                                              <p:charRg st="30" end="84"/>
                                            </p:txEl>
                                          </p:spTgt>
                                        </p:tgtEl>
                                        <p:attrNameLst>
                                          <p:attrName>style.visibility</p:attrName>
                                        </p:attrNameLst>
                                      </p:cBhvr>
                                      <p:to>
                                        <p:strVal val="visible"/>
                                      </p:to>
                                    </p:set>
                                    <p:animEffect transition="in" filter="wipe(down)">
                                      <p:cBhvr>
                                        <p:cTn id="12" dur="500"/>
                                        <p:tgtEl>
                                          <p:spTgt spid="325635">
                                            <p:txEl>
                                              <p:charRg st="30" end="8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5635">
                                            <p:txEl>
                                              <p:charRg st="84" end="115"/>
                                            </p:txEl>
                                          </p:spTgt>
                                        </p:tgtEl>
                                        <p:attrNameLst>
                                          <p:attrName>style.visibility</p:attrName>
                                        </p:attrNameLst>
                                      </p:cBhvr>
                                      <p:to>
                                        <p:strVal val="visible"/>
                                      </p:to>
                                    </p:set>
                                    <p:animEffect transition="in" filter="wipe(down)">
                                      <p:cBhvr>
                                        <p:cTn id="17" dur="500"/>
                                        <p:tgtEl>
                                          <p:spTgt spid="325635">
                                            <p:txEl>
                                              <p:charRg st="84" end="11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25635">
                                            <p:txEl>
                                              <p:charRg st="115" end="282"/>
                                            </p:txEl>
                                          </p:spTgt>
                                        </p:tgtEl>
                                        <p:attrNameLst>
                                          <p:attrName>style.visibility</p:attrName>
                                        </p:attrNameLst>
                                      </p:cBhvr>
                                      <p:to>
                                        <p:strVal val="visible"/>
                                      </p:to>
                                    </p:set>
                                    <p:animEffect transition="in" filter="wipe(down)">
                                      <p:cBhvr>
                                        <p:cTn id="22" dur="500"/>
                                        <p:tgtEl>
                                          <p:spTgt spid="325635">
                                            <p:txEl>
                                              <p:charRg st="115" end="28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25635">
                                            <p:txEl>
                                              <p:charRg st="282" end="306"/>
                                            </p:txEl>
                                          </p:spTgt>
                                        </p:tgtEl>
                                        <p:attrNameLst>
                                          <p:attrName>style.visibility</p:attrName>
                                        </p:attrNameLst>
                                      </p:cBhvr>
                                      <p:to>
                                        <p:strVal val="visible"/>
                                      </p:to>
                                    </p:set>
                                    <p:animEffect transition="in" filter="wipe(down)">
                                      <p:cBhvr>
                                        <p:cTn id="27" dur="500"/>
                                        <p:tgtEl>
                                          <p:spTgt spid="325635">
                                            <p:txEl>
                                              <p:charRg st="282" end="30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5635">
                                            <p:txEl>
                                              <p:charRg st="306" end="357"/>
                                            </p:txEl>
                                          </p:spTgt>
                                        </p:tgtEl>
                                        <p:attrNameLst>
                                          <p:attrName>style.visibility</p:attrName>
                                        </p:attrNameLst>
                                      </p:cBhvr>
                                      <p:to>
                                        <p:strVal val="visible"/>
                                      </p:to>
                                    </p:set>
                                    <p:animEffect transition="in" filter="wipe(down)">
                                      <p:cBhvr>
                                        <p:cTn id="32" dur="500"/>
                                        <p:tgtEl>
                                          <p:spTgt spid="325635">
                                            <p:txEl>
                                              <p:charRg st="306" end="35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5635">
                                            <p:txEl>
                                              <p:charRg st="357" end="417"/>
                                            </p:txEl>
                                          </p:spTgt>
                                        </p:tgtEl>
                                        <p:attrNameLst>
                                          <p:attrName>style.visibility</p:attrName>
                                        </p:attrNameLst>
                                      </p:cBhvr>
                                      <p:to>
                                        <p:strVal val="visible"/>
                                      </p:to>
                                    </p:set>
                                    <p:animEffect transition="in" filter="wipe(down)">
                                      <p:cBhvr>
                                        <p:cTn id="37" dur="500"/>
                                        <p:tgtEl>
                                          <p:spTgt spid="325635">
                                            <p:txEl>
                                              <p:charRg st="357" end="41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25635">
                                            <p:txEl>
                                              <p:charRg st="417" end="444"/>
                                            </p:txEl>
                                          </p:spTgt>
                                        </p:tgtEl>
                                        <p:attrNameLst>
                                          <p:attrName>style.visibility</p:attrName>
                                        </p:attrNameLst>
                                      </p:cBhvr>
                                      <p:to>
                                        <p:strVal val="visible"/>
                                      </p:to>
                                    </p:set>
                                    <p:animEffect transition="in" filter="wipe(down)">
                                      <p:cBhvr>
                                        <p:cTn id="42" dur="500"/>
                                        <p:tgtEl>
                                          <p:spTgt spid="325635">
                                            <p:txEl>
                                              <p:charRg st="417" end="4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5"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6659" name="Rectangle 3"/>
          <p:cNvSpPr>
            <a:spLocks noGrp="1"/>
          </p:cNvSpPr>
          <p:nvPr>
            <p:ph idx="1"/>
          </p:nvPr>
        </p:nvSpPr>
        <p:spPr>
          <a:xfrm>
            <a:off x="1631315" y="476885"/>
            <a:ext cx="10025380" cy="4979035"/>
          </a:xfrm>
          <a:solidFill>
            <a:schemeClr val="bg1"/>
          </a:solidFill>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17. </a:t>
            </a:r>
            <a:r>
              <a:rPr lang="zh-CN" altLang="en-US" sz="2000" dirty="0">
                <a:latin typeface="Times New Roman" panose="02020603050405020304" pitchFamily="18" charset="0"/>
                <a:cs typeface="Times New Roman" panose="02020603050405020304" pitchFamily="18" charset="0"/>
              </a:rPr>
              <a:t>原文：非欧咪基食品饮料，请勿在本餐厅进食</a:t>
            </a:r>
            <a:r>
              <a:rPr lang="en-US" altLang="zh-CN" sz="2000" dirty="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Please don’t take any food or drink which not belong to Omic in this dining-room.</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Omic Food Only</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采用直译法，显得非常啰嗦、累赘，不符合公示语短小精悍的使用原则。可以采用视角转换法，原文意思是此处只能进食本餐厅食品，如果这样说，可能有些人不自觉，还是进食外带食品，所以汉语原文采用了双重否定，加强了语气。</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18. </a:t>
            </a:r>
            <a:r>
              <a:rPr lang="zh-CN" altLang="en-US" sz="2000" dirty="0">
                <a:latin typeface="Times New Roman" panose="02020603050405020304" pitchFamily="18" charset="0"/>
                <a:cs typeface="Times New Roman" panose="02020603050405020304" pitchFamily="18" charset="0"/>
              </a:rPr>
              <a:t>原文：顾客朋友若需要帮助，请找员工帮忙</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Please ask our associates if you need any assistance</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 </a:t>
            </a:r>
            <a:r>
              <a:rPr lang="en-US" altLang="zh-CN" sz="2000" b="1" dirty="0">
                <a:latin typeface="Times New Roman" panose="02020603050405020304" pitchFamily="18" charset="0"/>
                <a:cs typeface="Times New Roman" panose="02020603050405020304" pitchFamily="18" charset="0"/>
              </a:rPr>
              <a:t>Please Ask Our Associates for Help if You Need Any</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原译看上去表意清楚，没有语法错误。但问题在于“</a:t>
            </a:r>
            <a:r>
              <a:rPr lang="en-US" altLang="zh-CN" sz="2000" dirty="0">
                <a:latin typeface="Times New Roman" panose="02020603050405020304" pitchFamily="18" charset="0"/>
                <a:cs typeface="Times New Roman" panose="02020603050405020304" pitchFamily="18" charset="0"/>
              </a:rPr>
              <a:t>ask”</a:t>
            </a:r>
            <a:r>
              <a:rPr lang="zh-CN" altLang="en-US" sz="2000" dirty="0">
                <a:latin typeface="Times New Roman" panose="02020603050405020304" pitchFamily="18" charset="0"/>
                <a:cs typeface="Times New Roman" panose="02020603050405020304" pitchFamily="18" charset="0"/>
              </a:rPr>
              <a:t>，表示“询问、请求、开价”的意思，原译岂不成了“请求员工或者询问员工”，“顾客是上帝”从何而谈，“请找员工帮忙”可以译为“</a:t>
            </a:r>
            <a:r>
              <a:rPr lang="en-US" altLang="zh-CN" sz="2000" dirty="0">
                <a:latin typeface="Times New Roman" panose="02020603050405020304" pitchFamily="18" charset="0"/>
                <a:cs typeface="Times New Roman" panose="02020603050405020304" pitchFamily="18" charset="0"/>
              </a:rPr>
              <a:t>ask for help”</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6659">
                                            <p:txEl>
                                              <p:charRg st="4294967295" end="4294967295"/>
                                            </p:txEl>
                                          </p:spTgt>
                                        </p:tgtEl>
                                        <p:attrNameLst>
                                          <p:attrName>style.visibility</p:attrName>
                                        </p:attrNameLst>
                                      </p:cBhvr>
                                      <p:to>
                                        <p:strVal val="visible"/>
                                      </p:to>
                                    </p:set>
                                    <p:animEffect transition="in" filter="wipe(down)">
                                      <p:cBhvr>
                                        <p:cTn id="7" dur="500"/>
                                        <p:tgtEl>
                                          <p:spTgt spid="326659">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6659">
                                            <p:txEl>
                                              <p:charRg st="0" end="26"/>
                                            </p:txEl>
                                          </p:spTgt>
                                        </p:tgtEl>
                                        <p:attrNameLst>
                                          <p:attrName>style.visibility</p:attrName>
                                        </p:attrNameLst>
                                      </p:cBhvr>
                                      <p:to>
                                        <p:strVal val="visible"/>
                                      </p:to>
                                    </p:set>
                                    <p:animEffect transition="in" filter="wipe(down)">
                                      <p:cBhvr>
                                        <p:cTn id="12" dur="500"/>
                                        <p:tgtEl>
                                          <p:spTgt spid="326659">
                                            <p:txEl>
                                              <p:charRg st="0" end="2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6659">
                                            <p:txEl>
                                              <p:charRg st="26" end="111"/>
                                            </p:txEl>
                                          </p:spTgt>
                                        </p:tgtEl>
                                        <p:attrNameLst>
                                          <p:attrName>style.visibility</p:attrName>
                                        </p:attrNameLst>
                                      </p:cBhvr>
                                      <p:to>
                                        <p:strVal val="visible"/>
                                      </p:to>
                                    </p:set>
                                    <p:animEffect transition="in" filter="wipe(down)">
                                      <p:cBhvr>
                                        <p:cTn id="17" dur="500"/>
                                        <p:tgtEl>
                                          <p:spTgt spid="326659">
                                            <p:txEl>
                                              <p:charRg st="26" end="11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26659">
                                            <p:txEl>
                                              <p:charRg st="111" end="130"/>
                                            </p:txEl>
                                          </p:spTgt>
                                        </p:tgtEl>
                                        <p:attrNameLst>
                                          <p:attrName>style.visibility</p:attrName>
                                        </p:attrNameLst>
                                      </p:cBhvr>
                                      <p:to>
                                        <p:strVal val="visible"/>
                                      </p:to>
                                    </p:set>
                                    <p:animEffect transition="in" filter="wipe(down)">
                                      <p:cBhvr>
                                        <p:cTn id="22" dur="500"/>
                                        <p:tgtEl>
                                          <p:spTgt spid="326659">
                                            <p:txEl>
                                              <p:charRg st="111" end="13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26659">
                                            <p:txEl>
                                              <p:charRg st="130" end="236"/>
                                            </p:txEl>
                                          </p:spTgt>
                                        </p:tgtEl>
                                        <p:attrNameLst>
                                          <p:attrName>style.visibility</p:attrName>
                                        </p:attrNameLst>
                                      </p:cBhvr>
                                      <p:to>
                                        <p:strVal val="visible"/>
                                      </p:to>
                                    </p:set>
                                    <p:animEffect transition="in" filter="wipe(down)">
                                      <p:cBhvr>
                                        <p:cTn id="27" dur="500"/>
                                        <p:tgtEl>
                                          <p:spTgt spid="326659">
                                            <p:txEl>
                                              <p:charRg st="130" end="23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6659">
                                            <p:txEl>
                                              <p:charRg st="236" end="260"/>
                                            </p:txEl>
                                          </p:spTgt>
                                        </p:tgtEl>
                                        <p:attrNameLst>
                                          <p:attrName>style.visibility</p:attrName>
                                        </p:attrNameLst>
                                      </p:cBhvr>
                                      <p:to>
                                        <p:strVal val="visible"/>
                                      </p:to>
                                    </p:set>
                                    <p:animEffect transition="in" filter="wipe(down)">
                                      <p:cBhvr>
                                        <p:cTn id="32" dur="500"/>
                                        <p:tgtEl>
                                          <p:spTgt spid="326659">
                                            <p:txEl>
                                              <p:charRg st="236" end="26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6659">
                                            <p:txEl>
                                              <p:charRg st="260" end="316"/>
                                            </p:txEl>
                                          </p:spTgt>
                                        </p:tgtEl>
                                        <p:attrNameLst>
                                          <p:attrName>style.visibility</p:attrName>
                                        </p:attrNameLst>
                                      </p:cBhvr>
                                      <p:to>
                                        <p:strVal val="visible"/>
                                      </p:to>
                                    </p:set>
                                    <p:animEffect transition="in" filter="wipe(down)">
                                      <p:cBhvr>
                                        <p:cTn id="37" dur="500"/>
                                        <p:tgtEl>
                                          <p:spTgt spid="326659">
                                            <p:txEl>
                                              <p:charRg st="260" end="31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26659">
                                            <p:txEl>
                                              <p:charRg st="316" end="371"/>
                                            </p:txEl>
                                          </p:spTgt>
                                        </p:tgtEl>
                                        <p:attrNameLst>
                                          <p:attrName>style.visibility</p:attrName>
                                        </p:attrNameLst>
                                      </p:cBhvr>
                                      <p:to>
                                        <p:strVal val="visible"/>
                                      </p:to>
                                    </p:set>
                                    <p:animEffect transition="in" filter="wipe(down)">
                                      <p:cBhvr>
                                        <p:cTn id="42" dur="500"/>
                                        <p:tgtEl>
                                          <p:spTgt spid="326659">
                                            <p:txEl>
                                              <p:charRg st="316" end="37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26659">
                                            <p:txEl>
                                              <p:charRg st="371" end="474"/>
                                            </p:txEl>
                                          </p:spTgt>
                                        </p:tgtEl>
                                        <p:attrNameLst>
                                          <p:attrName>style.visibility</p:attrName>
                                        </p:attrNameLst>
                                      </p:cBhvr>
                                      <p:to>
                                        <p:strVal val="visible"/>
                                      </p:to>
                                    </p:set>
                                    <p:animEffect transition="in" filter="wipe(down)">
                                      <p:cBhvr>
                                        <p:cTn id="47" dur="500"/>
                                        <p:tgtEl>
                                          <p:spTgt spid="326659">
                                            <p:txEl>
                                              <p:charRg st="371" end="4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59"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83" name="Rectangle 3"/>
          <p:cNvSpPr>
            <a:spLocks noGrp="1"/>
          </p:cNvSpPr>
          <p:nvPr>
            <p:ph idx="1"/>
          </p:nvPr>
        </p:nvSpPr>
        <p:spPr>
          <a:xfrm>
            <a:off x="1798320" y="1628775"/>
            <a:ext cx="9863455" cy="5759450"/>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19. </a:t>
            </a:r>
            <a:r>
              <a:rPr lang="zh-CN" altLang="en-US" sz="2000" dirty="0">
                <a:latin typeface="Times New Roman" panose="02020603050405020304" pitchFamily="18" charset="0"/>
                <a:cs typeface="Times New Roman" panose="02020603050405020304" pitchFamily="18" charset="0"/>
              </a:rPr>
              <a:t>原文：保护环境从我做起</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 </a:t>
            </a:r>
            <a:r>
              <a:rPr lang="en-US" altLang="zh-CN" sz="2000" dirty="0">
                <a:latin typeface="Times New Roman" panose="02020603050405020304" pitchFamily="18" charset="0"/>
                <a:cs typeface="Times New Roman" panose="02020603050405020304" pitchFamily="18" charset="0"/>
              </a:rPr>
              <a:t>Protect Circumstance begin with me</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a:t>
            </a:r>
            <a:r>
              <a:rPr lang="en-US" altLang="zh-CN" sz="2000" b="1" dirty="0">
                <a:latin typeface="Times New Roman" panose="02020603050405020304" pitchFamily="18" charset="0"/>
                <a:cs typeface="Times New Roman" panose="02020603050405020304" pitchFamily="18" charset="0"/>
              </a:rPr>
              <a:t>Keep Our City Clean</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circumstance”</a:t>
            </a:r>
            <a:r>
              <a:rPr lang="zh-CN" altLang="en-US" sz="2000" dirty="0">
                <a:latin typeface="Times New Roman" panose="02020603050405020304" pitchFamily="18" charset="0"/>
                <a:cs typeface="Times New Roman" panose="02020603050405020304" pitchFamily="18" charset="0"/>
              </a:rPr>
              <a:t>表示“与某事件或某人有关的情况或事实”，保护环境中的环境应是“</a:t>
            </a:r>
            <a:r>
              <a:rPr lang="en-US" altLang="zh-CN" sz="2000" dirty="0">
                <a:latin typeface="Times New Roman" panose="02020603050405020304" pitchFamily="18" charset="0"/>
                <a:cs typeface="Times New Roman" panose="02020603050405020304" pitchFamily="18" charset="0"/>
              </a:rPr>
              <a:t>environment”</a:t>
            </a:r>
            <a:r>
              <a:rPr lang="zh-CN" altLang="en-US" sz="2000" dirty="0">
                <a:latin typeface="Times New Roman" panose="02020603050405020304" pitchFamily="18" charset="0"/>
                <a:cs typeface="Times New Roman" panose="02020603050405020304" pitchFamily="18" charset="0"/>
              </a:rPr>
              <a:t>，指具体的自然和人居环境</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20. </a:t>
            </a:r>
            <a:r>
              <a:rPr lang="zh-CN" altLang="en-US" sz="2000" dirty="0">
                <a:latin typeface="Times New Roman" panose="02020603050405020304" pitchFamily="18" charset="0"/>
                <a:cs typeface="Times New Roman" panose="02020603050405020304" pitchFamily="18" charset="0"/>
              </a:rPr>
              <a:t>原文：注意安全请勿攀爬单边墙</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Pay Attention to Your Safety, Do Not Climb the Single Wall</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改译： </a:t>
            </a:r>
            <a:r>
              <a:rPr lang="en-US" altLang="zh-CN" sz="2000" b="1" dirty="0">
                <a:latin typeface="Times New Roman" panose="02020603050405020304" pitchFamily="18" charset="0"/>
                <a:cs typeface="Times New Roman" panose="02020603050405020304" pitchFamily="18" charset="0"/>
              </a:rPr>
              <a:t>Danger: Do Not Climb the Wall/    </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b="1" dirty="0">
                <a:latin typeface="Times New Roman" panose="02020603050405020304" pitchFamily="18" charset="0"/>
                <a:cs typeface="Times New Roman" panose="02020603050405020304" pitchFamily="18" charset="0"/>
              </a:rPr>
              <a:t>             Danger: No Climbing</a:t>
            </a:r>
            <a:endParaRPr lang="en-US" altLang="zh-CN" sz="2000" b="1"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原译比较啰嗦，原文主要目的是警示作用</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7683">
                                            <p:txEl>
                                              <p:charRg st="0" end="16"/>
                                            </p:txEl>
                                          </p:spTgt>
                                        </p:tgtEl>
                                        <p:attrNameLst>
                                          <p:attrName>style.visibility</p:attrName>
                                        </p:attrNameLst>
                                      </p:cBhvr>
                                      <p:to>
                                        <p:strVal val="visible"/>
                                      </p:to>
                                    </p:set>
                                    <p:animEffect transition="in" filter="wipe(down)">
                                      <p:cBhvr>
                                        <p:cTn id="7" dur="500"/>
                                        <p:tgtEl>
                                          <p:spTgt spid="327683">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7683">
                                            <p:txEl>
                                              <p:charRg st="16" end="55"/>
                                            </p:txEl>
                                          </p:spTgt>
                                        </p:tgtEl>
                                        <p:attrNameLst>
                                          <p:attrName>style.visibility</p:attrName>
                                        </p:attrNameLst>
                                      </p:cBhvr>
                                      <p:to>
                                        <p:strVal val="visible"/>
                                      </p:to>
                                    </p:set>
                                    <p:animEffect transition="in" filter="wipe(down)">
                                      <p:cBhvr>
                                        <p:cTn id="12" dur="500"/>
                                        <p:tgtEl>
                                          <p:spTgt spid="327683">
                                            <p:txEl>
                                              <p:charRg st="16" end="5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7683">
                                            <p:txEl>
                                              <p:charRg st="55" end="78"/>
                                            </p:txEl>
                                          </p:spTgt>
                                        </p:tgtEl>
                                        <p:attrNameLst>
                                          <p:attrName>style.visibility</p:attrName>
                                        </p:attrNameLst>
                                      </p:cBhvr>
                                      <p:to>
                                        <p:strVal val="visible"/>
                                      </p:to>
                                    </p:set>
                                    <p:animEffect transition="in" filter="wipe(down)">
                                      <p:cBhvr>
                                        <p:cTn id="17" dur="500"/>
                                        <p:tgtEl>
                                          <p:spTgt spid="327683">
                                            <p:txEl>
                                              <p:charRg st="55" end="7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27683">
                                            <p:txEl>
                                              <p:charRg st="78" end="150"/>
                                            </p:txEl>
                                          </p:spTgt>
                                        </p:tgtEl>
                                        <p:attrNameLst>
                                          <p:attrName>style.visibility</p:attrName>
                                        </p:attrNameLst>
                                      </p:cBhvr>
                                      <p:to>
                                        <p:strVal val="visible"/>
                                      </p:to>
                                    </p:set>
                                    <p:animEffect transition="in" filter="wipe(down)">
                                      <p:cBhvr>
                                        <p:cTn id="22" dur="500"/>
                                        <p:tgtEl>
                                          <p:spTgt spid="327683">
                                            <p:txEl>
                                              <p:charRg st="78" end="15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27683">
                                            <p:txEl>
                                              <p:charRg st="150" end="169"/>
                                            </p:txEl>
                                          </p:spTgt>
                                        </p:tgtEl>
                                        <p:attrNameLst>
                                          <p:attrName>style.visibility</p:attrName>
                                        </p:attrNameLst>
                                      </p:cBhvr>
                                      <p:to>
                                        <p:strVal val="visible"/>
                                      </p:to>
                                    </p:set>
                                    <p:animEffect transition="in" filter="wipe(down)">
                                      <p:cBhvr>
                                        <p:cTn id="27" dur="500"/>
                                        <p:tgtEl>
                                          <p:spTgt spid="327683">
                                            <p:txEl>
                                              <p:charRg st="150" end="16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7683">
                                            <p:txEl>
                                              <p:charRg st="169" end="231"/>
                                            </p:txEl>
                                          </p:spTgt>
                                        </p:tgtEl>
                                        <p:attrNameLst>
                                          <p:attrName>style.visibility</p:attrName>
                                        </p:attrNameLst>
                                      </p:cBhvr>
                                      <p:to>
                                        <p:strVal val="visible"/>
                                      </p:to>
                                    </p:set>
                                    <p:animEffect transition="in" filter="wipe(down)">
                                      <p:cBhvr>
                                        <p:cTn id="32" dur="500"/>
                                        <p:tgtEl>
                                          <p:spTgt spid="327683">
                                            <p:txEl>
                                              <p:charRg st="169" end="23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7683">
                                            <p:txEl>
                                              <p:charRg st="231" end="270"/>
                                            </p:txEl>
                                          </p:spTgt>
                                        </p:tgtEl>
                                        <p:attrNameLst>
                                          <p:attrName>style.visibility</p:attrName>
                                        </p:attrNameLst>
                                      </p:cBhvr>
                                      <p:to>
                                        <p:strVal val="visible"/>
                                      </p:to>
                                    </p:set>
                                    <p:animEffect transition="in" filter="wipe(down)">
                                      <p:cBhvr>
                                        <p:cTn id="37" dur="500"/>
                                        <p:tgtEl>
                                          <p:spTgt spid="327683">
                                            <p:txEl>
                                              <p:charRg st="231" end="27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27683">
                                            <p:txEl>
                                              <p:charRg st="270" end="303"/>
                                            </p:txEl>
                                          </p:spTgt>
                                        </p:tgtEl>
                                        <p:attrNameLst>
                                          <p:attrName>style.visibility</p:attrName>
                                        </p:attrNameLst>
                                      </p:cBhvr>
                                      <p:to>
                                        <p:strVal val="visible"/>
                                      </p:to>
                                    </p:set>
                                    <p:animEffect transition="in" filter="wipe(down)">
                                      <p:cBhvr>
                                        <p:cTn id="42" dur="500"/>
                                        <p:tgtEl>
                                          <p:spTgt spid="327683">
                                            <p:txEl>
                                              <p:charRg st="270" end="30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27683">
                                            <p:txEl>
                                              <p:charRg st="303" end="322"/>
                                            </p:txEl>
                                          </p:spTgt>
                                        </p:tgtEl>
                                        <p:attrNameLst>
                                          <p:attrName>style.visibility</p:attrName>
                                        </p:attrNameLst>
                                      </p:cBhvr>
                                      <p:to>
                                        <p:strVal val="visible"/>
                                      </p:to>
                                    </p:set>
                                    <p:animEffect transition="in" filter="wipe(down)">
                                      <p:cBhvr>
                                        <p:cTn id="47" dur="500"/>
                                        <p:tgtEl>
                                          <p:spTgt spid="327683">
                                            <p:txEl>
                                              <p:charRg st="303" end="3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8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2" name="Picture 5" descr="照片 072"/>
          <p:cNvPicPr>
            <a:picLocks noChangeAspect="1"/>
          </p:cNvPicPr>
          <p:nvPr/>
        </p:nvPicPr>
        <p:blipFill>
          <a:blip r:embed="rId1"/>
          <a:stretch>
            <a:fillRect/>
          </a:stretch>
        </p:blipFill>
        <p:spPr>
          <a:xfrm>
            <a:off x="8760460" y="188595"/>
            <a:ext cx="3250565" cy="2220595"/>
          </a:xfrm>
          <a:prstGeom prst="rect">
            <a:avLst/>
          </a:prstGeom>
          <a:noFill/>
          <a:ln w="9525">
            <a:noFill/>
          </a:ln>
        </p:spPr>
      </p:pic>
      <p:sp>
        <p:nvSpPr>
          <p:cNvPr id="81923" name="Rectangle 2"/>
          <p:cNvSpPr>
            <a:spLocks noGrp="1"/>
          </p:cNvSpPr>
          <p:nvPr>
            <p:ph type="title"/>
          </p:nvPr>
        </p:nvSpPr>
        <p:spPr>
          <a:xfrm>
            <a:off x="1524000" y="189230"/>
            <a:ext cx="6724015" cy="1143000"/>
          </a:xfrm>
        </p:spPr>
        <p:txBody>
          <a:bodyPr vert="horz" wrap="square" lIns="91440" tIns="45720" rIns="91440" bIns="45720" anchor="b" anchorCtr="0"/>
          <a:p>
            <a:pPr eaLnBrk="1" hangingPunct="1"/>
            <a:r>
              <a:rPr lang="en-US" altLang="zh-CN" sz="3200" b="1" dirty="0"/>
              <a:t>Task VII</a:t>
            </a:r>
            <a:r>
              <a:rPr lang="en-US" altLang="zh-CN" sz="3200" dirty="0"/>
              <a:t>  </a:t>
            </a:r>
            <a:r>
              <a:rPr lang="zh-CN" altLang="en-US" sz="3200" dirty="0"/>
              <a:t>请阅读下列中英文双语公示语，请改进其译文。</a:t>
            </a:r>
            <a:endParaRPr lang="zh-CN" altLang="en-US" sz="3200" dirty="0"/>
          </a:p>
        </p:txBody>
      </p:sp>
      <p:sp>
        <p:nvSpPr>
          <p:cNvPr id="81924" name="Rectangle 3"/>
          <p:cNvSpPr>
            <a:spLocks noGrp="1"/>
          </p:cNvSpPr>
          <p:nvPr>
            <p:ph idx="1"/>
          </p:nvPr>
        </p:nvSpPr>
        <p:spPr>
          <a:xfrm>
            <a:off x="1631315" y="1557020"/>
            <a:ext cx="7193915" cy="4782185"/>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1. </a:t>
            </a:r>
            <a:r>
              <a:rPr lang="zh-CN" altLang="en-US" sz="2000" dirty="0">
                <a:latin typeface="Times New Roman" panose="02020603050405020304" pitchFamily="18" charset="0"/>
                <a:cs typeface="Times New Roman" panose="02020603050405020304" pitchFamily="18" charset="0"/>
              </a:rPr>
              <a:t>原文：讲究文明  保护环境  爱护绿化  注意安全</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Please respect the tranquility of the environment. Protect the environment. Protect Nature. Take precautions for your safety.</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解析</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原文是典型的具有中国特色的公示语，一块牌子说了三四件事情，有些是没有必要说的问题，如“讲究文明”，能做到后面的几点，自然成为文明游客了。原译“</a:t>
            </a:r>
            <a:r>
              <a:rPr lang="en-US" altLang="zh-CN" sz="2000" dirty="0">
                <a:latin typeface="Times New Roman" panose="02020603050405020304" pitchFamily="18" charset="0"/>
                <a:cs typeface="Times New Roman" panose="02020603050405020304" pitchFamily="18" charset="0"/>
              </a:rPr>
              <a:t>Please respect the tranquility of the environment”</a:t>
            </a:r>
            <a:r>
              <a:rPr lang="zh-CN" altLang="en-US" sz="2000" dirty="0">
                <a:latin typeface="Times New Roman" panose="02020603050405020304" pitchFamily="18" charset="0"/>
                <a:cs typeface="Times New Roman" panose="02020603050405020304" pitchFamily="18" charset="0"/>
              </a:rPr>
              <a:t>比较突兀，意义为“请尊重安静的环境”，有违原文意义。“保护环境”和“爱护绿化”是同意重复，注意安全包括注意人身安全和财产安全。故建议译为：</a:t>
            </a:r>
            <a:r>
              <a:rPr lang="en-US" altLang="zh-CN" sz="2000" b="1" dirty="0">
                <a:latin typeface="Times New Roman" panose="02020603050405020304" pitchFamily="18" charset="0"/>
                <a:cs typeface="Times New Roman" panose="02020603050405020304" pitchFamily="18" charset="0"/>
              </a:rPr>
              <a:t>Please Protect the Environment and Watch Out for Your Safety.</a:t>
            </a:r>
            <a:endParaRPr lang="zh-CN" altLang="en-US" sz="2000" b="1" dirty="0">
              <a:latin typeface="Times New Roman" panose="02020603050405020304" pitchFamily="18" charset="0"/>
              <a:cs typeface="Times New Roman" panose="02020603050405020304" pitchFamily="18" charset="0"/>
            </a:endParaRPr>
          </a:p>
        </p:txBody>
      </p:sp>
      <p:sp>
        <p:nvSpPr>
          <p:cNvPr id="81925" name="Rectangle 6"/>
          <p:cNvSpPr/>
          <p:nvPr/>
        </p:nvSpPr>
        <p:spPr>
          <a:xfrm>
            <a:off x="3660775" y="1713072"/>
            <a:ext cx="309880" cy="52197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0"/>
              </a:spcBef>
              <a:buClrTx/>
              <a:buSzTx/>
              <a:buFontTx/>
              <a:buNone/>
            </a:pPr>
            <a:r>
              <a:rPr lang="zh-CN" altLang="en-US" sz="1000" dirty="0">
                <a:latin typeface="Times New Roman" panose="02020603050405020304" pitchFamily="18" charset="0"/>
                <a:cs typeface="Times New Roman" panose="02020603050405020304" pitchFamily="18" charset="0"/>
              </a:rPr>
              <a:t>。</a:t>
            </a:r>
            <a:endParaRPr lang="zh-CN" altLang="en-US" sz="900" dirty="0"/>
          </a:p>
          <a:p>
            <a:pPr marL="0" lvl="0" indent="0">
              <a:spcBef>
                <a:spcPct val="0"/>
              </a:spcBef>
              <a:buClrTx/>
              <a:buSzTx/>
              <a:buFontTx/>
              <a:buNone/>
            </a:pPr>
            <a:endParaRPr lang="en-US" altLang="zh-CN" sz="1800" dirty="0">
              <a:latin typeface="Arial" panose="020B0604020202020204" pitchFamily="34" charset="0"/>
            </a:endParaRPr>
          </a:p>
        </p:txBody>
      </p:sp>
    </p:spTree>
  </p:cSld>
  <p:clrMapOvr>
    <a:masterClrMapping/>
  </p:clrMapOvr>
  <p:transition spd="slow">
    <p:randomBar dir="vert"/>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3"/>
          <p:cNvSpPr>
            <a:spLocks noGrp="1"/>
          </p:cNvSpPr>
          <p:nvPr>
            <p:ph idx="1"/>
          </p:nvPr>
        </p:nvSpPr>
        <p:spPr>
          <a:xfrm>
            <a:off x="4799965" y="1844675"/>
            <a:ext cx="6747510" cy="4114800"/>
          </a:xfrm>
        </p:spPr>
        <p:txBody>
          <a:bodyPr vert="horz" wrap="square" lIns="91440" tIns="45720" rIns="91440" bIns="45720" anchor="t" anchorCtr="0"/>
          <a:p>
            <a:pPr eaLnBrk="1" hangingPunct="1">
              <a:lnSpc>
                <a:spcPct val="120000"/>
              </a:lnSpc>
            </a:pPr>
            <a:r>
              <a:rPr lang="en-US" altLang="zh-CN" sz="2000" dirty="0">
                <a:latin typeface="Times New Roman" panose="02020603050405020304" pitchFamily="18" charset="0"/>
                <a:cs typeface="Times New Roman" panose="02020603050405020304" pitchFamily="18" charset="0"/>
              </a:rPr>
              <a:t>2. </a:t>
            </a:r>
            <a:r>
              <a:rPr lang="zh-CN" altLang="en-US" sz="2000" dirty="0">
                <a:latin typeface="Times New Roman" panose="02020603050405020304" pitchFamily="18" charset="0"/>
                <a:cs typeface="Times New Roman" panose="02020603050405020304" pitchFamily="18" charset="0"/>
              </a:rPr>
              <a:t>原文：</a:t>
            </a:r>
            <a:r>
              <a:rPr lang="en-US" altLang="zh-CN" sz="2000" dirty="0">
                <a:latin typeface="Times New Roman" panose="02020603050405020304" pitchFamily="18" charset="0"/>
                <a:cs typeface="Times New Roman" panose="02020603050405020304" pitchFamily="18" charset="0"/>
              </a:rPr>
              <a:t>1974</a:t>
            </a:r>
            <a:r>
              <a:rPr lang="zh-CN" altLang="en-US" sz="2000" dirty="0">
                <a:latin typeface="Times New Roman" panose="02020603050405020304" pitchFamily="18" charset="0"/>
                <a:cs typeface="Times New Roman" panose="02020603050405020304" pitchFamily="18" charset="0"/>
              </a:rPr>
              <a:t>年，当地农民打井，在此发现了一堆破碎的陶俑残片。</a:t>
            </a:r>
            <a:endParaRPr lang="zh-CN" altLang="en-US" sz="20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It was in 1974, when local farmers were drilling a well in search of water, some pottery fragments were discovered.</a:t>
            </a:r>
            <a:endParaRPr lang="en-US" altLang="zh-CN" sz="20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解析</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原译采用了强调句，强调破碎陶俑发现的时间，这与原文表意不符，原文表示“</a:t>
            </a:r>
            <a:r>
              <a:rPr lang="en-US" altLang="zh-CN" sz="2000" dirty="0">
                <a:latin typeface="Times New Roman" panose="02020603050405020304" pitchFamily="18" charset="0"/>
                <a:cs typeface="Times New Roman" panose="02020603050405020304" pitchFamily="18" charset="0"/>
              </a:rPr>
              <a:t>1974</a:t>
            </a:r>
            <a:r>
              <a:rPr lang="zh-CN" altLang="en-US" sz="2000" dirty="0">
                <a:latin typeface="Times New Roman" panose="02020603050405020304" pitchFamily="18" charset="0"/>
                <a:cs typeface="Times New Roman" panose="02020603050405020304" pitchFamily="18" charset="0"/>
              </a:rPr>
              <a:t>年农民打井时发现了一堆破碎的陶俑残片”，所以，建议译为：</a:t>
            </a:r>
            <a:r>
              <a:rPr lang="en-US" altLang="zh-CN" sz="2000" b="1" dirty="0">
                <a:latin typeface="Times New Roman" panose="02020603050405020304" pitchFamily="18" charset="0"/>
                <a:cs typeface="Times New Roman" panose="02020603050405020304" pitchFamily="18" charset="0"/>
              </a:rPr>
              <a:t>In 1974, local farmers discovered some pottery fragments when drilling a well in search of water</a:t>
            </a:r>
            <a:r>
              <a:rPr lang="en-US" altLang="zh-CN" sz="2000" dirty="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p:txBody>
      </p:sp>
      <p:pic>
        <p:nvPicPr>
          <p:cNvPr id="82947" name="Picture 4"/>
          <p:cNvPicPr>
            <a:picLocks noChangeAspect="1"/>
          </p:cNvPicPr>
          <p:nvPr/>
        </p:nvPicPr>
        <p:blipFill>
          <a:blip r:embed="rId1"/>
          <a:stretch>
            <a:fillRect/>
          </a:stretch>
        </p:blipFill>
        <p:spPr>
          <a:xfrm>
            <a:off x="1631315" y="2564765"/>
            <a:ext cx="2916238" cy="2268538"/>
          </a:xfrm>
          <a:prstGeom prst="rect">
            <a:avLst/>
          </a:prstGeom>
          <a:noFill/>
          <a:ln w="9525">
            <a:noFill/>
          </a:ln>
        </p:spPr>
      </p:pic>
    </p:spTree>
  </p:cSld>
  <p:clrMapOvr>
    <a:masterClrMapping/>
  </p:clrMapOvr>
  <p:transition spd="slow">
    <p:randomBar dir="vert"/>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Rectangle 2"/>
          <p:cNvSpPr>
            <a:spLocks noGrp="1"/>
          </p:cNvSpPr>
          <p:nvPr>
            <p:ph type="title"/>
          </p:nvPr>
        </p:nvSpPr>
        <p:spPr/>
        <p:txBody>
          <a:bodyPr vert="horz" wrap="square" lIns="91440" tIns="45720" rIns="91440" bIns="45720" anchor="b" anchorCtr="0"/>
          <a:p>
            <a:pPr eaLnBrk="1" hangingPunct="1"/>
            <a:endParaRPr lang="zh-CN" altLang="zh-CN" dirty="0"/>
          </a:p>
        </p:txBody>
      </p:sp>
      <p:sp>
        <p:nvSpPr>
          <p:cNvPr id="83971" name="Rectangle 3"/>
          <p:cNvSpPr>
            <a:spLocks noGrp="1"/>
          </p:cNvSpPr>
          <p:nvPr>
            <p:ph idx="1"/>
          </p:nvPr>
        </p:nvSpPr>
        <p:spPr>
          <a:xfrm>
            <a:off x="4615180" y="1772920"/>
            <a:ext cx="6962140" cy="4114800"/>
          </a:xfrm>
        </p:spPr>
        <p:txBody>
          <a:bodyPr vert="horz" wrap="square" lIns="91440" tIns="45720" rIns="91440" bIns="45720" anchor="t" anchorCtr="0"/>
          <a:p>
            <a:pPr eaLnBrk="1" hangingPunct="1">
              <a:lnSpc>
                <a:spcPct val="150000"/>
              </a:lnSpc>
            </a:pPr>
            <a:r>
              <a:rPr lang="en-US" altLang="zh-CN" sz="2000" dirty="0">
                <a:latin typeface="Times New Roman" panose="02020603050405020304" pitchFamily="18" charset="0"/>
                <a:cs typeface="Times New Roman" panose="02020603050405020304" pitchFamily="18" charset="0"/>
              </a:rPr>
              <a:t>3. </a:t>
            </a:r>
            <a:r>
              <a:rPr lang="zh-CN" altLang="en-US" sz="2000" dirty="0">
                <a:latin typeface="Times New Roman" panose="02020603050405020304" pitchFamily="18" charset="0"/>
                <a:cs typeface="Times New Roman" panose="02020603050405020304" pitchFamily="18" charset="0"/>
              </a:rPr>
              <a:t>原文：温馨提示 小心跌滑  注意安全</a:t>
            </a:r>
            <a:endParaRPr lang="zh-CN" altLang="en-US" sz="2000" dirty="0">
              <a:latin typeface="Times New Roman" panose="02020603050405020304" pitchFamily="18" charset="0"/>
              <a:cs typeface="Times New Roman" panose="02020603050405020304" pitchFamily="18" charset="0"/>
            </a:endParaRPr>
          </a:p>
          <a:p>
            <a:pPr eaLnBrk="1" hangingPunct="1">
              <a:lnSpc>
                <a:spcPct val="15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Warm Prompt  Falls carefully slides, Safety-conscious</a:t>
            </a:r>
            <a:endParaRPr lang="en-US" altLang="zh-CN" sz="2000" dirty="0">
              <a:latin typeface="Times New Roman" panose="02020603050405020304" pitchFamily="18" charset="0"/>
              <a:cs typeface="Times New Roman" panose="02020603050405020304" pitchFamily="18" charset="0"/>
            </a:endParaRPr>
          </a:p>
          <a:p>
            <a:pPr eaLnBrk="1" hangingPunct="1">
              <a:lnSpc>
                <a:spcPct val="15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解析</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温馨提示”因公示语本身语言具有的功能，可以省译，原译属于乱译，此处只需要表达“湿滑、危险”的意思，建议译为：</a:t>
            </a:r>
            <a:endParaRPr lang="zh-CN" altLang="en-US" sz="2000" dirty="0">
              <a:latin typeface="Times New Roman" panose="02020603050405020304" pitchFamily="18" charset="0"/>
              <a:cs typeface="Times New Roman" panose="02020603050405020304" pitchFamily="18" charset="0"/>
            </a:endParaRPr>
          </a:p>
          <a:p>
            <a:pPr eaLnBrk="1" hangingPunct="1">
              <a:lnSpc>
                <a:spcPct val="150000"/>
              </a:lnSpc>
            </a:pPr>
            <a:r>
              <a:rPr lang="zh-CN" altLang="en-US" sz="2000"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Caution: Wet and Slippery</a:t>
            </a:r>
            <a:endParaRPr lang="en-US" altLang="zh-CN" sz="2000" b="1" dirty="0">
              <a:latin typeface="Times New Roman" panose="02020603050405020304" pitchFamily="18" charset="0"/>
              <a:cs typeface="Times New Roman" panose="02020603050405020304" pitchFamily="18" charset="0"/>
            </a:endParaRPr>
          </a:p>
        </p:txBody>
      </p:sp>
      <p:pic>
        <p:nvPicPr>
          <p:cNvPr id="83972" name="Picture 4"/>
          <p:cNvPicPr>
            <a:picLocks noChangeAspect="1"/>
          </p:cNvPicPr>
          <p:nvPr/>
        </p:nvPicPr>
        <p:blipFill>
          <a:blip r:embed="rId1">
            <a:grayscl/>
          </a:blip>
          <a:stretch>
            <a:fillRect/>
          </a:stretch>
        </p:blipFill>
        <p:spPr>
          <a:xfrm>
            <a:off x="1559560" y="2061210"/>
            <a:ext cx="2987675" cy="2039938"/>
          </a:xfrm>
          <a:prstGeom prst="rect">
            <a:avLst/>
          </a:prstGeom>
          <a:noFill/>
          <a:ln w="9525">
            <a:noFill/>
          </a:ln>
        </p:spPr>
      </p:pic>
    </p:spTree>
  </p:cSld>
  <p:clrMapOvr>
    <a:masterClrMapping/>
  </p:clrMapOvr>
  <p:transition spd="slow">
    <p:randomBar dir="vert"/>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3"/>
          <p:cNvSpPr>
            <a:spLocks noGrp="1"/>
          </p:cNvSpPr>
          <p:nvPr>
            <p:ph idx="1"/>
          </p:nvPr>
        </p:nvSpPr>
        <p:spPr>
          <a:xfrm>
            <a:off x="4511675" y="1701165"/>
            <a:ext cx="6878320" cy="4114800"/>
          </a:xfrm>
        </p:spPr>
        <p:txBody>
          <a:bodyPr vert="horz" wrap="square" lIns="91440" tIns="45720" rIns="91440" bIns="45720" anchor="t" anchorCtr="0"/>
          <a:p>
            <a:pPr eaLnBrk="1" hangingPunct="1">
              <a:lnSpc>
                <a:spcPct val="160000"/>
              </a:lnSpc>
            </a:pPr>
            <a:r>
              <a:rPr lang="en-US" altLang="zh-CN" sz="2000" dirty="0">
                <a:latin typeface="Times New Roman" panose="02020603050405020304" pitchFamily="18" charset="0"/>
                <a:cs typeface="Times New Roman" panose="02020603050405020304" pitchFamily="18" charset="0"/>
              </a:rPr>
              <a:t>4. </a:t>
            </a:r>
            <a:r>
              <a:rPr lang="zh-CN" altLang="en-US" sz="2000" dirty="0">
                <a:latin typeface="Times New Roman" panose="02020603050405020304" pitchFamily="18" charset="0"/>
                <a:cs typeface="Times New Roman" panose="02020603050405020304" pitchFamily="18" charset="0"/>
              </a:rPr>
              <a:t>原文：安全提示  此处坡陡路滑  请勿擅自攀爬</a:t>
            </a:r>
            <a:endParaRPr lang="zh-CN" altLang="en-US" sz="2000" dirty="0">
              <a:latin typeface="Times New Roman" panose="02020603050405020304" pitchFamily="18" charset="0"/>
              <a:cs typeface="Times New Roman" panose="02020603050405020304" pitchFamily="18" charset="0"/>
            </a:endParaRPr>
          </a:p>
          <a:p>
            <a:pPr eaLnBrk="1" hangingPunct="1">
              <a:lnSpc>
                <a:spcPct val="160000"/>
              </a:lnSpc>
            </a:pPr>
            <a:r>
              <a:rPr lang="zh-CN" altLang="en-US" sz="2000" dirty="0">
                <a:latin typeface="Times New Roman" panose="02020603050405020304" pitchFamily="18" charset="0"/>
                <a:cs typeface="Times New Roman" panose="02020603050405020304" pitchFamily="18" charset="0"/>
              </a:rPr>
              <a:t>原译：</a:t>
            </a:r>
            <a:r>
              <a:rPr lang="en-US" altLang="zh-CN" sz="2000" dirty="0">
                <a:latin typeface="Times New Roman" panose="02020603050405020304" pitchFamily="18" charset="0"/>
                <a:cs typeface="Times New Roman" panose="02020603050405020304" pitchFamily="18" charset="0"/>
              </a:rPr>
              <a:t>Safe prompt: Here slope steep road slides, please arbitrarily do not climb up.</a:t>
            </a:r>
            <a:endParaRPr lang="en-US" altLang="zh-CN" sz="2000" dirty="0">
              <a:latin typeface="Times New Roman" panose="02020603050405020304" pitchFamily="18" charset="0"/>
              <a:cs typeface="Times New Roman" panose="02020603050405020304" pitchFamily="18" charset="0"/>
            </a:endParaRPr>
          </a:p>
          <a:p>
            <a:pPr eaLnBrk="1" hangingPunct="1">
              <a:lnSpc>
                <a:spcPct val="160000"/>
              </a:lnSpc>
            </a:pP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解析</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原译属于字字对译，比如“擅自”完全不必译出，而且“</a:t>
            </a:r>
            <a:r>
              <a:rPr lang="en-US" altLang="zh-CN" sz="2000" dirty="0">
                <a:latin typeface="Times New Roman" panose="02020603050405020304" pitchFamily="18" charset="0"/>
                <a:cs typeface="Times New Roman" panose="02020603050405020304" pitchFamily="18" charset="0"/>
              </a:rPr>
              <a:t>arbitrarily”</a:t>
            </a:r>
            <a:r>
              <a:rPr lang="zh-CN" altLang="en-US" sz="2000" dirty="0">
                <a:latin typeface="Times New Roman" panose="02020603050405020304" pitchFamily="18" charset="0"/>
                <a:cs typeface="Times New Roman" panose="02020603050405020304" pitchFamily="18" charset="0"/>
              </a:rPr>
              <a:t>表示“任意性”的意思，建议译为：</a:t>
            </a:r>
            <a:r>
              <a:rPr lang="en-US" altLang="zh-CN" sz="2000" b="1" dirty="0">
                <a:latin typeface="Times New Roman" panose="02020603050405020304" pitchFamily="18" charset="0"/>
                <a:cs typeface="Times New Roman" panose="02020603050405020304" pitchFamily="18" charset="0"/>
              </a:rPr>
              <a:t>Steep Slope and Wet Road, No Climbing </a:t>
            </a:r>
            <a:endParaRPr lang="en-US" altLang="zh-CN" sz="2000" b="1" dirty="0">
              <a:latin typeface="Times New Roman" panose="02020603050405020304" pitchFamily="18" charset="0"/>
              <a:cs typeface="Times New Roman" panose="02020603050405020304" pitchFamily="18" charset="0"/>
            </a:endParaRPr>
          </a:p>
          <a:p>
            <a:pPr eaLnBrk="1" hangingPunct="1"/>
            <a:endParaRPr lang="en-US" altLang="zh-CN" sz="2000" b="1" dirty="0">
              <a:latin typeface="Times New Roman" panose="02020603050405020304" pitchFamily="18" charset="0"/>
              <a:cs typeface="Times New Roman" panose="02020603050405020304" pitchFamily="18" charset="0"/>
            </a:endParaRPr>
          </a:p>
        </p:txBody>
      </p:sp>
      <p:pic>
        <p:nvPicPr>
          <p:cNvPr id="84995" name="Picture 4"/>
          <p:cNvPicPr>
            <a:picLocks noChangeAspect="1"/>
          </p:cNvPicPr>
          <p:nvPr/>
        </p:nvPicPr>
        <p:blipFill>
          <a:blip r:embed="rId1">
            <a:grayscl/>
          </a:blip>
          <a:stretch>
            <a:fillRect/>
          </a:stretch>
        </p:blipFill>
        <p:spPr>
          <a:xfrm>
            <a:off x="1415415" y="2348865"/>
            <a:ext cx="2916238" cy="2009775"/>
          </a:xfrm>
          <a:prstGeom prst="rect">
            <a:avLst/>
          </a:prstGeom>
          <a:noFill/>
          <a:ln w="9525">
            <a:noFill/>
          </a:ln>
        </p:spPr>
      </p:pic>
      <p:sp>
        <p:nvSpPr>
          <p:cNvPr id="84996" name="Rectangle 6"/>
          <p:cNvSpPr/>
          <p:nvPr/>
        </p:nvSpPr>
        <p:spPr>
          <a:xfrm>
            <a:off x="3660775" y="1498759"/>
            <a:ext cx="1456055" cy="52197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66675" eaLnBrk="1" hangingPunct="1">
              <a:spcBef>
                <a:spcPct val="0"/>
              </a:spcBef>
              <a:buClrTx/>
              <a:buSzTx/>
              <a:buFontTx/>
              <a:buNone/>
            </a:pPr>
            <a:r>
              <a:rPr lang="en-US" altLang="zh-CN" sz="1000" dirty="0">
                <a:latin typeface="Times New Roman" panose="02020603050405020304" pitchFamily="18" charset="0"/>
                <a:cs typeface="Times New Roman" panose="02020603050405020304" pitchFamily="18" charset="0"/>
              </a:rPr>
              <a:t>                                      </a:t>
            </a:r>
            <a:endParaRPr lang="en-US" altLang="zh-CN" sz="900" dirty="0"/>
          </a:p>
          <a:p>
            <a:pPr marL="0" lvl="0" indent="66675">
              <a:spcBef>
                <a:spcPct val="0"/>
              </a:spcBef>
              <a:buClrTx/>
              <a:buSzTx/>
              <a:buFontTx/>
              <a:buNone/>
            </a:pPr>
            <a:endParaRPr lang="en-US" altLang="zh-CN" sz="1800" dirty="0">
              <a:latin typeface="Arial" panose="020B0604020202020204" pitchFamily="34" charset="0"/>
            </a:endParaRPr>
          </a:p>
        </p:txBody>
      </p:sp>
      <p:sp>
        <p:nvSpPr>
          <p:cNvPr id="84997" name="Rectangle 7"/>
          <p:cNvSpPr/>
          <p:nvPr/>
        </p:nvSpPr>
        <p:spPr>
          <a:xfrm>
            <a:off x="7966711" y="3571558"/>
            <a:ext cx="532130" cy="24511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algn="ctr" eaLnBrk="1" hangingPunct="1">
              <a:spcBef>
                <a:spcPct val="0"/>
              </a:spcBef>
              <a:buClrTx/>
              <a:buSzTx/>
              <a:buFontTx/>
              <a:buNone/>
            </a:pPr>
            <a:r>
              <a:rPr lang="en-US" altLang="zh-CN" sz="1000" dirty="0">
                <a:latin typeface="Times New Roman" panose="02020603050405020304" pitchFamily="18" charset="0"/>
                <a:cs typeface="Times New Roman" panose="02020603050405020304" pitchFamily="18" charset="0"/>
              </a:rPr>
              <a:t>   </a:t>
            </a:r>
            <a:r>
              <a:rPr lang="zh-CN" altLang="en-US" sz="1000" dirty="0">
                <a:latin typeface="Times New Roman" panose="02020603050405020304" pitchFamily="18" charset="0"/>
                <a:cs typeface="Times New Roman" panose="02020603050405020304" pitchFamily="18" charset="0"/>
              </a:rPr>
              <a:t>　    </a:t>
            </a:r>
            <a:endParaRPr lang="zh-CN" altLang="en-US" sz="1800" dirty="0">
              <a:latin typeface="Arial" panose="020B0604020202020204" pitchFamily="34" charset="0"/>
            </a:endParaRPr>
          </a:p>
        </p:txBody>
      </p:sp>
    </p:spTree>
  </p:cSld>
  <p:clrMapOvr>
    <a:masterClrMapping/>
  </p:clrMapOvr>
  <p:transition spd="slow">
    <p:randomBar dir="vert"/>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2803" name="Rectangle 3"/>
          <p:cNvSpPr>
            <a:spLocks noGrp="1"/>
          </p:cNvSpPr>
          <p:nvPr>
            <p:ph idx="1"/>
          </p:nvPr>
        </p:nvSpPr>
        <p:spPr>
          <a:xfrm>
            <a:off x="1705610" y="1773555"/>
            <a:ext cx="9725660" cy="3516630"/>
          </a:xfrm>
        </p:spPr>
        <p:txBody>
          <a:bodyPr vert="horz" wrap="square" lIns="91440" tIns="45720" rIns="91440" bIns="45720" anchor="t" anchorCtr="0"/>
          <a:p>
            <a:pPr eaLnBrk="1" hangingPunct="1">
              <a:lnSpc>
                <a:spcPct val="130000"/>
              </a:lnSpc>
            </a:pPr>
            <a:r>
              <a:rPr lang="en-US" altLang="zh-CN" sz="2400" dirty="0">
                <a:latin typeface="Times New Roman" panose="02020603050405020304" pitchFamily="18" charset="0"/>
                <a:cs typeface="Times New Roman" panose="02020603050405020304" pitchFamily="18" charset="0"/>
              </a:rPr>
              <a:t>1.	Our company is </a:t>
            </a:r>
            <a:r>
              <a:rPr lang="en-US" altLang="zh-CN" sz="2400" i="1" dirty="0">
                <a:latin typeface="Times New Roman" panose="02020603050405020304" pitchFamily="18" charset="0"/>
                <a:cs typeface="Times New Roman" panose="02020603050405020304" pitchFamily="18" charset="0"/>
              </a:rPr>
              <a:t>entitled </a:t>
            </a:r>
            <a:r>
              <a:rPr lang="en-US" altLang="zh-CN" sz="2400" dirty="0">
                <a:latin typeface="Times New Roman" panose="02020603050405020304" pitchFamily="18" charset="0"/>
                <a:cs typeface="Times New Roman" panose="02020603050405020304" pitchFamily="18" charset="0"/>
              </a:rPr>
              <a:t>to lodge a claim for the losses caused by improper packing against the seller.</a:t>
            </a:r>
            <a:endParaRPr lang="en-US" altLang="zh-CN" sz="24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400" dirty="0">
                <a:latin typeface="Times New Roman" panose="02020603050405020304" pitchFamily="18" charset="0"/>
                <a:cs typeface="Times New Roman" panose="02020603050405020304" pitchFamily="18" charset="0"/>
              </a:rPr>
              <a:t>因包装不当导致损失，本公司有权向卖方提出索赔。 </a:t>
            </a:r>
            <a:endParaRPr lang="zh-CN" altLang="en-US" sz="2400" dirty="0">
              <a:latin typeface="Times New Roman" panose="02020603050405020304" pitchFamily="18" charset="0"/>
              <a:cs typeface="Times New Roman" panose="02020603050405020304" pitchFamily="18" charset="0"/>
            </a:endParaRPr>
          </a:p>
          <a:p>
            <a:pPr eaLnBrk="1" hangingPunct="1">
              <a:lnSpc>
                <a:spcPct val="130000"/>
              </a:lnSpc>
            </a:pPr>
            <a:r>
              <a:rPr lang="en-US" altLang="zh-CN" sz="2400" dirty="0">
                <a:latin typeface="Times New Roman" panose="02020603050405020304" pitchFamily="18" charset="0"/>
                <a:cs typeface="Times New Roman" panose="02020603050405020304" pitchFamily="18" charset="0"/>
              </a:rPr>
              <a:t>2.	He was unfortunately dismissed though he has more than ten years of loyal </a:t>
            </a:r>
            <a:r>
              <a:rPr lang="en-US" altLang="zh-CN" sz="2400" i="1" dirty="0">
                <a:latin typeface="Times New Roman" panose="02020603050405020304" pitchFamily="18" charset="0"/>
                <a:cs typeface="Times New Roman" panose="02020603050405020304" pitchFamily="18" charset="0"/>
              </a:rPr>
              <a:t>employment</a:t>
            </a:r>
            <a:r>
              <a:rPr lang="en-US" altLang="zh-CN" sz="2400" dirty="0">
                <a:latin typeface="Times New Roman" panose="02020603050405020304" pitchFamily="18" charset="0"/>
                <a:cs typeface="Times New Roman" panose="02020603050405020304" pitchFamily="18" charset="0"/>
              </a:rPr>
              <a:t> with the company.</a:t>
            </a:r>
            <a:endParaRPr lang="en-US" altLang="zh-CN" sz="2400" dirty="0">
              <a:latin typeface="Times New Roman" panose="02020603050405020304" pitchFamily="18" charset="0"/>
              <a:cs typeface="Times New Roman" panose="02020603050405020304" pitchFamily="18" charset="0"/>
            </a:endParaRPr>
          </a:p>
          <a:p>
            <a:pPr eaLnBrk="1" hangingPunct="1">
              <a:lnSpc>
                <a:spcPct val="130000"/>
              </a:lnSpc>
            </a:pPr>
            <a:r>
              <a:rPr lang="zh-CN" altLang="en-US" sz="2400" dirty="0">
                <a:latin typeface="Times New Roman" panose="02020603050405020304" pitchFamily="18" charset="0"/>
                <a:cs typeface="Times New Roman" panose="02020603050405020304" pitchFamily="18" charset="0"/>
              </a:rPr>
              <a:t>尽管他忠心耿耿地为公司工作了十多年，不幸的是，他还是被炒掉了。</a:t>
            </a:r>
            <a:endParaRPr lang="zh-CN" altLang="en-US" sz="2400" dirty="0">
              <a:latin typeface="Times New Roman" panose="02020603050405020304" pitchFamily="18" charset="0"/>
              <a:cs typeface="Times New Roman" panose="02020603050405020304" pitchFamily="18" charset="0"/>
            </a:endParaRPr>
          </a:p>
        </p:txBody>
      </p:sp>
      <p:sp>
        <p:nvSpPr>
          <p:cNvPr id="86019" name="Rectangle 5"/>
          <p:cNvSpPr>
            <a:spLocks noGrp="1"/>
          </p:cNvSpPr>
          <p:nvPr>
            <p:ph type="title"/>
          </p:nvPr>
        </p:nvSpPr>
        <p:spPr/>
        <p:txBody>
          <a:bodyPr vert="horz" wrap="square" lIns="91440" tIns="45720" rIns="91440" bIns="45720" anchor="b" anchorCtr="0"/>
          <a:p>
            <a:pPr eaLnBrk="1" hangingPunct="1"/>
            <a:r>
              <a:rPr lang="en-US" altLang="zh-CN" sz="3200" b="1" dirty="0"/>
              <a:t>Task VIII</a:t>
            </a:r>
            <a:r>
              <a:rPr lang="en-US" altLang="zh-CN" sz="3200" dirty="0"/>
              <a:t>  </a:t>
            </a:r>
            <a:r>
              <a:rPr lang="zh-CN" altLang="en-US" sz="3200" dirty="0"/>
              <a:t>请翻译下列句子，注意使用词类转换翻译技巧。</a:t>
            </a:r>
            <a:endParaRPr lang="zh-CN" altLang="en-US" sz="32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2803">
                                            <p:txEl>
                                              <p:charRg st="0" end="106"/>
                                            </p:txEl>
                                          </p:spTgt>
                                        </p:tgtEl>
                                        <p:attrNameLst>
                                          <p:attrName>style.visibility</p:attrName>
                                        </p:attrNameLst>
                                      </p:cBhvr>
                                      <p:to>
                                        <p:strVal val="visible"/>
                                      </p:to>
                                    </p:set>
                                    <p:animEffect transition="in" filter="wipe(down)">
                                      <p:cBhvr>
                                        <p:cTn id="7" dur="500"/>
                                        <p:tgtEl>
                                          <p:spTgt spid="332803">
                                            <p:txEl>
                                              <p:charRg st="0" end="10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2803">
                                            <p:txEl>
                                              <p:charRg st="106" end="131"/>
                                            </p:txEl>
                                          </p:spTgt>
                                        </p:tgtEl>
                                        <p:attrNameLst>
                                          <p:attrName>style.visibility</p:attrName>
                                        </p:attrNameLst>
                                      </p:cBhvr>
                                      <p:to>
                                        <p:strVal val="visible"/>
                                      </p:to>
                                    </p:set>
                                    <p:animEffect transition="in" filter="wipe(down)">
                                      <p:cBhvr>
                                        <p:cTn id="12" dur="500"/>
                                        <p:tgtEl>
                                          <p:spTgt spid="332803">
                                            <p:txEl>
                                              <p:charRg st="106" end="13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32803">
                                            <p:txEl>
                                              <p:charRg st="131" end="237"/>
                                            </p:txEl>
                                          </p:spTgt>
                                        </p:tgtEl>
                                        <p:attrNameLst>
                                          <p:attrName>style.visibility</p:attrName>
                                        </p:attrNameLst>
                                      </p:cBhvr>
                                      <p:to>
                                        <p:strVal val="visible"/>
                                      </p:to>
                                    </p:set>
                                    <p:animEffect transition="in" filter="wipe(down)">
                                      <p:cBhvr>
                                        <p:cTn id="17" dur="500"/>
                                        <p:tgtEl>
                                          <p:spTgt spid="332803">
                                            <p:txEl>
                                              <p:charRg st="131" end="2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2803">
                                            <p:txEl>
                                              <p:charRg st="237" end="269"/>
                                            </p:txEl>
                                          </p:spTgt>
                                        </p:tgtEl>
                                        <p:attrNameLst>
                                          <p:attrName>style.visibility</p:attrName>
                                        </p:attrNameLst>
                                      </p:cBhvr>
                                      <p:to>
                                        <p:strVal val="visible"/>
                                      </p:to>
                                    </p:set>
                                    <p:animEffect transition="in" filter="wipe(down)">
                                      <p:cBhvr>
                                        <p:cTn id="22" dur="500"/>
                                        <p:tgtEl>
                                          <p:spTgt spid="332803">
                                            <p:txEl>
                                              <p:charRg st="237" end="2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3827" name="Rectangle 3"/>
          <p:cNvSpPr>
            <a:spLocks noGrp="1"/>
          </p:cNvSpPr>
          <p:nvPr>
            <p:ph idx="1"/>
          </p:nvPr>
        </p:nvSpPr>
        <p:spPr>
          <a:xfrm>
            <a:off x="1525270" y="1650365"/>
            <a:ext cx="10114280" cy="5379085"/>
          </a:xfrm>
        </p:spPr>
        <p:txBody>
          <a:bodyPr vert="horz" wrap="square" lIns="91440" tIns="45720" rIns="91440" bIns="45720" anchor="t" anchorCtr="0"/>
          <a:p>
            <a:pPr eaLnBrk="1" hangingPunct="1"/>
            <a:r>
              <a:rPr lang="en-US" altLang="zh-CN" sz="2400" dirty="0">
                <a:latin typeface="Times New Roman" panose="02020603050405020304" pitchFamily="18" charset="0"/>
                <a:cs typeface="Times New Roman" panose="02020603050405020304" pitchFamily="18" charset="0"/>
              </a:rPr>
              <a:t>3.	The best </a:t>
            </a:r>
            <a:r>
              <a:rPr lang="en-US" altLang="zh-CN" sz="2400" i="1" dirty="0">
                <a:latin typeface="Times New Roman" panose="02020603050405020304" pitchFamily="18" charset="0"/>
                <a:cs typeface="Times New Roman" panose="02020603050405020304" pitchFamily="18" charset="0"/>
              </a:rPr>
              <a:t>cure </a:t>
            </a:r>
            <a:r>
              <a:rPr lang="en-US" altLang="zh-CN" sz="2400" dirty="0">
                <a:latin typeface="Times New Roman" panose="02020603050405020304" pitchFamily="18" charset="0"/>
                <a:cs typeface="Times New Roman" panose="02020603050405020304" pitchFamily="18" charset="0"/>
              </a:rPr>
              <a:t>for the national economy would be economy. (Ashoey Cooper) </a:t>
            </a:r>
            <a:endParaRPr lang="en-US" altLang="zh-CN" sz="2400" dirty="0">
              <a:latin typeface="Times New Roman" panose="02020603050405020304" pitchFamily="18" charset="0"/>
              <a:cs typeface="Times New Roman" panose="02020603050405020304" pitchFamily="18" charset="0"/>
            </a:endParaRPr>
          </a:p>
          <a:p>
            <a:pPr eaLnBrk="1" hangingPunct="1"/>
            <a:r>
              <a:rPr lang="zh-CN" altLang="en-US" sz="2400" dirty="0">
                <a:latin typeface="Times New Roman" panose="02020603050405020304" pitchFamily="18" charset="0"/>
                <a:cs typeface="Times New Roman" panose="02020603050405020304" pitchFamily="18" charset="0"/>
              </a:rPr>
              <a:t>拯救国家经济的最好办法就是节约。</a:t>
            </a:r>
            <a:endParaRPr lang="zh-CN" altLang="en-US" sz="2400" dirty="0">
              <a:latin typeface="Times New Roman" panose="02020603050405020304" pitchFamily="18" charset="0"/>
              <a:cs typeface="Times New Roman" panose="02020603050405020304" pitchFamily="18" charset="0"/>
            </a:endParaRPr>
          </a:p>
          <a:p>
            <a:pPr eaLnBrk="1" hangingPunct="1"/>
            <a:endParaRPr lang="zh-CN" altLang="en-US"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4.	Experts said this new study is more </a:t>
            </a:r>
            <a:r>
              <a:rPr lang="en-US" altLang="zh-CN" sz="2400" i="1" dirty="0">
                <a:latin typeface="Times New Roman" panose="02020603050405020304" pitchFamily="18" charset="0"/>
                <a:cs typeface="Times New Roman" panose="02020603050405020304" pitchFamily="18" charset="0"/>
              </a:rPr>
              <a:t>evidence</a:t>
            </a:r>
            <a:r>
              <a:rPr lang="en-US" altLang="zh-CN" sz="2400" dirty="0">
                <a:latin typeface="Times New Roman" panose="02020603050405020304" pitchFamily="18" charset="0"/>
                <a:cs typeface="Times New Roman" panose="02020603050405020304" pitchFamily="18" charset="0"/>
              </a:rPr>
              <a:t> that physical exercise can help protect the person’s health.</a:t>
            </a:r>
            <a:endParaRPr lang="en-US" altLang="zh-CN" sz="2400" dirty="0">
              <a:latin typeface="Times New Roman" panose="02020603050405020304" pitchFamily="18" charset="0"/>
              <a:cs typeface="Times New Roman" panose="02020603050405020304" pitchFamily="18" charset="0"/>
            </a:endParaRPr>
          </a:p>
          <a:p>
            <a:pPr eaLnBrk="1" hangingPunct="1"/>
            <a:r>
              <a:rPr lang="zh-CN" altLang="en-US" sz="2400" dirty="0">
                <a:latin typeface="Times New Roman" panose="02020603050405020304" pitchFamily="18" charset="0"/>
                <a:cs typeface="Times New Roman" panose="02020603050405020304" pitchFamily="18" charset="0"/>
              </a:rPr>
              <a:t>专家们说，这项新研究更证明了体育锻炼有助于保持身体健康。</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3827">
                                            <p:txEl>
                                              <p:charRg st="0" end="77"/>
                                            </p:txEl>
                                          </p:spTgt>
                                        </p:tgtEl>
                                        <p:attrNameLst>
                                          <p:attrName>style.visibility</p:attrName>
                                        </p:attrNameLst>
                                      </p:cBhvr>
                                      <p:to>
                                        <p:strVal val="visible"/>
                                      </p:to>
                                    </p:set>
                                    <p:animEffect transition="in" filter="wipe(down)">
                                      <p:cBhvr>
                                        <p:cTn id="7" dur="500"/>
                                        <p:tgtEl>
                                          <p:spTgt spid="333827">
                                            <p:txEl>
                                              <p:charRg st="0" end="7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3827">
                                            <p:txEl>
                                              <p:charRg st="77" end="94"/>
                                            </p:txEl>
                                          </p:spTgt>
                                        </p:tgtEl>
                                        <p:attrNameLst>
                                          <p:attrName>style.visibility</p:attrName>
                                        </p:attrNameLst>
                                      </p:cBhvr>
                                      <p:to>
                                        <p:strVal val="visible"/>
                                      </p:to>
                                    </p:set>
                                    <p:animEffect transition="in" filter="wipe(down)">
                                      <p:cBhvr>
                                        <p:cTn id="12" dur="500"/>
                                        <p:tgtEl>
                                          <p:spTgt spid="333827">
                                            <p:txEl>
                                              <p:charRg st="77" end="9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33827">
                                            <p:txEl>
                                              <p:charRg st="95" end="204"/>
                                            </p:txEl>
                                          </p:spTgt>
                                        </p:tgtEl>
                                        <p:attrNameLst>
                                          <p:attrName>style.visibility</p:attrName>
                                        </p:attrNameLst>
                                      </p:cBhvr>
                                      <p:to>
                                        <p:strVal val="visible"/>
                                      </p:to>
                                    </p:set>
                                    <p:animEffect transition="in" filter="wipe(down)">
                                      <p:cBhvr>
                                        <p:cTn id="17" dur="500"/>
                                        <p:tgtEl>
                                          <p:spTgt spid="333827">
                                            <p:txEl>
                                              <p:charRg st="95" end="20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3827">
                                            <p:txEl>
                                              <p:charRg st="204" end="233"/>
                                            </p:txEl>
                                          </p:spTgt>
                                        </p:tgtEl>
                                        <p:attrNameLst>
                                          <p:attrName>style.visibility</p:attrName>
                                        </p:attrNameLst>
                                      </p:cBhvr>
                                      <p:to>
                                        <p:strVal val="visible"/>
                                      </p:to>
                                    </p:set>
                                    <p:animEffect transition="in" filter="wipe(down)">
                                      <p:cBhvr>
                                        <p:cTn id="22" dur="500"/>
                                        <p:tgtEl>
                                          <p:spTgt spid="333827">
                                            <p:txEl>
                                              <p:charRg st="204" end="2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idx="1"/>
          </p:nvPr>
        </p:nvSpPr>
        <p:spPr>
          <a:xfrm>
            <a:off x="1703705" y="189230"/>
            <a:ext cx="8964295" cy="5617210"/>
          </a:xfrm>
          <a:solidFill>
            <a:schemeClr val="bg1"/>
          </a:solidFill>
        </p:spPr>
        <p:txBody>
          <a:bodyPr vert="horz" wrap="square" lIns="91440" tIns="45720" rIns="91440" bIns="45720" anchor="t" anchorCtr="0"/>
          <a:p>
            <a:pPr eaLnBrk="1" hangingPunct="1"/>
            <a:r>
              <a:rPr lang="en-US" altLang="zh-CN" b="1" dirty="0">
                <a:latin typeface="Times New Roman" panose="02020603050405020304" pitchFamily="18" charset="0"/>
                <a:cs typeface="Times New Roman" panose="02020603050405020304" pitchFamily="18" charset="0"/>
              </a:rPr>
              <a:t>§PART TWO </a:t>
            </a:r>
            <a:r>
              <a:rPr lang="zh-CN" altLang="en-US" b="1" dirty="0">
                <a:latin typeface="Times New Roman" panose="02020603050405020304" pitchFamily="18" charset="0"/>
                <a:cs typeface="Times New Roman" panose="02020603050405020304" pitchFamily="18" charset="0"/>
              </a:rPr>
              <a:t>热身练习</a:t>
            </a:r>
            <a:endParaRPr lang="zh-CN" altLang="en-US" dirty="0">
              <a:latin typeface="Times New Roman" panose="02020603050405020304" pitchFamily="18" charset="0"/>
              <a:cs typeface="Times New Roman" panose="02020603050405020304" pitchFamily="18" charset="0"/>
            </a:endParaRPr>
          </a:p>
          <a:p>
            <a:pPr eaLnBrk="1" hangingPunct="1"/>
            <a:r>
              <a:rPr lang="en-US" altLang="zh-CN" sz="2800" dirty="0">
                <a:latin typeface="Times New Roman" panose="02020603050405020304" pitchFamily="18" charset="0"/>
                <a:cs typeface="Times New Roman" panose="02020603050405020304" pitchFamily="18" charset="0"/>
              </a:rPr>
              <a:t>Task I  </a:t>
            </a:r>
            <a:r>
              <a:rPr lang="zh-CN" altLang="en-US" sz="2800" dirty="0">
                <a:latin typeface="Times New Roman" panose="02020603050405020304" pitchFamily="18" charset="0"/>
                <a:cs typeface="Times New Roman" panose="02020603050405020304" pitchFamily="18" charset="0"/>
              </a:rPr>
              <a:t>请将下列公示语及其恰当的翻译配对，并将其编号填入括号中。</a:t>
            </a:r>
            <a:endParaRPr lang="zh-CN" altLang="en-US" sz="2800" dirty="0">
              <a:latin typeface="Times New Roman" panose="02020603050405020304" pitchFamily="18" charset="0"/>
              <a:cs typeface="Times New Roman" panose="02020603050405020304" pitchFamily="18" charset="0"/>
            </a:endParaRPr>
          </a:p>
          <a:p>
            <a:pPr eaLnBrk="1" hangingPunct="1"/>
            <a:r>
              <a:rPr lang="en-US" altLang="zh-CN" sz="2800" dirty="0">
                <a:latin typeface="Times New Roman" panose="02020603050405020304" pitchFamily="18" charset="0"/>
                <a:cs typeface="Times New Roman" panose="02020603050405020304" pitchFamily="18" charset="0"/>
              </a:rPr>
              <a:t>1. Staff Only			     A. </a:t>
            </a:r>
            <a:r>
              <a:rPr lang="zh-CN" altLang="en-US" sz="2800" dirty="0">
                <a:latin typeface="Times New Roman" panose="02020603050405020304" pitchFamily="18" charset="0"/>
                <a:cs typeface="Times New Roman" panose="02020603050405020304" pitchFamily="18" charset="0"/>
              </a:rPr>
              <a:t>消防通道</a:t>
            </a:r>
            <a:endParaRPr lang="zh-CN" altLang="en-US" sz="2800" dirty="0">
              <a:latin typeface="Times New Roman" panose="02020603050405020304" pitchFamily="18" charset="0"/>
              <a:cs typeface="Times New Roman" panose="02020603050405020304" pitchFamily="18" charset="0"/>
            </a:endParaRPr>
          </a:p>
          <a:p>
            <a:pPr eaLnBrk="1" hangingPunct="1"/>
            <a:r>
              <a:rPr lang="en-US" altLang="zh-CN" sz="2800" dirty="0">
                <a:latin typeface="Times New Roman" panose="02020603050405020304" pitchFamily="18" charset="0"/>
                <a:cs typeface="Times New Roman" panose="02020603050405020304" pitchFamily="18" charset="0"/>
              </a:rPr>
              <a:t>2. No Parking		               B. </a:t>
            </a:r>
            <a:r>
              <a:rPr lang="zh-CN" altLang="en-US" sz="2800" dirty="0">
                <a:latin typeface="Times New Roman" panose="02020603050405020304" pitchFamily="18" charset="0"/>
                <a:cs typeface="Times New Roman" panose="02020603050405020304" pitchFamily="18" charset="0"/>
              </a:rPr>
              <a:t>非公莫入</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员工通道</a:t>
            </a:r>
            <a:endParaRPr lang="zh-CN" altLang="en-US" sz="2800" dirty="0">
              <a:latin typeface="Times New Roman" panose="02020603050405020304" pitchFamily="18" charset="0"/>
              <a:cs typeface="Times New Roman" panose="02020603050405020304" pitchFamily="18" charset="0"/>
            </a:endParaRPr>
          </a:p>
          <a:p>
            <a:pPr eaLnBrk="1" hangingPunct="1"/>
            <a:r>
              <a:rPr lang="en-US" altLang="zh-CN" sz="2800" dirty="0">
                <a:latin typeface="Times New Roman" panose="02020603050405020304" pitchFamily="18" charset="0"/>
                <a:cs typeface="Times New Roman" panose="02020603050405020304" pitchFamily="18" charset="0"/>
              </a:rPr>
              <a:t>3. Bicycle Parking	               C. </a:t>
            </a:r>
            <a:r>
              <a:rPr lang="zh-CN" altLang="en-US" sz="2800" dirty="0">
                <a:latin typeface="Times New Roman" panose="02020603050405020304" pitchFamily="18" charset="0"/>
                <a:cs typeface="Times New Roman" panose="02020603050405020304" pitchFamily="18" charset="0"/>
              </a:rPr>
              <a:t>疏散通道</a:t>
            </a:r>
            <a:endParaRPr lang="zh-CN" altLang="en-US" sz="2800" dirty="0">
              <a:latin typeface="Times New Roman" panose="02020603050405020304" pitchFamily="18" charset="0"/>
              <a:cs typeface="Times New Roman" panose="02020603050405020304" pitchFamily="18" charset="0"/>
            </a:endParaRPr>
          </a:p>
          <a:p>
            <a:pPr eaLnBrk="1" hangingPunct="1"/>
            <a:r>
              <a:rPr lang="en-US" altLang="zh-CN" sz="2800" dirty="0">
                <a:latin typeface="Times New Roman" panose="02020603050405020304" pitchFamily="18" charset="0"/>
                <a:cs typeface="Times New Roman" panose="02020603050405020304" pitchFamily="18" charset="0"/>
              </a:rPr>
              <a:t>4. Cargo Lift		                D. </a:t>
            </a:r>
            <a:r>
              <a:rPr lang="zh-CN" altLang="en-US" sz="2800" dirty="0">
                <a:latin typeface="Times New Roman" panose="02020603050405020304" pitchFamily="18" charset="0"/>
                <a:cs typeface="Times New Roman" panose="02020603050405020304" pitchFamily="18" charset="0"/>
              </a:rPr>
              <a:t>加油站</a:t>
            </a:r>
            <a:endParaRPr lang="zh-CN" altLang="en-US" sz="2800" dirty="0">
              <a:latin typeface="Times New Roman" panose="02020603050405020304" pitchFamily="18" charset="0"/>
              <a:cs typeface="Times New Roman" panose="02020603050405020304" pitchFamily="18" charset="0"/>
            </a:endParaRPr>
          </a:p>
          <a:p>
            <a:pPr eaLnBrk="1" hangingPunct="1"/>
            <a:r>
              <a:rPr lang="en-US" altLang="zh-CN" sz="2800" dirty="0">
                <a:latin typeface="Times New Roman" panose="02020603050405020304" pitchFamily="18" charset="0"/>
                <a:cs typeface="Times New Roman" panose="02020603050405020304" pitchFamily="18" charset="0"/>
              </a:rPr>
              <a:t>5. Sightseeing Elevator/Lift       E. </a:t>
            </a:r>
            <a:r>
              <a:rPr lang="zh-CN" altLang="en-US" sz="2800" dirty="0">
                <a:latin typeface="Times New Roman" panose="02020603050405020304" pitchFamily="18" charset="0"/>
                <a:cs typeface="Times New Roman" panose="02020603050405020304" pitchFamily="18" charset="0"/>
              </a:rPr>
              <a:t>货梯</a:t>
            </a:r>
            <a:endParaRPr lang="zh-CN" altLang="en-US" sz="2800" dirty="0">
              <a:latin typeface="Times New Roman" panose="02020603050405020304" pitchFamily="18" charset="0"/>
              <a:cs typeface="Times New Roman" panose="02020603050405020304" pitchFamily="18" charset="0"/>
            </a:endParaRPr>
          </a:p>
          <a:p>
            <a:pPr eaLnBrk="1" hangingPunct="1"/>
            <a:r>
              <a:rPr lang="en-US" altLang="zh-CN" sz="2800" dirty="0">
                <a:latin typeface="Times New Roman" panose="02020603050405020304" pitchFamily="18" charset="0"/>
                <a:cs typeface="Times New Roman" panose="02020603050405020304" pitchFamily="18" charset="0"/>
              </a:rPr>
              <a:t>6. Filling/Gas Station		       F. </a:t>
            </a:r>
            <a:r>
              <a:rPr lang="zh-CN" altLang="en-US" sz="2800" dirty="0">
                <a:latin typeface="Times New Roman" panose="02020603050405020304" pitchFamily="18" charset="0"/>
                <a:cs typeface="Times New Roman" panose="02020603050405020304" pitchFamily="18" charset="0"/>
              </a:rPr>
              <a:t>禁止停车</a:t>
            </a:r>
            <a:endParaRPr lang="zh-CN" altLang="en-US" sz="2800" dirty="0">
              <a:latin typeface="Times New Roman" panose="02020603050405020304" pitchFamily="18" charset="0"/>
              <a:cs typeface="Times New Roman" panose="02020603050405020304" pitchFamily="18" charset="0"/>
            </a:endParaRPr>
          </a:p>
          <a:p>
            <a:pPr eaLnBrk="1" hangingPunct="1"/>
            <a:r>
              <a:rPr lang="en-US" altLang="zh-CN" sz="2800" dirty="0">
                <a:latin typeface="Times New Roman" panose="02020603050405020304" pitchFamily="18" charset="0"/>
                <a:cs typeface="Times New Roman" panose="02020603050405020304" pitchFamily="18" charset="0"/>
              </a:rPr>
              <a:t>7. Escape Route		      G. </a:t>
            </a:r>
            <a:r>
              <a:rPr lang="zh-CN" altLang="en-US" sz="2800" dirty="0">
                <a:latin typeface="Times New Roman" panose="02020603050405020304" pitchFamily="18" charset="0"/>
                <a:cs typeface="Times New Roman" panose="02020603050405020304" pitchFamily="18" charset="0"/>
              </a:rPr>
              <a:t>观光梯</a:t>
            </a:r>
            <a:endParaRPr lang="zh-CN" altLang="en-US" sz="2800" dirty="0">
              <a:latin typeface="Times New Roman" panose="02020603050405020304" pitchFamily="18" charset="0"/>
              <a:cs typeface="Times New Roman" panose="02020603050405020304" pitchFamily="18" charset="0"/>
            </a:endParaRPr>
          </a:p>
          <a:p>
            <a:pPr eaLnBrk="1" hangingPunct="1"/>
            <a:r>
              <a:rPr lang="en-US" altLang="zh-CN" sz="2800" dirty="0">
                <a:latin typeface="Times New Roman" panose="02020603050405020304" pitchFamily="18" charset="0"/>
                <a:cs typeface="Times New Roman" panose="02020603050405020304" pitchFamily="18" charset="0"/>
              </a:rPr>
              <a:t>8. Fire Engine Access              H. </a:t>
            </a:r>
            <a:r>
              <a:rPr lang="zh-CN" altLang="en-US" sz="2800" dirty="0">
                <a:latin typeface="Times New Roman" panose="02020603050405020304" pitchFamily="18" charset="0"/>
                <a:cs typeface="Times New Roman" panose="02020603050405020304" pitchFamily="18" charset="0"/>
              </a:rPr>
              <a:t>自行车停放处</a:t>
            </a:r>
            <a:endParaRPr lang="zh-CN" altLang="en-US" sz="2800" dirty="0">
              <a:latin typeface="Times New Roman" panose="02020603050405020304" pitchFamily="18" charset="0"/>
              <a:cs typeface="Times New Roman" panose="02020603050405020304" pitchFamily="18" charset="0"/>
            </a:endParaRPr>
          </a:p>
        </p:txBody>
      </p:sp>
      <p:sp>
        <p:nvSpPr>
          <p:cNvPr id="250883" name="Line 3"/>
          <p:cNvSpPr/>
          <p:nvPr/>
        </p:nvSpPr>
        <p:spPr>
          <a:xfrm>
            <a:off x="3935413" y="1989138"/>
            <a:ext cx="2881312" cy="431800"/>
          </a:xfrm>
          <a:prstGeom prst="line">
            <a:avLst/>
          </a:prstGeom>
          <a:ln w="9525" cap="flat" cmpd="sng">
            <a:solidFill>
              <a:schemeClr val="tx1"/>
            </a:solidFill>
            <a:prstDash val="solid"/>
            <a:headEnd type="none" w="med" len="med"/>
            <a:tailEnd type="none" w="med" len="med"/>
          </a:ln>
        </p:spPr>
      </p:sp>
      <p:sp>
        <p:nvSpPr>
          <p:cNvPr id="250884" name="Line 4"/>
          <p:cNvSpPr/>
          <p:nvPr/>
        </p:nvSpPr>
        <p:spPr>
          <a:xfrm>
            <a:off x="4151313" y="2492375"/>
            <a:ext cx="2881312" cy="1944688"/>
          </a:xfrm>
          <a:prstGeom prst="line">
            <a:avLst/>
          </a:prstGeom>
          <a:ln w="9525" cap="flat" cmpd="sng">
            <a:solidFill>
              <a:schemeClr val="tx1"/>
            </a:solidFill>
            <a:prstDash val="solid"/>
            <a:headEnd type="none" w="med" len="med"/>
            <a:tailEnd type="triangle" w="med" len="med"/>
          </a:ln>
        </p:spPr>
      </p:sp>
      <p:sp>
        <p:nvSpPr>
          <p:cNvPr id="250885" name="Line 5"/>
          <p:cNvSpPr/>
          <p:nvPr/>
        </p:nvSpPr>
        <p:spPr>
          <a:xfrm>
            <a:off x="4727575" y="2997200"/>
            <a:ext cx="2160588" cy="2519363"/>
          </a:xfrm>
          <a:prstGeom prst="line">
            <a:avLst/>
          </a:prstGeom>
          <a:ln w="9525" cap="flat" cmpd="sng">
            <a:solidFill>
              <a:schemeClr val="tx1"/>
            </a:solidFill>
            <a:prstDash val="solid"/>
            <a:headEnd type="none" w="med" len="med"/>
            <a:tailEnd type="triangle" w="med" len="med"/>
          </a:ln>
        </p:spPr>
      </p:sp>
      <p:sp>
        <p:nvSpPr>
          <p:cNvPr id="250886" name="Line 6"/>
          <p:cNvSpPr/>
          <p:nvPr/>
        </p:nvSpPr>
        <p:spPr>
          <a:xfrm>
            <a:off x="4008438" y="3500438"/>
            <a:ext cx="3024187" cy="504825"/>
          </a:xfrm>
          <a:prstGeom prst="line">
            <a:avLst/>
          </a:prstGeom>
          <a:ln w="9525" cap="flat" cmpd="sng">
            <a:solidFill>
              <a:schemeClr val="tx1"/>
            </a:solidFill>
            <a:prstDash val="solid"/>
            <a:headEnd type="none" w="med" len="med"/>
            <a:tailEnd type="triangle" w="med" len="med"/>
          </a:ln>
        </p:spPr>
      </p:sp>
      <p:sp>
        <p:nvSpPr>
          <p:cNvPr id="250887" name="Line 7"/>
          <p:cNvSpPr/>
          <p:nvPr/>
        </p:nvSpPr>
        <p:spPr>
          <a:xfrm>
            <a:off x="6096000" y="4005263"/>
            <a:ext cx="863600" cy="1008062"/>
          </a:xfrm>
          <a:prstGeom prst="line">
            <a:avLst/>
          </a:prstGeom>
          <a:ln w="9525" cap="flat" cmpd="sng">
            <a:solidFill>
              <a:schemeClr val="tx1"/>
            </a:solidFill>
            <a:prstDash val="solid"/>
            <a:headEnd type="none" w="med" len="med"/>
            <a:tailEnd type="triangle" w="med" len="med"/>
          </a:ln>
        </p:spPr>
      </p:sp>
      <p:sp>
        <p:nvSpPr>
          <p:cNvPr id="250888" name="Line 8"/>
          <p:cNvSpPr/>
          <p:nvPr/>
        </p:nvSpPr>
        <p:spPr>
          <a:xfrm flipV="1">
            <a:off x="5159375" y="3429000"/>
            <a:ext cx="1873250" cy="1152525"/>
          </a:xfrm>
          <a:prstGeom prst="line">
            <a:avLst/>
          </a:prstGeom>
          <a:ln w="9525" cap="flat" cmpd="sng">
            <a:solidFill>
              <a:schemeClr val="tx1"/>
            </a:solidFill>
            <a:prstDash val="solid"/>
            <a:headEnd type="none" w="med" len="med"/>
            <a:tailEnd type="triangle" w="med" len="med"/>
          </a:ln>
        </p:spPr>
      </p:sp>
      <p:sp>
        <p:nvSpPr>
          <p:cNvPr id="250889" name="Line 9"/>
          <p:cNvSpPr/>
          <p:nvPr/>
        </p:nvSpPr>
        <p:spPr>
          <a:xfrm flipV="1">
            <a:off x="4367213" y="2997200"/>
            <a:ext cx="2665412" cy="2087563"/>
          </a:xfrm>
          <a:prstGeom prst="line">
            <a:avLst/>
          </a:prstGeom>
          <a:ln w="9525" cap="flat" cmpd="sng">
            <a:solidFill>
              <a:schemeClr val="tx1"/>
            </a:solidFill>
            <a:prstDash val="solid"/>
            <a:headEnd type="none" w="med" len="med"/>
            <a:tailEnd type="triangle" w="med" len="med"/>
          </a:ln>
        </p:spPr>
      </p:sp>
      <p:sp>
        <p:nvSpPr>
          <p:cNvPr id="250890" name="Line 10"/>
          <p:cNvSpPr/>
          <p:nvPr/>
        </p:nvSpPr>
        <p:spPr>
          <a:xfrm flipV="1">
            <a:off x="5232400" y="1916113"/>
            <a:ext cx="1655763" cy="3673475"/>
          </a:xfrm>
          <a:prstGeom prst="line">
            <a:avLst/>
          </a:prstGeom>
          <a:ln w="9525" cap="flat" cmpd="sng">
            <a:solidFill>
              <a:schemeClr val="tx1"/>
            </a:solidFill>
            <a:prstDash val="solid"/>
            <a:headEnd type="none" w="med" len="med"/>
            <a:tailEnd type="triangle" w="med" len="med"/>
          </a:ln>
        </p:spPr>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0883"/>
                                        </p:tgtEl>
                                        <p:attrNameLst>
                                          <p:attrName>style.visibility</p:attrName>
                                        </p:attrNameLst>
                                      </p:cBhvr>
                                      <p:to>
                                        <p:strVal val="visible"/>
                                      </p:to>
                                    </p:set>
                                    <p:animEffect transition="in" filter="wipe(down)">
                                      <p:cBhvr>
                                        <p:cTn id="7" dur="500"/>
                                        <p:tgtEl>
                                          <p:spTgt spid="2508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0884"/>
                                        </p:tgtEl>
                                        <p:attrNameLst>
                                          <p:attrName>style.visibility</p:attrName>
                                        </p:attrNameLst>
                                      </p:cBhvr>
                                      <p:to>
                                        <p:strVal val="visible"/>
                                      </p:to>
                                    </p:set>
                                    <p:animEffect transition="in" filter="wipe(down)">
                                      <p:cBhvr>
                                        <p:cTn id="12" dur="500"/>
                                        <p:tgtEl>
                                          <p:spTgt spid="25088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50885"/>
                                        </p:tgtEl>
                                        <p:attrNameLst>
                                          <p:attrName>style.visibility</p:attrName>
                                        </p:attrNameLst>
                                      </p:cBhvr>
                                      <p:to>
                                        <p:strVal val="visible"/>
                                      </p:to>
                                    </p:set>
                                    <p:animEffect transition="in" filter="wipe(down)">
                                      <p:cBhvr>
                                        <p:cTn id="17" dur="500"/>
                                        <p:tgtEl>
                                          <p:spTgt spid="25088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50886"/>
                                        </p:tgtEl>
                                        <p:attrNameLst>
                                          <p:attrName>style.visibility</p:attrName>
                                        </p:attrNameLst>
                                      </p:cBhvr>
                                      <p:to>
                                        <p:strVal val="visible"/>
                                      </p:to>
                                    </p:set>
                                    <p:animEffect transition="in" filter="wipe(down)">
                                      <p:cBhvr>
                                        <p:cTn id="22" dur="500"/>
                                        <p:tgtEl>
                                          <p:spTgt spid="25088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50887"/>
                                        </p:tgtEl>
                                        <p:attrNameLst>
                                          <p:attrName>style.visibility</p:attrName>
                                        </p:attrNameLst>
                                      </p:cBhvr>
                                      <p:to>
                                        <p:strVal val="visible"/>
                                      </p:to>
                                    </p:set>
                                    <p:animEffect transition="in" filter="wipe(down)">
                                      <p:cBhvr>
                                        <p:cTn id="27" dur="500"/>
                                        <p:tgtEl>
                                          <p:spTgt spid="25088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50888"/>
                                        </p:tgtEl>
                                        <p:attrNameLst>
                                          <p:attrName>style.visibility</p:attrName>
                                        </p:attrNameLst>
                                      </p:cBhvr>
                                      <p:to>
                                        <p:strVal val="visible"/>
                                      </p:to>
                                    </p:set>
                                    <p:animEffect transition="in" filter="wipe(down)">
                                      <p:cBhvr>
                                        <p:cTn id="32" dur="500"/>
                                        <p:tgtEl>
                                          <p:spTgt spid="25088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50889"/>
                                        </p:tgtEl>
                                        <p:attrNameLst>
                                          <p:attrName>style.visibility</p:attrName>
                                        </p:attrNameLst>
                                      </p:cBhvr>
                                      <p:to>
                                        <p:strVal val="visible"/>
                                      </p:to>
                                    </p:set>
                                    <p:animEffect transition="in" filter="wipe(down)">
                                      <p:cBhvr>
                                        <p:cTn id="37" dur="500"/>
                                        <p:tgtEl>
                                          <p:spTgt spid="2508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50890"/>
                                        </p:tgtEl>
                                        <p:attrNameLst>
                                          <p:attrName>style.visibility</p:attrName>
                                        </p:attrNameLst>
                                      </p:cBhvr>
                                      <p:to>
                                        <p:strVal val="visible"/>
                                      </p:to>
                                    </p:set>
                                    <p:animEffect transition="in" filter="wipe(down)">
                                      <p:cBhvr>
                                        <p:cTn id="42" dur="500"/>
                                        <p:tgtEl>
                                          <p:spTgt spid="250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4851" name="Rectangle 3"/>
          <p:cNvSpPr>
            <a:spLocks noGrp="1"/>
          </p:cNvSpPr>
          <p:nvPr>
            <p:ph idx="1"/>
          </p:nvPr>
        </p:nvSpPr>
        <p:spPr>
          <a:xfrm>
            <a:off x="1775460" y="1628775"/>
            <a:ext cx="9796780" cy="5544820"/>
          </a:xfrm>
        </p:spPr>
        <p:txBody>
          <a:bodyPr vert="horz" wrap="square" lIns="91440" tIns="45720" rIns="91440" bIns="45720" anchor="t" anchorCtr="0"/>
          <a:p>
            <a:pPr eaLnBrk="1" hangingPunct="1"/>
            <a:r>
              <a:rPr lang="en-US" altLang="zh-CN" sz="2400" dirty="0">
                <a:latin typeface="Times New Roman" panose="02020603050405020304" pitchFamily="18" charset="0"/>
                <a:cs typeface="Times New Roman" panose="02020603050405020304" pitchFamily="18" charset="0"/>
              </a:rPr>
              <a:t>5.	For professionals such as doctors, the computer may have more functions than we can ever imagine. It is a far more</a:t>
            </a:r>
            <a:r>
              <a:rPr lang="en-US" altLang="zh-CN" sz="2400" i="1" dirty="0">
                <a:latin typeface="Times New Roman" panose="02020603050405020304" pitchFamily="18" charset="0"/>
                <a:cs typeface="Times New Roman" panose="02020603050405020304" pitchFamily="18" charset="0"/>
              </a:rPr>
              <a:t> careful and industrious inspector</a:t>
            </a:r>
            <a:r>
              <a:rPr lang="en-US" altLang="zh-CN" sz="2400" dirty="0">
                <a:latin typeface="Times New Roman" panose="02020603050405020304" pitchFamily="18" charset="0"/>
                <a:cs typeface="Times New Roman" panose="02020603050405020304" pitchFamily="18" charset="0"/>
              </a:rPr>
              <a:t> than human being.</a:t>
            </a:r>
            <a:endParaRPr lang="en-US" altLang="zh-CN"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对医生这样的专业人员而言，电脑的作用可能比我们想象的更大。电脑能比人检查得更细心、更勤快。</a:t>
            </a:r>
            <a:endParaRPr lang="zh-CN" altLang="en-US" sz="2400" dirty="0">
              <a:latin typeface="Times New Roman" panose="02020603050405020304" pitchFamily="18" charset="0"/>
              <a:cs typeface="Times New Roman" panose="02020603050405020304" pitchFamily="18" charset="0"/>
            </a:endParaRPr>
          </a:p>
          <a:p>
            <a:pPr eaLnBrk="1" hangingPunct="1"/>
            <a:r>
              <a:rPr lang="en-US" altLang="zh-CN" sz="2400" dirty="0">
                <a:latin typeface="Times New Roman" panose="02020603050405020304" pitchFamily="18" charset="0"/>
                <a:cs typeface="Times New Roman" panose="02020603050405020304" pitchFamily="18" charset="0"/>
              </a:rPr>
              <a:t>6.	China’s vast size and abundant resources, her extraordinary economic </a:t>
            </a:r>
            <a:r>
              <a:rPr lang="en-US" altLang="zh-CN" sz="2400" i="1" dirty="0">
                <a:latin typeface="Times New Roman" panose="02020603050405020304" pitchFamily="18" charset="0"/>
                <a:cs typeface="Times New Roman" panose="02020603050405020304" pitchFamily="18" charset="0"/>
              </a:rPr>
              <a:t>progress</a:t>
            </a:r>
            <a:r>
              <a:rPr lang="en-US" altLang="zh-CN" sz="2400" dirty="0">
                <a:latin typeface="Times New Roman" panose="02020603050405020304" pitchFamily="18" charset="0"/>
                <a:cs typeface="Times New Roman" panose="02020603050405020304" pitchFamily="18" charset="0"/>
              </a:rPr>
              <a:t> over recent years, have made her an increasingly important player in the modern international economy.</a:t>
            </a:r>
            <a:endParaRPr lang="en-US" altLang="zh-CN" sz="2400" dirty="0">
              <a:latin typeface="Times New Roman" panose="02020603050405020304" pitchFamily="18" charset="0"/>
              <a:cs typeface="Times New Roman" panose="02020603050405020304" pitchFamily="18" charset="0"/>
            </a:endParaRPr>
          </a:p>
          <a:p>
            <a:pPr eaLnBrk="1" hangingPunct="1"/>
            <a:r>
              <a:rPr lang="zh-CN" altLang="en-US" sz="2400" dirty="0">
                <a:latin typeface="Times New Roman" panose="02020603050405020304" pitchFamily="18" charset="0"/>
                <a:cs typeface="Times New Roman" panose="02020603050405020304" pitchFamily="18" charset="0"/>
              </a:rPr>
              <a:t>中国地大物博，近年来经济发展速度惊人，已经成为当代国际经济中一支日益重要的力量。</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4851">
                                            <p:txEl>
                                              <p:charRg st="0" end="170"/>
                                            </p:txEl>
                                          </p:spTgt>
                                        </p:tgtEl>
                                        <p:attrNameLst>
                                          <p:attrName>style.visibility</p:attrName>
                                        </p:attrNameLst>
                                      </p:cBhvr>
                                      <p:to>
                                        <p:strVal val="visible"/>
                                      </p:to>
                                    </p:set>
                                    <p:animEffect transition="in" filter="wipe(down)">
                                      <p:cBhvr>
                                        <p:cTn id="7" dur="500"/>
                                        <p:tgtEl>
                                          <p:spTgt spid="334851">
                                            <p:txEl>
                                              <p:charRg st="0" end="17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4851">
                                            <p:txEl>
                                              <p:charRg st="170" end="217"/>
                                            </p:txEl>
                                          </p:spTgt>
                                        </p:tgtEl>
                                        <p:attrNameLst>
                                          <p:attrName>style.visibility</p:attrName>
                                        </p:attrNameLst>
                                      </p:cBhvr>
                                      <p:to>
                                        <p:strVal val="visible"/>
                                      </p:to>
                                    </p:set>
                                    <p:animEffect transition="in" filter="wipe(down)">
                                      <p:cBhvr>
                                        <p:cTn id="12" dur="500"/>
                                        <p:tgtEl>
                                          <p:spTgt spid="334851">
                                            <p:txEl>
                                              <p:charRg st="170" end="21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34851">
                                            <p:txEl>
                                              <p:charRg st="217" end="401"/>
                                            </p:txEl>
                                          </p:spTgt>
                                        </p:tgtEl>
                                        <p:attrNameLst>
                                          <p:attrName>style.visibility</p:attrName>
                                        </p:attrNameLst>
                                      </p:cBhvr>
                                      <p:to>
                                        <p:strVal val="visible"/>
                                      </p:to>
                                    </p:set>
                                    <p:animEffect transition="in" filter="wipe(down)">
                                      <p:cBhvr>
                                        <p:cTn id="17" dur="500"/>
                                        <p:tgtEl>
                                          <p:spTgt spid="334851">
                                            <p:txEl>
                                              <p:charRg st="217" end="40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4851">
                                            <p:txEl>
                                              <p:charRg st="401" end="442"/>
                                            </p:txEl>
                                          </p:spTgt>
                                        </p:tgtEl>
                                        <p:attrNameLst>
                                          <p:attrName>style.visibility</p:attrName>
                                        </p:attrNameLst>
                                      </p:cBhvr>
                                      <p:to>
                                        <p:strVal val="visible"/>
                                      </p:to>
                                    </p:set>
                                    <p:animEffect transition="in" filter="wipe(down)">
                                      <p:cBhvr>
                                        <p:cTn id="22" dur="500"/>
                                        <p:tgtEl>
                                          <p:spTgt spid="334851">
                                            <p:txEl>
                                              <p:charRg st="401" end="4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1"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5875" name="Rectangle 3"/>
          <p:cNvSpPr>
            <a:spLocks noGrp="1"/>
          </p:cNvSpPr>
          <p:nvPr>
            <p:ph idx="1"/>
          </p:nvPr>
        </p:nvSpPr>
        <p:spPr>
          <a:xfrm>
            <a:off x="1847850" y="1628775"/>
            <a:ext cx="9707880" cy="5256530"/>
          </a:xfrm>
        </p:spPr>
        <p:txBody>
          <a:bodyPr vert="horz" wrap="square" lIns="91440" tIns="45720" rIns="91440" bIns="45720" anchor="t" anchorCtr="0"/>
          <a:p>
            <a:pPr eaLnBrk="1" hangingPunct="1">
              <a:lnSpc>
                <a:spcPct val="120000"/>
              </a:lnSpc>
            </a:pPr>
            <a:r>
              <a:rPr lang="en-US" altLang="zh-CN" sz="2400" dirty="0">
                <a:latin typeface="Times New Roman" panose="02020603050405020304" pitchFamily="18" charset="0"/>
                <a:cs typeface="Times New Roman" panose="02020603050405020304" pitchFamily="18" charset="0"/>
              </a:rPr>
              <a:t>7.	In </a:t>
            </a:r>
            <a:r>
              <a:rPr lang="en-US" altLang="zh-CN" sz="2400" i="1" dirty="0">
                <a:latin typeface="Times New Roman" panose="02020603050405020304" pitchFamily="18" charset="0"/>
                <a:cs typeface="Times New Roman" panose="02020603050405020304" pitchFamily="18" charset="0"/>
              </a:rPr>
              <a:t>consideration</a:t>
            </a:r>
            <a:r>
              <a:rPr lang="en-US" altLang="zh-CN" sz="2400" dirty="0">
                <a:latin typeface="Times New Roman" panose="02020603050405020304" pitchFamily="18" charset="0"/>
                <a:cs typeface="Times New Roman" panose="02020603050405020304" pitchFamily="18" charset="0"/>
              </a:rPr>
              <a:t> of the mutual covenants and agreement herein contained, the parties agree as follows.</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cs typeface="Times New Roman" panose="02020603050405020304" pitchFamily="18" charset="0"/>
              </a:rPr>
              <a:t>考虑到双方在此提出的契约和协议</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同意订立如下条款。</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8. In case of </a:t>
            </a:r>
            <a:r>
              <a:rPr lang="en-US" altLang="zh-CN" sz="2400" i="1" dirty="0">
                <a:latin typeface="Times New Roman" panose="02020603050405020304" pitchFamily="18" charset="0"/>
                <a:cs typeface="Times New Roman" panose="02020603050405020304" pitchFamily="18" charset="0"/>
              </a:rPr>
              <a:t>shortage</a:t>
            </a:r>
            <a:r>
              <a:rPr lang="en-US" altLang="zh-CN" sz="2400" dirty="0">
                <a:latin typeface="Times New Roman" panose="02020603050405020304" pitchFamily="18" charset="0"/>
                <a:cs typeface="Times New Roman" panose="02020603050405020304" pitchFamily="18" charset="0"/>
              </a:rPr>
              <a:t> of iron and steel, China’s industry would undergo extreme difficulties in its </a:t>
            </a:r>
            <a:r>
              <a:rPr lang="en-US" altLang="zh-CN" sz="2400" i="1" dirty="0">
                <a:latin typeface="Times New Roman" panose="02020603050405020304" pitchFamily="18" charset="0"/>
                <a:cs typeface="Times New Roman" panose="02020603050405020304" pitchFamily="18" charset="0"/>
              </a:rPr>
              <a:t>development</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cs typeface="Times New Roman" panose="02020603050405020304" pitchFamily="18" charset="0"/>
              </a:rPr>
              <a:t>中国如果缺少钢铁，其工业发展就会遇到很大困难。</a:t>
            </a:r>
            <a:endParaRPr lang="zh-CN" altLang="en-US" sz="2400" dirty="0">
              <a:latin typeface="Times New Roman" panose="02020603050405020304" pitchFamily="18" charset="0"/>
              <a:cs typeface="Times New Roman" panose="02020603050405020304" pitchFamily="18" charset="0"/>
            </a:endParaRPr>
          </a:p>
          <a:p>
            <a:pPr eaLnBrk="1" hangingPunct="1"/>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5875">
                                            <p:txEl>
                                              <p:charRg st="0" end="106"/>
                                            </p:txEl>
                                          </p:spTgt>
                                        </p:tgtEl>
                                        <p:attrNameLst>
                                          <p:attrName>style.visibility</p:attrName>
                                        </p:attrNameLst>
                                      </p:cBhvr>
                                      <p:to>
                                        <p:strVal val="visible"/>
                                      </p:to>
                                    </p:set>
                                    <p:animEffect transition="in" filter="wipe(down)">
                                      <p:cBhvr>
                                        <p:cTn id="7" dur="500"/>
                                        <p:tgtEl>
                                          <p:spTgt spid="335875">
                                            <p:txEl>
                                              <p:charRg st="0" end="10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5875">
                                            <p:txEl>
                                              <p:charRg st="106" end="133"/>
                                            </p:txEl>
                                          </p:spTgt>
                                        </p:tgtEl>
                                        <p:attrNameLst>
                                          <p:attrName>style.visibility</p:attrName>
                                        </p:attrNameLst>
                                      </p:cBhvr>
                                      <p:to>
                                        <p:strVal val="visible"/>
                                      </p:to>
                                    </p:set>
                                    <p:animEffect transition="in" filter="wipe(down)">
                                      <p:cBhvr>
                                        <p:cTn id="12" dur="500"/>
                                        <p:tgtEl>
                                          <p:spTgt spid="335875">
                                            <p:txEl>
                                              <p:charRg st="106" end="13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35875">
                                            <p:txEl>
                                              <p:charRg st="133" end="247"/>
                                            </p:txEl>
                                          </p:spTgt>
                                        </p:tgtEl>
                                        <p:attrNameLst>
                                          <p:attrName>style.visibility</p:attrName>
                                        </p:attrNameLst>
                                      </p:cBhvr>
                                      <p:to>
                                        <p:strVal val="visible"/>
                                      </p:to>
                                    </p:set>
                                    <p:animEffect transition="in" filter="wipe(down)">
                                      <p:cBhvr>
                                        <p:cTn id="17" dur="500"/>
                                        <p:tgtEl>
                                          <p:spTgt spid="335875">
                                            <p:txEl>
                                              <p:charRg st="133" end="24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5875">
                                            <p:txEl>
                                              <p:charRg st="247" end="271"/>
                                            </p:txEl>
                                          </p:spTgt>
                                        </p:tgtEl>
                                        <p:attrNameLst>
                                          <p:attrName>style.visibility</p:attrName>
                                        </p:attrNameLst>
                                      </p:cBhvr>
                                      <p:to>
                                        <p:strVal val="visible"/>
                                      </p:to>
                                    </p:set>
                                    <p:animEffect transition="in" filter="wipe(down)">
                                      <p:cBhvr>
                                        <p:cTn id="22" dur="500"/>
                                        <p:tgtEl>
                                          <p:spTgt spid="335875">
                                            <p:txEl>
                                              <p:charRg st="247" end="2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5"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0515" name="Rectangle 3"/>
          <p:cNvSpPr>
            <a:spLocks noGrp="1"/>
          </p:cNvSpPr>
          <p:nvPr>
            <p:ph idx="1"/>
          </p:nvPr>
        </p:nvSpPr>
        <p:spPr>
          <a:xfrm>
            <a:off x="1847850" y="1701165"/>
            <a:ext cx="9667875" cy="5545455"/>
          </a:xfrm>
        </p:spPr>
        <p:txBody>
          <a:bodyPr vert="horz" wrap="square" lIns="91440" tIns="45720" rIns="91440" bIns="45720" anchor="t" anchorCtr="0"/>
          <a:p>
            <a:pPr eaLnBrk="1" hangingPunct="1">
              <a:lnSpc>
                <a:spcPct val="120000"/>
              </a:lnSpc>
            </a:pPr>
            <a:r>
              <a:rPr lang="en-US" altLang="zh-CN" sz="2400" dirty="0">
                <a:latin typeface="Times New Roman" panose="02020603050405020304" pitchFamily="18" charset="0"/>
                <a:cs typeface="Times New Roman" panose="02020603050405020304" pitchFamily="18" charset="0"/>
              </a:rPr>
              <a:t>9.We just signed a contract that is </a:t>
            </a:r>
            <a:r>
              <a:rPr lang="en-US" altLang="zh-CN" sz="2400" i="1" dirty="0">
                <a:latin typeface="Times New Roman" panose="02020603050405020304" pitchFamily="18" charset="0"/>
                <a:cs typeface="Times New Roman" panose="02020603050405020304" pitchFamily="18" charset="0"/>
              </a:rPr>
              <a:t>advantageous</a:t>
            </a:r>
            <a:r>
              <a:rPr lang="en-US" altLang="zh-CN" sz="2400" dirty="0">
                <a:latin typeface="Times New Roman" panose="02020603050405020304" pitchFamily="18" charset="0"/>
                <a:cs typeface="Times New Roman" panose="02020603050405020304" pitchFamily="18" charset="0"/>
              </a:rPr>
              <a:t> to our company.</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cs typeface="Times New Roman" panose="02020603050405020304" pitchFamily="18" charset="0"/>
              </a:rPr>
              <a:t>我们刚签订了一项有利于我们的合同。</a:t>
            </a:r>
            <a:endParaRPr lang="zh-CN" altLang="en-US" sz="2400"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400" dirty="0">
                <a:latin typeface="Times New Roman" panose="02020603050405020304" pitchFamily="18" charset="0"/>
                <a:cs typeface="Times New Roman" panose="02020603050405020304" pitchFamily="18" charset="0"/>
              </a:rPr>
              <a:t>10.Despite the </a:t>
            </a:r>
            <a:r>
              <a:rPr lang="en-US" altLang="zh-CN" sz="2400" i="1" dirty="0">
                <a:latin typeface="Times New Roman" panose="02020603050405020304" pitchFamily="18" charset="0"/>
                <a:cs typeface="Times New Roman" panose="02020603050405020304" pitchFamily="18" charset="0"/>
              </a:rPr>
              <a:t>inevitable</a:t>
            </a:r>
            <a:r>
              <a:rPr lang="en-US" altLang="zh-CN" sz="2400" dirty="0">
                <a:latin typeface="Times New Roman" panose="02020603050405020304" pitchFamily="18" charset="0"/>
                <a:cs typeface="Times New Roman" panose="02020603050405020304" pitchFamily="18" charset="0"/>
              </a:rPr>
              <a:t> </a:t>
            </a:r>
            <a:r>
              <a:rPr lang="en-US" altLang="zh-CN" sz="2400" i="1" dirty="0">
                <a:latin typeface="Times New Roman" panose="02020603050405020304" pitchFamily="18" charset="0"/>
                <a:cs typeface="Times New Roman" panose="02020603050405020304" pitchFamily="18" charset="0"/>
              </a:rPr>
              <a:t>introduction</a:t>
            </a:r>
            <a:r>
              <a:rPr lang="en-US" altLang="zh-CN" sz="2400" dirty="0">
                <a:latin typeface="Times New Roman" panose="02020603050405020304" pitchFamily="18" charset="0"/>
                <a:cs typeface="Times New Roman" panose="02020603050405020304" pitchFamily="18" charset="0"/>
              </a:rPr>
              <a:t> of many varied toxic substances, the rate of poisoning in industry and agriculture remains low due to strict controls.</a:t>
            </a:r>
            <a:endParaRPr lang="en-US" altLang="zh-CN" sz="2400" dirty="0">
              <a:latin typeface="Times New Roman" panose="02020603050405020304" pitchFamily="18" charset="0"/>
              <a:cs typeface="Times New Roman" panose="02020603050405020304" pitchFamily="18" charset="0"/>
            </a:endParaRPr>
          </a:p>
          <a:p>
            <a:pPr eaLnBrk="1" hangingPunct="1">
              <a:lnSpc>
                <a:spcPct val="120000"/>
              </a:lnSpc>
            </a:pPr>
            <a:r>
              <a:rPr lang="zh-CN" altLang="en-US" sz="2400" dirty="0">
                <a:latin typeface="Times New Roman" panose="02020603050405020304" pitchFamily="18" charset="0"/>
                <a:cs typeface="Times New Roman" panose="02020603050405020304" pitchFamily="18" charset="0"/>
              </a:rPr>
              <a:t>工农业不可避免地使用了许多不同种类的有毒物质，但由于控制严格，毒素率维持在较低水平。</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0515">
                                            <p:txEl>
                                              <p:charRg st="0" end="66"/>
                                            </p:txEl>
                                          </p:spTgt>
                                        </p:tgtEl>
                                        <p:attrNameLst>
                                          <p:attrName>style.visibility</p:attrName>
                                        </p:attrNameLst>
                                      </p:cBhvr>
                                      <p:to>
                                        <p:strVal val="visible"/>
                                      </p:to>
                                    </p:set>
                                    <p:animEffect transition="in" filter="wipe(down)">
                                      <p:cBhvr>
                                        <p:cTn id="7" dur="500"/>
                                        <p:tgtEl>
                                          <p:spTgt spid="320515">
                                            <p:txEl>
                                              <p:charRg st="0"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0515">
                                            <p:txEl>
                                              <p:charRg st="66" end="84"/>
                                            </p:txEl>
                                          </p:spTgt>
                                        </p:tgtEl>
                                        <p:attrNameLst>
                                          <p:attrName>style.visibility</p:attrName>
                                        </p:attrNameLst>
                                      </p:cBhvr>
                                      <p:to>
                                        <p:strVal val="visible"/>
                                      </p:to>
                                    </p:set>
                                    <p:animEffect transition="in" filter="wipe(down)">
                                      <p:cBhvr>
                                        <p:cTn id="12" dur="500"/>
                                        <p:tgtEl>
                                          <p:spTgt spid="320515">
                                            <p:txEl>
                                              <p:charRg st="66" end="8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0515">
                                            <p:txEl>
                                              <p:charRg st="85" end="243"/>
                                            </p:txEl>
                                          </p:spTgt>
                                        </p:tgtEl>
                                        <p:attrNameLst>
                                          <p:attrName>style.visibility</p:attrName>
                                        </p:attrNameLst>
                                      </p:cBhvr>
                                      <p:to>
                                        <p:strVal val="visible"/>
                                      </p:to>
                                    </p:set>
                                    <p:animEffect transition="in" filter="wipe(down)">
                                      <p:cBhvr>
                                        <p:cTn id="17" dur="500"/>
                                        <p:tgtEl>
                                          <p:spTgt spid="320515">
                                            <p:txEl>
                                              <p:charRg st="85" end="24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20515">
                                            <p:txEl>
                                              <p:charRg st="243" end="286"/>
                                            </p:txEl>
                                          </p:spTgt>
                                        </p:tgtEl>
                                        <p:attrNameLst>
                                          <p:attrName>style.visibility</p:attrName>
                                        </p:attrNameLst>
                                      </p:cBhvr>
                                      <p:to>
                                        <p:strVal val="visible"/>
                                      </p:to>
                                    </p:set>
                                    <p:animEffect transition="in" filter="wipe(down)">
                                      <p:cBhvr>
                                        <p:cTn id="22" dur="500"/>
                                        <p:tgtEl>
                                          <p:spTgt spid="320515">
                                            <p:txEl>
                                              <p:charRg st="243" end="2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5"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内容占位符 2"/>
          <p:cNvSpPr>
            <a:spLocks noGrp="1"/>
          </p:cNvSpPr>
          <p:nvPr>
            <p:ph idx="1"/>
          </p:nvPr>
        </p:nvSpPr>
        <p:spPr>
          <a:xfrm>
            <a:off x="1703705" y="1628775"/>
            <a:ext cx="10016490" cy="6337300"/>
          </a:xfrm>
        </p:spPr>
        <p:txBody>
          <a:bodyPr vert="horz" wrap="square" lIns="91440" tIns="45720" rIns="91440" bIns="45720" anchor="t" anchorCtr="0"/>
          <a:p>
            <a:pPr>
              <a:lnSpc>
                <a:spcPct val="120000"/>
              </a:lnSpc>
            </a:pPr>
            <a:r>
              <a:rPr lang="en-US" altLang="zh-CN" sz="2000" dirty="0">
                <a:latin typeface="Times New Roman" panose="02020603050405020304" pitchFamily="18" charset="0"/>
                <a:cs typeface="Times New Roman" panose="02020603050405020304" pitchFamily="18" charset="0"/>
              </a:rPr>
              <a:t>New managers also need to realize they are responsible for recommending and initiating changes that will enhance their group’s performance. Often-and it comes as a surprise to most-this means challenging organizational processes or structures that exist above and beyond their area of formal authority. Only when they understand this part of the job will they begin to address seriously their leadership responsibilities. In fact, most new managers see themselves as targets of organizational change initiatives, implementing with their groups the changes ordered from above. They don’t see themselves as change agents. Hierarchical thinking and their fixation on the authority that comes with being the boss lead them to define their responsibilities too narrowly. Consequently, they tend to blame flawed systems and the superiors directly responsible for those systems, for the team’s setbacks-and they tend to wait for other people to fix the problems.</a:t>
            </a:r>
            <a:endParaRPr lang="en-US" altLang="zh-CN" sz="2000"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内容占位符 2"/>
          <p:cNvSpPr>
            <a:spLocks noGrp="1"/>
          </p:cNvSpPr>
          <p:nvPr>
            <p:ph idx="1"/>
          </p:nvPr>
        </p:nvSpPr>
        <p:spPr>
          <a:xfrm>
            <a:off x="1775460" y="1628775"/>
            <a:ext cx="9773920" cy="6193155"/>
          </a:xfrm>
        </p:spPr>
        <p:txBody>
          <a:bodyPr vert="horz" wrap="square" lIns="91440" tIns="45720" rIns="91440" bIns="45720" anchor="t" anchorCtr="0"/>
          <a:p>
            <a:pPr>
              <a:lnSpc>
                <a:spcPct val="130000"/>
              </a:lnSpc>
            </a:pPr>
            <a:r>
              <a:rPr lang="zh-CN" altLang="en-US" sz="2400" dirty="0"/>
              <a:t>新任经理还需要意识到他们该提出并开展变革，以提高团队绩效，但这意味着挑战超越其正常职权范围的公司程序或者结构，多数人往往感到吃惊。但只有新任经理认识到这些工作，才开始真正关注自己的领导职责。实际上，多数新任经理把自己当做组织变化的受动者，仅仅带领部门实施上级传达的改革，而不把自己当成改革的发起者。等级观念及只关注自己作为上司所拥有的权威，使经理们过分狭隘地定义自己的职责。因此，若其部门遭遇挫折，他们归咎于不完善的体制以及直接负责这些体制的上级，往往等待他人来解决出现的问题。</a:t>
            </a:r>
            <a:endParaRPr lang="zh-CN" altLang="en-US" sz="2400" dirty="0"/>
          </a:p>
        </p:txBody>
      </p:sp>
    </p:spTree>
  </p:cSld>
  <p:clrMapOvr>
    <a:masterClrMapping/>
  </p:clrMapOvr>
  <p:transition spd="slow">
    <p:randomBar dir="vert"/>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内容占位符 2"/>
          <p:cNvSpPr>
            <a:spLocks noGrp="1"/>
          </p:cNvSpPr>
          <p:nvPr>
            <p:ph idx="1"/>
          </p:nvPr>
        </p:nvSpPr>
        <p:spPr>
          <a:xfrm>
            <a:off x="1631315" y="1701165"/>
            <a:ext cx="10017760" cy="3811270"/>
          </a:xfrm>
          <a:solidFill>
            <a:schemeClr val="bg1"/>
          </a:solidFill>
        </p:spPr>
        <p:txBody>
          <a:bodyPr vert="horz" wrap="square" lIns="91440" tIns="45720" rIns="91440" bIns="45720" numCol="1" anchor="t" anchorCtr="0" compatLnSpc="1"/>
          <a:lstStyle/>
          <a:p>
            <a:pPr marL="342900" marR="0" lvl="0" indent="-342900" algn="l" defTabSz="914400" rtl="0" eaLnBrk="0" fontAlgn="base" latinLnBrk="0" hangingPunct="0">
              <a:lnSpc>
                <a:spcPct val="110000"/>
              </a:lnSpc>
              <a:spcBef>
                <a:spcPct val="20000"/>
              </a:spcBef>
              <a:spcAft>
                <a:spcPct val="0"/>
              </a:spcAft>
              <a:buClr>
                <a:schemeClr val="tx2"/>
              </a:buClr>
              <a:buSzPct val="70000"/>
              <a:buFont typeface="Wingdings" panose="05000000000000000000" pitchFamily="2" charset="2"/>
              <a:buChar char="¡"/>
              <a:defRPr/>
            </a:pPr>
            <a:r>
              <a:rPr kumimoji="0" lang="en-US" altLang="zh-CN" sz="2000" b="0" i="0" u="none" strike="noStrike" kern="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Food and drink packaging already contains information such as calories, salt and sugar content, but the Royal Society of Public Health believes many people find this confusing. It's proposing an additional labelling system – what it calls activity equivalent calorie labelling – linking the calories consumed with the amount of exercise that would need to be done to work them off.</a:t>
            </a:r>
            <a:endParaRPr kumimoji="0" lang="en-US" altLang="zh-CN" sz="2000" b="0" i="0" u="none" strike="noStrike" kern="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10000"/>
              </a:lnSpc>
              <a:spcBef>
                <a:spcPct val="20000"/>
              </a:spcBef>
              <a:spcAft>
                <a:spcPct val="0"/>
              </a:spcAft>
              <a:buClr>
                <a:schemeClr val="tx2"/>
              </a:buClr>
              <a:buSzPct val="70000"/>
              <a:buFont typeface="Wingdings" panose="05000000000000000000" pitchFamily="2" charset="2"/>
              <a:buChar char="¡"/>
              <a:defRPr/>
            </a:pPr>
            <a:r>
              <a:rPr kumimoji="0" lang="en-US" altLang="zh-CN" sz="2000" b="0" i="0" u="none" strike="noStrike" kern="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So a can of fizzy drink would take an adult of average height and weight about 26 minutes to walk off, a bowl of cereal, 16 minutes of running. The Food and Drink Federation says it's an interesting concept that is worth exploring.</a:t>
            </a:r>
            <a:endParaRPr kumimoji="0" lang="en-US" altLang="zh-CN" sz="2000" b="0" i="0" u="none" strike="noStrike" kern="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10000"/>
              </a:lnSpc>
              <a:spcBef>
                <a:spcPct val="20000"/>
              </a:spcBef>
              <a:spcAft>
                <a:spcPct val="0"/>
              </a:spcAft>
              <a:buClr>
                <a:schemeClr val="tx2"/>
              </a:buClr>
              <a:buSzPct val="70000"/>
              <a:buFont typeface="Wingdings" panose="05000000000000000000" pitchFamily="2" charset="2"/>
              <a:buChar char="¡"/>
              <a:defRPr/>
            </a:pPr>
            <a:r>
              <a:rPr kumimoji="0" lang="en-US" altLang="zh-CN" sz="2000" b="0" i="0" u="none" strike="noStrike" kern="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Packaging is governed by EU-wide legislation but the Royal Society of Public Health admits that in the absence of detailed research on the impact such labelling may have on consumers at this stage there's little appetite for such a change.</a:t>
            </a:r>
            <a:endParaRPr kumimoji="0" lang="en-US" altLang="zh-CN" sz="2000" b="0" i="0" u="none" strike="noStrike" kern="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Char char="¡"/>
              <a:defRPr/>
            </a:pPr>
            <a:endParaRPr kumimoji="0" lang="en-US" altLang="zh-CN" sz="2000" b="0" i="0" u="none" strike="noStrike" kern="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spd="slow">
    <p:randomBar dir="vert"/>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Rectangle 3"/>
          <p:cNvSpPr>
            <a:spLocks noGrp="1"/>
          </p:cNvSpPr>
          <p:nvPr>
            <p:ph idx="1"/>
          </p:nvPr>
        </p:nvSpPr>
        <p:spPr>
          <a:xfrm>
            <a:off x="1676400" y="1530350"/>
            <a:ext cx="8991600" cy="2310130"/>
          </a:xfrm>
        </p:spPr>
        <p:txBody>
          <a:bodyPr vert="horz" wrap="square" lIns="91440" tIns="45720" rIns="91440" bIns="45720" anchor="t" anchorCtr="0"/>
          <a:p>
            <a:pPr eaLnBrk="1" hangingPunct="1">
              <a:lnSpc>
                <a:spcPct val="90000"/>
              </a:lnSpc>
              <a:buNone/>
            </a:pPr>
            <a:r>
              <a:rPr lang="en-US" altLang="zh-CN" sz="2200" dirty="0">
                <a:latin typeface="Times New Roman" panose="02020603050405020304" pitchFamily="18" charset="0"/>
                <a:cs typeface="Times New Roman" panose="02020603050405020304" pitchFamily="18" charset="0"/>
              </a:rPr>
              <a:t>I. </a:t>
            </a:r>
            <a:r>
              <a:rPr lang="zh-CN" altLang="en-US" sz="2200" dirty="0">
                <a:latin typeface="Times New Roman" panose="02020603050405020304" pitchFamily="18" charset="0"/>
                <a:cs typeface="Times New Roman" panose="02020603050405020304" pitchFamily="18" charset="0"/>
              </a:rPr>
              <a:t>翻译下列公示语：</a:t>
            </a:r>
            <a:endParaRPr lang="zh-CN" altLang="en-US" sz="22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200" dirty="0">
                <a:latin typeface="Times New Roman" panose="02020603050405020304" pitchFamily="18" charset="0"/>
                <a:cs typeface="Times New Roman" panose="02020603050405020304" pitchFamily="18" charset="0"/>
              </a:rPr>
              <a:t>1. Cars Parked Here without Permission will Be Clamped</a:t>
            </a:r>
            <a:endParaRPr lang="en-US" altLang="zh-CN" sz="22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200" dirty="0">
                <a:latin typeface="Times New Roman" panose="02020603050405020304" pitchFamily="18" charset="0"/>
                <a:cs typeface="Times New Roman" panose="02020603050405020304" pitchFamily="18" charset="0"/>
              </a:rPr>
              <a:t>2. No Parking Except for Loading and Unloading</a:t>
            </a:r>
            <a:endParaRPr lang="en-US" altLang="zh-CN" sz="22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200" dirty="0">
                <a:latin typeface="Times New Roman" panose="02020603050405020304" pitchFamily="18" charset="0"/>
                <a:cs typeface="Times New Roman" panose="02020603050405020304" pitchFamily="18" charset="0"/>
              </a:rPr>
              <a:t>3. Parking for Taxi Only</a:t>
            </a:r>
            <a:endParaRPr lang="en-US" altLang="zh-CN" sz="22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200" dirty="0">
                <a:latin typeface="Times New Roman" panose="02020603050405020304" pitchFamily="18" charset="0"/>
                <a:cs typeface="Times New Roman" panose="02020603050405020304" pitchFamily="18" charset="0"/>
              </a:rPr>
              <a:t>4. Massive Stock, Clear Out</a:t>
            </a:r>
            <a:endParaRPr lang="en-US" altLang="zh-CN" sz="22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200" dirty="0">
                <a:latin typeface="Times New Roman" panose="02020603050405020304" pitchFamily="18" charset="0"/>
                <a:cs typeface="Times New Roman" panose="02020603050405020304" pitchFamily="18" charset="0"/>
              </a:rPr>
              <a:t>5. Sale at Breakdown Price</a:t>
            </a:r>
            <a:endParaRPr lang="en-US" altLang="zh-CN" sz="2200" dirty="0">
              <a:latin typeface="Times New Roman" panose="02020603050405020304" pitchFamily="18" charset="0"/>
              <a:cs typeface="Times New Roman" panose="02020603050405020304" pitchFamily="18" charset="0"/>
            </a:endParaRPr>
          </a:p>
        </p:txBody>
      </p:sp>
      <p:sp>
        <p:nvSpPr>
          <p:cNvPr id="94211" name="Rectangle 4"/>
          <p:cNvSpPr>
            <a:spLocks noGrp="1"/>
          </p:cNvSpPr>
          <p:nvPr>
            <p:ph type="title"/>
          </p:nvPr>
        </p:nvSpPr>
        <p:spPr/>
        <p:txBody>
          <a:bodyPr vert="horz" wrap="square" lIns="91440" tIns="45720" rIns="91440" bIns="45720" anchor="b" anchorCtr="0"/>
          <a:p>
            <a:pPr eaLnBrk="1" hangingPunct="1"/>
            <a:r>
              <a:rPr lang="zh-CN" altLang="en-US" sz="3800" dirty="0"/>
              <a:t>补充练习：</a:t>
            </a:r>
            <a:endParaRPr lang="zh-CN" altLang="en-US" sz="3800" dirty="0"/>
          </a:p>
        </p:txBody>
      </p:sp>
      <p:sp>
        <p:nvSpPr>
          <p:cNvPr id="94212" name="Text Box 5"/>
          <p:cNvSpPr txBox="1"/>
          <p:nvPr/>
        </p:nvSpPr>
        <p:spPr>
          <a:xfrm>
            <a:off x="2063750" y="3861435"/>
            <a:ext cx="6913563" cy="19380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0"/>
              </a:spcBef>
              <a:buClrTx/>
              <a:buSzTx/>
              <a:buFontTx/>
              <a:buNone/>
            </a:pPr>
            <a:r>
              <a:rPr lang="en-US" altLang="zh-CN" sz="2400" dirty="0">
                <a:latin typeface="Arial" panose="020B0604020202020204" pitchFamily="34" charset="0"/>
              </a:rPr>
              <a:t>1. </a:t>
            </a:r>
            <a:r>
              <a:rPr lang="zh-CN" altLang="en-US" sz="2400" dirty="0">
                <a:latin typeface="Arial" panose="020B0604020202020204" pitchFamily="34" charset="0"/>
              </a:rPr>
              <a:t>此处未经允许停车将被锁车</a:t>
            </a:r>
            <a:endParaRPr lang="zh-CN" altLang="en-US" sz="2400" dirty="0">
              <a:latin typeface="Arial" panose="020B0604020202020204" pitchFamily="34" charset="0"/>
            </a:endParaRPr>
          </a:p>
          <a:p>
            <a:pPr marL="0" lvl="0" indent="0" eaLnBrk="1" hangingPunct="1">
              <a:spcBef>
                <a:spcPct val="0"/>
              </a:spcBef>
              <a:buClrTx/>
              <a:buSzTx/>
              <a:buFontTx/>
              <a:buNone/>
            </a:pPr>
            <a:r>
              <a:rPr lang="en-US" altLang="zh-CN" sz="2400" dirty="0">
                <a:latin typeface="Arial" panose="020B0604020202020204" pitchFamily="34" charset="0"/>
              </a:rPr>
              <a:t>2. </a:t>
            </a:r>
            <a:r>
              <a:rPr lang="zh-CN" altLang="en-US" sz="2400" dirty="0">
                <a:latin typeface="Arial" panose="020B0604020202020204" pitchFamily="34" charset="0"/>
              </a:rPr>
              <a:t>禁止停车（装卸货物除外）</a:t>
            </a:r>
            <a:endParaRPr lang="zh-CN" altLang="en-US" sz="2400" dirty="0">
              <a:latin typeface="Arial" panose="020B0604020202020204" pitchFamily="34" charset="0"/>
            </a:endParaRPr>
          </a:p>
          <a:p>
            <a:pPr marL="0" lvl="0" indent="0" eaLnBrk="1" hangingPunct="1">
              <a:spcBef>
                <a:spcPct val="0"/>
              </a:spcBef>
              <a:buClrTx/>
              <a:buSzTx/>
              <a:buFontTx/>
              <a:buNone/>
            </a:pPr>
            <a:r>
              <a:rPr lang="en-US" altLang="zh-CN" sz="2400" dirty="0">
                <a:latin typeface="Arial" panose="020B0604020202020204" pitchFamily="34" charset="0"/>
              </a:rPr>
              <a:t>3. </a:t>
            </a:r>
            <a:r>
              <a:rPr lang="zh-CN" altLang="en-US" sz="2400" dirty="0">
                <a:latin typeface="Arial" panose="020B0604020202020204" pitchFamily="34" charset="0"/>
              </a:rPr>
              <a:t>出租车专用停车场</a:t>
            </a:r>
            <a:endParaRPr lang="zh-CN" altLang="en-US" sz="2400" dirty="0">
              <a:latin typeface="Arial" panose="020B0604020202020204" pitchFamily="34" charset="0"/>
            </a:endParaRPr>
          </a:p>
          <a:p>
            <a:pPr marL="0" lvl="0" indent="0" eaLnBrk="1" hangingPunct="1">
              <a:spcBef>
                <a:spcPct val="0"/>
              </a:spcBef>
              <a:buClrTx/>
              <a:buSzTx/>
              <a:buFontTx/>
              <a:buNone/>
            </a:pPr>
            <a:r>
              <a:rPr lang="en-US" altLang="zh-CN" sz="2400" dirty="0">
                <a:latin typeface="Arial" panose="020B0604020202020204" pitchFamily="34" charset="0"/>
              </a:rPr>
              <a:t>4. </a:t>
            </a:r>
            <a:r>
              <a:rPr lang="zh-CN" altLang="en-US" sz="2400" dirty="0">
                <a:latin typeface="Arial" panose="020B0604020202020204" pitchFamily="34" charset="0"/>
              </a:rPr>
              <a:t>大量库存，清仓甩卖</a:t>
            </a:r>
            <a:endParaRPr lang="zh-CN" altLang="en-US" sz="2400" dirty="0">
              <a:latin typeface="Arial" panose="020B0604020202020204" pitchFamily="34" charset="0"/>
            </a:endParaRPr>
          </a:p>
          <a:p>
            <a:pPr marL="0" lvl="0" indent="0" eaLnBrk="1" hangingPunct="1">
              <a:spcBef>
                <a:spcPct val="0"/>
              </a:spcBef>
              <a:buClrTx/>
              <a:buSzTx/>
              <a:buFontTx/>
              <a:buNone/>
            </a:pPr>
            <a:r>
              <a:rPr lang="en-US" altLang="zh-CN" sz="2400" dirty="0">
                <a:latin typeface="Arial" panose="020B0604020202020204" pitchFamily="34" charset="0"/>
              </a:rPr>
              <a:t>5. </a:t>
            </a:r>
            <a:r>
              <a:rPr lang="zh-CN" altLang="en-US" sz="2400" dirty="0">
                <a:latin typeface="Arial" panose="020B0604020202020204" pitchFamily="34" charset="0"/>
              </a:rPr>
              <a:t>跳楼价大甩卖</a:t>
            </a:r>
            <a:endParaRPr lang="zh-CN" altLang="en-US" sz="2400" dirty="0">
              <a:latin typeface="Arial" panose="020B0604020202020204" pitchFamily="34" charset="0"/>
            </a:endParaRPr>
          </a:p>
        </p:txBody>
      </p:sp>
    </p:spTree>
  </p:cSld>
  <p:clrMapOvr>
    <a:masterClrMapping/>
  </p:clrMapOvr>
  <p:transition spd="slow">
    <p:randomBar dir="vert"/>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Rectangle 3"/>
          <p:cNvSpPr>
            <a:spLocks noGrp="1"/>
          </p:cNvSpPr>
          <p:nvPr>
            <p:ph idx="1"/>
          </p:nvPr>
        </p:nvSpPr>
        <p:spPr>
          <a:xfrm>
            <a:off x="1775460" y="1557020"/>
            <a:ext cx="9749790" cy="2376170"/>
          </a:xfrm>
        </p:spPr>
        <p:txBody>
          <a:bodyPr vert="horz" wrap="square" lIns="91440" tIns="45720" rIns="91440" bIns="45720" anchor="t" anchorCtr="0"/>
          <a:p>
            <a:pPr eaLnBrk="1" hangingPunct="1">
              <a:lnSpc>
                <a:spcPct val="90000"/>
              </a:lnSpc>
            </a:pPr>
            <a:r>
              <a:rPr lang="en-US" altLang="zh-CN" sz="2400" dirty="0">
                <a:latin typeface="Times New Roman" panose="02020603050405020304" pitchFamily="18" charset="0"/>
                <a:cs typeface="Times New Roman" panose="02020603050405020304" pitchFamily="18" charset="0"/>
              </a:rPr>
              <a:t>6. Closed Circuit TV in Operation</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7. All Visitors Please Report to the Gate Warder</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8. Photographic Processing Service </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9. Shopping Directory </a:t>
            </a:r>
            <a:endParaRPr lang="en-US" altLang="zh-CN" sz="2400" dirty="0">
              <a:latin typeface="Times New Roman" panose="02020603050405020304" pitchFamily="18" charset="0"/>
              <a:cs typeface="Times New Roman" panose="02020603050405020304" pitchFamily="18" charset="0"/>
            </a:endParaRPr>
          </a:p>
          <a:p>
            <a:pPr eaLnBrk="1" hangingPunct="1">
              <a:lnSpc>
                <a:spcPct val="90000"/>
              </a:lnSpc>
            </a:pPr>
            <a:r>
              <a:rPr lang="en-US" altLang="zh-CN" sz="2400" dirty="0">
                <a:latin typeface="Times New Roman" panose="02020603050405020304" pitchFamily="18" charset="0"/>
                <a:cs typeface="Times New Roman" panose="02020603050405020304" pitchFamily="18" charset="0"/>
              </a:rPr>
              <a:t>10. Unauthorized Posting and Advertising will Be Persecuted</a:t>
            </a:r>
            <a:endParaRPr lang="en-US" altLang="zh-CN" sz="2400" dirty="0">
              <a:latin typeface="Times New Roman" panose="02020603050405020304" pitchFamily="18" charset="0"/>
              <a:cs typeface="Times New Roman" panose="02020603050405020304" pitchFamily="18" charset="0"/>
            </a:endParaRPr>
          </a:p>
        </p:txBody>
      </p:sp>
      <p:sp>
        <p:nvSpPr>
          <p:cNvPr id="95235" name="Text Box 4"/>
          <p:cNvSpPr txBox="1"/>
          <p:nvPr/>
        </p:nvSpPr>
        <p:spPr>
          <a:xfrm>
            <a:off x="2207578" y="3717290"/>
            <a:ext cx="7129462" cy="19380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0" lvl="0" indent="0" eaLnBrk="1" hangingPunct="1">
              <a:spcBef>
                <a:spcPct val="0"/>
              </a:spcBef>
              <a:buClrTx/>
              <a:buSzTx/>
              <a:buFontTx/>
              <a:buNone/>
            </a:pPr>
            <a:r>
              <a:rPr lang="en-US" altLang="zh-CN" sz="2400" dirty="0">
                <a:latin typeface="+mj-lt"/>
                <a:cs typeface="+mj-lt"/>
              </a:rPr>
              <a:t>6. </a:t>
            </a:r>
            <a:r>
              <a:rPr lang="zh-CN" altLang="en-US" sz="2400" dirty="0">
                <a:latin typeface="+mj-lt"/>
                <a:cs typeface="+mj-lt"/>
              </a:rPr>
              <a:t>闭路电视监控</a:t>
            </a:r>
            <a:endParaRPr lang="zh-CN" altLang="en-US" sz="2400" dirty="0">
              <a:latin typeface="+mj-lt"/>
              <a:cs typeface="+mj-lt"/>
            </a:endParaRPr>
          </a:p>
          <a:p>
            <a:pPr marL="0" lvl="0" indent="0" eaLnBrk="1" hangingPunct="1">
              <a:spcBef>
                <a:spcPct val="0"/>
              </a:spcBef>
              <a:buClrTx/>
              <a:buSzTx/>
              <a:buFontTx/>
              <a:buNone/>
            </a:pPr>
            <a:r>
              <a:rPr lang="en-US" altLang="zh-CN" sz="2400" dirty="0">
                <a:latin typeface="+mj-lt"/>
                <a:cs typeface="+mj-lt"/>
              </a:rPr>
              <a:t>7. </a:t>
            </a:r>
            <a:r>
              <a:rPr lang="zh-CN" altLang="en-US" sz="2400" dirty="0">
                <a:latin typeface="+mj-lt"/>
                <a:cs typeface="+mj-lt"/>
              </a:rPr>
              <a:t>访客请到门卫登记</a:t>
            </a:r>
            <a:endParaRPr lang="zh-CN" altLang="en-US" sz="2400" dirty="0">
              <a:latin typeface="+mj-lt"/>
              <a:cs typeface="+mj-lt"/>
            </a:endParaRPr>
          </a:p>
          <a:p>
            <a:pPr marL="0" lvl="0" indent="0" eaLnBrk="1" hangingPunct="1">
              <a:spcBef>
                <a:spcPct val="0"/>
              </a:spcBef>
              <a:buClrTx/>
              <a:buSzTx/>
              <a:buFontTx/>
              <a:buNone/>
            </a:pPr>
            <a:r>
              <a:rPr lang="en-US" altLang="zh-CN" sz="2400" dirty="0">
                <a:latin typeface="+mj-lt"/>
                <a:cs typeface="+mj-lt"/>
              </a:rPr>
              <a:t>8. </a:t>
            </a:r>
            <a:r>
              <a:rPr lang="zh-CN" altLang="en-US" sz="2400" dirty="0">
                <a:latin typeface="+mj-lt"/>
                <a:cs typeface="+mj-lt"/>
              </a:rPr>
              <a:t>相片冲晒</a:t>
            </a:r>
            <a:endParaRPr lang="zh-CN" altLang="en-US" sz="2400" dirty="0">
              <a:latin typeface="+mj-lt"/>
              <a:cs typeface="+mj-lt"/>
            </a:endParaRPr>
          </a:p>
          <a:p>
            <a:pPr marL="0" lvl="0" indent="0" eaLnBrk="1" hangingPunct="1">
              <a:spcBef>
                <a:spcPct val="0"/>
              </a:spcBef>
              <a:buClrTx/>
              <a:buSzTx/>
              <a:buFontTx/>
              <a:buNone/>
            </a:pPr>
            <a:r>
              <a:rPr lang="en-US" altLang="zh-CN" sz="2400" dirty="0">
                <a:latin typeface="+mj-lt"/>
                <a:cs typeface="+mj-lt"/>
              </a:rPr>
              <a:t>9. </a:t>
            </a:r>
            <a:r>
              <a:rPr lang="zh-CN" altLang="en-US" sz="2400" dirty="0">
                <a:latin typeface="+mj-lt"/>
                <a:cs typeface="+mj-lt"/>
              </a:rPr>
              <a:t>购物指南</a:t>
            </a:r>
            <a:endParaRPr lang="zh-CN" altLang="en-US" sz="2400" dirty="0">
              <a:latin typeface="+mj-lt"/>
              <a:cs typeface="+mj-lt"/>
            </a:endParaRPr>
          </a:p>
          <a:p>
            <a:pPr marL="0" lvl="0" indent="0" eaLnBrk="1" hangingPunct="1">
              <a:spcBef>
                <a:spcPct val="0"/>
              </a:spcBef>
              <a:buClrTx/>
              <a:buSzTx/>
              <a:buFontTx/>
              <a:buNone/>
            </a:pPr>
            <a:r>
              <a:rPr lang="en-US" altLang="zh-CN" sz="2400" dirty="0">
                <a:latin typeface="+mj-lt"/>
                <a:cs typeface="+mj-lt"/>
              </a:rPr>
              <a:t>10. </a:t>
            </a:r>
            <a:r>
              <a:rPr lang="zh-CN" altLang="en-US" sz="2400" dirty="0">
                <a:latin typeface="+mj-lt"/>
                <a:cs typeface="+mj-lt"/>
              </a:rPr>
              <a:t>未经允许张贴或广告将被追责</a:t>
            </a:r>
            <a:endParaRPr lang="zh-CN" altLang="en-US" sz="2400" dirty="0">
              <a:latin typeface="+mj-lt"/>
              <a:cs typeface="+mj-lt"/>
            </a:endParaRPr>
          </a:p>
        </p:txBody>
      </p:sp>
    </p:spTree>
  </p:cSld>
  <p:clrMapOvr>
    <a:masterClrMapping/>
  </p:clrMapOvr>
  <p:transition spd="slow">
    <p:randomBar dir="vert"/>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8947" name="Rectangle 3"/>
          <p:cNvSpPr>
            <a:spLocks noGrp="1"/>
          </p:cNvSpPr>
          <p:nvPr>
            <p:ph idx="1"/>
          </p:nvPr>
        </p:nvSpPr>
        <p:spPr>
          <a:xfrm>
            <a:off x="1778635" y="1773555"/>
            <a:ext cx="9783445" cy="4608195"/>
          </a:xfrm>
        </p:spPr>
        <p:txBody>
          <a:bodyPr vert="horz" wrap="square" lIns="91440" tIns="45720" rIns="91440" bIns="45720" anchor="t" anchorCtr="0"/>
          <a:p>
            <a:pPr eaLnBrk="1" hangingPunct="1">
              <a:lnSpc>
                <a:spcPct val="100000"/>
              </a:lnSpc>
            </a:pPr>
            <a:r>
              <a:rPr lang="en-US" altLang="zh-CN" sz="2400" dirty="0">
                <a:latin typeface="Times New Roman" panose="02020603050405020304" pitchFamily="18" charset="0"/>
                <a:cs typeface="Times New Roman" panose="02020603050405020304" pitchFamily="18" charset="0"/>
              </a:rPr>
              <a:t>DO walk in the middle of the sidewalk rather than near a building or along a curb.</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DO be alert when approached by a stranger asking for directions. Project a no-nonsense attitude.</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DO hold your purse tightly against your body. Your wallet should be kept in your front pants pocket or jacket pocket.</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zh-CN" altLang="en-US" sz="2400" dirty="0">
                <a:latin typeface="Times New Roman" panose="02020603050405020304" pitchFamily="18" charset="0"/>
                <a:cs typeface="Times New Roman" panose="02020603050405020304" pitchFamily="18" charset="0"/>
              </a:rPr>
              <a:t>请走人行道，不要靠近大楼或者路边。</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zh-CN" altLang="en-US" sz="2400" dirty="0">
                <a:latin typeface="Times New Roman" panose="02020603050405020304" pitchFamily="18" charset="0"/>
                <a:cs typeface="Times New Roman" panose="02020603050405020304" pitchFamily="18" charset="0"/>
              </a:rPr>
              <a:t>陌生人走近问路时，请提高警惕，采取严肃态度。</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zh-CN" altLang="en-US" sz="2400" dirty="0">
                <a:latin typeface="Times New Roman" panose="02020603050405020304" pitchFamily="18" charset="0"/>
                <a:cs typeface="Times New Roman" panose="02020603050405020304" pitchFamily="18" charset="0"/>
              </a:rPr>
              <a:t>拿好钱包，应把钱包放在裤子的前袋或上衣口袋中。</a:t>
            </a:r>
            <a:endParaRPr lang="zh-CN" altLang="en-US" sz="2400" dirty="0">
              <a:latin typeface="Times New Roman" panose="02020603050405020304" pitchFamily="18" charset="0"/>
              <a:cs typeface="Times New Roman" panose="02020603050405020304" pitchFamily="18" charset="0"/>
            </a:endParaRPr>
          </a:p>
        </p:txBody>
      </p:sp>
      <p:sp>
        <p:nvSpPr>
          <p:cNvPr id="96259" name="Rectangle 4"/>
          <p:cNvSpPr>
            <a:spLocks noGrp="1"/>
          </p:cNvSpPr>
          <p:nvPr>
            <p:ph type="title"/>
          </p:nvPr>
        </p:nvSpPr>
        <p:spPr/>
        <p:txBody>
          <a:bodyPr vert="horz" wrap="square" lIns="91440" tIns="45720" rIns="91440" bIns="45720" anchor="b" anchorCtr="0"/>
          <a:p>
            <a:pPr eaLnBrk="1" hangingPunct="1"/>
            <a:r>
              <a:rPr lang="en-US" altLang="zh-CN" sz="3100" dirty="0">
                <a:latin typeface="Times New Roman" panose="02020603050405020304" pitchFamily="18" charset="0"/>
              </a:rPr>
              <a:t>II. </a:t>
            </a:r>
            <a:r>
              <a:rPr lang="zh-CN" altLang="en-US" sz="3100" dirty="0">
                <a:latin typeface="Times New Roman" panose="02020603050405020304" pitchFamily="18" charset="0"/>
              </a:rPr>
              <a:t>请翻译下列某大学关于安全的公示语。</a:t>
            </a:r>
            <a:endParaRPr lang="zh-CN" altLang="en-US" sz="3100" dirty="0">
              <a:latin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8947">
                                            <p:txEl>
                                              <p:charRg st="298" end="316"/>
                                            </p:txEl>
                                          </p:spTgt>
                                        </p:tgtEl>
                                        <p:attrNameLst>
                                          <p:attrName>style.visibility</p:attrName>
                                        </p:attrNameLst>
                                      </p:cBhvr>
                                      <p:to>
                                        <p:strVal val="visible"/>
                                      </p:to>
                                    </p:set>
                                    <p:animEffect transition="in" filter="wipe(down)">
                                      <p:cBhvr>
                                        <p:cTn id="7" dur="500"/>
                                        <p:tgtEl>
                                          <p:spTgt spid="338947">
                                            <p:txEl>
                                              <p:charRg st="298" end="31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38947">
                                            <p:txEl>
                                              <p:charRg st="316" end="339"/>
                                            </p:txEl>
                                          </p:spTgt>
                                        </p:tgtEl>
                                        <p:attrNameLst>
                                          <p:attrName>style.visibility</p:attrName>
                                        </p:attrNameLst>
                                      </p:cBhvr>
                                      <p:to>
                                        <p:strVal val="visible"/>
                                      </p:to>
                                    </p:set>
                                    <p:animEffect transition="in" filter="wipe(down)">
                                      <p:cBhvr>
                                        <p:cTn id="10" dur="500"/>
                                        <p:tgtEl>
                                          <p:spTgt spid="338947">
                                            <p:txEl>
                                              <p:charRg st="316" end="339"/>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38947">
                                            <p:txEl>
                                              <p:charRg st="339" end="363"/>
                                            </p:txEl>
                                          </p:spTgt>
                                        </p:tgtEl>
                                        <p:attrNameLst>
                                          <p:attrName>style.visibility</p:attrName>
                                        </p:attrNameLst>
                                      </p:cBhvr>
                                      <p:to>
                                        <p:strVal val="visible"/>
                                      </p:to>
                                    </p:set>
                                    <p:animEffect transition="in" filter="wipe(down)">
                                      <p:cBhvr>
                                        <p:cTn id="13" dur="500"/>
                                        <p:tgtEl>
                                          <p:spTgt spid="338947">
                                            <p:txEl>
                                              <p:charRg st="339" end="3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2019" name="Rectangle 3"/>
          <p:cNvSpPr>
            <a:spLocks noGrp="1"/>
          </p:cNvSpPr>
          <p:nvPr>
            <p:ph idx="1"/>
          </p:nvPr>
        </p:nvSpPr>
        <p:spPr>
          <a:xfrm>
            <a:off x="1703705" y="1484630"/>
            <a:ext cx="9841865" cy="6336030"/>
          </a:xfrm>
        </p:spPr>
        <p:txBody>
          <a:bodyPr vert="horz" wrap="square" lIns="91440" tIns="45720" rIns="91440" bIns="45720" anchor="t" anchorCtr="0"/>
          <a:p>
            <a:pPr eaLnBrk="1" hangingPunct="1">
              <a:lnSpc>
                <a:spcPct val="110000"/>
              </a:lnSpc>
            </a:pPr>
            <a:r>
              <a:rPr lang="en-US" altLang="zh-CN" sz="2000" dirty="0">
                <a:latin typeface="Times New Roman" panose="02020603050405020304" pitchFamily="18" charset="0"/>
                <a:cs typeface="Times New Roman" panose="02020603050405020304" pitchFamily="18" charset="0"/>
              </a:rPr>
              <a:t>DO use busier, better-lighted stops on public transit. Sit near the bus driver or in subway cars with several other passengers.</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Do switch directions or cross the street if you think someone is following you. Walk toward a busy store or restaurant or a lighted house. Yell for help if you feel threatened.</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DON’T feel bullied by people who look you in the eye. Look them in the eyes. Eye contact makes everyone somewhat uneasy-use it to your advantage.</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乘坐公共交通工具，请到人多、明亮的车站。坐在靠近司机的地方或者有其他乘客的地铁车厢中。</a:t>
            </a:r>
            <a:endParaRPr lang="zh-CN" altLang="en-US"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如果你感觉有人跟踪你，请调转方向或者穿过马路。走过人多的街道、饭店或者有亮光的房子。如感觉受到威胁，请呼救。</a:t>
            </a:r>
            <a:endParaRPr lang="zh-CN" altLang="en-US" sz="2000" dirty="0">
              <a:latin typeface="Times New Roman" panose="02020603050405020304" pitchFamily="18" charset="0"/>
              <a:cs typeface="Times New Roman" panose="02020603050405020304" pitchFamily="18" charset="0"/>
            </a:endParaRPr>
          </a:p>
          <a:p>
            <a:pPr eaLnBrk="1" hangingPunct="1">
              <a:lnSpc>
                <a:spcPct val="110000"/>
              </a:lnSpc>
            </a:pPr>
            <a:r>
              <a:rPr lang="zh-CN" altLang="en-US" sz="2000" dirty="0">
                <a:latin typeface="Times New Roman" panose="02020603050405020304" pitchFamily="18" charset="0"/>
                <a:cs typeface="Times New Roman" panose="02020603050405020304" pitchFamily="18" charset="0"/>
              </a:rPr>
              <a:t>他人正视你时，不要觉得受到威胁。你也正视他们，眼神让人感到心神不定，对你有利，就可以使用。</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2019">
                                            <p:txEl>
                                              <p:charRg st="452" end="496"/>
                                            </p:txEl>
                                          </p:spTgt>
                                        </p:tgtEl>
                                        <p:attrNameLst>
                                          <p:attrName>style.visibility</p:attrName>
                                        </p:attrNameLst>
                                      </p:cBhvr>
                                      <p:to>
                                        <p:strVal val="visible"/>
                                      </p:to>
                                    </p:set>
                                    <p:animEffect transition="in" filter="wipe(down)">
                                      <p:cBhvr>
                                        <p:cTn id="7" dur="500"/>
                                        <p:tgtEl>
                                          <p:spTgt spid="342019">
                                            <p:txEl>
                                              <p:charRg st="452" end="49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42019">
                                            <p:txEl>
                                              <p:charRg st="496" end="551"/>
                                            </p:txEl>
                                          </p:spTgt>
                                        </p:tgtEl>
                                        <p:attrNameLst>
                                          <p:attrName>style.visibility</p:attrName>
                                        </p:attrNameLst>
                                      </p:cBhvr>
                                      <p:to>
                                        <p:strVal val="visible"/>
                                      </p:to>
                                    </p:set>
                                    <p:animEffect transition="in" filter="wipe(down)">
                                      <p:cBhvr>
                                        <p:cTn id="10" dur="500"/>
                                        <p:tgtEl>
                                          <p:spTgt spid="342019">
                                            <p:txEl>
                                              <p:charRg st="496" end="55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42019">
                                            <p:txEl>
                                              <p:charRg st="551" end="597"/>
                                            </p:txEl>
                                          </p:spTgt>
                                        </p:tgtEl>
                                        <p:attrNameLst>
                                          <p:attrName>style.visibility</p:attrName>
                                        </p:attrNameLst>
                                      </p:cBhvr>
                                      <p:to>
                                        <p:strVal val="visible"/>
                                      </p:to>
                                    </p:set>
                                    <p:animEffect transition="in" filter="wipe(down)">
                                      <p:cBhvr>
                                        <p:cTn id="13" dur="500"/>
                                        <p:tgtEl>
                                          <p:spTgt spid="342019">
                                            <p:txEl>
                                              <p:charRg st="551" end="5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idx="1"/>
          </p:nvPr>
        </p:nvSpPr>
        <p:spPr>
          <a:xfrm>
            <a:off x="1775460" y="1701165"/>
            <a:ext cx="6626225" cy="3529013"/>
          </a:xfrm>
        </p:spPr>
        <p:txBody>
          <a:bodyPr vert="horz" wrap="square" lIns="91440" tIns="45720" rIns="91440" bIns="45720" anchor="t" anchorCtr="0"/>
          <a:p>
            <a:pPr eaLnBrk="1" hangingPunct="1">
              <a:lnSpc>
                <a:spcPct val="110000"/>
              </a:lnSpc>
            </a:pPr>
            <a:r>
              <a:rPr lang="en-US" altLang="zh-CN" sz="2500" dirty="0">
                <a:latin typeface="Times New Roman" panose="02020603050405020304" pitchFamily="18" charset="0"/>
                <a:cs typeface="Times New Roman" panose="02020603050405020304" pitchFamily="18" charset="0"/>
              </a:rPr>
              <a:t>1. Detour. Maintenance in Progress. </a:t>
            </a:r>
            <a:endParaRPr lang="en-US" altLang="zh-CN" sz="25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500" dirty="0">
                <a:latin typeface="Times New Roman" panose="02020603050405020304" pitchFamily="18" charset="0"/>
                <a:cs typeface="Times New Roman" panose="02020603050405020304" pitchFamily="18" charset="0"/>
              </a:rPr>
              <a:t>2. Wait. Maintenance in Progress.	 </a:t>
            </a:r>
            <a:endParaRPr lang="en-US" altLang="zh-CN" sz="25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500" dirty="0">
                <a:latin typeface="Times New Roman" panose="02020603050405020304" pitchFamily="18" charset="0"/>
                <a:cs typeface="Times New Roman" panose="02020603050405020304" pitchFamily="18" charset="0"/>
              </a:rPr>
              <a:t>3. Escalator Out of Service		 </a:t>
            </a:r>
            <a:endParaRPr lang="en-US" altLang="zh-CN" sz="25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500" dirty="0">
                <a:latin typeface="Times New Roman" panose="02020603050405020304" pitchFamily="18" charset="0"/>
                <a:cs typeface="Times New Roman" panose="02020603050405020304" pitchFamily="18" charset="0"/>
              </a:rPr>
              <a:t>4. Horn Prohibited		</a:t>
            </a:r>
            <a:endParaRPr lang="en-US" altLang="zh-CN" sz="25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500" dirty="0">
                <a:latin typeface="Times New Roman" panose="02020603050405020304" pitchFamily="18" charset="0"/>
                <a:cs typeface="Times New Roman" panose="02020603050405020304" pitchFamily="18" charset="0"/>
              </a:rPr>
              <a:t>5. Service Area 				 </a:t>
            </a:r>
            <a:endParaRPr lang="en-US" altLang="zh-CN" sz="25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500" dirty="0">
                <a:latin typeface="Times New Roman" panose="02020603050405020304" pitchFamily="18" charset="0"/>
                <a:cs typeface="Times New Roman" panose="02020603050405020304" pitchFamily="18" charset="0"/>
              </a:rPr>
              <a:t>6. Service &amp; Complaint Hotline </a:t>
            </a:r>
            <a:endParaRPr lang="en-US" altLang="zh-CN" sz="25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500" dirty="0">
                <a:latin typeface="Times New Roman" panose="02020603050405020304" pitchFamily="18" charset="0"/>
                <a:cs typeface="Times New Roman" panose="02020603050405020304" pitchFamily="18" charset="0"/>
              </a:rPr>
              <a:t>7. Ticket Check 				 </a:t>
            </a:r>
            <a:endParaRPr lang="en-US" altLang="zh-CN" sz="25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500" dirty="0">
                <a:latin typeface="Times New Roman" panose="02020603050405020304" pitchFamily="18" charset="0"/>
                <a:cs typeface="Times New Roman" panose="02020603050405020304" pitchFamily="18" charset="0"/>
              </a:rPr>
              <a:t>8. Ticket Office/Tickets </a:t>
            </a:r>
            <a:endParaRPr lang="en-US" altLang="zh-CN" sz="2500" dirty="0">
              <a:latin typeface="Times New Roman" panose="02020603050405020304" pitchFamily="18" charset="0"/>
              <a:cs typeface="Times New Roman" panose="02020603050405020304" pitchFamily="18" charset="0"/>
            </a:endParaRPr>
          </a:p>
        </p:txBody>
      </p:sp>
      <p:sp>
        <p:nvSpPr>
          <p:cNvPr id="251908" name="Text Box 4"/>
          <p:cNvSpPr txBox="1"/>
          <p:nvPr/>
        </p:nvSpPr>
        <p:spPr>
          <a:xfrm>
            <a:off x="7680325" y="1628458"/>
            <a:ext cx="3600450" cy="463105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ea typeface="+mn-ea"/>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ea typeface="+mn-ea"/>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ea typeface="+mn-ea"/>
              </a:defRPr>
            </a:lvl5pPr>
          </a:lstStyle>
          <a:p>
            <a:pPr marL="342900" lvl="0" indent="-342900" eaLnBrk="1" hangingPunct="1">
              <a:lnSpc>
                <a:spcPct val="135000"/>
              </a:lnSpc>
              <a:spcBef>
                <a:spcPct val="0"/>
              </a:spcBef>
              <a:buClrTx/>
              <a:buSzTx/>
              <a:buFontTx/>
              <a:buNone/>
            </a:pPr>
            <a:r>
              <a:rPr lang="en-US" altLang="zh-CN" sz="2400" b="1" dirty="0">
                <a:latin typeface="Times New Roman" panose="02020603050405020304" pitchFamily="18" charset="0"/>
                <a:cs typeface="Times New Roman" panose="02020603050405020304" pitchFamily="18" charset="0"/>
              </a:rPr>
              <a:t>1. </a:t>
            </a:r>
            <a:r>
              <a:rPr lang="zh-CN" altLang="en-US" sz="2400" b="1" dirty="0">
                <a:latin typeface="Times New Roman" panose="02020603050405020304" pitchFamily="18" charset="0"/>
                <a:cs typeface="Times New Roman" panose="02020603050405020304" pitchFamily="18" charset="0"/>
              </a:rPr>
              <a:t>正在检修，请绕行</a:t>
            </a:r>
            <a:endParaRPr lang="zh-CN" altLang="en-US" sz="2400" b="1" dirty="0">
              <a:latin typeface="Times New Roman" panose="02020603050405020304" pitchFamily="18" charset="0"/>
              <a:cs typeface="Times New Roman" panose="02020603050405020304" pitchFamily="18" charset="0"/>
            </a:endParaRPr>
          </a:p>
          <a:p>
            <a:pPr marL="342900" lvl="0" indent="-342900" eaLnBrk="1" hangingPunct="1">
              <a:lnSpc>
                <a:spcPct val="135000"/>
              </a:lnSpc>
              <a:spcBef>
                <a:spcPct val="0"/>
              </a:spcBef>
              <a:buClrTx/>
              <a:buSzTx/>
              <a:buFontTx/>
              <a:buNone/>
            </a:pPr>
            <a:r>
              <a:rPr lang="en-US" altLang="zh-CN" sz="2400" b="1" dirty="0">
                <a:latin typeface="Times New Roman" panose="02020603050405020304" pitchFamily="18" charset="0"/>
                <a:cs typeface="Times New Roman" panose="02020603050405020304" pitchFamily="18" charset="0"/>
              </a:rPr>
              <a:t>2. </a:t>
            </a:r>
            <a:r>
              <a:rPr lang="zh-CN" altLang="en-US" sz="2400" b="1" dirty="0">
                <a:latin typeface="Times New Roman" panose="02020603050405020304" pitchFamily="18" charset="0"/>
                <a:cs typeface="Times New Roman" panose="02020603050405020304" pitchFamily="18" charset="0"/>
              </a:rPr>
              <a:t>正在检修，请您稍候</a:t>
            </a:r>
            <a:endParaRPr lang="zh-CN" altLang="en-US" sz="2400" b="1" dirty="0">
              <a:latin typeface="Times New Roman" panose="02020603050405020304" pitchFamily="18" charset="0"/>
              <a:cs typeface="Times New Roman" panose="02020603050405020304" pitchFamily="18" charset="0"/>
            </a:endParaRPr>
          </a:p>
          <a:p>
            <a:pPr marL="342900" lvl="0" indent="-342900" eaLnBrk="1" hangingPunct="1">
              <a:lnSpc>
                <a:spcPct val="135000"/>
              </a:lnSpc>
              <a:spcBef>
                <a:spcPct val="0"/>
              </a:spcBef>
              <a:buClrTx/>
              <a:buSzTx/>
              <a:buFontTx/>
              <a:buNone/>
            </a:pPr>
            <a:r>
              <a:rPr lang="en-US" altLang="zh-CN" sz="2400" b="1" dirty="0">
                <a:latin typeface="Times New Roman" panose="02020603050405020304" pitchFamily="18" charset="0"/>
                <a:cs typeface="Times New Roman" panose="02020603050405020304" pitchFamily="18" charset="0"/>
              </a:rPr>
              <a:t>3. </a:t>
            </a:r>
            <a:r>
              <a:rPr lang="zh-CN" altLang="en-US" sz="2400" b="1" dirty="0">
                <a:latin typeface="Times New Roman" panose="02020603050405020304" pitchFamily="18" charset="0"/>
                <a:cs typeface="Times New Roman" panose="02020603050405020304" pitchFamily="18" charset="0"/>
              </a:rPr>
              <a:t>电梯维修，暂停使用</a:t>
            </a:r>
            <a:endParaRPr lang="zh-CN" altLang="en-US" sz="2400" b="1" dirty="0">
              <a:latin typeface="Times New Roman" panose="02020603050405020304" pitchFamily="18" charset="0"/>
              <a:cs typeface="Times New Roman" panose="02020603050405020304" pitchFamily="18" charset="0"/>
            </a:endParaRPr>
          </a:p>
          <a:p>
            <a:pPr marL="342900" lvl="0" indent="-342900" eaLnBrk="1" hangingPunct="1">
              <a:lnSpc>
                <a:spcPct val="135000"/>
              </a:lnSpc>
              <a:spcBef>
                <a:spcPct val="0"/>
              </a:spcBef>
              <a:buClrTx/>
              <a:buSzTx/>
              <a:buFontTx/>
              <a:buNone/>
            </a:pPr>
            <a:r>
              <a:rPr lang="en-US" altLang="zh-CN" sz="2400" b="1" dirty="0">
                <a:latin typeface="Times New Roman" panose="02020603050405020304" pitchFamily="18" charset="0"/>
                <a:cs typeface="Times New Roman" panose="02020603050405020304" pitchFamily="18" charset="0"/>
              </a:rPr>
              <a:t>4. </a:t>
            </a:r>
            <a:r>
              <a:rPr lang="zh-CN" altLang="en-US" sz="2400" b="1" dirty="0">
                <a:latin typeface="Times New Roman" panose="02020603050405020304" pitchFamily="18" charset="0"/>
                <a:cs typeface="Times New Roman" panose="02020603050405020304" pitchFamily="18" charset="0"/>
              </a:rPr>
              <a:t>禁止鸣笛</a:t>
            </a:r>
            <a:endParaRPr lang="zh-CN" altLang="en-US" sz="2400" b="1" dirty="0">
              <a:latin typeface="Times New Roman" panose="02020603050405020304" pitchFamily="18" charset="0"/>
              <a:cs typeface="Times New Roman" panose="02020603050405020304" pitchFamily="18" charset="0"/>
            </a:endParaRPr>
          </a:p>
          <a:p>
            <a:pPr marL="342900" lvl="0" indent="-342900" eaLnBrk="1" hangingPunct="1">
              <a:lnSpc>
                <a:spcPct val="135000"/>
              </a:lnSpc>
              <a:spcBef>
                <a:spcPct val="0"/>
              </a:spcBef>
              <a:buClrTx/>
              <a:buSzTx/>
              <a:buFontTx/>
              <a:buNone/>
            </a:pPr>
            <a:r>
              <a:rPr lang="en-US" altLang="zh-CN" sz="2400" b="1" dirty="0">
                <a:latin typeface="Times New Roman" panose="02020603050405020304" pitchFamily="18" charset="0"/>
                <a:cs typeface="Times New Roman" panose="02020603050405020304" pitchFamily="18" charset="0"/>
              </a:rPr>
              <a:t>5. </a:t>
            </a:r>
            <a:r>
              <a:rPr lang="zh-CN" altLang="en-US" sz="2400" b="1" dirty="0">
                <a:latin typeface="Times New Roman" panose="02020603050405020304" pitchFamily="18" charset="0"/>
                <a:cs typeface="Times New Roman" panose="02020603050405020304" pitchFamily="18" charset="0"/>
              </a:rPr>
              <a:t>服务区		</a:t>
            </a:r>
            <a:endParaRPr lang="zh-CN" altLang="en-US" sz="2400" b="1" dirty="0">
              <a:latin typeface="Times New Roman" panose="02020603050405020304" pitchFamily="18" charset="0"/>
              <a:cs typeface="Times New Roman" panose="02020603050405020304" pitchFamily="18" charset="0"/>
            </a:endParaRPr>
          </a:p>
          <a:p>
            <a:pPr marL="342900" lvl="0" indent="-342900" eaLnBrk="1" hangingPunct="1">
              <a:lnSpc>
                <a:spcPct val="135000"/>
              </a:lnSpc>
              <a:spcBef>
                <a:spcPct val="0"/>
              </a:spcBef>
              <a:buClrTx/>
              <a:buSzTx/>
              <a:buFontTx/>
              <a:buNone/>
            </a:pPr>
            <a:r>
              <a:rPr lang="en-US" altLang="zh-CN" sz="2400" b="1" dirty="0">
                <a:latin typeface="Times New Roman" panose="02020603050405020304" pitchFamily="18" charset="0"/>
                <a:cs typeface="Times New Roman" panose="02020603050405020304" pitchFamily="18" charset="0"/>
              </a:rPr>
              <a:t>6. </a:t>
            </a:r>
            <a:r>
              <a:rPr lang="zh-CN" altLang="en-US" sz="2400" b="1" dirty="0">
                <a:latin typeface="Times New Roman" panose="02020603050405020304" pitchFamily="18" charset="0"/>
                <a:cs typeface="Times New Roman" panose="02020603050405020304" pitchFamily="18" charset="0"/>
              </a:rPr>
              <a:t>服务监督电话</a:t>
            </a:r>
            <a:endParaRPr lang="zh-CN" altLang="en-US" sz="2400" b="1" dirty="0">
              <a:latin typeface="Times New Roman" panose="02020603050405020304" pitchFamily="18" charset="0"/>
              <a:cs typeface="Times New Roman" panose="02020603050405020304" pitchFamily="18" charset="0"/>
            </a:endParaRPr>
          </a:p>
          <a:p>
            <a:pPr marL="342900" lvl="0" indent="-342900" eaLnBrk="1" hangingPunct="1">
              <a:lnSpc>
                <a:spcPct val="135000"/>
              </a:lnSpc>
              <a:spcBef>
                <a:spcPct val="0"/>
              </a:spcBef>
              <a:buClrTx/>
              <a:buSzTx/>
              <a:buFontTx/>
              <a:buNone/>
            </a:pPr>
            <a:r>
              <a:rPr lang="en-US" altLang="zh-CN" sz="2400" b="1" dirty="0">
                <a:latin typeface="Times New Roman" panose="02020603050405020304" pitchFamily="18" charset="0"/>
                <a:cs typeface="Times New Roman" panose="02020603050405020304" pitchFamily="18" charset="0"/>
              </a:rPr>
              <a:t>7. </a:t>
            </a:r>
            <a:r>
              <a:rPr lang="zh-CN" altLang="en-US" sz="2400" b="1" dirty="0">
                <a:latin typeface="Times New Roman" panose="02020603050405020304" pitchFamily="18" charset="0"/>
                <a:cs typeface="Times New Roman" panose="02020603050405020304" pitchFamily="18" charset="0"/>
              </a:rPr>
              <a:t>检票处		</a:t>
            </a:r>
            <a:endParaRPr lang="zh-CN" altLang="en-US" sz="2400" b="1" dirty="0">
              <a:latin typeface="Times New Roman" panose="02020603050405020304" pitchFamily="18" charset="0"/>
              <a:cs typeface="Times New Roman" panose="02020603050405020304" pitchFamily="18" charset="0"/>
            </a:endParaRPr>
          </a:p>
          <a:p>
            <a:pPr marL="342900" lvl="0" indent="-342900" eaLnBrk="1" hangingPunct="1">
              <a:lnSpc>
                <a:spcPct val="135000"/>
              </a:lnSpc>
              <a:spcBef>
                <a:spcPct val="0"/>
              </a:spcBef>
              <a:buClrTx/>
              <a:buSzTx/>
              <a:buFontTx/>
              <a:buNone/>
            </a:pPr>
            <a:r>
              <a:rPr lang="en-US" altLang="zh-CN" sz="2400" b="1" dirty="0">
                <a:latin typeface="Times New Roman" panose="02020603050405020304" pitchFamily="18" charset="0"/>
                <a:cs typeface="Times New Roman" panose="02020603050405020304" pitchFamily="18" charset="0"/>
              </a:rPr>
              <a:t>8. </a:t>
            </a:r>
            <a:r>
              <a:rPr lang="zh-CN" altLang="en-US" sz="2400" b="1" dirty="0">
                <a:latin typeface="Times New Roman" panose="02020603050405020304" pitchFamily="18" charset="0"/>
                <a:cs typeface="Times New Roman" panose="02020603050405020304" pitchFamily="18" charset="0"/>
              </a:rPr>
              <a:t>售票处</a:t>
            </a:r>
            <a:endParaRPr lang="zh-CN" altLang="en-US" sz="2400" b="1" dirty="0">
              <a:latin typeface="Times New Roman" panose="02020603050405020304" pitchFamily="18" charset="0"/>
              <a:cs typeface="Times New Roman" panose="02020603050405020304" pitchFamily="18" charset="0"/>
            </a:endParaRPr>
          </a:p>
          <a:p>
            <a:pPr marL="342900" lvl="0" indent="-342900" eaLnBrk="1" hangingPunct="1">
              <a:spcBef>
                <a:spcPct val="50000"/>
              </a:spcBef>
              <a:buClrTx/>
              <a:buSzTx/>
              <a:buFontTx/>
              <a:buNone/>
            </a:pPr>
            <a:endParaRPr lang="en-US" altLang="zh-CN" sz="2400" b="1"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1908">
                                            <p:txEl>
                                              <p:charRg st="0" end="12"/>
                                            </p:txEl>
                                          </p:spTgt>
                                        </p:tgtEl>
                                        <p:attrNameLst>
                                          <p:attrName>style.visibility</p:attrName>
                                        </p:attrNameLst>
                                      </p:cBhvr>
                                      <p:to>
                                        <p:strVal val="visible"/>
                                      </p:to>
                                    </p:set>
                                    <p:anim calcmode="lin" valueType="num">
                                      <p:cBhvr additive="base">
                                        <p:cTn id="7" dur="500" fill="hold"/>
                                        <p:tgtEl>
                                          <p:spTgt spid="251908">
                                            <p:txEl>
                                              <p:charRg st="0"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1908">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1908">
                                            <p:txEl>
                                              <p:charRg st="12" end="25"/>
                                            </p:txEl>
                                          </p:spTgt>
                                        </p:tgtEl>
                                        <p:attrNameLst>
                                          <p:attrName>style.visibility</p:attrName>
                                        </p:attrNameLst>
                                      </p:cBhvr>
                                      <p:to>
                                        <p:strVal val="visible"/>
                                      </p:to>
                                    </p:set>
                                    <p:anim calcmode="lin" valueType="num">
                                      <p:cBhvr additive="base">
                                        <p:cTn id="13" dur="500" fill="hold"/>
                                        <p:tgtEl>
                                          <p:spTgt spid="251908">
                                            <p:txEl>
                                              <p:charRg st="12" end="2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1908">
                                            <p:txEl>
                                              <p:charRg st="12" end="2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1908">
                                            <p:txEl>
                                              <p:charRg st="25" end="38"/>
                                            </p:txEl>
                                          </p:spTgt>
                                        </p:tgtEl>
                                        <p:attrNameLst>
                                          <p:attrName>style.visibility</p:attrName>
                                        </p:attrNameLst>
                                      </p:cBhvr>
                                      <p:to>
                                        <p:strVal val="visible"/>
                                      </p:to>
                                    </p:set>
                                    <p:anim calcmode="lin" valueType="num">
                                      <p:cBhvr additive="base">
                                        <p:cTn id="19" dur="500" fill="hold"/>
                                        <p:tgtEl>
                                          <p:spTgt spid="251908">
                                            <p:txEl>
                                              <p:charRg st="25" end="3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1908">
                                            <p:txEl>
                                              <p:charRg st="25" end="3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1908">
                                            <p:txEl>
                                              <p:charRg st="38" end="46"/>
                                            </p:txEl>
                                          </p:spTgt>
                                        </p:tgtEl>
                                        <p:attrNameLst>
                                          <p:attrName>style.visibility</p:attrName>
                                        </p:attrNameLst>
                                      </p:cBhvr>
                                      <p:to>
                                        <p:strVal val="visible"/>
                                      </p:to>
                                    </p:set>
                                    <p:anim calcmode="lin" valueType="num">
                                      <p:cBhvr additive="base">
                                        <p:cTn id="25" dur="500" fill="hold"/>
                                        <p:tgtEl>
                                          <p:spTgt spid="251908">
                                            <p:txEl>
                                              <p:charRg st="38" end="4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1908">
                                            <p:txEl>
                                              <p:charRg st="38" end="4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1908">
                                            <p:txEl>
                                              <p:charRg st="46" end="55"/>
                                            </p:txEl>
                                          </p:spTgt>
                                        </p:tgtEl>
                                        <p:attrNameLst>
                                          <p:attrName>style.visibility</p:attrName>
                                        </p:attrNameLst>
                                      </p:cBhvr>
                                      <p:to>
                                        <p:strVal val="visible"/>
                                      </p:to>
                                    </p:set>
                                    <p:anim calcmode="lin" valueType="num">
                                      <p:cBhvr additive="base">
                                        <p:cTn id="31" dur="500" fill="hold"/>
                                        <p:tgtEl>
                                          <p:spTgt spid="251908">
                                            <p:txEl>
                                              <p:charRg st="46" end="5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1908">
                                            <p:txEl>
                                              <p:charRg st="46" end="5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51908">
                                            <p:txEl>
                                              <p:charRg st="55" end="65"/>
                                            </p:txEl>
                                          </p:spTgt>
                                        </p:tgtEl>
                                        <p:attrNameLst>
                                          <p:attrName>style.visibility</p:attrName>
                                        </p:attrNameLst>
                                      </p:cBhvr>
                                      <p:to>
                                        <p:strVal val="visible"/>
                                      </p:to>
                                    </p:set>
                                    <p:anim calcmode="lin" valueType="num">
                                      <p:cBhvr additive="base">
                                        <p:cTn id="37" dur="500" fill="hold"/>
                                        <p:tgtEl>
                                          <p:spTgt spid="251908">
                                            <p:txEl>
                                              <p:charRg st="55" end="6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1908">
                                            <p:txEl>
                                              <p:charRg st="55" end="6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51908">
                                            <p:txEl>
                                              <p:charRg st="65" end="74"/>
                                            </p:txEl>
                                          </p:spTgt>
                                        </p:tgtEl>
                                        <p:attrNameLst>
                                          <p:attrName>style.visibility</p:attrName>
                                        </p:attrNameLst>
                                      </p:cBhvr>
                                      <p:to>
                                        <p:strVal val="visible"/>
                                      </p:to>
                                    </p:set>
                                    <p:anim calcmode="lin" valueType="num">
                                      <p:cBhvr additive="base">
                                        <p:cTn id="43" dur="500" fill="hold"/>
                                        <p:tgtEl>
                                          <p:spTgt spid="251908">
                                            <p:txEl>
                                              <p:charRg st="65" end="7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51908">
                                            <p:txEl>
                                              <p:charRg st="65" end="7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51908">
                                            <p:txEl>
                                              <p:charRg st="74" end="81"/>
                                            </p:txEl>
                                          </p:spTgt>
                                        </p:tgtEl>
                                        <p:attrNameLst>
                                          <p:attrName>style.visibility</p:attrName>
                                        </p:attrNameLst>
                                      </p:cBhvr>
                                      <p:to>
                                        <p:strVal val="visible"/>
                                      </p:to>
                                    </p:set>
                                    <p:anim calcmode="lin" valueType="num">
                                      <p:cBhvr additive="base">
                                        <p:cTn id="49" dur="500" fill="hold"/>
                                        <p:tgtEl>
                                          <p:spTgt spid="251908">
                                            <p:txEl>
                                              <p:charRg st="74" end="8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51908">
                                            <p:txEl>
                                              <p:charRg st="74" end="8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3043" name="Rectangle 3"/>
          <p:cNvSpPr>
            <a:spLocks noGrp="1"/>
          </p:cNvSpPr>
          <p:nvPr>
            <p:ph idx="1"/>
          </p:nvPr>
        </p:nvSpPr>
        <p:spPr>
          <a:xfrm>
            <a:off x="1631315" y="1628775"/>
            <a:ext cx="9955530" cy="5688330"/>
          </a:xfrm>
        </p:spPr>
        <p:txBody>
          <a:bodyPr vert="horz" wrap="square" lIns="91440" tIns="45720" rIns="91440" bIns="45720" anchor="t" anchorCtr="0"/>
          <a:p>
            <a:pPr eaLnBrk="1" hangingPunct="1">
              <a:lnSpc>
                <a:spcPct val="140000"/>
              </a:lnSpc>
            </a:pPr>
            <a:r>
              <a:rPr lang="en-US" altLang="zh-CN" sz="2000" dirty="0">
                <a:latin typeface="Times New Roman" panose="02020603050405020304" pitchFamily="18" charset="0"/>
                <a:cs typeface="Times New Roman" panose="02020603050405020304" pitchFamily="18" charset="0"/>
              </a:rPr>
              <a:t>DON’T wear headphones-they can keep you from hearing someone approaching. </a:t>
            </a:r>
            <a:endParaRPr lang="en-US" altLang="zh-CN" sz="20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2000" dirty="0">
                <a:latin typeface="Times New Roman" panose="02020603050405020304" pitchFamily="18" charset="0"/>
                <a:cs typeface="Times New Roman" panose="02020603050405020304" pitchFamily="18" charset="0"/>
              </a:rPr>
              <a:t>DON’T go near a stranger’s vehicle to answer a question, even if it’s just about directions.</a:t>
            </a:r>
            <a:endParaRPr lang="en-US" altLang="zh-CN" sz="2000" dirty="0">
              <a:latin typeface="Times New Roman" panose="02020603050405020304" pitchFamily="18" charset="0"/>
              <a:cs typeface="Times New Roman" panose="02020603050405020304" pitchFamily="18" charset="0"/>
            </a:endParaRPr>
          </a:p>
          <a:p>
            <a:pPr eaLnBrk="1" hangingPunct="1">
              <a:lnSpc>
                <a:spcPct val="140000"/>
              </a:lnSpc>
            </a:pPr>
            <a:r>
              <a:rPr lang="en-US" altLang="zh-CN" sz="2000" dirty="0">
                <a:latin typeface="Times New Roman" panose="02020603050405020304" pitchFamily="18" charset="0"/>
                <a:cs typeface="Times New Roman" panose="02020603050405020304" pitchFamily="18" charset="0"/>
              </a:rPr>
              <a:t>DON’T let yourself be distracted. Criminals often work in pairs-one person gets your attention while the other steals your purse, wallet or shopping bag.</a:t>
            </a:r>
            <a:endParaRPr lang="en-US" altLang="zh-CN" sz="2000" dirty="0">
              <a:latin typeface="Times New Roman" panose="02020603050405020304" pitchFamily="18" charset="0"/>
              <a:cs typeface="Times New Roman" panose="02020603050405020304" pitchFamily="18" charset="0"/>
            </a:endParaRPr>
          </a:p>
          <a:p>
            <a:pPr eaLnBrk="1" hangingPunct="1">
              <a:lnSpc>
                <a:spcPct val="140000"/>
              </a:lnSpc>
            </a:pPr>
            <a:r>
              <a:rPr lang="zh-CN" altLang="en-US" sz="2000" dirty="0">
                <a:latin typeface="Times New Roman" panose="02020603050405020304" pitchFamily="18" charset="0"/>
                <a:cs typeface="Times New Roman" panose="02020603050405020304" pitchFamily="18" charset="0"/>
              </a:rPr>
              <a:t>不要戴耳机</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戴上耳机就听不到他人走近你。</a:t>
            </a:r>
            <a:endParaRPr lang="zh-CN" altLang="en-US" sz="2000" dirty="0">
              <a:latin typeface="Times New Roman" panose="02020603050405020304" pitchFamily="18" charset="0"/>
              <a:cs typeface="Times New Roman" panose="02020603050405020304" pitchFamily="18" charset="0"/>
            </a:endParaRPr>
          </a:p>
          <a:p>
            <a:pPr eaLnBrk="1" hangingPunct="1">
              <a:lnSpc>
                <a:spcPct val="140000"/>
              </a:lnSpc>
            </a:pPr>
            <a:r>
              <a:rPr lang="zh-CN" altLang="en-US" sz="2000" dirty="0">
                <a:latin typeface="Times New Roman" panose="02020603050405020304" pitchFamily="18" charset="0"/>
                <a:cs typeface="Times New Roman" panose="02020603050405020304" pitchFamily="18" charset="0"/>
              </a:rPr>
              <a:t>不要靠近陌生人的车辆回答问题，即便只是问路。</a:t>
            </a:r>
            <a:endParaRPr lang="zh-CN" altLang="en-US" sz="2000" dirty="0">
              <a:latin typeface="Times New Roman" panose="02020603050405020304" pitchFamily="18" charset="0"/>
              <a:cs typeface="Times New Roman" panose="02020603050405020304" pitchFamily="18" charset="0"/>
            </a:endParaRPr>
          </a:p>
          <a:p>
            <a:pPr eaLnBrk="1" hangingPunct="1">
              <a:lnSpc>
                <a:spcPct val="140000"/>
              </a:lnSpc>
            </a:pPr>
            <a:r>
              <a:rPr lang="zh-CN" altLang="en-US" sz="2000" dirty="0">
                <a:latin typeface="Times New Roman" panose="02020603050405020304" pitchFamily="18" charset="0"/>
                <a:cs typeface="Times New Roman" panose="02020603050405020304" pitchFamily="18" charset="0"/>
              </a:rPr>
              <a:t>不要分心。罪犯常常结对作案，一个人引开你的注意力，另一个人偷你的小包、钱包或者购物袋。</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3043">
                                            <p:txEl>
                                              <p:charRg st="322" end="344"/>
                                            </p:txEl>
                                          </p:spTgt>
                                        </p:tgtEl>
                                        <p:attrNameLst>
                                          <p:attrName>style.visibility</p:attrName>
                                        </p:attrNameLst>
                                      </p:cBhvr>
                                      <p:to>
                                        <p:strVal val="visible"/>
                                      </p:to>
                                    </p:set>
                                    <p:animEffect transition="in" filter="wipe(down)">
                                      <p:cBhvr>
                                        <p:cTn id="7" dur="500"/>
                                        <p:tgtEl>
                                          <p:spTgt spid="343043">
                                            <p:txEl>
                                              <p:charRg st="322" end="34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43043">
                                            <p:txEl>
                                              <p:charRg st="344" end="367"/>
                                            </p:txEl>
                                          </p:spTgt>
                                        </p:tgtEl>
                                        <p:attrNameLst>
                                          <p:attrName>style.visibility</p:attrName>
                                        </p:attrNameLst>
                                      </p:cBhvr>
                                      <p:to>
                                        <p:strVal val="visible"/>
                                      </p:to>
                                    </p:set>
                                    <p:animEffect transition="in" filter="wipe(down)">
                                      <p:cBhvr>
                                        <p:cTn id="10" dur="500"/>
                                        <p:tgtEl>
                                          <p:spTgt spid="343043">
                                            <p:txEl>
                                              <p:charRg st="344" end="367"/>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43043">
                                            <p:txEl>
                                              <p:charRg st="367" end="411"/>
                                            </p:txEl>
                                          </p:spTgt>
                                        </p:tgtEl>
                                        <p:attrNameLst>
                                          <p:attrName>style.visibility</p:attrName>
                                        </p:attrNameLst>
                                      </p:cBhvr>
                                      <p:to>
                                        <p:strVal val="visible"/>
                                      </p:to>
                                    </p:set>
                                    <p:animEffect transition="in" filter="wipe(down)">
                                      <p:cBhvr>
                                        <p:cTn id="13" dur="500"/>
                                        <p:tgtEl>
                                          <p:spTgt spid="343043">
                                            <p:txEl>
                                              <p:charRg st="367" end="4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9971" name="Rectangle 3"/>
          <p:cNvSpPr>
            <a:spLocks noGrp="1"/>
          </p:cNvSpPr>
          <p:nvPr>
            <p:ph idx="1"/>
          </p:nvPr>
        </p:nvSpPr>
        <p:spPr>
          <a:xfrm>
            <a:off x="1892935" y="1557655"/>
            <a:ext cx="8527415" cy="5300345"/>
          </a:xfrm>
        </p:spPr>
        <p:txBody>
          <a:bodyPr vert="horz" wrap="square" lIns="91440" tIns="45720" rIns="91440" bIns="45720" anchor="t" anchorCtr="0"/>
          <a:p>
            <a:pPr eaLnBrk="1" hangingPunct="1">
              <a:lnSpc>
                <a:spcPct val="100000"/>
              </a:lnSpc>
            </a:pPr>
            <a:r>
              <a:rPr lang="en-US" altLang="zh-CN" sz="2400" dirty="0">
                <a:latin typeface="Times New Roman" panose="02020603050405020304" pitchFamily="18" charset="0"/>
                <a:cs typeface="Times New Roman" panose="02020603050405020304" pitchFamily="18" charset="0"/>
              </a:rPr>
              <a:t>1. </a:t>
            </a:r>
            <a:r>
              <a:rPr lang="zh-CN" altLang="en-US" sz="2400" dirty="0">
                <a:latin typeface="Times New Roman" panose="02020603050405020304" pitchFamily="18" charset="0"/>
                <a:cs typeface="Times New Roman" panose="02020603050405020304" pitchFamily="18" charset="0"/>
              </a:rPr>
              <a:t>注意脚下</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2. </a:t>
            </a:r>
            <a:r>
              <a:rPr lang="zh-CN" altLang="en-US" sz="2400" dirty="0">
                <a:latin typeface="Times New Roman" panose="02020603050405020304" pitchFamily="18" charset="0"/>
                <a:cs typeface="Times New Roman" panose="02020603050405020304" pitchFamily="18" charset="0"/>
              </a:rPr>
              <a:t>注意：有滚石落下</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3. </a:t>
            </a:r>
            <a:r>
              <a:rPr lang="zh-CN" altLang="en-US" sz="2400" dirty="0">
                <a:latin typeface="Times New Roman" panose="02020603050405020304" pitchFamily="18" charset="0"/>
                <a:cs typeface="Times New Roman" panose="02020603050405020304" pitchFamily="18" charset="0"/>
              </a:rPr>
              <a:t>危险：高压电</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4. </a:t>
            </a:r>
            <a:r>
              <a:rPr lang="zh-CN" altLang="en-US" sz="2400" dirty="0">
                <a:latin typeface="Times New Roman" panose="02020603050405020304" pitchFamily="18" charset="0"/>
                <a:cs typeface="Times New Roman" panose="02020603050405020304" pitchFamily="18" charset="0"/>
              </a:rPr>
              <a:t>此梯到地下停车场</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5. </a:t>
            </a:r>
            <a:r>
              <a:rPr lang="zh-CN" altLang="en-US" sz="2400" dirty="0">
                <a:latin typeface="Times New Roman" panose="02020603050405020304" pitchFamily="18" charset="0"/>
                <a:cs typeface="Times New Roman" panose="02020603050405020304" pitchFamily="18" charset="0"/>
              </a:rPr>
              <a:t>非请勿入</a:t>
            </a:r>
            <a:endParaRPr lang="zh-CN" altLang="en-US"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1. Watch/Mind Your Step</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2. Caution: Falling Rocks</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3. Danger: High Voltage</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4. Elevator to Basement Parking</a:t>
            </a:r>
            <a:endParaRPr lang="en-US" altLang="zh-CN" sz="2400" dirty="0">
              <a:latin typeface="Times New Roman" panose="02020603050405020304" pitchFamily="18" charset="0"/>
              <a:cs typeface="Times New Roman" panose="02020603050405020304" pitchFamily="18" charset="0"/>
            </a:endParaRPr>
          </a:p>
          <a:p>
            <a:pPr eaLnBrk="1" hangingPunct="1">
              <a:lnSpc>
                <a:spcPct val="100000"/>
              </a:lnSpc>
            </a:pPr>
            <a:r>
              <a:rPr lang="en-US" altLang="zh-CN" sz="2400" dirty="0">
                <a:latin typeface="Times New Roman" panose="02020603050405020304" pitchFamily="18" charset="0"/>
                <a:cs typeface="Times New Roman" panose="02020603050405020304" pitchFamily="18" charset="0"/>
              </a:rPr>
              <a:t>5. Admission by Invitation Only</a:t>
            </a:r>
            <a:endParaRPr lang="en-US" altLang="zh-CN" sz="2400" dirty="0">
              <a:latin typeface="Times New Roman" panose="02020603050405020304" pitchFamily="18" charset="0"/>
              <a:cs typeface="Times New Roman" panose="02020603050405020304" pitchFamily="18" charset="0"/>
            </a:endParaRPr>
          </a:p>
        </p:txBody>
      </p:sp>
      <p:sp>
        <p:nvSpPr>
          <p:cNvPr id="99331" name="Rectangle 4"/>
          <p:cNvSpPr>
            <a:spLocks noGrp="1"/>
          </p:cNvSpPr>
          <p:nvPr>
            <p:ph type="title"/>
          </p:nvPr>
        </p:nvSpPr>
        <p:spPr/>
        <p:txBody>
          <a:bodyPr vert="horz" wrap="square" lIns="91440" tIns="45720" rIns="91440" bIns="45720" anchor="b" anchorCtr="0"/>
          <a:p>
            <a:pPr eaLnBrk="1" hangingPunct="1"/>
            <a:r>
              <a:rPr lang="en-US" altLang="zh-CN" dirty="0"/>
              <a:t>III. </a:t>
            </a:r>
            <a:r>
              <a:rPr lang="zh-CN" altLang="en-US" dirty="0"/>
              <a:t>请将下列公示语翻译成英文。</a:t>
            </a:r>
            <a:endParaRPr lang="zh-CN" altLang="en-US"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9971">
                                            <p:txEl>
                                              <p:charRg st="50" end="74"/>
                                            </p:txEl>
                                          </p:spTgt>
                                        </p:tgtEl>
                                        <p:attrNameLst>
                                          <p:attrName>style.visibility</p:attrName>
                                        </p:attrNameLst>
                                      </p:cBhvr>
                                      <p:to>
                                        <p:strVal val="visible"/>
                                      </p:to>
                                    </p:set>
                                    <p:animEffect transition="in" filter="wipe(down)">
                                      <p:cBhvr>
                                        <p:cTn id="7" dur="500"/>
                                        <p:tgtEl>
                                          <p:spTgt spid="339971">
                                            <p:txEl>
                                              <p:charRg st="50" end="7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9971">
                                            <p:txEl>
                                              <p:charRg st="74" end="100"/>
                                            </p:txEl>
                                          </p:spTgt>
                                        </p:tgtEl>
                                        <p:attrNameLst>
                                          <p:attrName>style.visibility</p:attrName>
                                        </p:attrNameLst>
                                      </p:cBhvr>
                                      <p:to>
                                        <p:strVal val="visible"/>
                                      </p:to>
                                    </p:set>
                                    <p:animEffect transition="in" filter="wipe(down)">
                                      <p:cBhvr>
                                        <p:cTn id="12" dur="500"/>
                                        <p:tgtEl>
                                          <p:spTgt spid="339971">
                                            <p:txEl>
                                              <p:charRg st="74" end="10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39971">
                                            <p:txEl>
                                              <p:charRg st="100" end="124"/>
                                            </p:txEl>
                                          </p:spTgt>
                                        </p:tgtEl>
                                        <p:attrNameLst>
                                          <p:attrName>style.visibility</p:attrName>
                                        </p:attrNameLst>
                                      </p:cBhvr>
                                      <p:to>
                                        <p:strVal val="visible"/>
                                      </p:to>
                                    </p:set>
                                    <p:animEffect transition="in" filter="wipe(down)">
                                      <p:cBhvr>
                                        <p:cTn id="17" dur="500"/>
                                        <p:tgtEl>
                                          <p:spTgt spid="339971">
                                            <p:txEl>
                                              <p:charRg st="100" end="12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39971">
                                            <p:txEl>
                                              <p:charRg st="124" end="156"/>
                                            </p:txEl>
                                          </p:spTgt>
                                        </p:tgtEl>
                                        <p:attrNameLst>
                                          <p:attrName>style.visibility</p:attrName>
                                        </p:attrNameLst>
                                      </p:cBhvr>
                                      <p:to>
                                        <p:strVal val="visible"/>
                                      </p:to>
                                    </p:set>
                                    <p:animEffect transition="in" filter="wipe(down)">
                                      <p:cBhvr>
                                        <p:cTn id="22" dur="500"/>
                                        <p:tgtEl>
                                          <p:spTgt spid="339971">
                                            <p:txEl>
                                              <p:charRg st="124" end="15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39971">
                                            <p:txEl>
                                              <p:charRg st="156" end="188"/>
                                            </p:txEl>
                                          </p:spTgt>
                                        </p:tgtEl>
                                        <p:attrNameLst>
                                          <p:attrName>style.visibility</p:attrName>
                                        </p:attrNameLst>
                                      </p:cBhvr>
                                      <p:to>
                                        <p:strVal val="visible"/>
                                      </p:to>
                                    </p:set>
                                    <p:animEffect transition="in" filter="wipe(down)">
                                      <p:cBhvr>
                                        <p:cTn id="27" dur="500"/>
                                        <p:tgtEl>
                                          <p:spTgt spid="339971">
                                            <p:txEl>
                                              <p:charRg st="156" end="1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0995" name="Rectangle 3"/>
          <p:cNvSpPr>
            <a:spLocks noGrp="1"/>
          </p:cNvSpPr>
          <p:nvPr>
            <p:ph idx="1"/>
          </p:nvPr>
        </p:nvSpPr>
        <p:spPr>
          <a:xfrm>
            <a:off x="1816735" y="548640"/>
            <a:ext cx="9787255" cy="5616575"/>
          </a:xfrm>
          <a:solidFill>
            <a:schemeClr val="bg1"/>
          </a:solidFill>
        </p:spPr>
        <p:txBody>
          <a:bodyPr vert="horz" wrap="square" lIns="91440" tIns="45720" rIns="91440" bIns="45720" anchor="t" anchorCtr="0"/>
          <a:p>
            <a:pPr eaLnBrk="1" hangingPunct="1">
              <a:lnSpc>
                <a:spcPct val="110000"/>
              </a:lnSpc>
            </a:pPr>
            <a:endParaRPr lang="en-US" altLang="zh-CN"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6. </a:t>
            </a:r>
            <a:r>
              <a:rPr lang="zh-CN" altLang="en-US" sz="2400" dirty="0">
                <a:latin typeface="Times New Roman" panose="02020603050405020304" pitchFamily="18" charset="0"/>
                <a:cs typeface="Times New Roman" panose="02020603050405020304" pitchFamily="18" charset="0"/>
              </a:rPr>
              <a:t>人行道上禁止停车</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7. </a:t>
            </a:r>
            <a:r>
              <a:rPr lang="zh-CN" altLang="en-US" sz="2400" dirty="0">
                <a:latin typeface="Times New Roman" panose="02020603050405020304" pitchFamily="18" charset="0"/>
                <a:cs typeface="Times New Roman" panose="02020603050405020304" pitchFamily="18" charset="0"/>
              </a:rPr>
              <a:t>工地危险，禁止入内 </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8. </a:t>
            </a:r>
            <a:r>
              <a:rPr lang="zh-CN" altLang="en-US" sz="2400" dirty="0">
                <a:latin typeface="Times New Roman" panose="02020603050405020304" pitchFamily="18" charset="0"/>
                <a:cs typeface="Times New Roman" panose="02020603050405020304" pitchFamily="18" charset="0"/>
              </a:rPr>
              <a:t>请不要站在门口 </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9. </a:t>
            </a:r>
            <a:r>
              <a:rPr lang="zh-CN" altLang="en-US" sz="2400" dirty="0">
                <a:latin typeface="Times New Roman" panose="02020603050405020304" pitchFamily="18" charset="0"/>
                <a:cs typeface="Times New Roman" panose="02020603050405020304" pitchFamily="18" charset="0"/>
              </a:rPr>
              <a:t>请在乘车前购买好车票</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400" dirty="0">
                <a:latin typeface="Times New Roman" panose="02020603050405020304" pitchFamily="18" charset="0"/>
                <a:cs typeface="Times New Roman" panose="02020603050405020304" pitchFamily="18" charset="0"/>
              </a:rPr>
              <a:t>10. </a:t>
            </a:r>
            <a:r>
              <a:rPr lang="zh-CN" altLang="en-US" sz="2400" dirty="0">
                <a:latin typeface="Times New Roman" panose="02020603050405020304" pitchFamily="18" charset="0"/>
                <a:cs typeface="Times New Roman" panose="02020603050405020304" pitchFamily="18" charset="0"/>
              </a:rPr>
              <a:t>为了您个人的安全，本站安装有闭路电子监视系统</a:t>
            </a: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endParaRPr lang="zh-CN" altLang="en-US" sz="24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6. Park Off the Pavement</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7. Danger: Construction Site, Keep Out</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8. Stand Clear of the Door</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9. Please buy your ticket before you board the train.</a:t>
            </a:r>
            <a:endParaRPr lang="en-US" altLang="zh-CN" sz="2000" dirty="0">
              <a:latin typeface="Times New Roman" panose="02020603050405020304" pitchFamily="18" charset="0"/>
              <a:cs typeface="Times New Roman" panose="02020603050405020304" pitchFamily="18" charset="0"/>
            </a:endParaRPr>
          </a:p>
          <a:p>
            <a:pPr eaLnBrk="1" hangingPunct="1">
              <a:lnSpc>
                <a:spcPct val="110000"/>
              </a:lnSpc>
            </a:pPr>
            <a:r>
              <a:rPr lang="en-US" altLang="zh-CN" sz="2000" dirty="0">
                <a:latin typeface="Times New Roman" panose="02020603050405020304" pitchFamily="18" charset="0"/>
                <a:cs typeface="Times New Roman" panose="02020603050405020304" pitchFamily="18" charset="0"/>
              </a:rPr>
              <a:t>10. For your personal safety and security, CCTV is in operation at this station.</a:t>
            </a:r>
            <a:endParaRPr lang="en-US" altLang="zh-CN" sz="2000" dirty="0">
              <a:latin typeface="Times New Roman" panose="02020603050405020304" pitchFamily="18" charset="0"/>
              <a:cs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0995">
                                            <p:txEl>
                                              <p:charRg st="81" end="106"/>
                                            </p:txEl>
                                          </p:spTgt>
                                        </p:tgtEl>
                                        <p:attrNameLst>
                                          <p:attrName>style.visibility</p:attrName>
                                        </p:attrNameLst>
                                      </p:cBhvr>
                                      <p:to>
                                        <p:strVal val="visible"/>
                                      </p:to>
                                    </p:set>
                                    <p:animEffect transition="in" filter="wipe(down)">
                                      <p:cBhvr>
                                        <p:cTn id="7" dur="500"/>
                                        <p:tgtEl>
                                          <p:spTgt spid="340995">
                                            <p:txEl>
                                              <p:charRg st="81" end="10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40995">
                                            <p:txEl>
                                              <p:charRg st="106" end="145"/>
                                            </p:txEl>
                                          </p:spTgt>
                                        </p:tgtEl>
                                        <p:attrNameLst>
                                          <p:attrName>style.visibility</p:attrName>
                                        </p:attrNameLst>
                                      </p:cBhvr>
                                      <p:to>
                                        <p:strVal val="visible"/>
                                      </p:to>
                                    </p:set>
                                    <p:animEffect transition="in" filter="wipe(down)">
                                      <p:cBhvr>
                                        <p:cTn id="12" dur="500"/>
                                        <p:tgtEl>
                                          <p:spTgt spid="340995">
                                            <p:txEl>
                                              <p:charRg st="106" end="14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40995">
                                            <p:txEl>
                                              <p:charRg st="145" end="172"/>
                                            </p:txEl>
                                          </p:spTgt>
                                        </p:tgtEl>
                                        <p:attrNameLst>
                                          <p:attrName>style.visibility</p:attrName>
                                        </p:attrNameLst>
                                      </p:cBhvr>
                                      <p:to>
                                        <p:strVal val="visible"/>
                                      </p:to>
                                    </p:set>
                                    <p:animEffect transition="in" filter="wipe(down)">
                                      <p:cBhvr>
                                        <p:cTn id="17" dur="500"/>
                                        <p:tgtEl>
                                          <p:spTgt spid="340995">
                                            <p:txEl>
                                              <p:charRg st="145" end="17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40995">
                                            <p:txEl>
                                              <p:charRg st="172" end="226"/>
                                            </p:txEl>
                                          </p:spTgt>
                                        </p:tgtEl>
                                        <p:attrNameLst>
                                          <p:attrName>style.visibility</p:attrName>
                                        </p:attrNameLst>
                                      </p:cBhvr>
                                      <p:to>
                                        <p:strVal val="visible"/>
                                      </p:to>
                                    </p:set>
                                    <p:animEffect transition="in" filter="wipe(down)">
                                      <p:cBhvr>
                                        <p:cTn id="22" dur="500"/>
                                        <p:tgtEl>
                                          <p:spTgt spid="340995">
                                            <p:txEl>
                                              <p:charRg st="172" end="22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40995">
                                            <p:txEl>
                                              <p:charRg st="226" end="307"/>
                                            </p:txEl>
                                          </p:spTgt>
                                        </p:tgtEl>
                                        <p:attrNameLst>
                                          <p:attrName>style.visibility</p:attrName>
                                        </p:attrNameLst>
                                      </p:cBhvr>
                                      <p:to>
                                        <p:strVal val="visible"/>
                                      </p:to>
                                    </p:set>
                                    <p:animEffect transition="in" filter="wipe(down)">
                                      <p:cBhvr>
                                        <p:cTn id="27" dur="500"/>
                                        <p:tgtEl>
                                          <p:spTgt spid="340995">
                                            <p:txEl>
                                              <p:charRg st="226" end="3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Rectangle 3"/>
          <p:cNvSpPr>
            <a:spLocks noGrp="1"/>
          </p:cNvSpPr>
          <p:nvPr>
            <p:ph type="body" sz="half" idx="1"/>
          </p:nvPr>
        </p:nvSpPr>
        <p:spPr>
          <a:xfrm>
            <a:off x="3503613" y="3500438"/>
            <a:ext cx="5076825" cy="2014537"/>
          </a:xfrm>
        </p:spPr>
        <p:txBody>
          <a:bodyPr vert="horz" wrap="square" lIns="91440" tIns="45720" rIns="91440" bIns="45720" anchor="t" anchorCtr="0"/>
          <a:p>
            <a:pPr eaLnBrk="1" hangingPunct="1">
              <a:lnSpc>
                <a:spcPct val="90000"/>
              </a:lnSpc>
              <a:buClr>
                <a:schemeClr val="tx2"/>
              </a:buClr>
              <a:buSzPct val="70000"/>
              <a:buFont typeface="Wingdings" panose="05000000000000000000" pitchFamily="2" charset="2"/>
            </a:pPr>
            <a:r>
              <a:rPr lang="zh-CN" altLang="en-US" sz="2200" b="1" dirty="0">
                <a:solidFill>
                  <a:schemeClr val="tx2"/>
                </a:solidFill>
              </a:rPr>
              <a:t>对外经济贸易大学出版社市场营销部</a:t>
            </a:r>
            <a:endParaRPr lang="zh-CN" altLang="en-US" sz="2200" b="1" dirty="0">
              <a:solidFill>
                <a:schemeClr val="tx2"/>
              </a:solidFill>
            </a:endParaRPr>
          </a:p>
          <a:p>
            <a:pPr eaLnBrk="1" hangingPunct="1">
              <a:lnSpc>
                <a:spcPct val="90000"/>
              </a:lnSpc>
              <a:buClr>
                <a:schemeClr val="tx2"/>
              </a:buClr>
              <a:buSzPct val="70000"/>
              <a:buFont typeface="Wingdings" panose="05000000000000000000" pitchFamily="2" charset="2"/>
            </a:pPr>
            <a:r>
              <a:rPr lang="zh-CN" altLang="en-US" sz="2200" b="1" dirty="0">
                <a:solidFill>
                  <a:schemeClr val="tx2"/>
                </a:solidFill>
              </a:rPr>
              <a:t>地址：北京市朝阳区惠新东街</a:t>
            </a:r>
            <a:r>
              <a:rPr lang="en-US" altLang="zh-CN" sz="2200" b="1" dirty="0">
                <a:solidFill>
                  <a:schemeClr val="tx2"/>
                </a:solidFill>
              </a:rPr>
              <a:t>10</a:t>
            </a:r>
            <a:r>
              <a:rPr lang="zh-CN" altLang="en-US" sz="2200" b="1" dirty="0">
                <a:solidFill>
                  <a:schemeClr val="tx2"/>
                </a:solidFill>
              </a:rPr>
              <a:t>号    </a:t>
            </a:r>
            <a:endParaRPr lang="zh-CN" altLang="en-US" sz="2200" b="1" dirty="0">
              <a:solidFill>
                <a:schemeClr val="tx2"/>
              </a:solidFill>
            </a:endParaRPr>
          </a:p>
          <a:p>
            <a:pPr eaLnBrk="1" hangingPunct="1">
              <a:lnSpc>
                <a:spcPct val="90000"/>
              </a:lnSpc>
              <a:buClr>
                <a:schemeClr val="tx2"/>
              </a:buClr>
              <a:buSzPct val="70000"/>
              <a:buFont typeface="Wingdings" panose="05000000000000000000" pitchFamily="2" charset="2"/>
            </a:pPr>
            <a:r>
              <a:rPr lang="zh-CN" altLang="en-US" sz="2200" b="1" dirty="0">
                <a:solidFill>
                  <a:schemeClr val="tx2"/>
                </a:solidFill>
              </a:rPr>
              <a:t>电话：</a:t>
            </a:r>
            <a:r>
              <a:rPr lang="en-US" altLang="zh-CN" sz="2200" b="1" dirty="0">
                <a:solidFill>
                  <a:schemeClr val="tx2"/>
                </a:solidFill>
              </a:rPr>
              <a:t>010-64492342</a:t>
            </a:r>
            <a:endParaRPr lang="en-US" altLang="zh-CN" sz="2200" b="1" dirty="0">
              <a:solidFill>
                <a:schemeClr val="tx2"/>
              </a:solidFill>
            </a:endParaRPr>
          </a:p>
          <a:p>
            <a:pPr eaLnBrk="1" hangingPunct="1">
              <a:lnSpc>
                <a:spcPct val="90000"/>
              </a:lnSpc>
              <a:buClr>
                <a:schemeClr val="tx2"/>
              </a:buClr>
              <a:buSzPct val="70000"/>
              <a:buFont typeface="Wingdings" panose="05000000000000000000" pitchFamily="2" charset="2"/>
            </a:pPr>
            <a:r>
              <a:rPr lang="en-US" altLang="zh-CN" sz="2200" b="1" dirty="0">
                <a:solidFill>
                  <a:schemeClr val="tx2"/>
                </a:solidFill>
              </a:rPr>
              <a:t>http://www.uibep.com</a:t>
            </a:r>
            <a:endParaRPr lang="en-US" altLang="zh-CN" sz="2200" b="1" dirty="0">
              <a:solidFill>
                <a:schemeClr val="tx2"/>
              </a:solidFill>
            </a:endParaRPr>
          </a:p>
          <a:p>
            <a:pPr eaLnBrk="1" hangingPunct="1">
              <a:lnSpc>
                <a:spcPct val="90000"/>
              </a:lnSpc>
              <a:buClr>
                <a:schemeClr val="tx2"/>
              </a:buClr>
              <a:buSzPct val="70000"/>
              <a:buFont typeface="Wingdings" panose="05000000000000000000" pitchFamily="2" charset="2"/>
            </a:pPr>
            <a:r>
              <a:rPr lang="en-US" altLang="zh-CN" sz="2200" b="1" dirty="0">
                <a:solidFill>
                  <a:schemeClr val="tx2"/>
                </a:solidFill>
              </a:rPr>
              <a:t>E-mail: uibep@126.com</a:t>
            </a:r>
            <a:endParaRPr lang="en-US" altLang="zh-CN" sz="2200" b="1" dirty="0">
              <a:solidFill>
                <a:schemeClr val="tx2"/>
              </a:solidFill>
            </a:endParaRPr>
          </a:p>
        </p:txBody>
      </p:sp>
      <p:sp>
        <p:nvSpPr>
          <p:cNvPr id="72714" name="Rectangle 10"/>
          <p:cNvSpPr>
            <a:spLocks noChangeArrowheads="1"/>
          </p:cNvSpPr>
          <p:nvPr/>
        </p:nvSpPr>
        <p:spPr bwMode="auto">
          <a:xfrm>
            <a:off x="4727575" y="2043113"/>
            <a:ext cx="2736850" cy="110680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华文琥珀" pitchFamily="2" charset="-122"/>
                <a:cs typeface="+mn-cs"/>
              </a:rPr>
              <a:t>谢谢！</a:t>
            </a:r>
            <a:endParaRPr kumimoji="0" lang="zh-CN" altLang="en-US" sz="6600" b="0"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华文琥珀" pitchFamily="2" charset="-122"/>
              <a:cs typeface="+mn-cs"/>
            </a:endParaRPr>
          </a:p>
        </p:txBody>
      </p:sp>
    </p:spTree>
  </p:cSld>
  <p:clrMapOvr>
    <a:masterClrMapping/>
  </p:clrMapOvr>
  <p:transition spd="slow">
    <p:randomBar dir="vert"/>
  </p:transition>
</p:sld>
</file>

<file path=ppt/tags/tag1.xml><?xml version="1.0" encoding="utf-8"?>
<p:tagLst xmlns:p="http://schemas.openxmlformats.org/presentationml/2006/main">
  <p:tag name="TABLE_ENDDRAG_ORIGIN_RECT" val="777*330"/>
  <p:tag name="TABLE_ENDDRAG_RECT" val="137*54*777*330"/>
</p:tagLst>
</file>

<file path=ppt/tags/tag2.xml><?xml version="1.0" encoding="utf-8"?>
<p:tagLst xmlns:p="http://schemas.openxmlformats.org/presentationml/2006/main">
  <p:tag name="TABLE_ENDDRAG_ORIGIN_RECT" val="765*375"/>
  <p:tag name="TABLE_ENDDRAG_RECT" val="143*88*765*375"/>
</p:tagLst>
</file>

<file path=ppt/tags/tag3.xml><?xml version="1.0" encoding="utf-8"?>
<p:tagLst xmlns:p="http://schemas.openxmlformats.org/presentationml/2006/main">
  <p:tag name="commondata" val="eyJoZGlkIjoiYjk5ODM0YmMxOWJiYWQyNDU4MGIzYWRmYTA0ZmI5NDcifQ=="/>
</p:tagLst>
</file>

<file path=ppt/theme/theme1.xml><?xml version="1.0" encoding="utf-8"?>
<a:theme xmlns:a="http://schemas.openxmlformats.org/drawingml/2006/main" name="Eclipse">
  <a:themeElements>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Eclips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lipse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Eclip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Eclipse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Eclipse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Eclipse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Eclipse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Eclipse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Eclipse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Eclipse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Eclipse</Template>
  <TotalTime>0</TotalTime>
  <Words>25649</Words>
  <Application>WPS 演示</Application>
  <PresentationFormat>全屏显示(4:3)</PresentationFormat>
  <Paragraphs>915</Paragraphs>
  <Slides>93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93</vt:i4>
      </vt:variant>
    </vt:vector>
  </HeadingPairs>
  <TitlesOfParts>
    <vt:vector size="104" baseType="lpstr">
      <vt:lpstr>Arial</vt:lpstr>
      <vt:lpstr>宋体</vt:lpstr>
      <vt:lpstr>Wingdings</vt:lpstr>
      <vt:lpstr>Verdana</vt:lpstr>
      <vt:lpstr>Times New Roman</vt:lpstr>
      <vt:lpstr>微软雅黑</vt:lpstr>
      <vt:lpstr>Arial Unicode MS</vt:lpstr>
      <vt:lpstr>华文新魏</vt:lpstr>
      <vt:lpstr>Arial</vt:lpstr>
      <vt:lpstr>华文琥珀</vt:lpstr>
      <vt:lpstr>Eclipse</vt:lpstr>
      <vt:lpstr>商务翻译实务</vt:lpstr>
      <vt:lpstr>第三单元  公示语翻译 Unit 3 Translating Public Signs </vt:lpstr>
      <vt:lpstr>概要</vt:lpstr>
      <vt:lpstr>★ 本单元教学目标：</vt:lpstr>
      <vt:lpstr>PowerPoint 演示文稿</vt:lpstr>
      <vt:lpstr>PowerPoint 演示文稿</vt:lpstr>
      <vt:lpstr>公示语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PART THREE 公示语特征及翻译技巧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 如果把“你我共做绿化卫士！”直译成“You and I Be the Bodyguard of the Greenery”就显得突兀，忽视了原文的真实用意，原文的含义是“大家共同保护环境”的意思，所以翻译成“Everyone is responsible for protecting the greenery”或者“Let’s Protect the Environment”。 6. 汉语公示语尤其是宣传性公示语往往带有很强的感情色彩，比如“真挚的情、无言的爱”，而英语公示语往往更加直截了当，所以这里翻译成“Breast Feeding Best Bet for Babies”既表达了“母乳喂养对婴儿的好处”，也采用了“头韵”修辞手法，朗朗上口，可以起到很好的宣传作用。 </vt:lpstr>
      <vt:lpstr>Task V  翻译下列公示语，并讨论翻译技巧。</vt:lpstr>
      <vt:lpstr>PowerPoint 演示文稿</vt:lpstr>
      <vt:lpstr>PowerPoint 演示文稿</vt:lpstr>
      <vt:lpstr>PowerPoint 演示文稿</vt:lpstr>
      <vt:lpstr>PowerPoint 演示文稿</vt:lpstr>
      <vt:lpstr>PowerPoint 演示文稿</vt:lpstr>
      <vt:lpstr>PowerPoint 演示文稿</vt:lpstr>
      <vt:lpstr>III. 公示语翻译余论</vt:lpstr>
      <vt:lpstr>PowerPoint 演示文稿</vt:lpstr>
      <vt:lpstr>PowerPoint 演示文稿</vt:lpstr>
      <vt:lpstr>PowerPoint 演示文稿</vt:lpstr>
      <vt:lpstr>§ PART FIVE  译技点津：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Task III  请将下列英语公示语翻译成汉语。</vt:lpstr>
      <vt:lpstr>PowerPoint 演示文稿</vt:lpstr>
      <vt:lpstr>PowerPoint 演示文稿</vt:lpstr>
      <vt:lpstr>PowerPoint 演示文稿</vt:lpstr>
      <vt:lpstr>PowerPoint 演示文稿</vt:lpstr>
      <vt:lpstr>PowerPoint 演示文稿</vt:lpstr>
      <vt:lpstr>Task V  请将下列公示语翻译成英语。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Task VII  请阅读下列中英文双语公示语，请改进其译文。</vt:lpstr>
      <vt:lpstr>PowerPoint 演示文稿</vt:lpstr>
      <vt:lpstr>PowerPoint 演示文稿</vt:lpstr>
      <vt:lpstr>PowerPoint 演示文稿</vt:lpstr>
      <vt:lpstr>Task VIII  请翻译下列句子，注意使用词类转换翻译技巧。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补充练习：</vt:lpstr>
      <vt:lpstr>PowerPoint 演示文稿</vt:lpstr>
      <vt:lpstr>II. 请翻译下列某大学关于安全的公示语。</vt:lpstr>
      <vt:lpstr>PowerPoint 演示文稿</vt:lpstr>
      <vt:lpstr>PowerPoint 演示文稿</vt:lpstr>
      <vt:lpstr>III. 请将下列公示语翻译成英文。</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ZJR</cp:lastModifiedBy>
  <cp:revision>316</cp:revision>
  <dcterms:created xsi:type="dcterms:W3CDTF">2007-10-05T07:35:00Z</dcterms:created>
  <dcterms:modified xsi:type="dcterms:W3CDTF">2024-08-19T10:23:39Z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2FA1AE4BFCB343E69D40E43A5DB4A73F_12</vt:lpwstr>
  </property>
  <property fmtid="{D5CDD505-2E9C-101B-9397-08002B2CF9AE}" pid="3" name="KSOProductBuildVer">
    <vt:lpwstr>2052-12.1.0.17827</vt:lpwstr>
  </property>
</Properties>
</file>