
<file path=[Content_Types].xml><?xml version="1.0" encoding="utf-8"?>
<Types xmlns="http://schemas.openxmlformats.org/package/2006/content-types">
  <Default Extension="jpeg" ContentType="image/jpeg"/>
  <Default Extension="JPG" ContentType="image/.jpg"/>
  <Default Extension="png" ContentType="image/png"/>
  <Default Extension="gif" ContentType="image/gif"/>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5"/>
  </p:notesMasterIdLst>
  <p:sldIdLst>
    <p:sldId id="309" r:id="rId3"/>
    <p:sldId id="312" r:id="rId4"/>
    <p:sldId id="311" r:id="rId5"/>
    <p:sldId id="310" r:id="rId6"/>
    <p:sldId id="377" r:id="rId7"/>
    <p:sldId id="313" r:id="rId8"/>
    <p:sldId id="314" r:id="rId9"/>
    <p:sldId id="383" r:id="rId10"/>
    <p:sldId id="385" r:id="rId11"/>
    <p:sldId id="315" r:id="rId12"/>
    <p:sldId id="316" r:id="rId13"/>
    <p:sldId id="317" r:id="rId14"/>
    <p:sldId id="318" r:id="rId15"/>
    <p:sldId id="319" r:id="rId16"/>
    <p:sldId id="320" r:id="rId17"/>
    <p:sldId id="378" r:id="rId18"/>
    <p:sldId id="321" r:id="rId19"/>
    <p:sldId id="322" r:id="rId20"/>
    <p:sldId id="379" r:id="rId21"/>
    <p:sldId id="323" r:id="rId22"/>
    <p:sldId id="324" r:id="rId23"/>
    <p:sldId id="325" r:id="rId24"/>
    <p:sldId id="397" r:id="rId25"/>
    <p:sldId id="326" r:id="rId26"/>
    <p:sldId id="386" r:id="rId27"/>
    <p:sldId id="327" r:id="rId28"/>
    <p:sldId id="387" r:id="rId29"/>
    <p:sldId id="328" r:id="rId30"/>
    <p:sldId id="329" r:id="rId31"/>
    <p:sldId id="330" r:id="rId32"/>
    <p:sldId id="384" r:id="rId33"/>
    <p:sldId id="390" r:id="rId34"/>
    <p:sldId id="331" r:id="rId35"/>
    <p:sldId id="380" r:id="rId36"/>
    <p:sldId id="332" r:id="rId37"/>
    <p:sldId id="389" r:id="rId38"/>
    <p:sldId id="333" r:id="rId39"/>
    <p:sldId id="334" r:id="rId40"/>
    <p:sldId id="337" r:id="rId41"/>
    <p:sldId id="335" r:id="rId42"/>
    <p:sldId id="336" r:id="rId43"/>
    <p:sldId id="338" r:id="rId44"/>
    <p:sldId id="339" r:id="rId45"/>
    <p:sldId id="391" r:id="rId46"/>
    <p:sldId id="340" r:id="rId47"/>
    <p:sldId id="341" r:id="rId48"/>
    <p:sldId id="398" r:id="rId49"/>
    <p:sldId id="342" r:id="rId50"/>
    <p:sldId id="343" r:id="rId51"/>
    <p:sldId id="344" r:id="rId52"/>
    <p:sldId id="345" r:id="rId53"/>
    <p:sldId id="346" r:id="rId54"/>
    <p:sldId id="347" r:id="rId55"/>
    <p:sldId id="348" r:id="rId56"/>
    <p:sldId id="349" r:id="rId57"/>
    <p:sldId id="350" r:id="rId58"/>
    <p:sldId id="351" r:id="rId59"/>
    <p:sldId id="352" r:id="rId60"/>
    <p:sldId id="353" r:id="rId61"/>
    <p:sldId id="392" r:id="rId62"/>
    <p:sldId id="354" r:id="rId63"/>
    <p:sldId id="381" r:id="rId64"/>
    <p:sldId id="355" r:id="rId65"/>
    <p:sldId id="393" r:id="rId66"/>
    <p:sldId id="356" r:id="rId67"/>
    <p:sldId id="357" r:id="rId68"/>
    <p:sldId id="358" r:id="rId69"/>
    <p:sldId id="359" r:id="rId70"/>
    <p:sldId id="382" r:id="rId71"/>
    <p:sldId id="360" r:id="rId72"/>
    <p:sldId id="361" r:id="rId73"/>
    <p:sldId id="362" r:id="rId74"/>
    <p:sldId id="363" r:id="rId75"/>
    <p:sldId id="364" r:id="rId76"/>
    <p:sldId id="365" r:id="rId77"/>
    <p:sldId id="366" r:id="rId78"/>
    <p:sldId id="367" r:id="rId79"/>
    <p:sldId id="368" r:id="rId80"/>
    <p:sldId id="369" r:id="rId81"/>
    <p:sldId id="370" r:id="rId82"/>
    <p:sldId id="388" r:id="rId83"/>
    <p:sldId id="306" r:id="rId84"/>
  </p:sldIdLst>
  <p:sldSz cx="12192000" cy="6858000"/>
  <p:notesSz cx="6858000" cy="9144000"/>
  <p:custDataLst>
    <p:tags r:id="rId89"/>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8"/>
    <p:restoredTop sz="98881"/>
  </p:normalViewPr>
  <p:slideViewPr>
    <p:cSldViewPr showGuides="1">
      <p:cViewPr varScale="1">
        <p:scale>
          <a:sx n="89" d="100"/>
          <a:sy n="89" d="100"/>
        </p:scale>
        <p:origin x="1282" y="77"/>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9" Type="http://schemas.openxmlformats.org/officeDocument/2006/relationships/tags" Target="tags/tag2.xml"/><Relationship Id="rId88" Type="http://schemas.openxmlformats.org/officeDocument/2006/relationships/tableStyles" Target="tableStyles.xml"/><Relationship Id="rId87" Type="http://schemas.openxmlformats.org/officeDocument/2006/relationships/viewProps" Target="viewProps.xml"/><Relationship Id="rId86" Type="http://schemas.openxmlformats.org/officeDocument/2006/relationships/presProps" Target="presProps.xml"/><Relationship Id="rId85" Type="http://schemas.openxmlformats.org/officeDocument/2006/relationships/notesMaster" Target="notesMasters/notesMaster1.xml"/><Relationship Id="rId84" Type="http://schemas.openxmlformats.org/officeDocument/2006/relationships/slide" Target="slides/slide82.xml"/><Relationship Id="rId83" Type="http://schemas.openxmlformats.org/officeDocument/2006/relationships/slide" Target="slides/slide81.xml"/><Relationship Id="rId82" Type="http://schemas.openxmlformats.org/officeDocument/2006/relationships/slide" Target="slides/slide80.xml"/><Relationship Id="rId81" Type="http://schemas.openxmlformats.org/officeDocument/2006/relationships/slide" Target="slides/slide79.xml"/><Relationship Id="rId80" Type="http://schemas.openxmlformats.org/officeDocument/2006/relationships/slide" Target="slides/slide78.xml"/><Relationship Id="rId8" Type="http://schemas.openxmlformats.org/officeDocument/2006/relationships/slide" Target="slides/slide6.xml"/><Relationship Id="rId79" Type="http://schemas.openxmlformats.org/officeDocument/2006/relationships/slide" Target="slides/slide77.xml"/><Relationship Id="rId78" Type="http://schemas.openxmlformats.org/officeDocument/2006/relationships/slide" Target="slides/slide76.xml"/><Relationship Id="rId77" Type="http://schemas.openxmlformats.org/officeDocument/2006/relationships/slide" Target="slides/slide75.xml"/><Relationship Id="rId76" Type="http://schemas.openxmlformats.org/officeDocument/2006/relationships/slide" Target="slides/slide74.xml"/><Relationship Id="rId75" Type="http://schemas.openxmlformats.org/officeDocument/2006/relationships/slide" Target="slides/slide73.xml"/><Relationship Id="rId74" Type="http://schemas.openxmlformats.org/officeDocument/2006/relationships/slide" Target="slides/slide72.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2226"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27"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6" name="Rectangle 4"/>
          <p:cNvSpPr>
            <a:spLocks noRot="1" noTextEdit="1"/>
          </p:cNvSpPr>
          <p:nvPr>
            <p:ph type="sldImg" idx="2"/>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52229"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0"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2231"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9522C3FB-3F4C-45AD-B6E1-0E8D74CBCB07}" type="slidenum">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grpSp>
        <p:nvGrpSpPr>
          <p:cNvPr id="2050" name="Group 2"/>
          <p:cNvGrpSpPr/>
          <p:nvPr/>
        </p:nvGrpSpPr>
        <p:grpSpPr>
          <a:xfrm>
            <a:off x="-4296833" y="304800"/>
            <a:ext cx="15879233" cy="4724400"/>
            <a:chOff x="-2030" y="192"/>
            <a:chExt cx="7502" cy="2976"/>
          </a:xfrm>
        </p:grpSpPr>
        <p:sp>
          <p:nvSpPr>
            <p:cNvPr id="2057" name="Line 3"/>
            <p:cNvSpPr/>
            <p:nvPr/>
          </p:nvSpPr>
          <p:spPr>
            <a:xfrm>
              <a:off x="912" y="1584"/>
              <a:ext cx="4560" cy="0"/>
            </a:xfrm>
            <a:prstGeom prst="line">
              <a:avLst/>
            </a:prstGeom>
            <a:ln w="12700" cap="flat" cmpd="sng">
              <a:solidFill>
                <a:schemeClr val="tx1"/>
              </a:solidFill>
              <a:prstDash val="solid"/>
              <a:headEnd type="none" w="med" len="med"/>
              <a:tailEnd type="none" w="med" len="med"/>
            </a:ln>
          </p:spPr>
        </p:sp>
        <p:sp>
          <p:nvSpPr>
            <p:cNvPr id="2058" name="AutoShape 4"/>
            <p:cNvSpPr/>
            <p:nvPr/>
          </p:nvSpPr>
          <p:spPr>
            <a:xfrm>
              <a:off x="-1584" y="864"/>
              <a:ext cx="2304" cy="2304"/>
            </a:xfrm>
            <a:custGeom>
              <a:avLst/>
              <a:gdLst>
                <a:gd name="txL" fmla="*/ 44083 w 64000"/>
                <a:gd name="txT" fmla="*/ -29639 h 64000"/>
                <a:gd name="txR" fmla="*/ 44083 w 64000"/>
                <a:gd name="txB" fmla="*/ 29639 h 64000"/>
              </a:gdLst>
              <a:ahLst/>
              <a:cxnLst>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alpha val="100000"/>
              </a:schemeClr>
            </a:solidFill>
            <a:ln w="9525">
              <a:noFill/>
            </a:ln>
          </p:spPr>
          <p:txBody>
            <a:bodyPr/>
            <a:p>
              <a:endParaRPr lang="zh-CN" altLang="en-US"/>
            </a:p>
          </p:txBody>
        </p:sp>
        <p:sp>
          <p:nvSpPr>
            <p:cNvPr id="2059" name="AutoShape 5"/>
            <p:cNvSpPr/>
            <p:nvPr/>
          </p:nvSpPr>
          <p:spPr>
            <a:xfrm>
              <a:off x="-2030" y="192"/>
              <a:ext cx="2544" cy="2544"/>
            </a:xfrm>
            <a:custGeom>
              <a:avLst/>
              <a:gdLst>
                <a:gd name="txL" fmla="*/ 50994 w 64000"/>
                <a:gd name="txT" fmla="*/ -25761 h 64000"/>
                <a:gd name="txR" fmla="*/ 50994 w 64000"/>
                <a:gd name="txB" fmla="*/ 25761 h 64000"/>
              </a:gdLst>
              <a:ahLst/>
              <a:cxnLst>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alpha val="100000"/>
              </a:schemeClr>
            </a:solidFill>
            <a:ln w="9525">
              <a:noFill/>
            </a:ln>
          </p:spPr>
          <p:txBody>
            <a:bodyPr/>
            <a:p>
              <a:endParaRPr lang="zh-CN" altLang="en-US"/>
            </a:p>
          </p:txBody>
        </p:sp>
      </p:grpSp>
      <p:pic>
        <p:nvPicPr>
          <p:cNvPr id="2051" name="Picture 12" descr="透明标PPT用"/>
          <p:cNvPicPr>
            <a:picLocks noChangeAspect="1"/>
          </p:cNvPicPr>
          <p:nvPr userDrawn="1"/>
        </p:nvPicPr>
        <p:blipFill>
          <a:blip r:embed="rId2"/>
          <a:stretch>
            <a:fillRect/>
          </a:stretch>
        </p:blipFill>
        <p:spPr>
          <a:xfrm>
            <a:off x="6430433" y="5622925"/>
            <a:ext cx="5761567" cy="1262063"/>
          </a:xfrm>
          <a:prstGeom prst="rect">
            <a:avLst/>
          </a:prstGeom>
          <a:noFill/>
          <a:ln w="9525">
            <a:noFill/>
          </a:ln>
        </p:spPr>
      </p:pic>
      <p:sp>
        <p:nvSpPr>
          <p:cNvPr id="101382" name="Rectangle 6"/>
          <p:cNvSpPr>
            <a:spLocks noGrp="1" noChangeArrowheads="1"/>
          </p:cNvSpPr>
          <p:nvPr>
            <p:ph type="ctrTitle"/>
          </p:nvPr>
        </p:nvSpPr>
        <p:spPr>
          <a:xfrm>
            <a:off x="1924051" y="985838"/>
            <a:ext cx="9652000" cy="1444625"/>
          </a:xfrm>
        </p:spPr>
        <p:txBody>
          <a:bodyPr/>
          <a:lstStyle>
            <a:lvl1pPr>
              <a:defRPr sz="4000"/>
            </a:lvl1pPr>
          </a:lstStyle>
          <a:p>
            <a:r>
              <a:rPr lang="zh-CN" altLang="en-US"/>
              <a:t>单击此处编辑母版标题样式</a:t>
            </a:r>
            <a:endParaRPr lang="zh-CN" altLang="en-US"/>
          </a:p>
        </p:txBody>
      </p:sp>
      <p:sp>
        <p:nvSpPr>
          <p:cNvPr id="101383" name="Rectangle 7"/>
          <p:cNvSpPr>
            <a:spLocks noGrp="1" noChangeArrowheads="1"/>
          </p:cNvSpPr>
          <p:nvPr>
            <p:ph type="subTitle" idx="1"/>
          </p:nvPr>
        </p:nvSpPr>
        <p:spPr>
          <a:xfrm>
            <a:off x="1924051" y="3427413"/>
            <a:ext cx="9652000" cy="1752600"/>
          </a:xfrm>
        </p:spPr>
        <p:txBody>
          <a:bodyPr/>
          <a:lstStyle>
            <a:lvl1pPr marL="0" indent="0">
              <a:buFont typeface="Wingdings" panose="05000000000000000000" pitchFamily="2" charset="2"/>
              <a:buNone/>
              <a:defRPr/>
            </a:lvl1pPr>
          </a:lstStyle>
          <a:p>
            <a:r>
              <a:rPr lang="zh-CN" altLang="en-US"/>
              <a:t>单击此处编辑母版副标题样式</a:t>
            </a:r>
            <a:endParaRPr lang="zh-CN" altLang="en-US"/>
          </a:p>
        </p:txBody>
      </p:sp>
      <p:sp>
        <p:nvSpPr>
          <p:cNvPr id="17" name="Rectangle 8"/>
          <p:cNvSpPr>
            <a:spLocks noGrp="1" noChangeArrowheads="1"/>
          </p:cNvSpPr>
          <p:nvPr>
            <p:ph type="dt" sz="half" idx="2"/>
          </p:nvPr>
        </p:nvSpPr>
        <p:spPr bwMode="auto">
          <a:xfrm>
            <a:off x="609600" y="6248400"/>
            <a:ext cx="28448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8" name="Rectangle 9"/>
          <p:cNvSpPr>
            <a:spLocks noGrp="1" noChangeArrowheads="1"/>
          </p:cNvSpPr>
          <p:nvPr>
            <p:ph type="ftr" sz="quarter" idx="3"/>
          </p:nvPr>
        </p:nvSpPr>
        <p:spPr bwMode="auto">
          <a:xfrm>
            <a:off x="4165600" y="6248400"/>
            <a:ext cx="38608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9" name="Rectangle 10"/>
          <p:cNvSpPr>
            <a:spLocks noGrp="1" noChangeArrowheads="1"/>
          </p:cNvSpPr>
          <p:nvPr>
            <p:ph type="sldNum" sz="quarter" idx="4"/>
          </p:nvPr>
        </p:nvSpPr>
        <p:spPr bwMode="auto">
          <a:xfrm>
            <a:off x="8737600" y="6248400"/>
            <a:ext cx="28448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323F473A-A0F6-4FBC-804B-FBC61590E35E}"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489DC10-21A2-4367-A264-8B882329A75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41884" y="301625"/>
            <a:ext cx="2436283" cy="56403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826684" y="301625"/>
            <a:ext cx="7112000" cy="564038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489DC10-21A2-4367-A264-8B882329A75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826684" y="301625"/>
            <a:ext cx="9751483"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1826684" y="1827213"/>
            <a:ext cx="4773083"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802967" y="1827213"/>
            <a:ext cx="4775200"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489DC10-21A2-4367-A264-8B882329A75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826684" y="301625"/>
            <a:ext cx="9751483" cy="1143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1826684" y="1827213"/>
            <a:ext cx="9751483" cy="41148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en-US" sz="29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489DC10-21A2-4367-A264-8B882329A75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489DC10-21A2-4367-A264-8B882329A75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489DC10-21A2-4367-A264-8B882329A75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826684" y="1827213"/>
            <a:ext cx="4773083"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802967" y="1827213"/>
            <a:ext cx="477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489DC10-21A2-4367-A264-8B882329A75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489DC10-21A2-4367-A264-8B882329A75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489DC10-21A2-4367-A264-8B882329A75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489DC10-21A2-4367-A264-8B882329A75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489DC10-21A2-4367-A264-8B882329A75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1489DC10-21A2-4367-A264-8B882329A75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1026" name="Group 2"/>
          <p:cNvGrpSpPr/>
          <p:nvPr/>
        </p:nvGrpSpPr>
        <p:grpSpPr>
          <a:xfrm>
            <a:off x="-4318000" y="0"/>
            <a:ext cx="15900400" cy="3810000"/>
            <a:chOff x="-2040" y="0"/>
            <a:chExt cx="7512" cy="2400"/>
          </a:xfrm>
        </p:grpSpPr>
        <p:sp>
          <p:nvSpPr>
            <p:cNvPr id="1033" name="AutoShape 3"/>
            <p:cNvSpPr/>
            <p:nvPr/>
          </p:nvSpPr>
          <p:spPr>
            <a:xfrm>
              <a:off x="-2040" y="432"/>
              <a:ext cx="2592" cy="1968"/>
            </a:xfrm>
            <a:custGeom>
              <a:avLst/>
              <a:gdLst>
                <a:gd name="txL" fmla="*/ 50296 w 64000"/>
                <a:gd name="txT" fmla="*/ -26244 h 64000"/>
                <a:gd name="txR" fmla="*/ 50296 w 64000"/>
                <a:gd name="txB" fmla="*/ 26244 h 64000"/>
              </a:gdLst>
              <a:ahLst/>
              <a:cxnLst>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alpha val="100000"/>
              </a:schemeClr>
            </a:solidFill>
            <a:ln w="9525">
              <a:noFill/>
            </a:ln>
          </p:spPr>
          <p:txBody>
            <a:bodyPr/>
            <a:p>
              <a:endParaRPr lang="zh-CN" altLang="en-US"/>
            </a:p>
          </p:txBody>
        </p:sp>
        <p:sp>
          <p:nvSpPr>
            <p:cNvPr id="1034" name="AutoShape 4"/>
            <p:cNvSpPr/>
            <p:nvPr/>
          </p:nvSpPr>
          <p:spPr>
            <a:xfrm>
              <a:off x="-1528" y="0"/>
              <a:ext cx="1949" cy="1987"/>
            </a:xfrm>
            <a:custGeom>
              <a:avLst/>
              <a:gdLst>
                <a:gd name="txL" fmla="*/ 50077 w 64000"/>
                <a:gd name="txT" fmla="*/ -26412 h 64000"/>
                <a:gd name="txR" fmla="*/ 50077 w 64000"/>
                <a:gd name="txB" fmla="*/ 26412 h 64000"/>
              </a:gdLst>
              <a:ahLst/>
              <a:cxnLst>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alpha val="100000"/>
              </a:schemeClr>
            </a:solidFill>
            <a:ln w="9525">
              <a:noFill/>
            </a:ln>
          </p:spPr>
          <p:txBody>
            <a:bodyPr/>
            <a:p>
              <a:endParaRPr lang="zh-CN" altLang="en-US"/>
            </a:p>
          </p:txBody>
        </p:sp>
        <p:sp>
          <p:nvSpPr>
            <p:cNvPr id="1035" name="Line 5"/>
            <p:cNvSpPr/>
            <p:nvPr/>
          </p:nvSpPr>
          <p:spPr>
            <a:xfrm>
              <a:off x="864" y="960"/>
              <a:ext cx="4608" cy="0"/>
            </a:xfrm>
            <a:prstGeom prst="line">
              <a:avLst/>
            </a:prstGeom>
            <a:ln w="12700" cap="flat" cmpd="sng">
              <a:solidFill>
                <a:schemeClr val="tx1"/>
              </a:solidFill>
              <a:prstDash val="solid"/>
              <a:headEnd type="none" w="med" len="med"/>
              <a:tailEnd type="none" w="med" len="med"/>
            </a:ln>
          </p:spPr>
        </p:sp>
      </p:grpSp>
      <p:sp>
        <p:nvSpPr>
          <p:cNvPr id="1027" name="Rectangle 6"/>
          <p:cNvSpPr>
            <a:spLocks noGrp="1"/>
          </p:cNvSpPr>
          <p:nvPr>
            <p:ph type="title"/>
          </p:nvPr>
        </p:nvSpPr>
        <p:spPr>
          <a:xfrm>
            <a:off x="1826684" y="301625"/>
            <a:ext cx="9751483" cy="1143000"/>
          </a:xfrm>
          <a:prstGeom prst="rect">
            <a:avLst/>
          </a:prstGeom>
          <a:noFill/>
          <a:ln w="9525">
            <a:noFill/>
          </a:ln>
        </p:spPr>
        <p:txBody>
          <a:bodyPr anchor="b" anchorCtr="0"/>
          <a:p>
            <a:pPr lvl="0"/>
            <a:r>
              <a:rPr lang="zh-CN" altLang="en-US" dirty="0"/>
              <a:t>单击此处编辑母版标题样式</a:t>
            </a:r>
            <a:endParaRPr lang="zh-CN" altLang="en-US" dirty="0"/>
          </a:p>
        </p:txBody>
      </p:sp>
      <p:sp>
        <p:nvSpPr>
          <p:cNvPr id="1028" name="Rectangle 7"/>
          <p:cNvSpPr>
            <a:spLocks noGrp="1"/>
          </p:cNvSpPr>
          <p:nvPr>
            <p:ph type="body" idx="1"/>
          </p:nvPr>
        </p:nvSpPr>
        <p:spPr>
          <a:xfrm>
            <a:off x="1826684" y="1827213"/>
            <a:ext cx="9751483"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0360" name="Rectangle 8"/>
          <p:cNvSpPr>
            <a:spLocks noGrp="1" noChangeArrowheads="1"/>
          </p:cNvSpPr>
          <p:nvPr>
            <p:ph type="dt" sz="half" idx="2"/>
          </p:nvPr>
        </p:nvSpPr>
        <p:spPr bwMode="auto">
          <a:xfrm>
            <a:off x="609600" y="6248400"/>
            <a:ext cx="2844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1" name="Rectangle 9"/>
          <p:cNvSpPr>
            <a:spLocks noGrp="1" noChangeArrowheads="1"/>
          </p:cNvSpPr>
          <p:nvPr>
            <p:ph type="ftr" sz="quarter" idx="3"/>
          </p:nvPr>
        </p:nvSpPr>
        <p:spPr bwMode="auto">
          <a:xfrm>
            <a:off x="4165600" y="6248400"/>
            <a:ext cx="3860800" cy="457200"/>
          </a:xfrm>
          <a:prstGeom prst="rect">
            <a:avLst/>
          </a:prstGeom>
          <a:noFill/>
          <a:ln w="9525">
            <a:noFill/>
            <a:miter lim="800000"/>
          </a:ln>
          <a:effectLst/>
        </p:spPr>
        <p:txBody>
          <a:bodyPr vert="horz" wrap="square" lIns="91440" tIns="45720" rIns="91440" bIns="45720" numCol="1" anchor="b" anchorCtr="0" compatLnSpc="1"/>
          <a:lstStyle>
            <a:lvl1pPr algn="ctr" eaLnBrk="1" hangingPunct="1">
              <a:defRPr sz="12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0362" name="Rectangle 10"/>
          <p:cNvSpPr>
            <a:spLocks noGrp="1" noChangeArrowheads="1"/>
          </p:cNvSpPr>
          <p:nvPr>
            <p:ph type="sldNum" sz="quarter" idx="4"/>
          </p:nvPr>
        </p:nvSpPr>
        <p:spPr bwMode="auto">
          <a:xfrm>
            <a:off x="8737600" y="6248400"/>
            <a:ext cx="28448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fld id="{1489DC10-21A2-4367-A264-8B882329A758}" type="slidenum">
              <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32" name="Picture 12" descr="透明标PPT用"/>
          <p:cNvPicPr>
            <a:picLocks noChangeAspect="1"/>
          </p:cNvPicPr>
          <p:nvPr userDrawn="1"/>
        </p:nvPicPr>
        <p:blipFill>
          <a:blip r:embed="rId14"/>
          <a:stretch>
            <a:fillRect/>
          </a:stretch>
        </p:blipFill>
        <p:spPr>
          <a:xfrm>
            <a:off x="6430433" y="5622925"/>
            <a:ext cx="5761567" cy="1262063"/>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slow">
    <p:randomBar dir="vert"/>
  </p:transition>
  <p:timing>
    <p:tnLst>
      <p:par>
        <p:cTn id="1" dur="indefinite" restart="never" nodeType="tmRoot"/>
      </p:par>
    </p:tnLst>
  </p:timing>
  <p:hf sldNum="0" hdr="0" ft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2.png"/><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image" Target="../media/image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image" Target="../media/image4.e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5.jpeg"/><Relationship Id="rId1" Type="http://schemas.openxmlformats.org/officeDocument/2006/relationships/hyperlink" Target="http://www.google.com.hk/imgres?imgurl=http://pica.nipic.com/2007-12-29/200712291404159_2.jpg&amp;imgrefurl=http://www.nipic.com/show/2/13/d98894f7ed383a39.html&amp;usg=__P8cTu39F29_MvpLcnl3LiSH5XeE=&amp;h=768&amp;w=1024&amp;sz=44&amp;hl=zh-CN&amp;start=45&amp;zoom=1&amp;tbnid=TmBePnhx_BKVPM:&amp;tbnh=113&amp;tbnw=150&amp;ei=muCeTasXh8FxiK6w7wE&amp;prev=/images%3Fq%3D%25E5%2595%2586%25E5%258A%25A1%26start%3D40%26hl%3Dzh-CN%26newwindow%3D1%26safe%3Dstrict%26sa%3DN%26gbv%3D2%26tbm%3Disch&amp;itbs=1"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NULL" TargetMode="External"/><Relationship Id="rId1" Type="http://schemas.openxmlformats.org/officeDocument/2006/relationships/image" Target="../media/image16.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GIF"/></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41314" name="Rectangle 2"/>
          <p:cNvSpPr>
            <a:spLocks noGrp="1" noChangeArrowheads="1"/>
          </p:cNvSpPr>
          <p:nvPr>
            <p:ph type="ctrTitle"/>
          </p:nvPr>
        </p:nvSpPr>
        <p:spPr>
          <a:xfrm>
            <a:off x="2965450" y="1316038"/>
            <a:ext cx="7239000" cy="1104900"/>
          </a:xfrm>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0" cap="none" spc="0" normalizeH="0" baseline="0" noProof="0" dirty="0" smtClean="0">
                <a:ln>
                  <a:noFill/>
                </a:ln>
                <a:solidFill>
                  <a:srgbClr val="006699"/>
                </a:solidFill>
                <a:effectLst>
                  <a:outerShdw blurRad="38100" dist="38100" dir="2700000" algn="tl">
                    <a:srgbClr val="C0C0C0"/>
                  </a:outerShdw>
                </a:effectLst>
                <a:uLnTx/>
                <a:uFillTx/>
                <a:latin typeface="+mj-lt"/>
                <a:ea typeface="+mj-ea"/>
                <a:cs typeface="+mj-cs"/>
              </a:rPr>
              <a:t>第九单元 商标翻译</a:t>
            </a:r>
            <a:endParaRPr kumimoji="0" lang="zh-CN" altLang="en-US" sz="4800" b="1" i="0" u="none" strike="noStrike" kern="0" cap="none" spc="0" normalizeH="0" baseline="0" noProof="0" dirty="0" smtClean="0">
              <a:ln>
                <a:noFill/>
              </a:ln>
              <a:solidFill>
                <a:srgbClr val="006699"/>
              </a:solidFill>
              <a:effectLst>
                <a:outerShdw blurRad="38100" dist="38100" dir="2700000" algn="tl">
                  <a:srgbClr val="C0C0C0"/>
                </a:outerShdw>
              </a:effectLst>
              <a:uLnTx/>
              <a:uFillTx/>
              <a:latin typeface="+mj-lt"/>
              <a:ea typeface="+mj-ea"/>
              <a:cs typeface="+mj-cs"/>
            </a:endParaRPr>
          </a:p>
        </p:txBody>
      </p:sp>
      <p:sp>
        <p:nvSpPr>
          <p:cNvPr id="141316" name="Rectangle 4"/>
          <p:cNvSpPr>
            <a:spLocks noChangeArrowheads="1"/>
          </p:cNvSpPr>
          <p:nvPr/>
        </p:nvSpPr>
        <p:spPr bwMode="auto">
          <a:xfrm>
            <a:off x="0" y="0"/>
            <a:ext cx="4464050" cy="55308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3000" b="1"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pic>
        <p:nvPicPr>
          <p:cNvPr id="4100" name="Picture 11" descr="u=3535255666,3537089284&amp;fm=0&amp;gp=44"/>
          <p:cNvPicPr>
            <a:picLocks noChangeAspect="1"/>
          </p:cNvPicPr>
          <p:nvPr/>
        </p:nvPicPr>
        <p:blipFill>
          <a:blip r:embed="rId2"/>
          <a:stretch>
            <a:fillRect/>
          </a:stretch>
        </p:blipFill>
        <p:spPr>
          <a:xfrm>
            <a:off x="5159375" y="2852738"/>
            <a:ext cx="2574925" cy="2592387"/>
          </a:xfrm>
          <a:prstGeom prst="rect">
            <a:avLst/>
          </a:prstGeom>
          <a:noFill/>
          <a:ln w="9525">
            <a:noFill/>
          </a:ln>
        </p:spPr>
      </p:pic>
    </p:spTree>
  </p:cSld>
  <p:clrMapOvr>
    <a:masterClrMapping/>
  </p:clrMapOvr>
  <p:transition spd="slow">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2579" name="Rectangle 3"/>
          <p:cNvSpPr>
            <a:spLocks noGrp="1"/>
          </p:cNvSpPr>
          <p:nvPr>
            <p:ph idx="1"/>
          </p:nvPr>
        </p:nvSpPr>
        <p:spPr>
          <a:xfrm>
            <a:off x="1775460" y="1701165"/>
            <a:ext cx="9908540" cy="5111750"/>
          </a:xfrm>
        </p:spPr>
        <p:txBody>
          <a:bodyPr vert="horz" wrap="square" lIns="91440" tIns="45720" rIns="91440" bIns="45720" anchor="t" anchorCtr="0"/>
          <a:p>
            <a:pPr eaLnBrk="1" hangingPunct="1">
              <a:lnSpc>
                <a:spcPct val="170000"/>
              </a:lnSpc>
            </a:pPr>
            <a:r>
              <a:rPr lang="zh-CN" altLang="en-US" sz="2000" dirty="0">
                <a:latin typeface="Arial" panose="020B0604020202020204" pitchFamily="34" charset="0"/>
              </a:rPr>
              <a:t>商标具有独特的特征，也具有特定的功能。贺川生（</a:t>
            </a:r>
            <a:r>
              <a:rPr lang="en-US" altLang="zh-CN" sz="2000" dirty="0">
                <a:latin typeface="Arial" panose="020B0604020202020204" pitchFamily="34" charset="0"/>
              </a:rPr>
              <a:t>1997</a:t>
            </a:r>
            <a:r>
              <a:rPr lang="zh-CN" altLang="en-US" sz="2000" dirty="0">
                <a:latin typeface="Arial" panose="020B0604020202020204" pitchFamily="34" charset="0"/>
              </a:rPr>
              <a:t>：</a:t>
            </a:r>
            <a:r>
              <a:rPr lang="en-US" altLang="zh-CN" sz="2000" dirty="0">
                <a:latin typeface="Arial" panose="020B0604020202020204" pitchFamily="34" charset="0"/>
              </a:rPr>
              <a:t>18—21</a:t>
            </a:r>
            <a:r>
              <a:rPr lang="zh-CN" altLang="en-US" sz="2000" dirty="0">
                <a:latin typeface="Arial" panose="020B0604020202020204" pitchFamily="34" charset="0"/>
              </a:rPr>
              <a:t>）认为，商标具有以下六大功能：① 刺激消费：对刺激消费者购买欲望起积极作用。② 识别产品：不同商标代表不同厂家、不同价格和不同售后服务。③ 提供产品信息：即反映该商品属性、特点、用途及功效等。④ 名誉象征：商标是商品质量的保证，是企业信誉的象征，如</a:t>
            </a:r>
            <a:r>
              <a:rPr lang="en-US" altLang="zh-CN" sz="2000" dirty="0">
                <a:latin typeface="Arial" panose="020B0604020202020204" pitchFamily="34" charset="0"/>
              </a:rPr>
              <a:t>Benz</a:t>
            </a:r>
            <a:r>
              <a:rPr lang="zh-CN" altLang="en-US" sz="2000" dirty="0">
                <a:latin typeface="Arial" panose="020B0604020202020204" pitchFamily="34" charset="0"/>
              </a:rPr>
              <a:t>（奔驰）是高品质的象征。⑤ 法律保护：商标一经注册即受到法律保护，防止假冒产品。⑥ 广告宣传：商标是广告的核心，广告宣传首先要突出商标。</a:t>
            </a:r>
            <a:r>
              <a:rPr lang="zh-CN" altLang="en-US" sz="2000" dirty="0"/>
              <a:t> </a:t>
            </a:r>
            <a:endParaRPr lang="zh-CN" altLang="en-US" sz="2000"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2579">
                                            <p:txEl>
                                              <p:charRg st="0" end="231"/>
                                            </p:txEl>
                                          </p:spTgt>
                                        </p:tgtEl>
                                        <p:attrNameLst>
                                          <p:attrName>style.visibility</p:attrName>
                                        </p:attrNameLst>
                                      </p:cBhvr>
                                      <p:to>
                                        <p:strVal val="visible"/>
                                      </p:to>
                                    </p:set>
                                    <p:animEffect transition="in" filter="wipe(left)">
                                      <p:cBhvr>
                                        <p:cTn id="7" dur="500"/>
                                        <p:tgtEl>
                                          <p:spTgt spid="152579">
                                            <p:txEl>
                                              <p:charRg st="0" end="23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03" name="Rectangle 3"/>
          <p:cNvSpPr>
            <a:spLocks noGrp="1"/>
          </p:cNvSpPr>
          <p:nvPr>
            <p:ph idx="1"/>
          </p:nvPr>
        </p:nvSpPr>
        <p:spPr>
          <a:xfrm>
            <a:off x="1775460" y="1628775"/>
            <a:ext cx="9819005" cy="4537075"/>
          </a:xfrm>
        </p:spPr>
        <p:txBody>
          <a:bodyPr vert="horz" wrap="square" lIns="91440" tIns="45720" rIns="91440" bIns="45720" anchor="t" anchorCtr="0"/>
          <a:p>
            <a:pPr algn="just" eaLnBrk="1" hangingPunct="1">
              <a:lnSpc>
                <a:spcPct val="160000"/>
              </a:lnSpc>
            </a:pPr>
            <a:r>
              <a:rPr lang="zh-CN" altLang="en-US" sz="2000" dirty="0">
                <a:latin typeface="Times New Roman" panose="02020603050405020304" pitchFamily="18" charset="0"/>
                <a:cs typeface="Times New Roman" panose="02020603050405020304" pitchFamily="18" charset="0"/>
              </a:rPr>
              <a:t>通常我们所讲的“牌子”或者“品牌”（</a:t>
            </a:r>
            <a:r>
              <a:rPr lang="en-US" altLang="zh-CN" sz="2000" dirty="0">
                <a:latin typeface="Times New Roman" panose="02020603050405020304" pitchFamily="18" charset="0"/>
                <a:cs typeface="Times New Roman" panose="02020603050405020304" pitchFamily="18" charset="0"/>
              </a:rPr>
              <a:t>Brand</a:t>
            </a:r>
            <a:r>
              <a:rPr lang="zh-CN" altLang="en-US" sz="2000" dirty="0">
                <a:latin typeface="Times New Roman" panose="02020603050405020304" pitchFamily="18" charset="0"/>
                <a:cs typeface="Times New Roman" panose="02020603050405020304" pitchFamily="18" charset="0"/>
              </a:rPr>
              <a:t>），就是产品生产商印制在商品包装上区别于其他产品的标志。品牌经过注册就成为商标，常说注册商标。</a:t>
            </a:r>
            <a:r>
              <a:rPr lang="en-US" altLang="zh-CN" sz="2000" dirty="0">
                <a:latin typeface="Times New Roman" panose="02020603050405020304" pitchFamily="18" charset="0"/>
                <a:cs typeface="Times New Roman" panose="02020603050405020304" pitchFamily="18" charset="0"/>
              </a:rPr>
              <a:t>Brand</a:t>
            </a:r>
            <a:r>
              <a:rPr lang="zh-CN" altLang="en-US" sz="2000" dirty="0">
                <a:latin typeface="Times New Roman" panose="02020603050405020304" pitchFamily="18" charset="0"/>
                <a:cs typeface="Times New Roman" panose="02020603050405020304" pitchFamily="18" charset="0"/>
              </a:rPr>
              <a:t>并不等于</a:t>
            </a:r>
            <a:r>
              <a:rPr lang="en-US" altLang="zh-CN" sz="2000" dirty="0">
                <a:latin typeface="Times New Roman" panose="02020603050405020304" pitchFamily="18" charset="0"/>
                <a:cs typeface="Times New Roman" panose="02020603050405020304" pitchFamily="18" charset="0"/>
              </a:rPr>
              <a:t>Trademark</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Brand </a:t>
            </a:r>
            <a:r>
              <a:rPr lang="zh-CN" altLang="en-US" sz="2000" dirty="0">
                <a:latin typeface="Times New Roman" panose="02020603050405020304" pitchFamily="18" charset="0"/>
                <a:cs typeface="Times New Roman" panose="02020603050405020304" pitchFamily="18" charset="0"/>
              </a:rPr>
              <a:t>包括</a:t>
            </a:r>
            <a:r>
              <a:rPr lang="en-US" altLang="zh-CN" sz="2000" dirty="0">
                <a:latin typeface="Times New Roman" panose="02020603050405020304" pitchFamily="18" charset="0"/>
                <a:cs typeface="Times New Roman" panose="02020603050405020304" pitchFamily="18" charset="0"/>
              </a:rPr>
              <a:t>Brand name </a:t>
            </a:r>
            <a:r>
              <a:rPr lang="zh-CN" altLang="en-US" sz="2000" dirty="0">
                <a:latin typeface="Times New Roman" panose="02020603050405020304" pitchFamily="18" charset="0"/>
                <a:cs typeface="Times New Roman" panose="02020603050405020304" pitchFamily="18" charset="0"/>
              </a:rPr>
              <a:t>（品牌名称，可用语言表达的部分）和</a:t>
            </a:r>
            <a:r>
              <a:rPr lang="en-US" altLang="zh-CN" sz="2000" dirty="0">
                <a:latin typeface="Times New Roman" panose="02020603050405020304" pitchFamily="18" charset="0"/>
                <a:cs typeface="Times New Roman" panose="02020603050405020304" pitchFamily="18" charset="0"/>
              </a:rPr>
              <a:t>Brand mark</a:t>
            </a:r>
            <a:r>
              <a:rPr lang="zh-CN" altLang="en-US" sz="2000" dirty="0">
                <a:latin typeface="Times New Roman" panose="02020603050405020304" pitchFamily="18" charset="0"/>
                <a:cs typeface="Times New Roman" panose="02020603050405020304" pitchFamily="18" charset="0"/>
              </a:rPr>
              <a:t>（品牌标记，可以识别的非语言部分，如图案、颜色等）。</a:t>
            </a:r>
            <a:r>
              <a:rPr lang="en-US" altLang="zh-CN" sz="2000" dirty="0">
                <a:latin typeface="Times New Roman" panose="02020603050405020304" pitchFamily="18" charset="0"/>
                <a:cs typeface="Times New Roman" panose="02020603050405020304" pitchFamily="18" charset="0"/>
              </a:rPr>
              <a:t>Brand </a:t>
            </a:r>
            <a:r>
              <a:rPr lang="zh-CN" altLang="en-US" sz="2000" dirty="0">
                <a:latin typeface="Times New Roman" panose="02020603050405020304" pitchFamily="18" charset="0"/>
                <a:cs typeface="Times New Roman" panose="02020603050405020304" pitchFamily="18" charset="0"/>
              </a:rPr>
              <a:t>和</a:t>
            </a:r>
            <a:r>
              <a:rPr lang="en-US" altLang="zh-CN" sz="2000" dirty="0">
                <a:latin typeface="Times New Roman" panose="02020603050405020304" pitchFamily="18" charset="0"/>
                <a:cs typeface="Times New Roman" panose="02020603050405020304" pitchFamily="18" charset="0"/>
              </a:rPr>
              <a:t>Trademark</a:t>
            </a:r>
            <a:r>
              <a:rPr lang="zh-CN" altLang="en-US" sz="2000" dirty="0">
                <a:latin typeface="Times New Roman" panose="02020603050405020304" pitchFamily="18" charset="0"/>
                <a:cs typeface="Times New Roman" panose="02020603050405020304" pitchFamily="18" charset="0"/>
              </a:rPr>
              <a:t>是事物的两个方面，</a:t>
            </a:r>
            <a:r>
              <a:rPr lang="zh-CN" altLang="en-US" sz="2000" b="1" dirty="0">
                <a:latin typeface="Times New Roman" panose="02020603050405020304" pitchFamily="18" charset="0"/>
                <a:cs typeface="Times New Roman" panose="02020603050405020304" pitchFamily="18" charset="0"/>
              </a:rPr>
              <a:t>前者是商业术语，用以区分同类产品，后者是法律术语，侧重于法律性，受到法律的保护</a:t>
            </a:r>
            <a:r>
              <a:rPr lang="zh-CN" altLang="en-US" sz="2000" dirty="0">
                <a:latin typeface="Times New Roman" panose="02020603050405020304" pitchFamily="18" charset="0"/>
                <a:cs typeface="Times New Roman" panose="02020603050405020304" pitchFamily="18" charset="0"/>
              </a:rPr>
              <a:t>。（翁凤翔，</a:t>
            </a:r>
            <a:r>
              <a:rPr lang="en-US" altLang="zh-CN" sz="2000" dirty="0">
                <a:latin typeface="Times New Roman" panose="02020603050405020304" pitchFamily="18" charset="0"/>
                <a:cs typeface="Times New Roman" panose="02020603050405020304" pitchFamily="18" charset="0"/>
              </a:rPr>
              <a:t>2006</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191</a:t>
            </a:r>
            <a:r>
              <a:rPr lang="zh-CN" altLang="en-US" sz="2000" dirty="0">
                <a:latin typeface="Times New Roman" panose="02020603050405020304" pitchFamily="18" charset="0"/>
                <a:cs typeface="Times New Roman" panose="02020603050405020304" pitchFamily="18" charset="0"/>
              </a:rPr>
              <a:t>）本单元所讲述的商标翻译，如无特殊说明，都是指经过注册的商标词的翻译。</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3603">
                                            <p:txEl>
                                              <p:charRg st="0" end="275"/>
                                            </p:txEl>
                                          </p:spTgt>
                                        </p:tgtEl>
                                        <p:attrNameLst>
                                          <p:attrName>style.visibility</p:attrName>
                                        </p:attrNameLst>
                                      </p:cBhvr>
                                      <p:to>
                                        <p:strVal val="visible"/>
                                      </p:to>
                                    </p:set>
                                    <p:animEffect transition="in" filter="wipe(left)">
                                      <p:cBhvr>
                                        <p:cTn id="7" dur="500"/>
                                        <p:tgtEl>
                                          <p:spTgt spid="153603">
                                            <p:txEl>
                                              <p:charRg st="0" end="27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2"/>
          <p:cNvSpPr>
            <a:spLocks noGrp="1"/>
          </p:cNvSpPr>
          <p:nvPr>
            <p:ph type="title"/>
          </p:nvPr>
        </p:nvSpPr>
        <p:spPr/>
        <p:txBody>
          <a:bodyPr vert="horz" wrap="square" lIns="91440" tIns="45720" rIns="91440" bIns="45720" anchor="b" anchorCtr="0"/>
          <a:p>
            <a:pPr eaLnBrk="1" hangingPunct="1"/>
            <a:r>
              <a:rPr lang="en-US" altLang="zh-CN" b="1" dirty="0"/>
              <a:t>§ PART TWO </a:t>
            </a:r>
            <a:r>
              <a:rPr lang="zh-CN" altLang="en-US" b="1" dirty="0"/>
              <a:t>热身练习</a:t>
            </a:r>
            <a:endParaRPr lang="zh-CN" altLang="en-US" b="1" dirty="0"/>
          </a:p>
        </p:txBody>
      </p:sp>
      <p:sp>
        <p:nvSpPr>
          <p:cNvPr id="15363" name="Rectangle 5"/>
          <p:cNvSpPr>
            <a:spLocks noGrp="1"/>
          </p:cNvSpPr>
          <p:nvPr>
            <p:ph sz="half" idx="1"/>
          </p:nvPr>
        </p:nvSpPr>
        <p:spPr>
          <a:xfrm>
            <a:off x="2063433" y="2060893"/>
            <a:ext cx="5184775" cy="3671887"/>
          </a:xfrm>
        </p:spPr>
        <p:txBody>
          <a:bodyPr vert="horz" wrap="square" lIns="91440" tIns="45720" rIns="91440" bIns="45720" anchor="t" anchorCtr="0"/>
          <a:p>
            <a:pPr eaLnBrk="1" hangingPunct="1">
              <a:lnSpc>
                <a:spcPct val="140000"/>
              </a:lnSpc>
              <a:buSzPct val="70000"/>
              <a:buFont typeface="Wingdings" panose="05000000000000000000" pitchFamily="2" charset="2"/>
              <a:buNone/>
            </a:pPr>
            <a:r>
              <a:rPr lang="en-US" altLang="zh-CN" sz="2400" b="1" dirty="0">
                <a:latin typeface="Arial" panose="020B0604020202020204" pitchFamily="34" charset="0"/>
                <a:ea typeface="+mn-ea"/>
                <a:cs typeface="+mn-cs"/>
              </a:rPr>
              <a:t>Task I</a:t>
            </a:r>
            <a:r>
              <a:rPr lang="en-US" altLang="zh-CN" sz="2400" dirty="0">
                <a:latin typeface="Arial" panose="020B0604020202020204" pitchFamily="34" charset="0"/>
                <a:ea typeface="+mn-ea"/>
                <a:cs typeface="+mn-cs"/>
              </a:rPr>
              <a:t>  </a:t>
            </a:r>
            <a:r>
              <a:rPr lang="zh-CN" altLang="en-US" sz="2400" dirty="0">
                <a:latin typeface="Arial" panose="020B0604020202020204" pitchFamily="34" charset="0"/>
                <a:ea typeface="+mn-ea"/>
                <a:cs typeface="+mn-cs"/>
              </a:rPr>
              <a:t>请收集</a:t>
            </a:r>
            <a:r>
              <a:rPr lang="en-US" altLang="zh-CN" sz="2400" dirty="0">
                <a:latin typeface="Arial" panose="020B0604020202020204" pitchFamily="34" charset="0"/>
                <a:ea typeface="+mn-ea"/>
                <a:cs typeface="+mn-cs"/>
              </a:rPr>
              <a:t>10</a:t>
            </a:r>
            <a:r>
              <a:rPr lang="zh-CN" altLang="en-US" sz="2400" dirty="0">
                <a:latin typeface="Arial" panose="020B0604020202020204" pitchFamily="34" charset="0"/>
                <a:ea typeface="+mn-ea"/>
                <a:cs typeface="+mn-cs"/>
              </a:rPr>
              <a:t>种当地的产品或服务的商标及其翻译（如果没有翻译，请思考如何翻译），讨论翻译时使用了哪些翻译技巧？</a:t>
            </a:r>
            <a:endParaRPr lang="zh-CN" altLang="en-US" sz="2400" dirty="0">
              <a:latin typeface="Arial" panose="020B0604020202020204" pitchFamily="34" charset="0"/>
              <a:ea typeface="+mn-ea"/>
              <a:cs typeface="+mn-cs"/>
            </a:endParaRPr>
          </a:p>
        </p:txBody>
      </p:sp>
      <p:pic>
        <p:nvPicPr>
          <p:cNvPr id="15364" name="Picture 7" descr="问号1"/>
          <p:cNvPicPr>
            <a:picLocks noChangeAspect="1"/>
          </p:cNvPicPr>
          <p:nvPr/>
        </p:nvPicPr>
        <p:blipFill>
          <a:blip r:embed="rId1"/>
          <a:stretch>
            <a:fillRect/>
          </a:stretch>
        </p:blipFill>
        <p:spPr>
          <a:xfrm>
            <a:off x="8688388" y="2420938"/>
            <a:ext cx="1162050" cy="1584325"/>
          </a:xfrm>
          <a:prstGeom prst="rect">
            <a:avLst/>
          </a:prstGeom>
          <a:noFill/>
          <a:ln w="9525">
            <a:noFill/>
          </a:ln>
        </p:spPr>
      </p:pic>
    </p:spTree>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2"/>
          <p:cNvSpPr>
            <a:spLocks noGrp="1"/>
          </p:cNvSpPr>
          <p:nvPr>
            <p:ph type="title"/>
          </p:nvPr>
        </p:nvSpPr>
        <p:spPr/>
        <p:txBody>
          <a:bodyPr vert="horz" wrap="square" lIns="91440" tIns="45720" rIns="91440" bIns="45720" anchor="b" anchorCtr="0"/>
          <a:p>
            <a:pPr eaLnBrk="1" hangingPunct="1"/>
            <a:r>
              <a:rPr lang="en-US" altLang="zh-CN" b="1" dirty="0"/>
              <a:t>Task II</a:t>
            </a:r>
            <a:r>
              <a:rPr lang="en-US" altLang="zh-CN" dirty="0"/>
              <a:t>  </a:t>
            </a:r>
            <a:r>
              <a:rPr lang="zh-CN" altLang="en-US" dirty="0"/>
              <a:t>请翻译下列商标并尝试总结翻译技巧。</a:t>
            </a:r>
            <a:endParaRPr lang="zh-CN" altLang="en-US" dirty="0"/>
          </a:p>
        </p:txBody>
      </p:sp>
      <p:sp>
        <p:nvSpPr>
          <p:cNvPr id="16387" name="Rectangle 3"/>
          <p:cNvSpPr>
            <a:spLocks noGrp="1"/>
          </p:cNvSpPr>
          <p:nvPr>
            <p:ph idx="1"/>
          </p:nvPr>
        </p:nvSpPr>
        <p:spPr>
          <a:xfrm>
            <a:off x="1826895" y="1827530"/>
            <a:ext cx="9515475" cy="4194175"/>
          </a:xfrm>
        </p:spPr>
        <p:txBody>
          <a:bodyPr vert="horz" wrap="square" lIns="91440" tIns="45720" rIns="91440" bIns="45720" anchor="t" anchorCtr="0"/>
          <a:p>
            <a:pPr eaLnBrk="1" hangingPunct="1">
              <a:lnSpc>
                <a:spcPct val="140000"/>
              </a:lnSpc>
            </a:pPr>
            <a:r>
              <a:rPr lang="en-US" altLang="zh-CN" sz="2400" dirty="0">
                <a:latin typeface="Times New Roman" panose="02020603050405020304" pitchFamily="18" charset="0"/>
                <a:cs typeface="Times New Roman" panose="02020603050405020304" pitchFamily="18" charset="0"/>
              </a:rPr>
              <a:t>1. Nike		 			</a:t>
            </a:r>
            <a:endParaRPr lang="en-US" altLang="zh-CN" sz="24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英语国家人士看到</a:t>
            </a:r>
            <a:r>
              <a:rPr lang="en-US" altLang="zh-CN" sz="2000" dirty="0">
                <a:latin typeface="Times New Roman" panose="02020603050405020304" pitchFamily="18" charset="0"/>
                <a:cs typeface="Times New Roman" panose="02020603050405020304" pitchFamily="18" charset="0"/>
              </a:rPr>
              <a:t>Nike</a:t>
            </a:r>
            <a:r>
              <a:rPr lang="zh-CN" altLang="en-US" sz="2000" dirty="0">
                <a:latin typeface="Times New Roman" panose="02020603050405020304" pitchFamily="18" charset="0"/>
                <a:cs typeface="Times New Roman" panose="02020603050405020304" pitchFamily="18" charset="0"/>
              </a:rPr>
              <a:t>就会联想到胜利、吉祥，因为</a:t>
            </a:r>
            <a:r>
              <a:rPr lang="en-US" altLang="zh-CN" sz="2000" dirty="0">
                <a:latin typeface="Times New Roman" panose="02020603050405020304" pitchFamily="18" charset="0"/>
                <a:cs typeface="Times New Roman" panose="02020603050405020304" pitchFamily="18" charset="0"/>
              </a:rPr>
              <a:t>Nike</a:t>
            </a:r>
            <a:r>
              <a:rPr lang="zh-CN" altLang="en-US" sz="2000" dirty="0">
                <a:latin typeface="Times New Roman" panose="02020603050405020304" pitchFamily="18" charset="0"/>
                <a:cs typeface="Times New Roman" panose="02020603050405020304" pitchFamily="18" charset="0"/>
              </a:rPr>
              <a:t>一词在希腊神话中是胜利女神。传说中的</a:t>
            </a:r>
            <a:r>
              <a:rPr lang="en-US" altLang="zh-CN" sz="2000" dirty="0">
                <a:latin typeface="Times New Roman" panose="02020603050405020304" pitchFamily="18" charset="0"/>
                <a:cs typeface="Times New Roman" panose="02020603050405020304" pitchFamily="18" charset="0"/>
              </a:rPr>
              <a:t>Nike</a:t>
            </a:r>
            <a:r>
              <a:rPr lang="zh-CN" altLang="en-US" sz="2000" dirty="0">
                <a:latin typeface="Times New Roman" panose="02020603050405020304" pitchFamily="18" charset="0"/>
                <a:cs typeface="Times New Roman" panose="02020603050405020304" pitchFamily="18" charset="0"/>
              </a:rPr>
              <a:t>身上长有双翅，拿着橄榄枝，给人们带来胜利和诸神的礼物，她是吉祥、正义和美丽之神。</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400" dirty="0">
                <a:latin typeface="Times New Roman" panose="02020603050405020304" pitchFamily="18" charset="0"/>
                <a:cs typeface="Times New Roman" panose="02020603050405020304" pitchFamily="18" charset="0"/>
              </a:rPr>
              <a:t>2. Buick </a:t>
            </a:r>
            <a:endParaRPr lang="en-US" altLang="zh-CN" sz="24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“Buick”</a:t>
            </a:r>
            <a:r>
              <a:rPr lang="zh-CN" altLang="en-US" sz="2000" dirty="0">
                <a:latin typeface="Times New Roman" panose="02020603050405020304" pitchFamily="18" charset="0"/>
                <a:cs typeface="Times New Roman" panose="02020603050405020304" pitchFamily="18" charset="0"/>
              </a:rPr>
              <a:t>是别克汽车公司创始人</a:t>
            </a:r>
            <a:r>
              <a:rPr lang="en-US" altLang="zh-CN" sz="2000" dirty="0">
                <a:latin typeface="Times New Roman" panose="02020603050405020304" pitchFamily="18" charset="0"/>
                <a:cs typeface="Times New Roman" panose="02020603050405020304" pitchFamily="18" charset="0"/>
              </a:rPr>
              <a:t>David Dunbar Buick</a:t>
            </a:r>
            <a:r>
              <a:rPr lang="zh-CN" altLang="en-US" sz="2000" dirty="0">
                <a:latin typeface="Times New Roman" panose="02020603050405020304" pitchFamily="18" charset="0"/>
                <a:cs typeface="Times New Roman" panose="02020603050405020304" pitchFamily="18" charset="0"/>
              </a:rPr>
              <a:t>的姓，采用音译把“</a:t>
            </a:r>
            <a:r>
              <a:rPr lang="en-US" altLang="zh-CN" sz="2000" dirty="0">
                <a:latin typeface="Times New Roman" panose="02020603050405020304" pitchFamily="18" charset="0"/>
                <a:cs typeface="Times New Roman" panose="02020603050405020304" pitchFamily="18" charset="0"/>
              </a:rPr>
              <a:t>Buick”</a:t>
            </a:r>
            <a:r>
              <a:rPr lang="zh-CN" altLang="en-US" sz="2000" dirty="0">
                <a:latin typeface="Times New Roman" panose="02020603050405020304" pitchFamily="18" charset="0"/>
                <a:cs typeface="Times New Roman" panose="02020603050405020304" pitchFamily="18" charset="0"/>
              </a:rPr>
              <a:t>翻译成别克，取“别具一格、与众不同”之意。</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7699" name="Rectangle 3"/>
          <p:cNvSpPr>
            <a:spLocks noGrp="1"/>
          </p:cNvSpPr>
          <p:nvPr>
            <p:ph idx="1"/>
          </p:nvPr>
        </p:nvSpPr>
        <p:spPr>
          <a:xfrm>
            <a:off x="1846580" y="1628775"/>
            <a:ext cx="9761220" cy="5686425"/>
          </a:xfrm>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3. Belle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“Belle”</a:t>
            </a:r>
            <a:r>
              <a:rPr lang="zh-CN" altLang="en-US" sz="2000" dirty="0">
                <a:latin typeface="Times New Roman" panose="02020603050405020304" pitchFamily="18" charset="0"/>
                <a:cs typeface="Times New Roman" panose="02020603050405020304" pitchFamily="18" charset="0"/>
              </a:rPr>
              <a:t>原意为美女，此处音译为“百丽”。 	 </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4. 7-Up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“7up”</a:t>
            </a:r>
            <a:r>
              <a:rPr lang="zh-CN" altLang="en-US" sz="2000" dirty="0">
                <a:latin typeface="Times New Roman" panose="02020603050405020304" pitchFamily="18" charset="0"/>
                <a:cs typeface="Times New Roman" panose="02020603050405020304" pitchFamily="18" charset="0"/>
              </a:rPr>
              <a:t>意译为“七起”，但字面意思不好，因此取其粤语同音字“七喜”作为官方中文名称。</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5. Compaq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康柏中的“柏”表示“长青”的意思，意味着“耐用”。</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6. Lexus	 </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 Lexus </a:t>
            </a:r>
            <a:r>
              <a:rPr lang="zh-CN" altLang="en-US" sz="2000" dirty="0">
                <a:latin typeface="Times New Roman" panose="02020603050405020304" pitchFamily="18" charset="0"/>
                <a:cs typeface="Times New Roman" panose="02020603050405020304" pitchFamily="18" charset="0"/>
              </a:rPr>
              <a:t>与</a:t>
            </a:r>
            <a:r>
              <a:rPr lang="en-US" altLang="zh-CN" sz="2000" dirty="0">
                <a:latin typeface="Times New Roman" panose="02020603050405020304" pitchFamily="18" charset="0"/>
                <a:cs typeface="Times New Roman" panose="02020603050405020304" pitchFamily="18" charset="0"/>
              </a:rPr>
              <a:t>Luxury</a:t>
            </a:r>
            <a:r>
              <a:rPr lang="zh-CN" altLang="en-US" sz="2000" dirty="0">
                <a:latin typeface="Times New Roman" panose="02020603050405020304" pitchFamily="18" charset="0"/>
                <a:cs typeface="Times New Roman" panose="02020603050405020304" pitchFamily="18" charset="0"/>
              </a:rPr>
              <a:t>接近，原译为“凌志”，后更改为“雷克萨斯”，采用音译法。</a:t>
            </a: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7699">
                                            <p:txEl>
                                              <p:charRg st="0" end="10"/>
                                            </p:txEl>
                                          </p:spTgt>
                                        </p:tgtEl>
                                        <p:attrNameLst>
                                          <p:attrName>style.visibility</p:attrName>
                                        </p:attrNameLst>
                                      </p:cBhvr>
                                      <p:to>
                                        <p:strVal val="visible"/>
                                      </p:to>
                                    </p:set>
                                    <p:animEffect transition="in" filter="wipe(down)">
                                      <p:cBhvr>
                                        <p:cTn id="7" dur="500"/>
                                        <p:tgtEl>
                                          <p:spTgt spid="157699">
                                            <p:txEl>
                                              <p:charRg st="0" end="1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57699">
                                            <p:txEl>
                                              <p:charRg st="10" end="37"/>
                                            </p:txEl>
                                          </p:spTgt>
                                        </p:tgtEl>
                                        <p:attrNameLst>
                                          <p:attrName>style.visibility</p:attrName>
                                        </p:attrNameLst>
                                      </p:cBhvr>
                                      <p:to>
                                        <p:strVal val="visible"/>
                                      </p:to>
                                    </p:set>
                                    <p:animEffect transition="in" filter="wipe(down)">
                                      <p:cBhvr>
                                        <p:cTn id="12" dur="500"/>
                                        <p:tgtEl>
                                          <p:spTgt spid="157699">
                                            <p:txEl>
                                              <p:charRg st="10" end="3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57699">
                                            <p:txEl>
                                              <p:charRg st="37" end="50"/>
                                            </p:txEl>
                                          </p:spTgt>
                                        </p:tgtEl>
                                        <p:attrNameLst>
                                          <p:attrName>style.visibility</p:attrName>
                                        </p:attrNameLst>
                                      </p:cBhvr>
                                      <p:to>
                                        <p:strVal val="visible"/>
                                      </p:to>
                                    </p:set>
                                    <p:animEffect transition="in" filter="wipe(down)">
                                      <p:cBhvr>
                                        <p:cTn id="17" dur="500"/>
                                        <p:tgtEl>
                                          <p:spTgt spid="157699">
                                            <p:txEl>
                                              <p:charRg st="37" end="5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57699">
                                            <p:txEl>
                                              <p:charRg st="50" end="94"/>
                                            </p:txEl>
                                          </p:spTgt>
                                        </p:tgtEl>
                                        <p:attrNameLst>
                                          <p:attrName>style.visibility</p:attrName>
                                        </p:attrNameLst>
                                      </p:cBhvr>
                                      <p:to>
                                        <p:strVal val="visible"/>
                                      </p:to>
                                    </p:set>
                                    <p:animEffect transition="in" filter="wipe(down)">
                                      <p:cBhvr>
                                        <p:cTn id="22" dur="500"/>
                                        <p:tgtEl>
                                          <p:spTgt spid="157699">
                                            <p:txEl>
                                              <p:charRg st="50" end="9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57699">
                                            <p:txEl>
                                              <p:charRg st="94" end="107"/>
                                            </p:txEl>
                                          </p:spTgt>
                                        </p:tgtEl>
                                        <p:attrNameLst>
                                          <p:attrName>style.visibility</p:attrName>
                                        </p:attrNameLst>
                                      </p:cBhvr>
                                      <p:to>
                                        <p:strVal val="visible"/>
                                      </p:to>
                                    </p:set>
                                    <p:animEffect transition="in" filter="wipe(down)">
                                      <p:cBhvr>
                                        <p:cTn id="27" dur="500"/>
                                        <p:tgtEl>
                                          <p:spTgt spid="157699">
                                            <p:txEl>
                                              <p:charRg st="94" end="10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57699">
                                            <p:txEl>
                                              <p:charRg st="107" end="133"/>
                                            </p:txEl>
                                          </p:spTgt>
                                        </p:tgtEl>
                                        <p:attrNameLst>
                                          <p:attrName>style.visibility</p:attrName>
                                        </p:attrNameLst>
                                      </p:cBhvr>
                                      <p:to>
                                        <p:strVal val="visible"/>
                                      </p:to>
                                    </p:set>
                                    <p:animEffect transition="in" filter="wipe(down)">
                                      <p:cBhvr>
                                        <p:cTn id="32" dur="500"/>
                                        <p:tgtEl>
                                          <p:spTgt spid="157699">
                                            <p:txEl>
                                              <p:charRg st="107" end="13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57699">
                                            <p:txEl>
                                              <p:charRg st="133" end="144"/>
                                            </p:txEl>
                                          </p:spTgt>
                                        </p:tgtEl>
                                        <p:attrNameLst>
                                          <p:attrName>style.visibility</p:attrName>
                                        </p:attrNameLst>
                                      </p:cBhvr>
                                      <p:to>
                                        <p:strVal val="visible"/>
                                      </p:to>
                                    </p:set>
                                    <p:animEffect transition="in" filter="wipe(down)">
                                      <p:cBhvr>
                                        <p:cTn id="37" dur="500"/>
                                        <p:tgtEl>
                                          <p:spTgt spid="157699">
                                            <p:txEl>
                                              <p:charRg st="133" end="14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57699">
                                            <p:txEl>
                                              <p:charRg st="144" end="188"/>
                                            </p:txEl>
                                          </p:spTgt>
                                        </p:tgtEl>
                                        <p:attrNameLst>
                                          <p:attrName>style.visibility</p:attrName>
                                        </p:attrNameLst>
                                      </p:cBhvr>
                                      <p:to>
                                        <p:strVal val="visible"/>
                                      </p:to>
                                    </p:set>
                                    <p:animEffect transition="in" filter="wipe(down)">
                                      <p:cBhvr>
                                        <p:cTn id="42" dur="500"/>
                                        <p:tgtEl>
                                          <p:spTgt spid="157699">
                                            <p:txEl>
                                              <p:charRg st="144" end="18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9"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3"/>
          <p:cNvSpPr>
            <a:spLocks noGrp="1"/>
          </p:cNvSpPr>
          <p:nvPr>
            <p:ph idx="1"/>
          </p:nvPr>
        </p:nvSpPr>
        <p:spPr>
          <a:xfrm>
            <a:off x="1631315" y="1628775"/>
            <a:ext cx="9846310" cy="5039995"/>
          </a:xfrm>
        </p:spPr>
        <p:txBody>
          <a:bodyPr vert="horz" wrap="square" lIns="91440" tIns="45720" rIns="91440" bIns="45720" anchor="t" anchorCtr="0"/>
          <a:p>
            <a:pPr eaLnBrk="1" hangingPunct="1">
              <a:lnSpc>
                <a:spcPct val="140000"/>
              </a:lnSpc>
              <a:buNone/>
            </a:pPr>
            <a:r>
              <a:rPr lang="en-US" altLang="zh-CN" sz="2000" dirty="0">
                <a:latin typeface="Times New Roman" panose="02020603050405020304" pitchFamily="18" charset="0"/>
                <a:cs typeface="Times New Roman" panose="02020603050405020304" pitchFamily="18" charset="0"/>
              </a:rPr>
              <a:t>7. </a:t>
            </a:r>
            <a:r>
              <a:rPr lang="zh-CN" altLang="en-US" sz="2000" dirty="0">
                <a:latin typeface="Times New Roman" panose="02020603050405020304" pitchFamily="18" charset="0"/>
                <a:cs typeface="Times New Roman" panose="02020603050405020304" pitchFamily="18" charset="0"/>
              </a:rPr>
              <a:t>九阳</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buNone/>
            </a:pPr>
            <a:r>
              <a:rPr lang="zh-CN" altLang="en-US" sz="2000" dirty="0">
                <a:latin typeface="Times New Roman" panose="02020603050405020304" pitchFamily="18" charset="0"/>
                <a:cs typeface="Times New Roman" panose="02020603050405020304" pitchFamily="18" charset="0"/>
              </a:rPr>
              <a:t>把九阳翻译成“</a:t>
            </a:r>
            <a:r>
              <a:rPr lang="en-US" altLang="zh-CN" sz="2000" dirty="0">
                <a:latin typeface="Times New Roman" panose="02020603050405020304" pitchFamily="18" charset="0"/>
                <a:cs typeface="Times New Roman" panose="02020603050405020304" pitchFamily="18" charset="0"/>
              </a:rPr>
              <a:t>Joyoung”</a:t>
            </a:r>
            <a:r>
              <a:rPr lang="zh-CN" altLang="en-US" sz="2000" dirty="0">
                <a:latin typeface="Times New Roman" panose="02020603050405020304" pitchFamily="18" charset="0"/>
                <a:cs typeface="Times New Roman" panose="02020603050405020304" pitchFamily="18" charset="0"/>
              </a:rPr>
              <a:t>为音译法，发音相近，且“</a:t>
            </a:r>
            <a:r>
              <a:rPr lang="en-US" altLang="zh-CN" sz="2000" dirty="0">
                <a:latin typeface="Times New Roman" panose="02020603050405020304" pitchFamily="18" charset="0"/>
                <a:cs typeface="Times New Roman" panose="02020603050405020304" pitchFamily="18" charset="0"/>
              </a:rPr>
              <a:t>Joyoung”</a:t>
            </a:r>
            <a:r>
              <a:rPr lang="zh-CN" altLang="en-US" sz="2000" dirty="0">
                <a:latin typeface="Times New Roman" panose="02020603050405020304" pitchFamily="18" charset="0"/>
                <a:cs typeface="Times New Roman" panose="02020603050405020304" pitchFamily="18" charset="0"/>
              </a:rPr>
              <a:t>分开就是“</a:t>
            </a:r>
            <a:r>
              <a:rPr lang="en-US" altLang="zh-CN" sz="2000" dirty="0">
                <a:latin typeface="Times New Roman" panose="02020603050405020304" pitchFamily="18" charset="0"/>
                <a:cs typeface="Times New Roman" panose="02020603050405020304" pitchFamily="18" charset="0"/>
              </a:rPr>
              <a:t>Joy young”</a:t>
            </a:r>
            <a:r>
              <a:rPr lang="zh-CN" altLang="en-US" sz="2000" dirty="0">
                <a:latin typeface="Times New Roman" panose="02020603050405020304" pitchFamily="18" charset="0"/>
                <a:cs typeface="Times New Roman" panose="02020603050405020304" pitchFamily="18" charset="0"/>
              </a:rPr>
              <a:t>，含有“快乐年轻”之意。	    	</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8. </a:t>
            </a:r>
            <a:r>
              <a:rPr lang="zh-CN" altLang="en-US" sz="2000" dirty="0">
                <a:latin typeface="Times New Roman" panose="02020603050405020304" pitchFamily="18" charset="0"/>
                <a:cs typeface="Times New Roman" panose="02020603050405020304" pitchFamily="18" charset="0"/>
              </a:rPr>
              <a:t>传化	</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传化翻译成“</a:t>
            </a:r>
            <a:r>
              <a:rPr lang="en-US" altLang="zh-CN" sz="2000" dirty="0">
                <a:latin typeface="Times New Roman" panose="02020603050405020304" pitchFamily="18" charset="0"/>
                <a:cs typeface="Times New Roman" panose="02020603050405020304" pitchFamily="18" charset="0"/>
              </a:rPr>
              <a:t>Transfar”</a:t>
            </a:r>
            <a:r>
              <a:rPr lang="zh-CN" altLang="en-US" sz="2000" dirty="0">
                <a:latin typeface="Times New Roman" panose="02020603050405020304" pitchFamily="18" charset="0"/>
                <a:cs typeface="Times New Roman" panose="02020603050405020304" pitchFamily="18" charset="0"/>
              </a:rPr>
              <a:t>，表达了“跨越”之意。 </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9. </a:t>
            </a:r>
            <a:r>
              <a:rPr lang="zh-CN" altLang="en-US" sz="2000" dirty="0">
                <a:latin typeface="Times New Roman" panose="02020603050405020304" pitchFamily="18" charset="0"/>
                <a:cs typeface="Times New Roman" panose="02020603050405020304" pitchFamily="18" charset="0"/>
              </a:rPr>
              <a:t>老板   	 </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老板音译成“</a:t>
            </a:r>
            <a:r>
              <a:rPr lang="en-US" altLang="zh-CN" sz="2000" dirty="0">
                <a:latin typeface="Times New Roman" panose="02020603050405020304" pitchFamily="18" charset="0"/>
                <a:cs typeface="Times New Roman" panose="02020603050405020304" pitchFamily="18" charset="0"/>
              </a:rPr>
              <a:t>Robam”</a:t>
            </a:r>
            <a:r>
              <a:rPr lang="zh-CN" altLang="en-US" sz="2000" dirty="0">
                <a:latin typeface="Times New Roman" panose="02020603050405020304" pitchFamily="18" charset="0"/>
                <a:cs typeface="Times New Roman" panose="02020603050405020304" pitchFamily="18" charset="0"/>
              </a:rPr>
              <a:t>。</a:t>
            </a:r>
            <a:endParaRPr lang="zh-CN" altLang="en-US" sz="2000" b="1"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1187" name="Rectangle 3"/>
          <p:cNvSpPr>
            <a:spLocks noGrp="1"/>
          </p:cNvSpPr>
          <p:nvPr>
            <p:ph idx="1"/>
          </p:nvPr>
        </p:nvSpPr>
        <p:spPr>
          <a:xfrm>
            <a:off x="1775460" y="1701165"/>
            <a:ext cx="9784080" cy="4752975"/>
          </a:xfrm>
        </p:spPr>
        <p:txBody>
          <a:bodyPr vert="horz" wrap="square" lIns="91440" tIns="45720" rIns="91440" bIns="45720" anchor="t" anchorCtr="0"/>
          <a:p>
            <a:pPr eaLnBrk="1" hangingPunct="1">
              <a:lnSpc>
                <a:spcPct val="160000"/>
              </a:lnSpc>
              <a:buNone/>
            </a:pPr>
            <a:r>
              <a:rPr lang="en-US" altLang="zh-CN" sz="2000" b="1"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10. </a:t>
            </a:r>
            <a:r>
              <a:rPr lang="zh-CN" altLang="en-US" sz="2000" dirty="0">
                <a:latin typeface="Times New Roman" panose="02020603050405020304" pitchFamily="18" charset="0"/>
                <a:cs typeface="Times New Roman" panose="02020603050405020304" pitchFamily="18" charset="0"/>
              </a:rPr>
              <a:t>九牧王	</a:t>
            </a:r>
            <a:endParaRPr lang="zh-CN" altLang="en-US" sz="2000" dirty="0">
              <a:latin typeface="Times New Roman" panose="02020603050405020304" pitchFamily="18" charset="0"/>
              <a:cs typeface="Times New Roman" panose="02020603050405020304" pitchFamily="18" charset="0"/>
            </a:endParaRPr>
          </a:p>
          <a:p>
            <a:pPr eaLnBrk="1" hangingPunct="1">
              <a:lnSpc>
                <a:spcPct val="160000"/>
              </a:lnSpc>
              <a:buNone/>
            </a:pPr>
            <a:r>
              <a:rPr lang="zh-CN" altLang="en-US" sz="2000" dirty="0">
                <a:latin typeface="Times New Roman" panose="02020603050405020304" pitchFamily="18" charset="0"/>
                <a:cs typeface="Times New Roman" panose="02020603050405020304" pitchFamily="18" charset="0"/>
              </a:rPr>
              <a:t>   九牧王翻译成“</a:t>
            </a:r>
            <a:r>
              <a:rPr lang="en-US" altLang="zh-CN" sz="2000" dirty="0">
                <a:latin typeface="Times New Roman" panose="02020603050405020304" pitchFamily="18" charset="0"/>
                <a:cs typeface="Times New Roman" panose="02020603050405020304" pitchFamily="18" charset="0"/>
              </a:rPr>
              <a:t>Joe One”</a:t>
            </a:r>
            <a:r>
              <a:rPr lang="zh-CN" altLang="en-US" sz="2000" dirty="0">
                <a:latin typeface="Times New Roman" panose="02020603050405020304" pitchFamily="18" charset="0"/>
                <a:cs typeface="Times New Roman" panose="02020603050405020304" pitchFamily="18" charset="0"/>
              </a:rPr>
              <a:t>与“</a:t>
            </a:r>
            <a:r>
              <a:rPr lang="en-US" altLang="zh-CN" sz="2000" dirty="0">
                <a:latin typeface="Times New Roman" panose="02020603050405020304" pitchFamily="18" charset="0"/>
                <a:cs typeface="Times New Roman" panose="02020603050405020304" pitchFamily="18" charset="0"/>
              </a:rPr>
              <a:t>Joy One”</a:t>
            </a:r>
            <a:r>
              <a:rPr lang="zh-CN" altLang="en-US" sz="2000" dirty="0">
                <a:latin typeface="Times New Roman" panose="02020603050405020304" pitchFamily="18" charset="0"/>
                <a:cs typeface="Times New Roman" panose="02020603050405020304" pitchFamily="18" charset="0"/>
              </a:rPr>
              <a:t>谐音，表示“快乐的一款”之意。</a:t>
            </a:r>
            <a:endParaRPr lang="zh-CN" altLang="en-US" sz="2000" dirty="0">
              <a:latin typeface="Times New Roman" panose="02020603050405020304" pitchFamily="18" charset="0"/>
              <a:cs typeface="Times New Roman" panose="02020603050405020304" pitchFamily="18" charset="0"/>
            </a:endParaRPr>
          </a:p>
          <a:p>
            <a:pPr eaLnBrk="1" hangingPunct="1">
              <a:lnSpc>
                <a:spcPct val="160000"/>
              </a:lnSpc>
            </a:pPr>
            <a:r>
              <a:rPr lang="en-US" altLang="zh-CN" sz="2000" dirty="0">
                <a:latin typeface="Times New Roman" panose="02020603050405020304" pitchFamily="18" charset="0"/>
                <a:cs typeface="Times New Roman" panose="02020603050405020304" pitchFamily="18" charset="0"/>
              </a:rPr>
              <a:t>11. </a:t>
            </a:r>
            <a:r>
              <a:rPr lang="zh-CN" altLang="en-US" sz="2000" dirty="0">
                <a:latin typeface="Times New Roman" panose="02020603050405020304" pitchFamily="18" charset="0"/>
                <a:cs typeface="Times New Roman" panose="02020603050405020304" pitchFamily="18" charset="0"/>
              </a:rPr>
              <a:t>方正	</a:t>
            </a:r>
            <a:endParaRPr lang="zh-CN" altLang="en-US" sz="2000" dirty="0">
              <a:latin typeface="Times New Roman" panose="02020603050405020304" pitchFamily="18" charset="0"/>
              <a:cs typeface="Times New Roman" panose="02020603050405020304" pitchFamily="18" charset="0"/>
            </a:endParaRPr>
          </a:p>
          <a:p>
            <a:pPr eaLnBrk="1" hangingPunct="1">
              <a:lnSpc>
                <a:spcPct val="160000"/>
              </a:lnSpc>
            </a:pPr>
            <a:r>
              <a:rPr lang="zh-CN" altLang="en-US" sz="2000" dirty="0">
                <a:latin typeface="Times New Roman" panose="02020603050405020304" pitchFamily="18" charset="0"/>
                <a:cs typeface="Times New Roman" panose="02020603050405020304" pitchFamily="18" charset="0"/>
              </a:rPr>
              <a:t>方正音译为“</a:t>
            </a:r>
            <a:r>
              <a:rPr lang="en-US" altLang="zh-CN" sz="2000" dirty="0">
                <a:latin typeface="Times New Roman" panose="02020603050405020304" pitchFamily="18" charset="0"/>
                <a:cs typeface="Times New Roman" panose="02020603050405020304" pitchFamily="18" charset="0"/>
              </a:rPr>
              <a:t>Founder”</a:t>
            </a:r>
            <a:r>
              <a:rPr lang="zh-CN" altLang="en-US" sz="2000" dirty="0">
                <a:latin typeface="Times New Roman" panose="02020603050405020304" pitchFamily="18" charset="0"/>
                <a:cs typeface="Times New Roman" panose="02020603050405020304" pitchFamily="18" charset="0"/>
              </a:rPr>
              <a:t>，表示“创建者”的意思，也就是“先锋和初创者”之意。</a:t>
            </a:r>
            <a:endParaRPr lang="zh-CN" altLang="en-US" sz="2000" dirty="0">
              <a:latin typeface="Times New Roman" panose="02020603050405020304" pitchFamily="18" charset="0"/>
              <a:cs typeface="Times New Roman" panose="02020603050405020304" pitchFamily="18" charset="0"/>
            </a:endParaRPr>
          </a:p>
          <a:p>
            <a:pPr eaLnBrk="1" hangingPunct="1">
              <a:lnSpc>
                <a:spcPct val="160000"/>
              </a:lnSpc>
            </a:pPr>
            <a:r>
              <a:rPr lang="en-US" altLang="zh-CN" sz="2000" dirty="0">
                <a:latin typeface="Times New Roman" panose="02020603050405020304" pitchFamily="18" charset="0"/>
                <a:cs typeface="Times New Roman" panose="02020603050405020304" pitchFamily="18" charset="0"/>
              </a:rPr>
              <a:t>12. </a:t>
            </a:r>
            <a:r>
              <a:rPr lang="zh-CN" altLang="en-US" sz="2000" dirty="0">
                <a:latin typeface="Times New Roman" panose="02020603050405020304" pitchFamily="18" charset="0"/>
                <a:cs typeface="Times New Roman" panose="02020603050405020304" pitchFamily="18" charset="0"/>
              </a:rPr>
              <a:t>瑞星</a:t>
            </a:r>
            <a:endParaRPr lang="zh-CN" altLang="en-US" sz="2000" dirty="0">
              <a:latin typeface="Times New Roman" panose="02020603050405020304" pitchFamily="18" charset="0"/>
              <a:cs typeface="Times New Roman" panose="02020603050405020304" pitchFamily="18" charset="0"/>
            </a:endParaRPr>
          </a:p>
          <a:p>
            <a:pPr eaLnBrk="1" hangingPunct="1">
              <a:lnSpc>
                <a:spcPct val="160000"/>
              </a:lnSpc>
            </a:pPr>
            <a:r>
              <a:rPr lang="zh-CN" altLang="en-US" sz="2000" dirty="0">
                <a:latin typeface="Times New Roman" panose="02020603050405020304" pitchFamily="18" charset="0"/>
                <a:cs typeface="Times New Roman" panose="02020603050405020304" pitchFamily="18" charset="0"/>
              </a:rPr>
              <a:t>瑞星译成“</a:t>
            </a:r>
            <a:r>
              <a:rPr lang="en-US" altLang="zh-CN" sz="2000" dirty="0">
                <a:latin typeface="Times New Roman" panose="02020603050405020304" pitchFamily="18" charset="0"/>
                <a:cs typeface="Times New Roman" panose="02020603050405020304" pitchFamily="18" charset="0"/>
              </a:rPr>
              <a:t>Rising”</a:t>
            </a:r>
            <a:r>
              <a:rPr lang="zh-CN" altLang="en-US" sz="2000" dirty="0">
                <a:latin typeface="Times New Roman" panose="02020603050405020304" pitchFamily="18" charset="0"/>
                <a:cs typeface="Times New Roman" panose="02020603050405020304" pitchFamily="18" charset="0"/>
              </a:rPr>
              <a:t>，表示企业及其产品处于“上升状态”的意思。</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21187">
                                            <p:txEl>
                                              <p:charRg st="0" end="10"/>
                                            </p:txEl>
                                          </p:spTgt>
                                        </p:tgtEl>
                                        <p:attrNameLst>
                                          <p:attrName>style.visibility</p:attrName>
                                        </p:attrNameLst>
                                      </p:cBhvr>
                                      <p:to>
                                        <p:strVal val="visible"/>
                                      </p:to>
                                    </p:set>
                                    <p:animEffect transition="in" filter="wipe(down)">
                                      <p:cBhvr>
                                        <p:cTn id="7" dur="500"/>
                                        <p:tgtEl>
                                          <p:spTgt spid="221187">
                                            <p:txEl>
                                              <p:charRg st="0" end="1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21187">
                                            <p:txEl>
                                              <p:charRg st="10" end="54"/>
                                            </p:txEl>
                                          </p:spTgt>
                                        </p:tgtEl>
                                        <p:attrNameLst>
                                          <p:attrName>style.visibility</p:attrName>
                                        </p:attrNameLst>
                                      </p:cBhvr>
                                      <p:to>
                                        <p:strVal val="visible"/>
                                      </p:to>
                                    </p:set>
                                    <p:animEffect transition="in" filter="wipe(down)">
                                      <p:cBhvr>
                                        <p:cTn id="12" dur="500"/>
                                        <p:tgtEl>
                                          <p:spTgt spid="221187">
                                            <p:txEl>
                                              <p:charRg st="10" end="5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21187">
                                            <p:txEl>
                                              <p:charRg st="54" end="62"/>
                                            </p:txEl>
                                          </p:spTgt>
                                        </p:tgtEl>
                                        <p:attrNameLst>
                                          <p:attrName>style.visibility</p:attrName>
                                        </p:attrNameLst>
                                      </p:cBhvr>
                                      <p:to>
                                        <p:strVal val="visible"/>
                                      </p:to>
                                    </p:set>
                                    <p:animEffect transition="in" filter="wipe(down)">
                                      <p:cBhvr>
                                        <p:cTn id="17" dur="500"/>
                                        <p:tgtEl>
                                          <p:spTgt spid="221187">
                                            <p:txEl>
                                              <p:charRg st="54" end="6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21187">
                                            <p:txEl>
                                              <p:charRg st="62" end="103"/>
                                            </p:txEl>
                                          </p:spTgt>
                                        </p:tgtEl>
                                        <p:attrNameLst>
                                          <p:attrName>style.visibility</p:attrName>
                                        </p:attrNameLst>
                                      </p:cBhvr>
                                      <p:to>
                                        <p:strVal val="visible"/>
                                      </p:to>
                                    </p:set>
                                    <p:animEffect transition="in" filter="wipe(down)">
                                      <p:cBhvr>
                                        <p:cTn id="22" dur="500"/>
                                        <p:tgtEl>
                                          <p:spTgt spid="221187">
                                            <p:txEl>
                                              <p:charRg st="62" end="10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21187">
                                            <p:txEl>
                                              <p:charRg st="103" end="110"/>
                                            </p:txEl>
                                          </p:spTgt>
                                        </p:tgtEl>
                                        <p:attrNameLst>
                                          <p:attrName>style.visibility</p:attrName>
                                        </p:attrNameLst>
                                      </p:cBhvr>
                                      <p:to>
                                        <p:strVal val="visible"/>
                                      </p:to>
                                    </p:set>
                                    <p:animEffect transition="in" filter="wipe(down)">
                                      <p:cBhvr>
                                        <p:cTn id="27" dur="500"/>
                                        <p:tgtEl>
                                          <p:spTgt spid="221187">
                                            <p:txEl>
                                              <p:charRg st="103" end="11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21187">
                                            <p:txEl>
                                              <p:charRg st="110" end="144"/>
                                            </p:txEl>
                                          </p:spTgt>
                                        </p:tgtEl>
                                        <p:attrNameLst>
                                          <p:attrName>style.visibility</p:attrName>
                                        </p:attrNameLst>
                                      </p:cBhvr>
                                      <p:to>
                                        <p:strVal val="visible"/>
                                      </p:to>
                                    </p:set>
                                    <p:animEffect transition="in" filter="wipe(down)">
                                      <p:cBhvr>
                                        <p:cTn id="32" dur="500"/>
                                        <p:tgtEl>
                                          <p:spTgt spid="221187">
                                            <p:txEl>
                                              <p:charRg st="110" end="14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8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9747" name="Rectangle 3"/>
          <p:cNvSpPr>
            <a:spLocks noGrp="1"/>
          </p:cNvSpPr>
          <p:nvPr>
            <p:ph idx="1"/>
          </p:nvPr>
        </p:nvSpPr>
        <p:spPr>
          <a:xfrm>
            <a:off x="2135188" y="1773238"/>
            <a:ext cx="8288337" cy="4824412"/>
          </a:xfrm>
        </p:spPr>
        <p:txBody>
          <a:bodyPr vert="horz" wrap="square" lIns="91440" tIns="45720" rIns="91440" bIns="45720" anchor="t" anchorCtr="0"/>
          <a:p>
            <a:pPr eaLnBrk="1" hangingPunct="1"/>
            <a:r>
              <a:rPr lang="en-US" altLang="zh-CN" sz="2400" dirty="0">
                <a:latin typeface="Times New Roman" panose="02020603050405020304" pitchFamily="18" charset="0"/>
                <a:cs typeface="Times New Roman" panose="02020603050405020304" pitchFamily="18" charset="0"/>
              </a:rPr>
              <a:t>A. </a:t>
            </a:r>
            <a:endParaRPr lang="en-US" altLang="zh-CN"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1. Coca-Cola</a:t>
            </a:r>
            <a:r>
              <a:rPr lang="zh-CN" altLang="en-US" sz="2400" dirty="0">
                <a:latin typeface="Times New Roman" panose="02020603050405020304" pitchFamily="18" charset="0"/>
                <a:cs typeface="Times New Roman" panose="02020603050405020304" pitchFamily="18" charset="0"/>
              </a:rPr>
              <a:t>（可口可乐）  	</a:t>
            </a:r>
            <a:endParaRPr lang="zh-CN" altLang="en-US"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2. Benz</a:t>
            </a:r>
            <a:r>
              <a:rPr lang="zh-CN" altLang="en-US" sz="2400" dirty="0">
                <a:latin typeface="Times New Roman" panose="02020603050405020304" pitchFamily="18" charset="0"/>
                <a:cs typeface="Times New Roman" panose="02020603050405020304" pitchFamily="18" charset="0"/>
              </a:rPr>
              <a:t>（奔驰）    		</a:t>
            </a:r>
            <a:endParaRPr lang="zh-CN" altLang="en-US"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3. Goldlion</a:t>
            </a:r>
            <a:r>
              <a:rPr lang="zh-CN" altLang="en-US" sz="2400" dirty="0">
                <a:latin typeface="Times New Roman" panose="02020603050405020304" pitchFamily="18" charset="0"/>
                <a:cs typeface="Times New Roman" panose="02020603050405020304" pitchFamily="18" charset="0"/>
              </a:rPr>
              <a:t>（金利来）  </a:t>
            </a:r>
            <a:endParaRPr lang="zh-CN" altLang="en-US"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B. </a:t>
            </a:r>
            <a:endParaRPr lang="en-US" altLang="zh-CN"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4. </a:t>
            </a:r>
            <a:r>
              <a:rPr lang="zh-CN" altLang="en-US" sz="2400" dirty="0">
                <a:latin typeface="Times New Roman" panose="02020603050405020304" pitchFamily="18" charset="0"/>
                <a:cs typeface="Times New Roman" panose="02020603050405020304" pitchFamily="18" charset="0"/>
              </a:rPr>
              <a:t>三笑牙膏 </a:t>
            </a:r>
            <a:r>
              <a:rPr lang="en-US" altLang="zh-CN" sz="2400" dirty="0">
                <a:latin typeface="Times New Roman" panose="02020603050405020304" pitchFamily="18" charset="0"/>
                <a:cs typeface="Times New Roman" panose="02020603050405020304" pitchFamily="18" charset="0"/>
              </a:rPr>
              <a:t>(Sanxiao) 		</a:t>
            </a:r>
            <a:endParaRPr lang="en-US" altLang="zh-CN"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5. </a:t>
            </a:r>
            <a:r>
              <a:rPr lang="zh-CN" altLang="en-US" sz="2400" dirty="0">
                <a:latin typeface="Times New Roman" panose="02020603050405020304" pitchFamily="18" charset="0"/>
                <a:cs typeface="Times New Roman" panose="02020603050405020304" pitchFamily="18" charset="0"/>
              </a:rPr>
              <a:t>春兰 </a:t>
            </a:r>
            <a:r>
              <a:rPr lang="en-US" altLang="zh-CN" sz="2400" dirty="0">
                <a:latin typeface="Times New Roman" panose="02020603050405020304" pitchFamily="18" charset="0"/>
                <a:cs typeface="Times New Roman" panose="02020603050405020304" pitchFamily="18" charset="0"/>
              </a:rPr>
              <a:t>(Chunlan)     	</a:t>
            </a:r>
            <a:endParaRPr lang="en-US" altLang="zh-CN"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6. </a:t>
            </a:r>
            <a:r>
              <a:rPr lang="zh-CN" altLang="en-US" sz="2400" dirty="0">
                <a:latin typeface="Times New Roman" panose="02020603050405020304" pitchFamily="18" charset="0"/>
                <a:cs typeface="Times New Roman" panose="02020603050405020304" pitchFamily="18" charset="0"/>
              </a:rPr>
              <a:t>杜康 </a:t>
            </a:r>
            <a:r>
              <a:rPr lang="en-US" altLang="zh-CN" sz="2400" dirty="0">
                <a:latin typeface="Times New Roman" panose="02020603050405020304" pitchFamily="18" charset="0"/>
                <a:cs typeface="Times New Roman" panose="02020603050405020304" pitchFamily="18" charset="0"/>
              </a:rPr>
              <a:t>(Dukang) </a:t>
            </a:r>
            <a:r>
              <a:rPr lang="en-US" altLang="zh-CN" sz="1800" dirty="0">
                <a:latin typeface="Times New Roman" panose="02020603050405020304" pitchFamily="18" charset="0"/>
                <a:cs typeface="Times New Roman" panose="02020603050405020304" pitchFamily="18" charset="0"/>
              </a:rPr>
              <a:t>	</a:t>
            </a:r>
            <a:endParaRPr lang="en-US" altLang="zh-CN" sz="1800" dirty="0">
              <a:latin typeface="Times New Roman" panose="02020603050405020304" pitchFamily="18" charset="0"/>
              <a:cs typeface="Times New Roman" panose="02020603050405020304" pitchFamily="18" charset="0"/>
            </a:endParaRPr>
          </a:p>
        </p:txBody>
      </p:sp>
      <p:sp>
        <p:nvSpPr>
          <p:cNvPr id="20483" name="Rectangle 4"/>
          <p:cNvSpPr>
            <a:spLocks noGrp="1"/>
          </p:cNvSpPr>
          <p:nvPr>
            <p:ph type="title"/>
          </p:nvPr>
        </p:nvSpPr>
        <p:spPr>
          <a:xfrm>
            <a:off x="2208213" y="301625"/>
            <a:ext cx="8280400" cy="1143000"/>
          </a:xfrm>
        </p:spPr>
        <p:txBody>
          <a:bodyPr vert="horz" wrap="square" lIns="91440" tIns="45720" rIns="91440" bIns="45720" anchor="b" anchorCtr="0"/>
          <a:p>
            <a:pPr eaLnBrk="1" hangingPunct="1"/>
            <a:r>
              <a:rPr lang="en-US" altLang="zh-CN" sz="2400" b="1" dirty="0"/>
              <a:t>Task III</a:t>
            </a:r>
            <a:r>
              <a:rPr lang="en-US" altLang="zh-CN" sz="2400" dirty="0"/>
              <a:t>  </a:t>
            </a:r>
            <a:r>
              <a:rPr lang="zh-CN" altLang="en-US" sz="2400" dirty="0"/>
              <a:t>试分析下列</a:t>
            </a:r>
            <a:r>
              <a:rPr lang="en-US" altLang="zh-CN" sz="2400" dirty="0"/>
              <a:t>A</a:t>
            </a:r>
            <a:r>
              <a:rPr lang="zh-CN" altLang="en-US" sz="2400" dirty="0"/>
              <a:t>、</a:t>
            </a:r>
            <a:r>
              <a:rPr lang="en-US" altLang="zh-CN" sz="2400" dirty="0"/>
              <a:t>B</a:t>
            </a:r>
            <a:r>
              <a:rPr lang="zh-CN" altLang="en-US" sz="2400" dirty="0"/>
              <a:t>两组商标翻译，看看哪组商标翻译是较好的翻译，为什么？哪组商标的翻译值得改进？如何改进？</a:t>
            </a:r>
            <a:endParaRPr lang="zh-CN" altLang="en-US" sz="2400"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9747">
                                            <p:txEl>
                                              <p:charRg st="0" end="25"/>
                                            </p:txEl>
                                          </p:spTgt>
                                        </p:tgtEl>
                                        <p:attrNameLst>
                                          <p:attrName>style.visibility</p:attrName>
                                        </p:attrNameLst>
                                      </p:cBhvr>
                                      <p:to>
                                        <p:strVal val="visible"/>
                                      </p:to>
                                    </p:set>
                                    <p:animEffect transition="in" filter="wipe(down)">
                                      <p:cBhvr>
                                        <p:cTn id="7" dur="500"/>
                                        <p:tgtEl>
                                          <p:spTgt spid="159747">
                                            <p:txEl>
                                              <p:charRg st="0" end="25"/>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59747">
                                            <p:txEl>
                                              <p:charRg st="1" end="1"/>
                                            </p:txEl>
                                          </p:spTgt>
                                        </p:tgtEl>
                                        <p:attrNameLst>
                                          <p:attrName>style.visibility</p:attrName>
                                        </p:attrNameLst>
                                      </p:cBhvr>
                                      <p:to>
                                        <p:strVal val="visible"/>
                                      </p:to>
                                    </p:set>
                                    <p:animEffect transition="in" filter="wipe(down)">
                                      <p:cBhvr>
                                        <p:cTn id="12" dur="500"/>
                                        <p:tgtEl>
                                          <p:spTgt spid="159747">
                                            <p:txEl>
                                              <p:char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59747">
                                            <p:txEl>
                                              <p:charRg st="25" end="43"/>
                                            </p:txEl>
                                          </p:spTgt>
                                        </p:tgtEl>
                                        <p:attrNameLst>
                                          <p:attrName>style.visibility</p:attrName>
                                        </p:attrNameLst>
                                      </p:cBhvr>
                                      <p:to>
                                        <p:strVal val="visible"/>
                                      </p:to>
                                    </p:set>
                                    <p:animEffect transition="in" filter="wipe(down)">
                                      <p:cBhvr>
                                        <p:cTn id="17" dur="500"/>
                                        <p:tgtEl>
                                          <p:spTgt spid="159747">
                                            <p:txEl>
                                              <p:charRg st="25" end="4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59747">
                                            <p:txEl>
                                              <p:charRg st="43" end="62"/>
                                            </p:txEl>
                                          </p:spTgt>
                                        </p:tgtEl>
                                        <p:attrNameLst>
                                          <p:attrName>style.visibility</p:attrName>
                                        </p:attrNameLst>
                                      </p:cBhvr>
                                      <p:to>
                                        <p:strVal val="visible"/>
                                      </p:to>
                                    </p:set>
                                    <p:animEffect transition="in" filter="wipe(down)">
                                      <p:cBhvr>
                                        <p:cTn id="22" dur="500"/>
                                        <p:tgtEl>
                                          <p:spTgt spid="159747">
                                            <p:txEl>
                                              <p:charRg st="43" end="6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59747">
                                            <p:txEl>
                                              <p:charRg st="62" end="86"/>
                                            </p:txEl>
                                          </p:spTgt>
                                        </p:tgtEl>
                                        <p:attrNameLst>
                                          <p:attrName>style.visibility</p:attrName>
                                        </p:attrNameLst>
                                      </p:cBhvr>
                                      <p:to>
                                        <p:strVal val="visible"/>
                                      </p:to>
                                    </p:set>
                                    <p:animEffect transition="in" filter="wipe(down)">
                                      <p:cBhvr>
                                        <p:cTn id="27" dur="500"/>
                                        <p:tgtEl>
                                          <p:spTgt spid="159747">
                                            <p:txEl>
                                              <p:charRg st="62" end="8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59747">
                                            <p:txEl>
                                              <p:charRg st="5" end="5"/>
                                            </p:txEl>
                                          </p:spTgt>
                                        </p:tgtEl>
                                        <p:attrNameLst>
                                          <p:attrName>style.visibility</p:attrName>
                                        </p:attrNameLst>
                                      </p:cBhvr>
                                      <p:to>
                                        <p:strVal val="visible"/>
                                      </p:to>
                                    </p:set>
                                    <p:animEffect transition="in" filter="wipe(down)">
                                      <p:cBhvr>
                                        <p:cTn id="32" dur="500"/>
                                        <p:tgtEl>
                                          <p:spTgt spid="159747">
                                            <p:txEl>
                                              <p:char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59747">
                                            <p:txEl>
                                              <p:charRg st="86" end="108"/>
                                            </p:txEl>
                                          </p:spTgt>
                                        </p:tgtEl>
                                        <p:attrNameLst>
                                          <p:attrName>style.visibility</p:attrName>
                                        </p:attrNameLst>
                                      </p:cBhvr>
                                      <p:to>
                                        <p:strVal val="visible"/>
                                      </p:to>
                                    </p:set>
                                    <p:animEffect transition="in" filter="wipe(down)">
                                      <p:cBhvr>
                                        <p:cTn id="37" dur="500"/>
                                        <p:tgtEl>
                                          <p:spTgt spid="159747">
                                            <p:txEl>
                                              <p:charRg st="86" end="10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59747">
                                            <p:txEl>
                                              <p:charRg st="108" end="125"/>
                                            </p:txEl>
                                          </p:spTgt>
                                        </p:tgtEl>
                                        <p:attrNameLst>
                                          <p:attrName>style.visibility</p:attrName>
                                        </p:attrNameLst>
                                      </p:cBhvr>
                                      <p:to>
                                        <p:strVal val="visible"/>
                                      </p:to>
                                    </p:set>
                                    <p:animEffect transition="in" filter="wipe(down)">
                                      <p:cBhvr>
                                        <p:cTn id="42" dur="500"/>
                                        <p:tgtEl>
                                          <p:spTgt spid="159747">
                                            <p:txEl>
                                              <p:charRg st="108" end="12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Rectangle 3"/>
          <p:cNvSpPr>
            <a:spLocks noGrp="1"/>
          </p:cNvSpPr>
          <p:nvPr>
            <p:ph idx="1"/>
          </p:nvPr>
        </p:nvSpPr>
        <p:spPr>
          <a:xfrm>
            <a:off x="1631315" y="1602105"/>
            <a:ext cx="9959340" cy="5255895"/>
          </a:xfrm>
        </p:spPr>
        <p:txBody>
          <a:bodyPr vert="horz" wrap="square" lIns="91440" tIns="45720" rIns="91440" bIns="45720" anchor="t" anchorCtr="0"/>
          <a:p>
            <a:pPr eaLnBrk="1" hangingPunct="1">
              <a:lnSpc>
                <a:spcPct val="130000"/>
              </a:lnSpc>
            </a:pP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解析</a:t>
            </a:r>
            <a:r>
              <a:rPr lang="en-US" altLang="zh-CN" sz="2000" dirty="0">
                <a:latin typeface="Times New Roman" panose="02020603050405020304" pitchFamily="18" charset="0"/>
                <a:cs typeface="Times New Roman" panose="02020603050405020304" pitchFamily="18" charset="0"/>
              </a:rPr>
              <a:t>】A</a:t>
            </a:r>
            <a:r>
              <a:rPr lang="zh-CN" altLang="en-US" sz="2000" dirty="0">
                <a:latin typeface="Times New Roman" panose="02020603050405020304" pitchFamily="18" charset="0"/>
                <a:cs typeface="Times New Roman" panose="02020603050405020304" pitchFamily="18" charset="0"/>
              </a:rPr>
              <a:t>组的商标翻译相对</a:t>
            </a:r>
            <a:r>
              <a:rPr lang="en-US" altLang="zh-CN" sz="2000" dirty="0">
                <a:latin typeface="Times New Roman" panose="02020603050405020304" pitchFamily="18" charset="0"/>
                <a:cs typeface="Times New Roman" panose="02020603050405020304" pitchFamily="18" charset="0"/>
              </a:rPr>
              <a:t>B</a:t>
            </a:r>
            <a:r>
              <a:rPr lang="zh-CN" altLang="en-US" sz="2000" dirty="0">
                <a:latin typeface="Times New Roman" panose="02020603050405020304" pitchFamily="18" charset="0"/>
                <a:cs typeface="Times New Roman" panose="02020603050405020304" pitchFamily="18" charset="0"/>
              </a:rPr>
              <a:t>组而言更为成功，主要从商标原语和译语的音、形、义三方面进行分析。</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1.  Coca-Cola</a:t>
            </a:r>
            <a:r>
              <a:rPr lang="zh-CN" altLang="en-US" sz="2000" dirty="0">
                <a:latin typeface="Times New Roman" panose="02020603050405020304" pitchFamily="18" charset="0"/>
                <a:cs typeface="Times New Roman" panose="02020603050405020304" pitchFamily="18" charset="0"/>
              </a:rPr>
              <a:t>最初翻译成“蝌蝌啃蜡”，让人想到味同嚼蜡，效果可想而知。</a:t>
            </a:r>
            <a:r>
              <a:rPr lang="en-US" altLang="zh-CN" sz="2000" dirty="0">
                <a:latin typeface="Times New Roman" panose="02020603050405020304" pitchFamily="18" charset="0"/>
                <a:cs typeface="Times New Roman" panose="02020603050405020304" pitchFamily="18" charset="0"/>
              </a:rPr>
              <a:t>20</a:t>
            </a:r>
            <a:r>
              <a:rPr lang="zh-CN" altLang="en-US" sz="2000" dirty="0">
                <a:latin typeface="Times New Roman" panose="02020603050405020304" pitchFamily="18" charset="0"/>
                <a:cs typeface="Times New Roman" panose="02020603050405020304" pitchFamily="18" charset="0"/>
              </a:rPr>
              <a:t>世纪</a:t>
            </a:r>
            <a:r>
              <a:rPr lang="en-US" altLang="zh-CN" sz="2000" dirty="0">
                <a:latin typeface="Times New Roman" panose="02020603050405020304" pitchFamily="18" charset="0"/>
                <a:cs typeface="Times New Roman" panose="02020603050405020304" pitchFamily="18" charset="0"/>
              </a:rPr>
              <a:t>20</a:t>
            </a:r>
            <a:r>
              <a:rPr lang="zh-CN" altLang="en-US" sz="2000" dirty="0">
                <a:latin typeface="Times New Roman" panose="02020603050405020304" pitchFamily="18" charset="0"/>
                <a:cs typeface="Times New Roman" panose="02020603050405020304" pitchFamily="18" charset="0"/>
              </a:rPr>
              <a:t>年代，上海教授蒋彝把它翻译成“可口可乐”取得了巨大成功，该译文一直像其产品一样让人津津乐道，被称为神来之笔，当时的奖金为</a:t>
            </a:r>
            <a:r>
              <a:rPr lang="en-US" altLang="zh-CN" sz="2000" dirty="0">
                <a:latin typeface="Times New Roman" panose="02020603050405020304" pitchFamily="18" charset="0"/>
                <a:cs typeface="Times New Roman" panose="02020603050405020304" pitchFamily="18" charset="0"/>
              </a:rPr>
              <a:t>350</a:t>
            </a:r>
            <a:r>
              <a:rPr lang="zh-CN" altLang="en-US" sz="2000" dirty="0">
                <a:latin typeface="Times New Roman" panose="02020603050405020304" pitchFamily="18" charset="0"/>
                <a:cs typeface="Times New Roman" panose="02020603050405020304" pitchFamily="18" charset="0"/>
              </a:rPr>
              <a:t>英镑，但可口可乐这一翻译为企业创造了成千上万的财富。该译文不但保持了英文的发音，而且把产品特征与客户紧密联系，刺激了消费者的消费欲望。“可口可乐”四个字生动再现了产品特征及其为消费者带来的感受</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好喝与快乐</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既可口又可乐。</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3"/>
          <p:cNvSpPr>
            <a:spLocks noGrp="1"/>
          </p:cNvSpPr>
          <p:nvPr>
            <p:ph idx="1"/>
          </p:nvPr>
        </p:nvSpPr>
        <p:spPr>
          <a:xfrm>
            <a:off x="1502410" y="1557655"/>
            <a:ext cx="10120630" cy="4841875"/>
          </a:xfrm>
        </p:spPr>
        <p:txBody>
          <a:bodyPr vert="horz" wrap="square" lIns="91440" tIns="45720" rIns="91440" bIns="45720" anchor="t" anchorCtr="0"/>
          <a:p>
            <a:pPr eaLnBrk="1" hangingPunct="1">
              <a:lnSpc>
                <a:spcPct val="150000"/>
              </a:lnSpc>
              <a:buNone/>
            </a:pPr>
            <a:r>
              <a:rPr lang="en-US" altLang="zh-CN" sz="16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2. </a:t>
            </a:r>
            <a:r>
              <a:rPr lang="zh-CN" altLang="en-US" sz="2000" dirty="0">
                <a:latin typeface="Times New Roman" panose="02020603050405020304" pitchFamily="18" charset="0"/>
                <a:cs typeface="Times New Roman" panose="02020603050405020304" pitchFamily="18" charset="0"/>
              </a:rPr>
              <a:t>德国人</a:t>
            </a:r>
            <a:r>
              <a:rPr lang="en-US" altLang="zh-CN" sz="2000" dirty="0">
                <a:latin typeface="Times New Roman" panose="02020603050405020304" pitchFamily="18" charset="0"/>
                <a:cs typeface="Times New Roman" panose="02020603050405020304" pitchFamily="18" charset="0"/>
              </a:rPr>
              <a:t>Carl Benz</a:t>
            </a:r>
            <a:r>
              <a:rPr lang="zh-CN" altLang="en-US" sz="2000" dirty="0">
                <a:latin typeface="Times New Roman" panose="02020603050405020304" pitchFamily="18" charset="0"/>
                <a:cs typeface="Times New Roman" panose="02020603050405020304" pitchFamily="18" charset="0"/>
              </a:rPr>
              <a:t>（卡尔</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本茨）是汽车的发明者之一，世界第一辆汽车的制造者。他创立的奔驰汽车公司于</a:t>
            </a:r>
            <a:r>
              <a:rPr lang="en-US" altLang="zh-CN" sz="2000" dirty="0">
                <a:latin typeface="Times New Roman" panose="02020603050405020304" pitchFamily="18" charset="0"/>
                <a:cs typeface="Times New Roman" panose="02020603050405020304" pitchFamily="18" charset="0"/>
              </a:rPr>
              <a:t>1886</a:t>
            </a:r>
            <a:r>
              <a:rPr lang="zh-CN" altLang="en-US" sz="2000" dirty="0">
                <a:latin typeface="Times New Roman" panose="02020603050405020304" pitchFamily="18" charset="0"/>
                <a:cs typeface="Times New Roman" panose="02020603050405020304" pitchFamily="18" charset="0"/>
              </a:rPr>
              <a:t>年</a:t>
            </a:r>
            <a:r>
              <a:rPr lang="en-US" altLang="zh-CN" sz="2000" dirty="0">
                <a:latin typeface="Times New Roman" panose="02020603050405020304" pitchFamily="18" charset="0"/>
                <a:cs typeface="Times New Roman" panose="02020603050405020304" pitchFamily="18" charset="0"/>
              </a:rPr>
              <a:t>1</a:t>
            </a:r>
            <a:r>
              <a:rPr lang="zh-CN" altLang="en-US" sz="2000" dirty="0">
                <a:latin typeface="Times New Roman" panose="02020603050405020304" pitchFamily="18" charset="0"/>
                <a:cs typeface="Times New Roman" panose="02020603050405020304" pitchFamily="18" charset="0"/>
              </a:rPr>
              <a:t>月</a:t>
            </a:r>
            <a:r>
              <a:rPr lang="en-US" altLang="zh-CN" sz="2000" dirty="0">
                <a:latin typeface="Times New Roman" panose="02020603050405020304" pitchFamily="18" charset="0"/>
                <a:cs typeface="Times New Roman" panose="02020603050405020304" pitchFamily="18" charset="0"/>
              </a:rPr>
              <a:t>29</a:t>
            </a:r>
            <a:r>
              <a:rPr lang="zh-CN" altLang="en-US" sz="2000" dirty="0">
                <a:latin typeface="Times New Roman" panose="02020603050405020304" pitchFamily="18" charset="0"/>
                <a:cs typeface="Times New Roman" panose="02020603050405020304" pitchFamily="18" charset="0"/>
              </a:rPr>
              <a:t>日获得汽车制造专利权，这一天被公认为世界上首辆汽车的诞生日。</a:t>
            </a:r>
            <a:r>
              <a:rPr lang="en-US" altLang="zh-CN" sz="2000" dirty="0">
                <a:latin typeface="Times New Roman" panose="02020603050405020304" pitchFamily="18" charset="0"/>
                <a:cs typeface="Times New Roman" panose="02020603050405020304" pitchFamily="18" charset="0"/>
              </a:rPr>
              <a:t>Benz</a:t>
            </a:r>
            <a:r>
              <a:rPr lang="zh-CN" altLang="en-US" sz="2000" dirty="0">
                <a:latin typeface="Times New Roman" panose="02020603050405020304" pitchFamily="18" charset="0"/>
                <a:cs typeface="Times New Roman" panose="02020603050405020304" pitchFamily="18" charset="0"/>
              </a:rPr>
              <a:t>曾被翻译成本茨，但对中国人而言，只是一个外国人名的音译，别无他意。香港人把</a:t>
            </a:r>
            <a:r>
              <a:rPr lang="en-US" altLang="zh-CN" sz="2000" dirty="0">
                <a:latin typeface="Times New Roman" panose="02020603050405020304" pitchFamily="18" charset="0"/>
                <a:cs typeface="Times New Roman" panose="02020603050405020304" pitchFamily="18" charset="0"/>
              </a:rPr>
              <a:t>Benz</a:t>
            </a:r>
            <a:r>
              <a:rPr lang="zh-CN" altLang="en-US" sz="2000" dirty="0">
                <a:latin typeface="Times New Roman" panose="02020603050405020304" pitchFamily="18" charset="0"/>
                <a:cs typeface="Times New Roman" panose="02020603050405020304" pitchFamily="18" charset="0"/>
              </a:rPr>
              <a:t>翻译成“平治”，不禁让人想起</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孟子</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一书中“修身、齐家、治国、平天下”的名言，既突出了汽车本身的稳重、高贵，也突出车主的显赫身份和高贵地位。中国内地采用音译法，把“</a:t>
            </a:r>
            <a:r>
              <a:rPr lang="en-US" altLang="zh-CN" sz="2000" dirty="0">
                <a:latin typeface="Times New Roman" panose="02020603050405020304" pitchFamily="18" charset="0"/>
                <a:cs typeface="Times New Roman" panose="02020603050405020304" pitchFamily="18" charset="0"/>
              </a:rPr>
              <a:t>Benz” </a:t>
            </a:r>
            <a:r>
              <a:rPr lang="zh-CN" altLang="en-US" sz="2000" dirty="0">
                <a:latin typeface="Times New Roman" panose="02020603050405020304" pitchFamily="18" charset="0"/>
                <a:cs typeface="Times New Roman" panose="02020603050405020304" pitchFamily="18" charset="0"/>
              </a:rPr>
              <a:t>翻译成“奔驰”，语音与语义巧妙搭配。“奔”腾飞跃，“驰”骋千里，风驰电掣，充满活力动感，这正是</a:t>
            </a:r>
            <a:r>
              <a:rPr lang="en-US" altLang="zh-CN" sz="2000" dirty="0">
                <a:latin typeface="Times New Roman" panose="02020603050405020304" pitchFamily="18" charset="0"/>
                <a:cs typeface="Times New Roman" panose="02020603050405020304" pitchFamily="18" charset="0"/>
              </a:rPr>
              <a:t>Benz</a:t>
            </a:r>
            <a:r>
              <a:rPr lang="zh-CN" altLang="en-US" sz="2000" dirty="0">
                <a:latin typeface="Times New Roman" panose="02020603050405020304" pitchFamily="18" charset="0"/>
                <a:cs typeface="Times New Roman" panose="02020603050405020304" pitchFamily="18" charset="0"/>
              </a:rPr>
              <a:t>的最佳写照。</a:t>
            </a: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Rectangle 7"/>
          <p:cNvSpPr>
            <a:spLocks noGrp="1"/>
          </p:cNvSpPr>
          <p:nvPr>
            <p:ph type="title"/>
          </p:nvPr>
        </p:nvSpPr>
        <p:spPr/>
        <p:txBody>
          <a:bodyPr vert="horz" wrap="square" lIns="91440" tIns="45720" rIns="91440" bIns="45720" anchor="b" anchorCtr="0"/>
          <a:p>
            <a:pPr eaLnBrk="1" hangingPunct="1"/>
            <a:r>
              <a:rPr lang="zh-CN" altLang="en-US" sz="4400" dirty="0"/>
              <a:t>商标翻译</a:t>
            </a:r>
            <a:endParaRPr lang="zh-CN" altLang="en-US" sz="4400" dirty="0"/>
          </a:p>
        </p:txBody>
      </p:sp>
      <p:sp>
        <p:nvSpPr>
          <p:cNvPr id="144393" name="Rectangle 9"/>
          <p:cNvSpPr>
            <a:spLocks noChangeArrowheads="1"/>
          </p:cNvSpPr>
          <p:nvPr/>
        </p:nvSpPr>
        <p:spPr bwMode="auto">
          <a:xfrm>
            <a:off x="4511675" y="836930"/>
            <a:ext cx="2486025" cy="503238"/>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本章概要</a:t>
            </a:r>
            <a:endPar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5124" name="Text Box 12"/>
          <p:cNvSpPr txBox="1"/>
          <p:nvPr/>
        </p:nvSpPr>
        <p:spPr>
          <a:xfrm>
            <a:off x="1826895" y="1772920"/>
            <a:ext cx="9716770" cy="2891790"/>
          </a:xfrm>
          <a:prstGeom prst="rect">
            <a:avLst/>
          </a:prstGeom>
          <a:solidFill>
            <a:schemeClr val="accent2"/>
          </a:solidFill>
          <a:ln w="9525" cap="flat" cmpd="sng">
            <a:solidFill>
              <a:schemeClr val="tx2"/>
            </a:solidFill>
            <a:prstDash val="solid"/>
            <a:miter/>
            <a:headEnd type="none" w="med" len="med"/>
            <a:tailEnd type="none" w="med" len="med"/>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30000"/>
              </a:lnSpc>
              <a:spcBef>
                <a:spcPct val="50000"/>
              </a:spcBef>
              <a:buClrTx/>
              <a:buSzTx/>
              <a:buFontTx/>
              <a:buNone/>
            </a:pPr>
            <a:r>
              <a:rPr lang="en-US" altLang="zh-CN" sz="2000" b="1" dirty="0"/>
              <a:t>      </a:t>
            </a:r>
            <a:r>
              <a:rPr lang="zh-CN" altLang="en-US" sz="2000" b="1" dirty="0"/>
              <a:t>商标在我国俗称</a:t>
            </a:r>
            <a:r>
              <a:rPr lang="zh-CN" altLang="en-US" sz="2000" b="1" dirty="0">
                <a:latin typeface="Arial" panose="020B0604020202020204" pitchFamily="34" charset="0"/>
              </a:rPr>
              <a:t>“</a:t>
            </a:r>
            <a:r>
              <a:rPr lang="zh-CN" altLang="en-US" sz="2000" b="1" dirty="0"/>
              <a:t>牌子</a:t>
            </a:r>
            <a:r>
              <a:rPr lang="zh-CN" altLang="en-US" sz="2000" b="1" dirty="0">
                <a:latin typeface="Arial" panose="020B0604020202020204" pitchFamily="34" charset="0"/>
              </a:rPr>
              <a:t>”</a:t>
            </a:r>
            <a:r>
              <a:rPr lang="zh-CN" altLang="en-US" sz="2000" b="1" dirty="0"/>
              <a:t>、</a:t>
            </a:r>
            <a:r>
              <a:rPr lang="zh-CN" altLang="en-US" sz="2000" b="1" dirty="0">
                <a:latin typeface="Arial" panose="020B0604020202020204" pitchFamily="34" charset="0"/>
              </a:rPr>
              <a:t>“</a:t>
            </a:r>
            <a:r>
              <a:rPr lang="zh-CN" altLang="en-US" sz="2000" b="1" dirty="0"/>
              <a:t>品牌</a:t>
            </a:r>
            <a:r>
              <a:rPr lang="zh-CN" altLang="en-US" sz="2000" b="1" dirty="0">
                <a:latin typeface="Arial" panose="020B0604020202020204" pitchFamily="34" charset="0"/>
              </a:rPr>
              <a:t>”</a:t>
            </a:r>
            <a:r>
              <a:rPr lang="zh-CN" altLang="en-US" sz="2000" b="1" dirty="0"/>
              <a:t>、</a:t>
            </a:r>
            <a:r>
              <a:rPr lang="zh-CN" altLang="en-US" sz="2000" b="1" dirty="0">
                <a:latin typeface="Arial" panose="020B0604020202020204" pitchFamily="34" charset="0"/>
              </a:rPr>
              <a:t>“</a:t>
            </a:r>
            <a:r>
              <a:rPr lang="zh-CN" altLang="en-US" sz="2000" b="1" dirty="0"/>
              <a:t>牌</a:t>
            </a:r>
            <a:r>
              <a:rPr lang="zh-CN" altLang="en-US" sz="2000" b="1" dirty="0">
                <a:latin typeface="Arial" panose="020B0604020202020204" pitchFamily="34" charset="0"/>
              </a:rPr>
              <a:t>”</a:t>
            </a:r>
            <a:r>
              <a:rPr lang="zh-CN" altLang="en-US" sz="2000" b="1" dirty="0"/>
              <a:t>、</a:t>
            </a:r>
            <a:r>
              <a:rPr lang="zh-CN" altLang="en-US" sz="2000" b="1" dirty="0">
                <a:latin typeface="Arial" panose="020B0604020202020204" pitchFamily="34" charset="0"/>
              </a:rPr>
              <a:t>“</a:t>
            </a:r>
            <a:r>
              <a:rPr lang="zh-CN" altLang="en-US" sz="2000" b="1" dirty="0"/>
              <a:t>货牌</a:t>
            </a:r>
            <a:r>
              <a:rPr lang="zh-CN" altLang="en-US" sz="2000" b="1" dirty="0">
                <a:latin typeface="Arial" panose="020B0604020202020204" pitchFamily="34" charset="0"/>
              </a:rPr>
              <a:t>”</a:t>
            </a:r>
            <a:r>
              <a:rPr lang="zh-CN" altLang="en-US" sz="2000" b="1" dirty="0"/>
              <a:t>、</a:t>
            </a:r>
            <a:r>
              <a:rPr lang="zh-CN" altLang="en-US" sz="2000" b="1" dirty="0">
                <a:latin typeface="Arial" panose="020B0604020202020204" pitchFamily="34" charset="0"/>
              </a:rPr>
              <a:t>“</a:t>
            </a:r>
            <a:r>
              <a:rPr lang="zh-CN" altLang="en-US" sz="2000" b="1" dirty="0"/>
              <a:t>商牌</a:t>
            </a:r>
            <a:r>
              <a:rPr lang="zh-CN" altLang="en-US" sz="2000" b="1" dirty="0">
                <a:latin typeface="Arial" panose="020B0604020202020204" pitchFamily="34" charset="0"/>
              </a:rPr>
              <a:t>”</a:t>
            </a:r>
            <a:r>
              <a:rPr lang="zh-CN" altLang="en-US" sz="2000" b="1" dirty="0"/>
              <a:t>等，已经拥有两千多年的历史。商标本身是市场化的产物，随着全球化进程的加快，企业参与全球化竞争趋势愈演愈烈，这不仅是产品质量的竞争，也是产品商标的竞争。创建知名商标与维护知名商标同样重要，商标的命名及其翻译事关产品形象和销路，事关企业的经济利益，正如</a:t>
            </a:r>
            <a:r>
              <a:rPr lang="en-US" altLang="zh-CN" sz="2000" b="1" dirty="0"/>
              <a:t>《</a:t>
            </a:r>
            <a:r>
              <a:rPr lang="zh-CN" altLang="en-US" sz="2000" b="1" dirty="0"/>
              <a:t>论语</a:t>
            </a:r>
            <a:r>
              <a:rPr lang="en-US" altLang="zh-CN" sz="2000" b="1" dirty="0">
                <a:latin typeface="Arial" panose="020B0604020202020204" pitchFamily="34" charset="0"/>
              </a:rPr>
              <a:t>·</a:t>
            </a:r>
            <a:r>
              <a:rPr lang="zh-CN" altLang="en-US" sz="2000" b="1" dirty="0"/>
              <a:t>子路</a:t>
            </a:r>
            <a:r>
              <a:rPr lang="en-US" altLang="zh-CN" sz="2000" b="1" dirty="0"/>
              <a:t>》</a:t>
            </a:r>
            <a:r>
              <a:rPr lang="zh-CN" altLang="en-US" sz="2000" b="1" dirty="0"/>
              <a:t>中所说：</a:t>
            </a:r>
            <a:r>
              <a:rPr lang="zh-CN" altLang="en-US" sz="2000" b="1" dirty="0">
                <a:latin typeface="Arial" panose="020B0604020202020204" pitchFamily="34" charset="0"/>
              </a:rPr>
              <a:t>“</a:t>
            </a:r>
            <a:r>
              <a:rPr lang="zh-CN" altLang="en-US" sz="2000" b="1" dirty="0"/>
              <a:t>名不正则言不顺，言不顺则事不成</a:t>
            </a:r>
            <a:r>
              <a:rPr lang="zh-CN" altLang="en-US" sz="2000" b="1" dirty="0">
                <a:latin typeface="Arial" panose="020B0604020202020204" pitchFamily="34" charset="0"/>
              </a:rPr>
              <a:t>”</a:t>
            </a:r>
            <a:r>
              <a:rPr lang="zh-CN" altLang="en-US" sz="2000" b="1" dirty="0"/>
              <a:t>。全球化要求商家对商标的命名要面向世界，面向未来，这就涉及到商标的翻译，本单元主要讲述商标词的翻译技巧。</a:t>
            </a:r>
            <a:r>
              <a:rPr lang="zh-CN" altLang="en-US" sz="1400" dirty="0"/>
              <a:t> </a:t>
            </a:r>
            <a:endParaRPr lang="zh-CN" altLang="en-US" sz="1400" dirty="0"/>
          </a:p>
        </p:txBody>
      </p:sp>
    </p:spTree>
  </p:cSld>
  <p:clrMapOvr>
    <a:masterClrMapping/>
  </p:clrMapOvr>
  <p:transition spd="slow">
    <p:randomBar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Rectangle 3"/>
          <p:cNvSpPr>
            <a:spLocks noGrp="1"/>
          </p:cNvSpPr>
          <p:nvPr>
            <p:ph idx="1"/>
          </p:nvPr>
        </p:nvSpPr>
        <p:spPr>
          <a:xfrm>
            <a:off x="1762760" y="1773555"/>
            <a:ext cx="9840595" cy="3600450"/>
          </a:xfrm>
        </p:spPr>
        <p:txBody>
          <a:bodyPr vert="horz" wrap="square" lIns="91440" tIns="45720" rIns="91440" bIns="45720" anchor="t" anchorCtr="0"/>
          <a:p>
            <a:pPr eaLnBrk="1" hangingPunct="1">
              <a:lnSpc>
                <a:spcPct val="150000"/>
              </a:lnSpc>
            </a:pPr>
            <a:r>
              <a:rPr lang="en-US" altLang="zh-CN" sz="2000" dirty="0">
                <a:latin typeface="Times New Roman" panose="02020603050405020304" pitchFamily="18" charset="0"/>
                <a:cs typeface="Times New Roman" panose="02020603050405020304" pitchFamily="18" charset="0"/>
              </a:rPr>
              <a:t>3. </a:t>
            </a:r>
            <a:r>
              <a:rPr lang="zh-CN" altLang="en-US" sz="2000" dirty="0">
                <a:latin typeface="Times New Roman" panose="02020603050405020304" pitchFamily="18" charset="0"/>
                <a:cs typeface="Times New Roman" panose="02020603050405020304" pitchFamily="18" charset="0"/>
              </a:rPr>
              <a:t>金利来有限公司总部位于香港，其创始人曾宪梓先生开始把“</a:t>
            </a:r>
            <a:r>
              <a:rPr lang="en-US" altLang="zh-CN" sz="2000" dirty="0">
                <a:latin typeface="Times New Roman" panose="02020603050405020304" pitchFamily="18" charset="0"/>
                <a:cs typeface="Times New Roman" panose="02020603050405020304" pitchFamily="18" charset="0"/>
              </a:rPr>
              <a:t>Goldlion”</a:t>
            </a:r>
            <a:r>
              <a:rPr lang="zh-CN" altLang="en-US" sz="2000" dirty="0">
                <a:latin typeface="Times New Roman" panose="02020603050405020304" pitchFamily="18" charset="0"/>
                <a:cs typeface="Times New Roman" panose="02020603050405020304" pitchFamily="18" charset="0"/>
              </a:rPr>
              <a:t>直译成“金狮”，但“金狮”与普通话的“金失”、“尽失”和广东话的“尽输”谐音，这种译法自然难以让人接受。把“</a:t>
            </a:r>
            <a:r>
              <a:rPr lang="en-US" altLang="zh-CN" sz="2000" dirty="0">
                <a:latin typeface="Times New Roman" panose="02020603050405020304" pitchFamily="18" charset="0"/>
                <a:cs typeface="Times New Roman" panose="02020603050405020304" pitchFamily="18" charset="0"/>
              </a:rPr>
              <a:t>Goldlion”</a:t>
            </a:r>
            <a:r>
              <a:rPr lang="zh-CN" altLang="en-US" sz="2000" dirty="0">
                <a:latin typeface="Times New Roman" panose="02020603050405020304" pitchFamily="18" charset="0"/>
                <a:cs typeface="Times New Roman" panose="02020603050405020304" pitchFamily="18" charset="0"/>
              </a:rPr>
              <a:t>翻译成“金利来”，由于它主要生产男人服饰，男人又往往是家里的顶梁柱，所以男人都渴望“财源滚滚来”，金利来因此成为成功男人的标志。</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3"/>
          <p:cNvSpPr>
            <a:spLocks noGrp="1"/>
          </p:cNvSpPr>
          <p:nvPr>
            <p:ph idx="1"/>
          </p:nvPr>
        </p:nvSpPr>
        <p:spPr>
          <a:xfrm>
            <a:off x="1559560" y="1628775"/>
            <a:ext cx="10019030" cy="5616575"/>
          </a:xfrm>
        </p:spPr>
        <p:txBody>
          <a:bodyPr vert="horz" wrap="square" lIns="91440" tIns="45720" rIns="91440" bIns="45720" anchor="t" anchorCtr="0"/>
          <a:p>
            <a:pPr eaLnBrk="1" hangingPunct="1">
              <a:lnSpc>
                <a:spcPct val="140000"/>
              </a:lnSpc>
              <a:buNone/>
            </a:pPr>
            <a:r>
              <a:rPr lang="en-US" altLang="zh-CN" sz="18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4. </a:t>
            </a:r>
            <a:r>
              <a:rPr lang="zh-CN" altLang="en-US" sz="2000" dirty="0">
                <a:latin typeface="Times New Roman" panose="02020603050405020304" pitchFamily="18" charset="0"/>
                <a:cs typeface="Times New Roman" panose="02020603050405020304" pitchFamily="18" charset="0"/>
              </a:rPr>
              <a:t>把“三笑”翻译成“</a:t>
            </a:r>
            <a:r>
              <a:rPr lang="en-US" altLang="zh-CN" sz="2000" dirty="0">
                <a:latin typeface="Times New Roman" panose="02020603050405020304" pitchFamily="18" charset="0"/>
                <a:cs typeface="Times New Roman" panose="02020603050405020304" pitchFamily="18" charset="0"/>
              </a:rPr>
              <a:t>Sanxiao”</a:t>
            </a:r>
            <a:r>
              <a:rPr lang="zh-CN" altLang="en-US" sz="2000" dirty="0">
                <a:latin typeface="Times New Roman" panose="02020603050405020304" pitchFamily="18" charset="0"/>
                <a:cs typeface="Times New Roman" panose="02020603050405020304" pitchFamily="18" charset="0"/>
              </a:rPr>
              <a:t>对外国人而言没有任何意义。“三笑”原意为使用了该品牌的牙膏后，牙齿亮白，笑容满面。所以，我们建议把“三笑”翻译成“</a:t>
            </a:r>
            <a:r>
              <a:rPr lang="en-US" altLang="zh-CN" sz="2000" dirty="0">
                <a:latin typeface="Times New Roman" panose="02020603050405020304" pitchFamily="18" charset="0"/>
                <a:cs typeface="Times New Roman" panose="02020603050405020304" pitchFamily="18" charset="0"/>
              </a:rPr>
              <a:t>Sunshine”</a:t>
            </a:r>
            <a:r>
              <a:rPr lang="zh-CN" altLang="en-US" sz="2000" dirty="0">
                <a:latin typeface="Times New Roman" panose="02020603050405020304" pitchFamily="18" charset="0"/>
                <a:cs typeface="Times New Roman" panose="02020603050405020304" pitchFamily="18" charset="0"/>
              </a:rPr>
              <a:t>，喻意使用该品牌的牙膏，让人总是春风得意，笑容如阳光般灿烂。无独有偶，该集团的“睡的香”蚊香，直接用拼音（</a:t>
            </a:r>
            <a:r>
              <a:rPr lang="en-US" altLang="zh-CN" sz="2000" dirty="0">
                <a:latin typeface="Times New Roman" panose="02020603050405020304" pitchFamily="18" charset="0"/>
                <a:cs typeface="Times New Roman" panose="02020603050405020304" pitchFamily="18" charset="0"/>
              </a:rPr>
              <a:t>Shuidexiang</a:t>
            </a:r>
            <a:r>
              <a:rPr lang="zh-CN" altLang="en-US" sz="2000" dirty="0">
                <a:latin typeface="Times New Roman" panose="02020603050405020304" pitchFamily="18" charset="0"/>
                <a:cs typeface="Times New Roman" panose="02020603050405020304" pitchFamily="18" charset="0"/>
              </a:rPr>
              <a:t>）翻译</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buNone/>
            </a:pP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5. </a:t>
            </a:r>
            <a:r>
              <a:rPr lang="zh-CN" altLang="en-US" sz="2000" dirty="0">
                <a:latin typeface="Times New Roman" panose="02020603050405020304" pitchFamily="18" charset="0"/>
                <a:cs typeface="Times New Roman" panose="02020603050405020304" pitchFamily="18" charset="0"/>
              </a:rPr>
              <a:t>把“春兰”直接音译成“</a:t>
            </a:r>
            <a:r>
              <a:rPr lang="en-US" altLang="zh-CN" sz="2000" dirty="0">
                <a:latin typeface="Times New Roman" panose="02020603050405020304" pitchFamily="18" charset="0"/>
                <a:cs typeface="Times New Roman" panose="02020603050405020304" pitchFamily="18" charset="0"/>
              </a:rPr>
              <a:t>Chunlan”</a:t>
            </a:r>
            <a:r>
              <a:rPr lang="zh-CN" altLang="en-US" sz="2000" dirty="0">
                <a:latin typeface="Times New Roman" panose="02020603050405020304" pitchFamily="18" charset="0"/>
                <a:cs typeface="Times New Roman" panose="02020603050405020304" pitchFamily="18" charset="0"/>
              </a:rPr>
              <a:t>，虽然比较简洁，但无法传递原文中春天的感觉，建议直译为“</a:t>
            </a:r>
            <a:r>
              <a:rPr lang="en-US" altLang="zh-CN" sz="2000" dirty="0">
                <a:latin typeface="Times New Roman" panose="02020603050405020304" pitchFamily="18" charset="0"/>
                <a:cs typeface="Times New Roman" panose="02020603050405020304" pitchFamily="18" charset="0"/>
              </a:rPr>
              <a:t>Spring Orchid”</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2" name="Picture 4" descr="gaoxia1204200731210153416367"/>
          <p:cNvPicPr>
            <a:picLocks noChangeAspect="1"/>
          </p:cNvPicPr>
          <p:nvPr/>
        </p:nvPicPr>
        <p:blipFill>
          <a:blip r:embed="rId1"/>
          <a:stretch>
            <a:fillRect/>
          </a:stretch>
        </p:blipFill>
        <p:spPr>
          <a:xfrm>
            <a:off x="0" y="4364673"/>
            <a:ext cx="1730375" cy="2420937"/>
          </a:xfrm>
          <a:prstGeom prst="rect">
            <a:avLst/>
          </a:prstGeom>
          <a:noFill/>
          <a:ln w="9525">
            <a:noFill/>
          </a:ln>
        </p:spPr>
      </p:pic>
      <p:sp>
        <p:nvSpPr>
          <p:cNvPr id="25603" name="Rectangle 3"/>
          <p:cNvSpPr>
            <a:spLocks noGrp="1"/>
          </p:cNvSpPr>
          <p:nvPr>
            <p:ph idx="1"/>
          </p:nvPr>
        </p:nvSpPr>
        <p:spPr>
          <a:xfrm>
            <a:off x="1631315" y="1557020"/>
            <a:ext cx="9984105" cy="5976620"/>
          </a:xfrm>
        </p:spPr>
        <p:txBody>
          <a:bodyPr vert="horz" wrap="square" lIns="91440" tIns="45720" rIns="91440" bIns="45720" anchor="t" anchorCtr="0"/>
          <a:p>
            <a:pPr eaLnBrk="1" hangingPunct="1">
              <a:lnSpc>
                <a:spcPct val="140000"/>
              </a:lnSpc>
            </a:pPr>
            <a:r>
              <a:rPr lang="en-US" altLang="zh-CN" sz="2000" dirty="0">
                <a:latin typeface="Times New Roman" panose="02020603050405020304" pitchFamily="18" charset="0"/>
                <a:cs typeface="Times New Roman" panose="02020603050405020304" pitchFamily="18" charset="0"/>
              </a:rPr>
              <a:t>6. </a:t>
            </a:r>
            <a:r>
              <a:rPr lang="zh-CN" altLang="en-US" sz="2000" dirty="0">
                <a:latin typeface="Times New Roman" panose="02020603050405020304" pitchFamily="18" charset="0"/>
                <a:cs typeface="Times New Roman" panose="02020603050405020304" pitchFamily="18" charset="0"/>
              </a:rPr>
              <a:t>杜康，一个传说不断、富有传奇色彩的名字。相传杜康为一个牧羊人，把装于竹筒的米饭置于树下，数日返回，发现有奇味，饮而醉人，因而他是中国造酒第一人。</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杜康酒素有“开坛香十里，隔壁醉三家”的美誉。商标“杜康”不仅让人联想到杜康造酒的传说</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唐代诗圣杜甫“杜酒频劳劝，张梨不外求”</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曹操</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短歌行</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a:t>
            </a:r>
            <a:r>
              <a:rPr lang="zh-CN" altLang="en-US" sz="2000" b="1" dirty="0">
                <a:latin typeface="Times New Roman" panose="02020603050405020304" pitchFamily="18" charset="0"/>
                <a:cs typeface="Times New Roman" panose="02020603050405020304" pitchFamily="18" charset="0"/>
              </a:rPr>
              <a:t>慨当以慷，忧思难忘。何以解忧？唯有杜康。”</a:t>
            </a:r>
            <a:endParaRPr lang="en-US" altLang="zh-CN" sz="2000" b="1"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杜康的名字在中国妇孺皆知，家喻户晓，具有很高的商业价值，这也是河南和陕西两家企业</a:t>
            </a:r>
            <a:r>
              <a:rPr lang="en-US" altLang="zh-CN" sz="2000" dirty="0">
                <a:latin typeface="Times New Roman" panose="02020603050405020304" pitchFamily="18" charset="0"/>
                <a:cs typeface="Times New Roman" panose="02020603050405020304" pitchFamily="18" charset="0"/>
              </a:rPr>
              <a:t>20</a:t>
            </a:r>
            <a:r>
              <a:rPr lang="zh-CN" altLang="en-US" sz="2000" dirty="0">
                <a:latin typeface="Times New Roman" panose="02020603050405020304" pitchFamily="18" charset="0"/>
                <a:cs typeface="Times New Roman" panose="02020603050405020304" pitchFamily="18" charset="0"/>
              </a:rPr>
              <a:t>多年来一直争夺“杜康”商标的原因所在。如果仅把“杜康”翻译成“</a:t>
            </a:r>
            <a:r>
              <a:rPr lang="en-US" altLang="zh-CN" sz="2000" dirty="0">
                <a:latin typeface="Times New Roman" panose="02020603050405020304" pitchFamily="18" charset="0"/>
                <a:cs typeface="Times New Roman" panose="02020603050405020304" pitchFamily="18" charset="0"/>
              </a:rPr>
              <a:t>Dukang”</a:t>
            </a:r>
            <a:r>
              <a:rPr lang="zh-CN" altLang="en-US" sz="2000" dirty="0">
                <a:latin typeface="Times New Roman" panose="02020603050405020304" pitchFamily="18" charset="0"/>
                <a:cs typeface="Times New Roman" panose="02020603050405020304" pitchFamily="18" charset="0"/>
              </a:rPr>
              <a:t>则失去了许多联想意义。</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标题 1"/>
          <p:cNvSpPr>
            <a:spLocks noGrp="1"/>
          </p:cNvSpPr>
          <p:nvPr>
            <p:ph type="title"/>
          </p:nvPr>
        </p:nvSpPr>
        <p:spPr/>
        <p:txBody>
          <a:bodyPr vert="horz" wrap="square" lIns="91440" tIns="45720" rIns="91440" bIns="45720" anchor="b" anchorCtr="0"/>
          <a:p>
            <a:endParaRPr lang="zh-CN" altLang="en-US" dirty="0"/>
          </a:p>
        </p:txBody>
      </p:sp>
      <p:sp>
        <p:nvSpPr>
          <p:cNvPr id="26627" name="内容占位符 2"/>
          <p:cNvSpPr>
            <a:spLocks noGrp="1"/>
          </p:cNvSpPr>
          <p:nvPr>
            <p:ph idx="1"/>
          </p:nvPr>
        </p:nvSpPr>
        <p:spPr/>
        <p:txBody>
          <a:bodyPr vert="horz" wrap="square" lIns="91440" tIns="45720" rIns="91440" bIns="45720" anchor="t" anchorCtr="0"/>
          <a:p>
            <a:pPr>
              <a:lnSpc>
                <a:spcPct val="160000"/>
              </a:lnSpc>
            </a:pPr>
            <a:r>
              <a:rPr lang="zh-CN" altLang="en-US" sz="2000" dirty="0">
                <a:latin typeface="Times New Roman" panose="02020603050405020304" pitchFamily="18" charset="0"/>
                <a:cs typeface="Times New Roman" panose="02020603050405020304" pitchFamily="18" charset="0"/>
              </a:rPr>
              <a:t>根据西方人善用古希腊神话人物命名商标的习惯，建议使用古希腊神话中的酒神</a:t>
            </a:r>
            <a:r>
              <a:rPr lang="en-US" altLang="zh-CN" sz="2000" dirty="0">
                <a:latin typeface="Times New Roman" panose="02020603050405020304" pitchFamily="18" charset="0"/>
                <a:cs typeface="Times New Roman" panose="02020603050405020304" pitchFamily="18" charset="0"/>
              </a:rPr>
              <a:t>Dionysos</a:t>
            </a:r>
            <a:r>
              <a:rPr lang="zh-CN" altLang="en-US" sz="2000" dirty="0">
                <a:latin typeface="Times New Roman" panose="02020603050405020304" pitchFamily="18" charset="0"/>
                <a:cs typeface="Times New Roman" panose="02020603050405020304" pitchFamily="18" charset="0"/>
              </a:rPr>
              <a:t>（狄俄尼索斯）或者古罗马神话中的酒神</a:t>
            </a:r>
            <a:r>
              <a:rPr lang="en-US" altLang="zh-CN" sz="2000" dirty="0">
                <a:latin typeface="Times New Roman" panose="02020603050405020304" pitchFamily="18" charset="0"/>
                <a:cs typeface="Times New Roman" panose="02020603050405020304" pitchFamily="18" charset="0"/>
              </a:rPr>
              <a:t>Bacchus</a:t>
            </a:r>
            <a:r>
              <a:rPr lang="zh-CN" altLang="en-US" sz="2000" dirty="0">
                <a:latin typeface="Times New Roman" panose="02020603050405020304" pitchFamily="18" charset="0"/>
                <a:cs typeface="Times New Roman" panose="02020603050405020304" pitchFamily="18" charset="0"/>
              </a:rPr>
              <a:t>（巴克斯），西方接受者对此可以产生中国人听到杜康类似的联想，这种译文对中国读者而言一无所知，而对于外国读者则是耳熟能详的名字，其效可嘉。 </a:t>
            </a:r>
            <a:endParaRPr lang="zh-CN" altLang="en-US" sz="2000" dirty="0">
              <a:latin typeface="Times New Roman" panose="02020603050405020304" pitchFamily="18" charset="0"/>
              <a:cs typeface="Times New Roman" panose="02020603050405020304" pitchFamily="18" charset="0"/>
            </a:endParaRPr>
          </a:p>
          <a:p>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Rectangle 3"/>
          <p:cNvSpPr>
            <a:spLocks noGrp="1"/>
          </p:cNvSpPr>
          <p:nvPr>
            <p:ph idx="1"/>
          </p:nvPr>
        </p:nvSpPr>
        <p:spPr>
          <a:xfrm>
            <a:off x="2135505" y="1701165"/>
            <a:ext cx="9654540" cy="4319270"/>
          </a:xfrm>
        </p:spPr>
        <p:txBody>
          <a:bodyPr vert="horz" wrap="square" lIns="91440" tIns="45720" rIns="91440" bIns="45720" anchor="t" anchorCtr="0"/>
          <a:p>
            <a:pPr eaLnBrk="1" hangingPunct="1">
              <a:lnSpc>
                <a:spcPct val="130000"/>
              </a:lnSpc>
              <a:buNone/>
            </a:pPr>
            <a:r>
              <a:rPr lang="en-US" altLang="zh-CN" sz="2400" b="1" dirty="0">
                <a:latin typeface="Times New Roman" panose="02020603050405020304" pitchFamily="18" charset="0"/>
                <a:cs typeface="Times New Roman" panose="02020603050405020304" pitchFamily="18" charset="0"/>
              </a:rPr>
              <a:t>Task I</a:t>
            </a: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商标的语言特征</a:t>
            </a:r>
            <a:endParaRPr lang="zh-CN" altLang="en-US" sz="24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400" dirty="0">
                <a:latin typeface="Times New Roman" panose="02020603050405020304" pitchFamily="18" charset="0"/>
                <a:cs typeface="Times New Roman" panose="02020603050405020304" pitchFamily="18" charset="0"/>
              </a:rPr>
              <a:t>1. </a:t>
            </a:r>
            <a:r>
              <a:rPr lang="zh-CN" altLang="en-US" sz="2400" dirty="0">
                <a:latin typeface="Times New Roman" panose="02020603050405020304" pitchFamily="18" charset="0"/>
                <a:cs typeface="Times New Roman" panose="02020603050405020304" pitchFamily="18" charset="0"/>
              </a:rPr>
              <a:t>请朗读下列商标，讨论商标的语音特征。</a:t>
            </a:r>
            <a:endParaRPr lang="zh-CN" altLang="en-US" sz="24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400" dirty="0">
                <a:latin typeface="Times New Roman" panose="02020603050405020304" pitchFamily="18" charset="0"/>
                <a:cs typeface="Times New Roman" panose="02020603050405020304" pitchFamily="18" charset="0"/>
              </a:rPr>
              <a:t>Kodak</a:t>
            </a:r>
            <a:r>
              <a:rPr lang="zh-CN" altLang="en-US" sz="2400" dirty="0">
                <a:latin typeface="Times New Roman" panose="02020603050405020304" pitchFamily="18" charset="0"/>
                <a:cs typeface="Times New Roman" panose="02020603050405020304" pitchFamily="18" charset="0"/>
              </a:rPr>
              <a:t>（相机）    </a:t>
            </a:r>
            <a:r>
              <a:rPr lang="en-US" altLang="zh-CN" sz="2400" dirty="0">
                <a:latin typeface="Times New Roman" panose="02020603050405020304" pitchFamily="18" charset="0"/>
                <a:cs typeface="Times New Roman" panose="02020603050405020304" pitchFamily="18" charset="0"/>
              </a:rPr>
              <a:t>	KitKat</a:t>
            </a:r>
            <a:r>
              <a:rPr lang="zh-CN" altLang="en-US" sz="2400" dirty="0">
                <a:latin typeface="Times New Roman" panose="02020603050405020304" pitchFamily="18" charset="0"/>
                <a:cs typeface="Times New Roman" panose="02020603050405020304" pitchFamily="18" charset="0"/>
              </a:rPr>
              <a:t>（巧克力）     </a:t>
            </a:r>
            <a:r>
              <a:rPr lang="en-US" altLang="zh-CN" sz="2400" dirty="0">
                <a:latin typeface="Times New Roman" panose="02020603050405020304" pitchFamily="18" charset="0"/>
                <a:cs typeface="Times New Roman" panose="02020603050405020304" pitchFamily="18" charset="0"/>
              </a:rPr>
              <a:t>Pifpaf </a:t>
            </a:r>
            <a:r>
              <a:rPr lang="zh-CN" altLang="en-US" sz="2400" dirty="0">
                <a:latin typeface="Times New Roman" panose="02020603050405020304" pitchFamily="18" charset="0"/>
                <a:cs typeface="Times New Roman" panose="02020603050405020304" pitchFamily="18" charset="0"/>
              </a:rPr>
              <a:t>（农药）</a:t>
            </a:r>
            <a:endParaRPr lang="zh-CN" altLang="en-US" sz="24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400" dirty="0">
                <a:latin typeface="Times New Roman" panose="02020603050405020304" pitchFamily="18" charset="0"/>
                <a:cs typeface="Times New Roman" panose="02020603050405020304" pitchFamily="18" charset="0"/>
              </a:rPr>
              <a:t>蜜蜂（缝纫机） 	</a:t>
            </a: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穗宝（床垫）       </a:t>
            </a: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娃哈哈（饮料）</a:t>
            </a:r>
            <a:endParaRPr lang="zh-CN" altLang="en-US" sz="24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400" dirty="0">
                <a:latin typeface="Times New Roman" panose="02020603050405020304" pitchFamily="18" charset="0"/>
                <a:cs typeface="Times New Roman" panose="02020603050405020304" pitchFamily="18" charset="0"/>
              </a:rPr>
              <a:t>U2</a:t>
            </a:r>
            <a:r>
              <a:rPr lang="zh-CN" altLang="en-US" sz="2400" dirty="0">
                <a:latin typeface="Times New Roman" panose="02020603050405020304" pitchFamily="18" charset="0"/>
                <a:cs typeface="Times New Roman" panose="02020603050405020304" pitchFamily="18" charset="0"/>
              </a:rPr>
              <a:t>（衣服）        	</a:t>
            </a:r>
            <a:r>
              <a:rPr lang="en-US" altLang="zh-CN" sz="2400" dirty="0">
                <a:latin typeface="Times New Roman" panose="02020603050405020304" pitchFamily="18" charset="0"/>
                <a:cs typeface="Times New Roman" panose="02020603050405020304" pitchFamily="18" charset="0"/>
              </a:rPr>
              <a:t>	LUX </a:t>
            </a:r>
            <a:r>
              <a:rPr lang="zh-CN" altLang="en-US" sz="2400" dirty="0">
                <a:latin typeface="Times New Roman" panose="02020603050405020304" pitchFamily="18" charset="0"/>
                <a:cs typeface="Times New Roman" panose="02020603050405020304" pitchFamily="18" charset="0"/>
              </a:rPr>
              <a:t>（香皂）        </a:t>
            </a:r>
            <a:r>
              <a:rPr lang="en-US" altLang="zh-CN" sz="2400" dirty="0">
                <a:latin typeface="Times New Roman" panose="02020603050405020304" pitchFamily="18" charset="0"/>
                <a:cs typeface="Times New Roman" panose="02020603050405020304" pitchFamily="18" charset="0"/>
              </a:rPr>
              <a:t>	OIC</a:t>
            </a:r>
            <a:r>
              <a:rPr lang="zh-CN" altLang="en-US" sz="2400" dirty="0">
                <a:latin typeface="Times New Roman" panose="02020603050405020304" pitchFamily="18" charset="0"/>
                <a:cs typeface="Times New Roman" panose="02020603050405020304" pitchFamily="18" charset="0"/>
              </a:rPr>
              <a:t>（眼镜）</a:t>
            </a:r>
            <a:endParaRPr lang="zh-CN" altLang="en-US" sz="24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400" dirty="0">
                <a:latin typeface="Times New Roman" panose="02020603050405020304" pitchFamily="18" charset="0"/>
                <a:cs typeface="Times New Roman" panose="02020603050405020304" pitchFamily="18" charset="0"/>
              </a:rPr>
              <a:t>Ericsson</a:t>
            </a:r>
            <a:r>
              <a:rPr lang="zh-CN" altLang="en-US" sz="2400" dirty="0">
                <a:latin typeface="Times New Roman" panose="02020603050405020304" pitchFamily="18" charset="0"/>
                <a:cs typeface="Times New Roman" panose="02020603050405020304" pitchFamily="18" charset="0"/>
              </a:rPr>
              <a:t>（手机） 	</a:t>
            </a:r>
            <a:r>
              <a:rPr lang="en-US" altLang="zh-CN" sz="2400" dirty="0">
                <a:latin typeface="Times New Roman" panose="02020603050405020304" pitchFamily="18" charset="0"/>
                <a:cs typeface="Times New Roman" panose="02020603050405020304" pitchFamily="18" charset="0"/>
              </a:rPr>
              <a:t>Motorola</a:t>
            </a:r>
            <a:r>
              <a:rPr lang="zh-CN" altLang="en-US" sz="2400" dirty="0">
                <a:latin typeface="Times New Roman" panose="02020603050405020304" pitchFamily="18" charset="0"/>
                <a:cs typeface="Times New Roman" panose="02020603050405020304" pitchFamily="18" charset="0"/>
              </a:rPr>
              <a:t>（手机）   鄂尔多斯（羊毛衫</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p:txBody>
      </p:sp>
      <p:sp>
        <p:nvSpPr>
          <p:cNvPr id="27651" name="Rectangle 9"/>
          <p:cNvSpPr>
            <a:spLocks noGrp="1"/>
          </p:cNvSpPr>
          <p:nvPr>
            <p:ph type="title"/>
          </p:nvPr>
        </p:nvSpPr>
        <p:spPr/>
        <p:txBody>
          <a:bodyPr vert="horz" wrap="square" lIns="91440" tIns="45720" rIns="91440" bIns="45720" anchor="b" anchorCtr="0"/>
          <a:p>
            <a:pPr eaLnBrk="1" hangingPunct="1"/>
            <a:r>
              <a:rPr lang="en-US" altLang="zh-CN" sz="4000" b="1" dirty="0"/>
              <a:t>§ PART THREE </a:t>
            </a:r>
            <a:r>
              <a:rPr lang="zh-CN" altLang="en-US" sz="4000" dirty="0"/>
              <a:t>商标翻译技巧</a:t>
            </a:r>
            <a:endParaRPr lang="zh-CN" altLang="en-US" sz="4000" b="1" dirty="0"/>
          </a:p>
        </p:txBody>
      </p:sp>
    </p:spTree>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Rectangle 2"/>
          <p:cNvSpPr>
            <a:spLocks noGrp="1"/>
          </p:cNvSpPr>
          <p:nvPr>
            <p:ph type="title"/>
          </p:nvPr>
        </p:nvSpPr>
        <p:spPr/>
        <p:txBody>
          <a:bodyPr vert="horz" wrap="square" lIns="91440" tIns="45720" rIns="91440" bIns="45720" anchor="b" anchorCtr="0"/>
          <a:p>
            <a:pPr eaLnBrk="1" hangingPunct="1"/>
            <a:r>
              <a:rPr lang="zh-CN" altLang="en-US" dirty="0"/>
              <a:t>解析</a:t>
            </a:r>
            <a:endParaRPr lang="zh-CN" altLang="en-US" dirty="0"/>
          </a:p>
        </p:txBody>
      </p:sp>
      <p:sp>
        <p:nvSpPr>
          <p:cNvPr id="28675" name="Rectangle 3"/>
          <p:cNvSpPr>
            <a:spLocks noGrp="1"/>
          </p:cNvSpPr>
          <p:nvPr>
            <p:ph idx="1"/>
          </p:nvPr>
        </p:nvSpPr>
        <p:spPr/>
        <p:txBody>
          <a:bodyPr vert="horz" wrap="square" lIns="91440" tIns="45720" rIns="91440" bIns="45720" anchor="t" anchorCtr="0"/>
          <a:p>
            <a:pPr eaLnBrk="1" hangingPunct="1"/>
            <a:endParaRPr lang="zh-CN" altLang="zh-CN" dirty="0"/>
          </a:p>
        </p:txBody>
      </p:sp>
      <p:sp>
        <p:nvSpPr>
          <p:cNvPr id="28676" name="Text Box 4"/>
          <p:cNvSpPr txBox="1"/>
          <p:nvPr/>
        </p:nvSpPr>
        <p:spPr>
          <a:xfrm>
            <a:off x="1694180" y="1700530"/>
            <a:ext cx="9788525" cy="3636010"/>
          </a:xfrm>
          <a:prstGeom prst="rect">
            <a:avLst/>
          </a:prstGeom>
          <a:solidFill>
            <a:srgbClr val="CCFFCC"/>
          </a:solidFill>
          <a:ln w="9525">
            <a:noFill/>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60000"/>
              </a:lnSpc>
              <a:spcBef>
                <a:spcPct val="50000"/>
              </a:spcBef>
              <a:buClrTx/>
              <a:buSzTx/>
              <a:buFontTx/>
              <a:buNone/>
            </a:pPr>
            <a:r>
              <a:rPr lang="en-US" altLang="zh-CN" sz="1800" dirty="0">
                <a:latin typeface="Times New Roman" panose="02020603050405020304" pitchFamily="18" charset="0"/>
                <a:cs typeface="Times New Roman" panose="02020603050405020304" pitchFamily="18" charset="0"/>
              </a:rPr>
              <a:t>1. </a:t>
            </a:r>
            <a:r>
              <a:rPr lang="zh-CN" altLang="en-US" sz="1800" dirty="0">
                <a:latin typeface="Times New Roman" panose="02020603050405020304" pitchFamily="18" charset="0"/>
                <a:cs typeface="Times New Roman" panose="02020603050405020304" pitchFamily="18" charset="0"/>
              </a:rPr>
              <a:t>商标词读音必须朗朗上口，易于记忆。第一组三个词都是拟声词，</a:t>
            </a:r>
            <a:r>
              <a:rPr lang="en-US" altLang="zh-CN" sz="1800" dirty="0">
                <a:latin typeface="Times New Roman" panose="02020603050405020304" pitchFamily="18" charset="0"/>
                <a:cs typeface="Times New Roman" panose="02020603050405020304" pitchFamily="18" charset="0"/>
              </a:rPr>
              <a:t>Kodak</a:t>
            </a:r>
            <a:r>
              <a:rPr lang="zh-CN" altLang="en-US" sz="1800" dirty="0">
                <a:latin typeface="Times New Roman" panose="02020603050405020304" pitchFamily="18" charset="0"/>
                <a:cs typeface="Times New Roman" panose="02020603050405020304" pitchFamily="18" charset="0"/>
              </a:rPr>
              <a:t>缘于照相是按下快门“咔嚓”一声，形象生动，记忆永恒。</a:t>
            </a:r>
            <a:r>
              <a:rPr lang="en-US" altLang="zh-CN" sz="1800" dirty="0">
                <a:latin typeface="Times New Roman" panose="02020603050405020304" pitchFamily="18" charset="0"/>
                <a:cs typeface="Times New Roman" panose="02020603050405020304" pitchFamily="18" charset="0"/>
              </a:rPr>
              <a:t>KitKat</a:t>
            </a:r>
            <a:r>
              <a:rPr lang="zh-CN" altLang="en-US" sz="1800" dirty="0">
                <a:latin typeface="Times New Roman" panose="02020603050405020304" pitchFamily="18" charset="0"/>
                <a:cs typeface="Times New Roman" panose="02020603050405020304" pitchFamily="18" charset="0"/>
              </a:rPr>
              <a:t>描述了享用巧克力时“香脆可口”的声音，与其广告词“</a:t>
            </a:r>
            <a:r>
              <a:rPr lang="en-US" altLang="zh-CN" sz="1800" dirty="0">
                <a:latin typeface="Times New Roman" panose="02020603050405020304" pitchFamily="18" charset="0"/>
                <a:cs typeface="Times New Roman" panose="02020603050405020304" pitchFamily="18" charset="0"/>
              </a:rPr>
              <a:t>Have a break-Have a Kit Kat</a:t>
            </a:r>
            <a:r>
              <a:rPr lang="zh-CN" altLang="en-US" sz="1800" dirty="0">
                <a:latin typeface="Times New Roman" panose="02020603050405020304" pitchFamily="18" charset="0"/>
                <a:cs typeface="Times New Roman" panose="02020603050405020304" pitchFamily="18" charset="0"/>
              </a:rPr>
              <a:t>（轻松一刻，奇巧時刻）”是绝佳搭配。</a:t>
            </a:r>
            <a:r>
              <a:rPr lang="en-US" altLang="zh-CN" sz="1800" dirty="0">
                <a:latin typeface="Times New Roman" panose="02020603050405020304" pitchFamily="18" charset="0"/>
                <a:cs typeface="Times New Roman" panose="02020603050405020304" pitchFamily="18" charset="0"/>
              </a:rPr>
              <a:t>Pitpaf</a:t>
            </a:r>
            <a:r>
              <a:rPr lang="zh-CN" altLang="en-US" sz="1800" dirty="0">
                <a:latin typeface="Times New Roman" panose="02020603050405020304" pitchFamily="18" charset="0"/>
                <a:cs typeface="Times New Roman" panose="02020603050405020304" pitchFamily="18" charset="0"/>
              </a:rPr>
              <a:t>是农药品牌，是喷洒农药的拟声词，翻译成“必扑”，取“必定扑杀”之意，恰好与农药的功效紧密相连。第二组、第三组商标的谐音与产品特征相互吻合，如蜜蜂（缝纫机）与密缝，穗宝（床垫）与睡宝，娃哈哈（饮料）与“哇，哈哈”。第三组商标</a:t>
            </a:r>
            <a:r>
              <a:rPr lang="en-US" altLang="zh-CN" sz="1800" dirty="0">
                <a:latin typeface="Times New Roman" panose="02020603050405020304" pitchFamily="18" charset="0"/>
                <a:cs typeface="Times New Roman" panose="02020603050405020304" pitchFamily="18" charset="0"/>
              </a:rPr>
              <a:t>U2</a:t>
            </a:r>
            <a:r>
              <a:rPr lang="zh-CN" altLang="en-US" sz="1800"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LUX</a:t>
            </a:r>
            <a:r>
              <a:rPr lang="zh-CN" altLang="en-US" sz="1800"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OIC</a:t>
            </a:r>
            <a:r>
              <a:rPr lang="zh-CN" altLang="en-US" sz="1800" dirty="0">
                <a:latin typeface="Times New Roman" panose="02020603050405020304" pitchFamily="18" charset="0"/>
                <a:cs typeface="Times New Roman" panose="02020603050405020304" pitchFamily="18" charset="0"/>
              </a:rPr>
              <a:t>的谐音分别是</a:t>
            </a:r>
            <a:r>
              <a:rPr lang="en-US" altLang="zh-CN" sz="1800" dirty="0">
                <a:latin typeface="Times New Roman" panose="02020603050405020304" pitchFamily="18" charset="0"/>
                <a:cs typeface="Times New Roman" panose="02020603050405020304" pitchFamily="18" charset="0"/>
              </a:rPr>
              <a:t>You too</a:t>
            </a:r>
            <a:r>
              <a:rPr lang="zh-CN" altLang="en-US" sz="1800" dirty="0">
                <a:latin typeface="Times New Roman" panose="02020603050405020304" pitchFamily="18" charset="0"/>
                <a:cs typeface="Times New Roman" panose="02020603050405020304" pitchFamily="18" charset="0"/>
              </a:rPr>
              <a:t>（你也想穿），</a:t>
            </a:r>
            <a:r>
              <a:rPr lang="en-US" altLang="zh-CN" sz="1800" dirty="0">
                <a:latin typeface="Times New Roman" panose="02020603050405020304" pitchFamily="18" charset="0"/>
                <a:cs typeface="Times New Roman" panose="02020603050405020304" pitchFamily="18" charset="0"/>
              </a:rPr>
              <a:t>Lucks</a:t>
            </a:r>
            <a:r>
              <a:rPr lang="zh-CN" altLang="en-US" sz="1800" dirty="0">
                <a:latin typeface="Times New Roman" panose="02020603050405020304" pitchFamily="18" charset="0"/>
                <a:cs typeface="Times New Roman" panose="02020603050405020304" pitchFamily="18" charset="0"/>
              </a:rPr>
              <a:t>（幸运）和</a:t>
            </a:r>
            <a:r>
              <a:rPr lang="en-US" altLang="zh-CN" sz="1800" dirty="0">
                <a:latin typeface="Times New Roman" panose="02020603050405020304" pitchFamily="18" charset="0"/>
                <a:cs typeface="Times New Roman" panose="02020603050405020304" pitchFamily="18" charset="0"/>
              </a:rPr>
              <a:t>Oh, I See</a:t>
            </a:r>
            <a:r>
              <a:rPr lang="zh-CN" altLang="en-US" sz="1800" dirty="0">
                <a:latin typeface="Times New Roman" panose="02020603050405020304" pitchFamily="18" charset="0"/>
                <a:cs typeface="Times New Roman" panose="02020603050405020304" pitchFamily="18" charset="0"/>
              </a:rPr>
              <a:t>（哦，看见了），都与其相应产品衣服、香皂和眼镜的特征或功能密不可分。由此可见，商标命名必须考虑其读音或者谐音是否跟产品或者产品特征紧密相连。</a:t>
            </a:r>
            <a:endParaRPr lang="zh-CN" altLang="en-US" sz="18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5891" name="Rectangle 3"/>
          <p:cNvSpPr>
            <a:spLocks noGrp="1"/>
          </p:cNvSpPr>
          <p:nvPr>
            <p:ph idx="1"/>
          </p:nvPr>
        </p:nvSpPr>
        <p:spPr>
          <a:xfrm>
            <a:off x="2063750" y="1701165"/>
            <a:ext cx="6840538" cy="4319588"/>
          </a:xfrm>
        </p:spPr>
        <p:txBody>
          <a:bodyPr vert="horz" wrap="square" lIns="91440" tIns="45720" rIns="91440" bIns="45720" anchor="t" anchorCtr="0"/>
          <a:p>
            <a:pPr eaLnBrk="1" hangingPunct="1"/>
            <a:r>
              <a:rPr lang="en-US" altLang="zh-CN" sz="2000" b="1" dirty="0">
                <a:latin typeface="Times New Roman" panose="02020603050405020304" pitchFamily="18" charset="0"/>
                <a:cs typeface="Times New Roman" panose="02020603050405020304" pitchFamily="18" charset="0"/>
              </a:rPr>
              <a:t>Triumph </a:t>
            </a:r>
            <a:r>
              <a:rPr lang="zh-CN" altLang="en-US" sz="2000" b="1" dirty="0">
                <a:latin typeface="Times New Roman" panose="02020603050405020304" pitchFamily="18" charset="0"/>
                <a:cs typeface="Times New Roman" panose="02020603050405020304" pitchFamily="18" charset="0"/>
              </a:rPr>
              <a:t>（汽车）     </a:t>
            </a:r>
            <a:endParaRPr lang="zh-CN" altLang="en-US" sz="2000" b="1" dirty="0">
              <a:latin typeface="Times New Roman" panose="02020603050405020304" pitchFamily="18" charset="0"/>
              <a:cs typeface="Times New Roman" panose="02020603050405020304" pitchFamily="18" charset="0"/>
            </a:endParaRPr>
          </a:p>
          <a:p>
            <a:pPr eaLnBrk="1" hangingPunct="1"/>
            <a:r>
              <a:rPr lang="en-US" altLang="zh-CN" sz="2000" b="1" dirty="0">
                <a:latin typeface="Times New Roman" panose="02020603050405020304" pitchFamily="18" charset="0"/>
                <a:cs typeface="Times New Roman" panose="02020603050405020304" pitchFamily="18" charset="0"/>
              </a:rPr>
              <a:t>Kiss me</a:t>
            </a:r>
            <a:r>
              <a:rPr lang="zh-CN" altLang="en-US" sz="2000" b="1" dirty="0">
                <a:latin typeface="Times New Roman" panose="02020603050405020304" pitchFamily="18" charset="0"/>
                <a:cs typeface="Times New Roman" panose="02020603050405020304" pitchFamily="18" charset="0"/>
              </a:rPr>
              <a:t>（化妆品）   </a:t>
            </a:r>
            <a:endParaRPr lang="zh-CN" altLang="en-US" sz="2000" b="1" dirty="0">
              <a:latin typeface="Times New Roman" panose="02020603050405020304" pitchFamily="18" charset="0"/>
              <a:cs typeface="Times New Roman" panose="02020603050405020304" pitchFamily="18" charset="0"/>
            </a:endParaRPr>
          </a:p>
          <a:p>
            <a:pPr eaLnBrk="1" hangingPunct="1"/>
            <a:r>
              <a:rPr lang="en-US" altLang="zh-CN" sz="2000" b="1" dirty="0">
                <a:latin typeface="Times New Roman" panose="02020603050405020304" pitchFamily="18" charset="0"/>
                <a:cs typeface="Times New Roman" panose="02020603050405020304" pitchFamily="18" charset="0"/>
              </a:rPr>
              <a:t>Duracell</a:t>
            </a:r>
            <a:r>
              <a:rPr lang="zh-CN" altLang="en-US" sz="2000" b="1" dirty="0">
                <a:latin typeface="Times New Roman" panose="02020603050405020304" pitchFamily="18" charset="0"/>
                <a:cs typeface="Times New Roman" panose="02020603050405020304" pitchFamily="18" charset="0"/>
              </a:rPr>
              <a:t>（电池）</a:t>
            </a:r>
            <a:endParaRPr lang="zh-CN" altLang="en-US" sz="2000" b="1" dirty="0">
              <a:latin typeface="Times New Roman" panose="02020603050405020304" pitchFamily="18" charset="0"/>
              <a:cs typeface="Times New Roman" panose="02020603050405020304" pitchFamily="18" charset="0"/>
            </a:endParaRPr>
          </a:p>
          <a:p>
            <a:pPr eaLnBrk="1" hangingPunct="1"/>
            <a:endParaRPr lang="zh-CN" altLang="en-US" sz="2000" b="1" dirty="0">
              <a:latin typeface="Times New Roman" panose="02020603050405020304" pitchFamily="18" charset="0"/>
              <a:cs typeface="Times New Roman" panose="02020603050405020304" pitchFamily="18" charset="0"/>
            </a:endParaRPr>
          </a:p>
          <a:p>
            <a:pPr eaLnBrk="1" hangingPunct="1"/>
            <a:r>
              <a:rPr lang="zh-CN" altLang="en-US" sz="2000" b="1" dirty="0">
                <a:latin typeface="Times New Roman" panose="02020603050405020304" pitchFamily="18" charset="0"/>
                <a:cs typeface="Times New Roman" panose="02020603050405020304" pitchFamily="18" charset="0"/>
              </a:rPr>
              <a:t>快克（药品）   	  </a:t>
            </a:r>
            <a:endParaRPr lang="zh-CN" altLang="en-US" sz="2000" b="1" dirty="0">
              <a:latin typeface="Times New Roman" panose="02020603050405020304" pitchFamily="18" charset="0"/>
              <a:cs typeface="Times New Roman" panose="02020603050405020304" pitchFamily="18" charset="0"/>
            </a:endParaRPr>
          </a:p>
          <a:p>
            <a:pPr eaLnBrk="1" hangingPunct="1"/>
            <a:r>
              <a:rPr lang="zh-CN" altLang="en-US" sz="2000" b="1" dirty="0">
                <a:latin typeface="Times New Roman" panose="02020603050405020304" pitchFamily="18" charset="0"/>
                <a:cs typeface="Times New Roman" panose="02020603050405020304" pitchFamily="18" charset="0"/>
              </a:rPr>
              <a:t>匹克（运动服）       </a:t>
            </a:r>
            <a:endParaRPr lang="zh-CN" altLang="en-US" sz="2000" b="1" dirty="0">
              <a:latin typeface="Times New Roman" panose="02020603050405020304" pitchFamily="18" charset="0"/>
              <a:cs typeface="Times New Roman" panose="02020603050405020304" pitchFamily="18" charset="0"/>
            </a:endParaRPr>
          </a:p>
          <a:p>
            <a:pPr eaLnBrk="1" hangingPunct="1"/>
            <a:r>
              <a:rPr lang="zh-CN" altLang="en-US" sz="2000" b="1" dirty="0">
                <a:latin typeface="Times New Roman" panose="02020603050405020304" pitchFamily="18" charset="0"/>
                <a:cs typeface="Times New Roman" panose="02020603050405020304" pitchFamily="18" charset="0"/>
              </a:rPr>
              <a:t>康宝（电器）</a:t>
            </a:r>
            <a:endParaRPr lang="zh-CN" altLang="en-US" sz="2000" b="1" dirty="0">
              <a:latin typeface="Times New Roman" panose="02020603050405020304" pitchFamily="18" charset="0"/>
              <a:cs typeface="Times New Roman" panose="02020603050405020304" pitchFamily="18" charset="0"/>
            </a:endParaRPr>
          </a:p>
        </p:txBody>
      </p:sp>
      <p:sp>
        <p:nvSpPr>
          <p:cNvPr id="29699" name="Rectangle 5"/>
          <p:cNvSpPr>
            <a:spLocks noGrp="1"/>
          </p:cNvSpPr>
          <p:nvPr>
            <p:ph type="title"/>
          </p:nvPr>
        </p:nvSpPr>
        <p:spPr/>
        <p:txBody>
          <a:bodyPr vert="horz" wrap="square" lIns="91440" tIns="45720" rIns="91440" bIns="45720" anchor="b" anchorCtr="0"/>
          <a:p>
            <a:pPr eaLnBrk="1" hangingPunct="1"/>
            <a:r>
              <a:rPr lang="en-US" altLang="zh-CN" sz="3200" dirty="0"/>
              <a:t>2. </a:t>
            </a:r>
            <a:r>
              <a:rPr lang="zh-CN" altLang="en-US" sz="3200" dirty="0"/>
              <a:t>阅读下列商标，思考其语义与产品特征的联系。</a:t>
            </a:r>
            <a:endParaRPr lang="zh-CN" altLang="en-US" sz="3200"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5891">
                                            <p:txEl>
                                              <p:charRg st="0" end="18"/>
                                            </p:txEl>
                                          </p:spTgt>
                                        </p:tgtEl>
                                        <p:attrNameLst>
                                          <p:attrName>style.visibility</p:attrName>
                                        </p:attrNameLst>
                                      </p:cBhvr>
                                      <p:to>
                                        <p:strVal val="visible"/>
                                      </p:to>
                                    </p:set>
                                    <p:animEffect transition="in" filter="wipe(down)">
                                      <p:cBhvr>
                                        <p:cTn id="7" dur="500"/>
                                        <p:tgtEl>
                                          <p:spTgt spid="165891">
                                            <p:txEl>
                                              <p:charRg st="0" end="18"/>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65891">
                                            <p:txEl>
                                              <p:charRg st="18" end="34"/>
                                            </p:txEl>
                                          </p:spTgt>
                                        </p:tgtEl>
                                        <p:attrNameLst>
                                          <p:attrName>style.visibility</p:attrName>
                                        </p:attrNameLst>
                                      </p:cBhvr>
                                      <p:to>
                                        <p:strVal val="visible"/>
                                      </p:to>
                                    </p:set>
                                    <p:animEffect transition="in" filter="wipe(down)">
                                      <p:cBhvr>
                                        <p:cTn id="12" dur="500"/>
                                        <p:tgtEl>
                                          <p:spTgt spid="165891">
                                            <p:txEl>
                                              <p:charRg st="18" end="3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65891">
                                            <p:txEl>
                                              <p:charRg st="34" end="47"/>
                                            </p:txEl>
                                          </p:spTgt>
                                        </p:tgtEl>
                                        <p:attrNameLst>
                                          <p:attrName>style.visibility</p:attrName>
                                        </p:attrNameLst>
                                      </p:cBhvr>
                                      <p:to>
                                        <p:strVal val="visible"/>
                                      </p:to>
                                    </p:set>
                                    <p:animEffect transition="in" filter="wipe(down)">
                                      <p:cBhvr>
                                        <p:cTn id="17" dur="500"/>
                                        <p:tgtEl>
                                          <p:spTgt spid="165891">
                                            <p:txEl>
                                              <p:charRg st="34" end="4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65891">
                                            <p:txEl>
                                              <p:charRg st="48" end="61"/>
                                            </p:txEl>
                                          </p:spTgt>
                                        </p:tgtEl>
                                        <p:attrNameLst>
                                          <p:attrName>style.visibility</p:attrName>
                                        </p:attrNameLst>
                                      </p:cBhvr>
                                      <p:to>
                                        <p:strVal val="visible"/>
                                      </p:to>
                                    </p:set>
                                    <p:animEffect transition="in" filter="wipe(down)">
                                      <p:cBhvr>
                                        <p:cTn id="22" dur="500"/>
                                        <p:tgtEl>
                                          <p:spTgt spid="165891">
                                            <p:txEl>
                                              <p:charRg st="48" end="6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65891">
                                            <p:txEl>
                                              <p:charRg st="61" end="76"/>
                                            </p:txEl>
                                          </p:spTgt>
                                        </p:tgtEl>
                                        <p:attrNameLst>
                                          <p:attrName>style.visibility</p:attrName>
                                        </p:attrNameLst>
                                      </p:cBhvr>
                                      <p:to>
                                        <p:strVal val="visible"/>
                                      </p:to>
                                    </p:set>
                                    <p:animEffect transition="in" filter="wipe(down)">
                                      <p:cBhvr>
                                        <p:cTn id="27" dur="500"/>
                                        <p:tgtEl>
                                          <p:spTgt spid="165891">
                                            <p:txEl>
                                              <p:charRg st="61" end="7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65891">
                                            <p:txEl>
                                              <p:charRg st="76" end="83"/>
                                            </p:txEl>
                                          </p:spTgt>
                                        </p:tgtEl>
                                        <p:attrNameLst>
                                          <p:attrName>style.visibility</p:attrName>
                                        </p:attrNameLst>
                                      </p:cBhvr>
                                      <p:to>
                                        <p:strVal val="visible"/>
                                      </p:to>
                                    </p:set>
                                    <p:animEffect transition="in" filter="wipe(down)">
                                      <p:cBhvr>
                                        <p:cTn id="32" dur="500"/>
                                        <p:tgtEl>
                                          <p:spTgt spid="165891">
                                            <p:txEl>
                                              <p:charRg st="76" end="8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1"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Rectangle 2"/>
          <p:cNvSpPr>
            <a:spLocks noGrp="1"/>
          </p:cNvSpPr>
          <p:nvPr>
            <p:ph type="title"/>
          </p:nvPr>
        </p:nvSpPr>
        <p:spPr/>
        <p:txBody>
          <a:bodyPr vert="horz" wrap="square" lIns="91440" tIns="45720" rIns="91440" bIns="45720" anchor="b" anchorCtr="0"/>
          <a:p>
            <a:pPr eaLnBrk="1" hangingPunct="1"/>
            <a:r>
              <a:rPr lang="zh-CN" altLang="en-US" dirty="0"/>
              <a:t>解析</a:t>
            </a:r>
            <a:endParaRPr lang="zh-CN" altLang="en-US" dirty="0"/>
          </a:p>
        </p:txBody>
      </p:sp>
      <p:sp>
        <p:nvSpPr>
          <p:cNvPr id="30723" name="Rectangle 3"/>
          <p:cNvSpPr>
            <a:spLocks noGrp="1"/>
          </p:cNvSpPr>
          <p:nvPr>
            <p:ph idx="1"/>
          </p:nvPr>
        </p:nvSpPr>
        <p:spPr>
          <a:xfrm>
            <a:off x="1826895" y="1827530"/>
            <a:ext cx="9822815" cy="4338320"/>
          </a:xfrm>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cs typeface="Times New Roman" panose="02020603050405020304" pitchFamily="18" charset="0"/>
              </a:rPr>
              <a:t>俗语云：“名副其实”，商标名称必须与商品特征保持高度一致。</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Triumph </a:t>
            </a:r>
            <a:r>
              <a:rPr lang="zh-CN" altLang="en-US" sz="2000" dirty="0">
                <a:latin typeface="Times New Roman" panose="02020603050405020304" pitchFamily="18" charset="0"/>
                <a:cs typeface="Times New Roman" panose="02020603050405020304" pitchFamily="18" charset="0"/>
              </a:rPr>
              <a:t>作为汽车商标，其含义为“胜利、喜悦”，中文名为“凯旋”，取“驾车出行，凯旋而归”之意。</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Kiss me</a:t>
            </a:r>
            <a:r>
              <a:rPr lang="zh-CN" altLang="en-US" sz="2000" dirty="0">
                <a:latin typeface="Times New Roman" panose="02020603050405020304" pitchFamily="18" charset="0"/>
                <a:cs typeface="Times New Roman" panose="02020603050405020304" pitchFamily="18" charset="0"/>
              </a:rPr>
              <a:t>则彰显西方女性对待感情直白外露，表现了他们豪放自由、风情万种的迷人风采。</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Duracell</a:t>
            </a:r>
            <a:r>
              <a:rPr lang="zh-CN" altLang="en-US" sz="2000" dirty="0">
                <a:latin typeface="Times New Roman" panose="02020603050405020304" pitchFamily="18" charset="0"/>
                <a:cs typeface="Times New Roman" panose="02020603050405020304" pitchFamily="18" charset="0"/>
              </a:rPr>
              <a:t>中“</a:t>
            </a:r>
            <a:r>
              <a:rPr lang="en-US" altLang="zh-CN" sz="2000" dirty="0">
                <a:latin typeface="Times New Roman" panose="02020603050405020304" pitchFamily="18" charset="0"/>
                <a:cs typeface="Times New Roman" panose="02020603050405020304" pitchFamily="18" charset="0"/>
              </a:rPr>
              <a:t>dura”</a:t>
            </a:r>
            <a:r>
              <a:rPr lang="zh-CN" altLang="en-US" sz="2000" dirty="0">
                <a:latin typeface="Times New Roman" panose="02020603050405020304" pitchFamily="18" charset="0"/>
                <a:cs typeface="Times New Roman" panose="02020603050405020304" pitchFamily="18" charset="0"/>
              </a:rPr>
              <a:t>取自“</a:t>
            </a:r>
            <a:r>
              <a:rPr lang="en-US" altLang="zh-CN" sz="2000" dirty="0">
                <a:latin typeface="Times New Roman" panose="02020603050405020304" pitchFamily="18" charset="0"/>
                <a:cs typeface="Times New Roman" panose="02020603050405020304" pitchFamily="18" charset="0"/>
              </a:rPr>
              <a:t>durable”</a:t>
            </a:r>
            <a:r>
              <a:rPr lang="zh-CN" altLang="en-US" sz="2000" dirty="0">
                <a:latin typeface="Times New Roman" panose="02020603050405020304" pitchFamily="18" charset="0"/>
                <a:cs typeface="Times New Roman" panose="02020603050405020304" pitchFamily="18" charset="0"/>
              </a:rPr>
              <a:t>，表示电池经久耐用之意。</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后面的快克、匹克和康宝分别表示“迅速攻克病毒”、“克敌制胜”和“健康之宝”的意思。</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Rectangle 3"/>
          <p:cNvSpPr>
            <a:spLocks noGrp="1"/>
          </p:cNvSpPr>
          <p:nvPr>
            <p:ph idx="1"/>
          </p:nvPr>
        </p:nvSpPr>
        <p:spPr>
          <a:xfrm>
            <a:off x="1826260" y="1844675"/>
            <a:ext cx="9538970" cy="4897755"/>
          </a:xfrm>
        </p:spPr>
        <p:txBody>
          <a:bodyPr vert="horz" wrap="square" lIns="91440" tIns="45720" rIns="91440" bIns="45720" anchor="t" anchorCtr="0"/>
          <a:p>
            <a:pPr eaLnBrk="1" hangingPunct="1">
              <a:lnSpc>
                <a:spcPct val="160000"/>
              </a:lnSpc>
            </a:pPr>
            <a:r>
              <a:rPr lang="en-US" altLang="zh-CN" sz="2400" dirty="0">
                <a:latin typeface="Times New Roman" panose="02020603050405020304" pitchFamily="18" charset="0"/>
                <a:cs typeface="Times New Roman" panose="02020603050405020304" pitchFamily="18" charset="0"/>
              </a:rPr>
              <a:t>P&amp;G </a:t>
            </a:r>
            <a:r>
              <a:rPr lang="zh-CN" altLang="en-US" sz="2400" dirty="0">
                <a:latin typeface="Times New Roman" panose="02020603050405020304" pitchFamily="18" charset="0"/>
                <a:cs typeface="Times New Roman" panose="02020603050405020304" pitchFamily="18" charset="0"/>
              </a:rPr>
              <a:t>（日常用品）   </a:t>
            </a:r>
            <a:r>
              <a:rPr lang="en-US" altLang="zh-CN" sz="2400" dirty="0">
                <a:latin typeface="Times New Roman" panose="02020603050405020304" pitchFamily="18" charset="0"/>
                <a:cs typeface="Times New Roman" panose="02020603050405020304" pitchFamily="18" charset="0"/>
              </a:rPr>
              <a:t>Up-2-U</a:t>
            </a:r>
            <a:r>
              <a:rPr lang="zh-CN" altLang="en-US" sz="2400" dirty="0">
                <a:latin typeface="Times New Roman" panose="02020603050405020304" pitchFamily="18" charset="0"/>
                <a:cs typeface="Times New Roman" panose="02020603050405020304" pitchFamily="18" charset="0"/>
              </a:rPr>
              <a:t>（化妆品）</a:t>
            </a:r>
            <a:r>
              <a:rPr lang="en-US" altLang="zh-CN" sz="2400" dirty="0">
                <a:latin typeface="Times New Roman" panose="02020603050405020304" pitchFamily="18" charset="0"/>
                <a:cs typeface="Times New Roman" panose="02020603050405020304" pitchFamily="18" charset="0"/>
              </a:rPr>
              <a:t>HOdo</a:t>
            </a:r>
            <a:r>
              <a:rPr lang="zh-CN" altLang="en-US" sz="2400" dirty="0">
                <a:latin typeface="Times New Roman" panose="02020603050405020304" pitchFamily="18" charset="0"/>
                <a:cs typeface="Times New Roman" panose="02020603050405020304" pitchFamily="18" charset="0"/>
              </a:rPr>
              <a:t>（衬衣）</a:t>
            </a:r>
            <a:r>
              <a:rPr lang="en-US" altLang="zh-CN" sz="2400" dirty="0">
                <a:latin typeface="Times New Roman" panose="02020603050405020304" pitchFamily="18" charset="0"/>
                <a:cs typeface="Times New Roman" panose="02020603050405020304" pitchFamily="18" charset="0"/>
              </a:rPr>
              <a:t>BenQ(</a:t>
            </a:r>
            <a:r>
              <a:rPr lang="zh-CN" altLang="en-US" sz="2400" dirty="0">
                <a:latin typeface="Times New Roman" panose="02020603050405020304" pitchFamily="18" charset="0"/>
                <a:cs typeface="Times New Roman" panose="02020603050405020304" pitchFamily="18" charset="0"/>
              </a:rPr>
              <a:t>明基）</a:t>
            </a:r>
            <a:endParaRPr lang="zh-CN" altLang="en-US" sz="2400" dirty="0">
              <a:latin typeface="Times New Roman" panose="02020603050405020304" pitchFamily="18" charset="0"/>
              <a:cs typeface="Times New Roman" panose="02020603050405020304" pitchFamily="18" charset="0"/>
            </a:endParaRPr>
          </a:p>
          <a:p>
            <a:pPr eaLnBrk="1" hangingPunct="1">
              <a:lnSpc>
                <a:spcPct val="160000"/>
              </a:lnSpc>
            </a:pPr>
            <a:r>
              <a:rPr lang="zh-CN" altLang="en-US" sz="2400" dirty="0">
                <a:latin typeface="Times New Roman" panose="02020603050405020304" pitchFamily="18" charset="0"/>
                <a:cs typeface="Times New Roman" panose="02020603050405020304" pitchFamily="18" charset="0"/>
              </a:rPr>
              <a:t>商标必须创新，体现在词形的多种多样，从</a:t>
            </a:r>
            <a:r>
              <a:rPr lang="en-US" altLang="zh-CN" sz="2400" dirty="0">
                <a:latin typeface="Times New Roman" panose="02020603050405020304" pitchFamily="18" charset="0"/>
                <a:cs typeface="Times New Roman" panose="02020603050405020304" pitchFamily="18" charset="0"/>
              </a:rPr>
              <a:t>P&amp;G</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Up-2-U</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Hodo</a:t>
            </a:r>
            <a:r>
              <a:rPr lang="zh-CN" altLang="en-US" sz="2400" dirty="0">
                <a:latin typeface="Times New Roman" panose="02020603050405020304" pitchFamily="18" charset="0"/>
                <a:cs typeface="Times New Roman" panose="02020603050405020304" pitchFamily="18" charset="0"/>
              </a:rPr>
              <a:t>（红豆衬衫）等商标中可以看出词形的创意。</a:t>
            </a:r>
            <a:endParaRPr lang="zh-CN" altLang="en-US" sz="2400" dirty="0">
              <a:latin typeface="Times New Roman" panose="02020603050405020304" pitchFamily="18" charset="0"/>
              <a:cs typeface="Times New Roman" panose="02020603050405020304" pitchFamily="18" charset="0"/>
            </a:endParaRPr>
          </a:p>
        </p:txBody>
      </p:sp>
      <p:sp>
        <p:nvSpPr>
          <p:cNvPr id="31747" name="Rectangle 6"/>
          <p:cNvSpPr>
            <a:spLocks noGrp="1"/>
          </p:cNvSpPr>
          <p:nvPr>
            <p:ph type="title"/>
          </p:nvPr>
        </p:nvSpPr>
        <p:spPr/>
        <p:txBody>
          <a:bodyPr vert="horz" wrap="square" lIns="91440" tIns="45720" rIns="91440" bIns="45720" anchor="b" anchorCtr="0"/>
          <a:p>
            <a:pPr eaLnBrk="1" hangingPunct="1"/>
            <a:r>
              <a:rPr lang="en-US" altLang="zh-CN" sz="4000" dirty="0"/>
              <a:t>3. </a:t>
            </a:r>
            <a:r>
              <a:rPr lang="zh-CN" altLang="en-US" sz="4000" dirty="0"/>
              <a:t>阅读下列商标，讨论其词形特征。</a:t>
            </a:r>
            <a:endParaRPr lang="zh-CN" altLang="en-US" sz="4000" dirty="0"/>
          </a:p>
        </p:txBody>
      </p:sp>
    </p:spTree>
  </p:cSld>
  <p:clrMapOvr>
    <a:masterClrMapping/>
  </p:clrMapOvr>
  <p:transition spd="slow">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2770" name="Picture 12" descr="点击查看详细信息..."/>
          <p:cNvPicPr>
            <a:picLocks noChangeAspect="1"/>
          </p:cNvPicPr>
          <p:nvPr/>
        </p:nvPicPr>
        <p:blipFill>
          <a:blip r:embed="rId1"/>
          <a:stretch>
            <a:fillRect/>
          </a:stretch>
        </p:blipFill>
        <p:spPr>
          <a:xfrm>
            <a:off x="3791585" y="1844358"/>
            <a:ext cx="1800225" cy="1155700"/>
          </a:xfrm>
          <a:prstGeom prst="rect">
            <a:avLst/>
          </a:prstGeom>
          <a:noFill/>
          <a:ln w="9525">
            <a:noFill/>
          </a:ln>
        </p:spPr>
      </p:pic>
      <p:pic>
        <p:nvPicPr>
          <p:cNvPr id="32771" name="Picture 13"/>
          <p:cNvPicPr>
            <a:picLocks noChangeAspect="1"/>
          </p:cNvPicPr>
          <p:nvPr/>
        </p:nvPicPr>
        <p:blipFill>
          <a:blip r:embed="rId2"/>
          <a:stretch>
            <a:fillRect/>
          </a:stretch>
        </p:blipFill>
        <p:spPr>
          <a:xfrm>
            <a:off x="5735955" y="1982470"/>
            <a:ext cx="1505585" cy="1311910"/>
          </a:xfrm>
          <a:prstGeom prst="rect">
            <a:avLst/>
          </a:prstGeom>
          <a:noFill/>
          <a:ln w="9525">
            <a:noFill/>
          </a:ln>
        </p:spPr>
      </p:pic>
      <p:pic>
        <p:nvPicPr>
          <p:cNvPr id="32772" name="Picture 14" descr="2371837_170523069_2"/>
          <p:cNvPicPr>
            <a:picLocks noChangeAspect="1"/>
          </p:cNvPicPr>
          <p:nvPr/>
        </p:nvPicPr>
        <p:blipFill>
          <a:blip r:embed="rId3"/>
          <a:stretch>
            <a:fillRect/>
          </a:stretch>
        </p:blipFill>
        <p:spPr>
          <a:xfrm>
            <a:off x="7824470" y="1982470"/>
            <a:ext cx="1422400" cy="1684020"/>
          </a:xfrm>
          <a:prstGeom prst="rect">
            <a:avLst/>
          </a:prstGeom>
          <a:noFill/>
          <a:ln w="9525">
            <a:noFill/>
          </a:ln>
        </p:spPr>
      </p:pic>
      <p:sp>
        <p:nvSpPr>
          <p:cNvPr id="32773" name="Text Box 15"/>
          <p:cNvSpPr txBox="1"/>
          <p:nvPr/>
        </p:nvSpPr>
        <p:spPr>
          <a:xfrm>
            <a:off x="1919605" y="3832225"/>
            <a:ext cx="7400290" cy="107632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60000"/>
              </a:lnSpc>
              <a:spcBef>
                <a:spcPct val="50000"/>
              </a:spcBef>
              <a:buClrTx/>
              <a:buSzTx/>
              <a:buFontTx/>
              <a:buNone/>
            </a:pPr>
            <a:r>
              <a:rPr lang="zh-CN" altLang="en-US" sz="2000" dirty="0">
                <a:latin typeface="宋体" panose="02010600030101010101" pitchFamily="2" charset="-122"/>
              </a:rPr>
              <a:t>数字在日常生活中必不可少，中外商标中也常见用数字作为商标，比如：“</a:t>
            </a:r>
            <a:r>
              <a:rPr lang="en-US" altLang="zh-CN" sz="2000" dirty="0">
                <a:latin typeface="宋体" panose="02010600030101010101" pitchFamily="2" charset="-122"/>
              </a:rPr>
              <a:t>999</a:t>
            </a:r>
            <a:r>
              <a:rPr lang="zh-CN" altLang="en-US" sz="2000" dirty="0">
                <a:latin typeface="宋体" panose="02010600030101010101" pitchFamily="2" charset="-122"/>
              </a:rPr>
              <a:t>感冒灵”、</a:t>
            </a:r>
            <a:r>
              <a:rPr lang="en-US" altLang="zh-CN" sz="2000" dirty="0">
                <a:latin typeface="宋体" panose="02010600030101010101" pitchFamily="2" charset="-122"/>
              </a:rPr>
              <a:t>361°</a:t>
            </a:r>
            <a:r>
              <a:rPr lang="zh-CN" altLang="en-US" sz="2000" dirty="0">
                <a:latin typeface="宋体" panose="02010600030101010101" pitchFamily="2" charset="-122"/>
              </a:rPr>
              <a:t>运动鞋等。</a:t>
            </a:r>
            <a:endParaRPr lang="zh-CN" altLang="en-US" sz="2000" dirty="0">
              <a:latin typeface="宋体" panose="02010600030101010101" pitchFamily="2" charset="-122"/>
            </a:endParaRPr>
          </a:p>
        </p:txBody>
      </p:sp>
      <p:sp>
        <p:nvSpPr>
          <p:cNvPr id="32774" name="Rectangle 16"/>
          <p:cNvSpPr>
            <a:spLocks noGrp="1"/>
          </p:cNvSpPr>
          <p:nvPr>
            <p:ph type="title"/>
          </p:nvPr>
        </p:nvSpPr>
        <p:spPr/>
        <p:txBody>
          <a:bodyPr vert="horz" wrap="square" lIns="91440" tIns="45720" rIns="91440" bIns="45720" anchor="b" anchorCtr="0"/>
          <a:p>
            <a:pPr eaLnBrk="1" hangingPunct="1"/>
            <a:r>
              <a:rPr lang="en-US" altLang="zh-CN" sz="4000" dirty="0"/>
              <a:t>4. </a:t>
            </a:r>
            <a:r>
              <a:rPr lang="zh-CN" altLang="en-US" sz="4000" dirty="0"/>
              <a:t>观察下列商标，说明其语言特征。</a:t>
            </a:r>
            <a:endParaRPr lang="zh-CN" altLang="en-US" sz="4000" dirty="0"/>
          </a:p>
        </p:txBody>
      </p:sp>
      <p:pic>
        <p:nvPicPr>
          <p:cNvPr id="32775" name="图片 1"/>
          <p:cNvPicPr>
            <a:picLocks noChangeAspect="1"/>
          </p:cNvPicPr>
          <p:nvPr/>
        </p:nvPicPr>
        <p:blipFill>
          <a:blip r:embed="rId4"/>
          <a:stretch>
            <a:fillRect/>
          </a:stretch>
        </p:blipFill>
        <p:spPr>
          <a:xfrm>
            <a:off x="1738948" y="1982470"/>
            <a:ext cx="2233612" cy="879475"/>
          </a:xfrm>
          <a:prstGeom prst="rect">
            <a:avLst/>
          </a:prstGeom>
          <a:noFill/>
          <a:ln w="9525">
            <a:noFill/>
          </a:ln>
        </p:spPr>
      </p:pic>
    </p:spTree>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Rectangle 2"/>
          <p:cNvSpPr>
            <a:spLocks noGrp="1"/>
          </p:cNvSpPr>
          <p:nvPr>
            <p:ph type="title"/>
          </p:nvPr>
        </p:nvSpPr>
        <p:spPr>
          <a:xfrm>
            <a:off x="2881313" y="357188"/>
            <a:ext cx="7313612" cy="1143000"/>
          </a:xfrm>
        </p:spPr>
        <p:txBody>
          <a:bodyPr vert="horz" wrap="square" lIns="91440" tIns="45720" rIns="91440" bIns="45720" anchor="b" anchorCtr="0"/>
          <a:p>
            <a:pPr eaLnBrk="1" hangingPunct="1"/>
            <a:r>
              <a:rPr lang="zh-CN" altLang="en-US" sz="4400" dirty="0"/>
              <a:t>企业简介翻译</a:t>
            </a:r>
            <a:endParaRPr lang="zh-CN" altLang="en-US" sz="4400" dirty="0"/>
          </a:p>
        </p:txBody>
      </p:sp>
      <p:sp>
        <p:nvSpPr>
          <p:cNvPr id="143364" name="Rectangle 4"/>
          <p:cNvSpPr>
            <a:spLocks noChangeArrowheads="1"/>
          </p:cNvSpPr>
          <p:nvPr/>
        </p:nvSpPr>
        <p:spPr bwMode="auto">
          <a:xfrm>
            <a:off x="2782888" y="1844675"/>
            <a:ext cx="1944688" cy="503238"/>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本章重点</a:t>
            </a:r>
            <a:endPar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6148" name="Text Box 5"/>
          <p:cNvSpPr txBox="1"/>
          <p:nvPr/>
        </p:nvSpPr>
        <p:spPr>
          <a:xfrm>
            <a:off x="3575368" y="2564448"/>
            <a:ext cx="4449762" cy="1198880"/>
          </a:xfrm>
          <a:prstGeom prst="rect">
            <a:avLst/>
          </a:prstGeom>
          <a:solidFill>
            <a:schemeClr val="accent2"/>
          </a:solidFill>
          <a:ln w="9525" cap="flat" cmpd="sng">
            <a:solidFill>
              <a:schemeClr val="tx2"/>
            </a:solidFill>
            <a:prstDash val="solid"/>
            <a:miter/>
            <a:headEnd type="none" w="med" len="med"/>
            <a:tailEnd type="none" w="med" len="med"/>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20000"/>
              </a:lnSpc>
              <a:spcBef>
                <a:spcPct val="0"/>
              </a:spcBef>
              <a:buClrTx/>
              <a:buSzTx/>
              <a:buFontTx/>
              <a:buNone/>
            </a:pPr>
            <a:r>
              <a:rPr lang="en-US" altLang="zh-CN" sz="2000" b="1" dirty="0"/>
              <a:t>1. </a:t>
            </a:r>
            <a:r>
              <a:rPr lang="zh-CN" altLang="en-US" sz="2000" b="1" dirty="0"/>
              <a:t>商标的语言特点；</a:t>
            </a:r>
            <a:endParaRPr lang="zh-CN" altLang="en-US" sz="2000" b="1" dirty="0"/>
          </a:p>
          <a:p>
            <a:pPr marL="0" lvl="0" indent="0" eaLnBrk="1" hangingPunct="1">
              <a:lnSpc>
                <a:spcPct val="120000"/>
              </a:lnSpc>
              <a:spcBef>
                <a:spcPct val="0"/>
              </a:spcBef>
              <a:buClrTx/>
              <a:buSzTx/>
              <a:buFontTx/>
              <a:buNone/>
            </a:pPr>
            <a:r>
              <a:rPr lang="en-US" altLang="zh-CN" sz="2000" b="1" dirty="0"/>
              <a:t>2. </a:t>
            </a:r>
            <a:r>
              <a:rPr lang="zh-CN" altLang="en-US" sz="2000" b="1" dirty="0"/>
              <a:t>商标的翻译技巧；</a:t>
            </a:r>
            <a:endParaRPr lang="zh-CN" altLang="en-US" sz="2000" b="1" dirty="0"/>
          </a:p>
          <a:p>
            <a:pPr marL="0" lvl="0" indent="0" eaLnBrk="1" hangingPunct="1">
              <a:lnSpc>
                <a:spcPct val="120000"/>
              </a:lnSpc>
              <a:spcBef>
                <a:spcPct val="0"/>
              </a:spcBef>
              <a:buClrTx/>
              <a:buSzTx/>
              <a:buFontTx/>
              <a:buNone/>
            </a:pPr>
            <a:r>
              <a:rPr lang="en-US" altLang="zh-CN" sz="2000" b="1" dirty="0"/>
              <a:t>3. </a:t>
            </a:r>
            <a:r>
              <a:rPr lang="zh-CN" altLang="en-US" sz="2000" b="1" dirty="0"/>
              <a:t>文化因素对商标翻译的影响。</a:t>
            </a:r>
            <a:endParaRPr lang="zh-CN" altLang="en-US" sz="2000" b="1" dirty="0"/>
          </a:p>
        </p:txBody>
      </p:sp>
      <p:sp>
        <p:nvSpPr>
          <p:cNvPr id="143366" name="Rectangle 6"/>
          <p:cNvSpPr>
            <a:spLocks noChangeArrowheads="1"/>
          </p:cNvSpPr>
          <p:nvPr/>
        </p:nvSpPr>
        <p:spPr bwMode="auto">
          <a:xfrm>
            <a:off x="2927350" y="4221163"/>
            <a:ext cx="1511300" cy="431800"/>
          </a:xfrm>
          <a:prstGeom prst="rect">
            <a:avLst/>
          </a:prstGeom>
          <a:noFill/>
          <a:ln w="9525">
            <a:noFill/>
            <a:miter lim="800000"/>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本章难点</a:t>
            </a:r>
            <a:endParaRPr kumimoji="0" lang="zh-CN" altLang="en-US" sz="2400" b="1" i="0" u="none" strike="noStrike" kern="1200" cap="none" spc="0" normalizeH="0" baseline="0" noProof="0">
              <a:ln>
                <a:noFill/>
              </a:ln>
              <a:solidFill>
                <a:srgbClr val="006699"/>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6150" name="Text Box 7"/>
          <p:cNvSpPr txBox="1"/>
          <p:nvPr/>
        </p:nvSpPr>
        <p:spPr>
          <a:xfrm>
            <a:off x="3503613" y="4724400"/>
            <a:ext cx="4176712" cy="398780"/>
          </a:xfrm>
          <a:prstGeom prst="rect">
            <a:avLst/>
          </a:prstGeom>
          <a:solidFill>
            <a:schemeClr val="accent2"/>
          </a:solidFill>
          <a:ln w="9525" cap="flat" cmpd="sng">
            <a:solidFill>
              <a:schemeClr val="tx2"/>
            </a:solidFill>
            <a:prstDash val="solid"/>
            <a:miter/>
            <a:headEnd type="none" w="med" len="med"/>
            <a:tailEnd type="none" w="med" len="med"/>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zh-CN" altLang="en-US" sz="2000" b="1" dirty="0"/>
              <a:t>文化差异对商务翻译的影响。</a:t>
            </a:r>
            <a:endParaRPr lang="zh-CN" altLang="en-US" sz="2000" b="1" dirty="0"/>
          </a:p>
        </p:txBody>
      </p:sp>
    </p:spTree>
  </p:cSld>
  <p:clrMapOvr>
    <a:masterClrMapping/>
  </p:clrMapOvr>
  <p:transition spd="slow">
    <p:randomBar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8963" name="Rectangle 3"/>
          <p:cNvSpPr>
            <a:spLocks noGrp="1"/>
          </p:cNvSpPr>
          <p:nvPr>
            <p:ph idx="1"/>
          </p:nvPr>
        </p:nvSpPr>
        <p:spPr>
          <a:xfrm>
            <a:off x="1826895" y="1602105"/>
            <a:ext cx="9535160" cy="4274820"/>
          </a:xfrm>
        </p:spPr>
        <p:txBody>
          <a:bodyPr vert="horz" wrap="square" lIns="91440" tIns="45720" rIns="91440" bIns="45720" anchor="t" anchorCtr="0"/>
          <a:p>
            <a:pPr eaLnBrk="1" hangingPunct="1">
              <a:lnSpc>
                <a:spcPct val="140000"/>
              </a:lnSpc>
            </a:pPr>
            <a:r>
              <a:rPr lang="en-US" altLang="zh-CN" sz="2000" dirty="0">
                <a:latin typeface="Times New Roman" panose="02020603050405020304" pitchFamily="18" charset="0"/>
                <a:cs typeface="Times New Roman" panose="02020603050405020304" pitchFamily="18" charset="0"/>
              </a:rPr>
              <a:t>1</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Fortune Duck</a:t>
            </a:r>
            <a:r>
              <a:rPr lang="zh-CN" altLang="en-US" sz="2000" dirty="0">
                <a:latin typeface="Times New Roman" panose="02020603050405020304" pitchFamily="18" charset="0"/>
                <a:cs typeface="Times New Roman" panose="02020603050405020304" pitchFamily="18" charset="0"/>
              </a:rPr>
              <a:t>（皮具）	</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Opium</a:t>
            </a:r>
            <a:r>
              <a:rPr lang="zh-CN" altLang="en-US" sz="2000" dirty="0">
                <a:latin typeface="Times New Roman" panose="02020603050405020304" pitchFamily="18" charset="0"/>
                <a:cs typeface="Times New Roman" panose="02020603050405020304" pitchFamily="18" charset="0"/>
              </a:rPr>
              <a:t>（香水）	</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Zephyr </a:t>
            </a:r>
            <a:r>
              <a:rPr lang="zh-CN" altLang="en-US" sz="2000" dirty="0">
                <a:latin typeface="Times New Roman" panose="02020603050405020304" pitchFamily="18" charset="0"/>
                <a:cs typeface="Times New Roman" panose="02020603050405020304" pitchFamily="18" charset="0"/>
              </a:rPr>
              <a:t>（汽车）		</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4</a:t>
            </a:r>
            <a:r>
              <a:rPr lang="zh-CN" altLang="en-US" sz="2000" dirty="0">
                <a:latin typeface="Times New Roman" panose="02020603050405020304" pitchFamily="18" charset="0"/>
                <a:cs typeface="Times New Roman" panose="02020603050405020304" pitchFamily="18" charset="0"/>
              </a:rPr>
              <a:t>）白象（方便面）		</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5</a:t>
            </a:r>
            <a:r>
              <a:rPr lang="zh-CN" altLang="en-US" sz="2000" dirty="0">
                <a:latin typeface="Times New Roman" panose="02020603050405020304" pitchFamily="18" charset="0"/>
                <a:cs typeface="Times New Roman" panose="02020603050405020304" pitchFamily="18" charset="0"/>
              </a:rPr>
              <a:t>）金龙（汽车）      	</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2000" dirty="0">
                <a:latin typeface="Times New Roman" panose="02020603050405020304" pitchFamily="18" charset="0"/>
                <a:cs typeface="Times New Roman" panose="02020603050405020304" pitchFamily="18" charset="0"/>
              </a:rPr>
              <a:t>6</a:t>
            </a:r>
            <a:r>
              <a:rPr lang="zh-CN" altLang="en-US" sz="2000" dirty="0">
                <a:latin typeface="Times New Roman" panose="02020603050405020304" pitchFamily="18" charset="0"/>
                <a:cs typeface="Times New Roman" panose="02020603050405020304" pitchFamily="18" charset="0"/>
              </a:rPr>
              <a:t>）白猫（洗衣粉） </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语言植根于文化之中，是民族文化的历史积淀，是文化的结晶。有些商标词本身就是文化负载词（</a:t>
            </a:r>
            <a:r>
              <a:rPr lang="en-US" altLang="zh-CN" sz="2000" dirty="0">
                <a:latin typeface="Times New Roman" panose="02020603050405020304" pitchFamily="18" charset="0"/>
                <a:cs typeface="Times New Roman" panose="02020603050405020304" pitchFamily="18" charset="0"/>
              </a:rPr>
              <a:t>Culture-loaded words</a:t>
            </a:r>
            <a:r>
              <a:rPr lang="zh-CN" altLang="en-US" sz="2000" dirty="0">
                <a:latin typeface="Times New Roman" panose="02020603050405020304" pitchFamily="18" charset="0"/>
                <a:cs typeface="Times New Roman" panose="02020603050405020304" pitchFamily="18" charset="0"/>
              </a:rPr>
              <a:t>），比如中文的梅兰竹菊就是典型的文化负载词，商标翻译必须考虑文化因素。</a:t>
            </a:r>
            <a:endParaRPr lang="zh-CN" altLang="en-US" sz="2000" dirty="0">
              <a:latin typeface="Times New Roman" panose="02020603050405020304" pitchFamily="18" charset="0"/>
              <a:cs typeface="Times New Roman" panose="02020603050405020304" pitchFamily="18" charset="0"/>
            </a:endParaRPr>
          </a:p>
        </p:txBody>
      </p:sp>
      <p:sp>
        <p:nvSpPr>
          <p:cNvPr id="33795" name="Rectangle 8"/>
          <p:cNvSpPr>
            <a:spLocks noGrp="1"/>
          </p:cNvSpPr>
          <p:nvPr>
            <p:ph type="title"/>
          </p:nvPr>
        </p:nvSpPr>
        <p:spPr/>
        <p:txBody>
          <a:bodyPr vert="horz" wrap="square" lIns="91440" tIns="45720" rIns="91440" bIns="45720" anchor="b" anchorCtr="0"/>
          <a:p>
            <a:pPr eaLnBrk="1" hangingPunct="1"/>
            <a:r>
              <a:rPr lang="en-US" altLang="zh-CN" sz="3200" dirty="0"/>
              <a:t>5. </a:t>
            </a:r>
            <a:r>
              <a:rPr lang="zh-CN" altLang="en-US" sz="3200" dirty="0"/>
              <a:t>分析下列商标在中西文化中的不同含义。</a:t>
            </a:r>
            <a:endParaRPr lang="zh-CN" altLang="en-US" sz="3200"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8963">
                                            <p:txEl>
                                              <p:charRg st="0" end="20"/>
                                            </p:txEl>
                                          </p:spTgt>
                                        </p:tgtEl>
                                        <p:attrNameLst>
                                          <p:attrName>style.visibility</p:attrName>
                                        </p:attrNameLst>
                                      </p:cBhvr>
                                      <p:to>
                                        <p:strVal val="visible"/>
                                      </p:to>
                                    </p:set>
                                    <p:animEffect transition="in" filter="wipe(down)">
                                      <p:cBhvr>
                                        <p:cTn id="7" dur="500"/>
                                        <p:tgtEl>
                                          <p:spTgt spid="168963">
                                            <p:txEl>
                                              <p:charRg st="0" end="2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68963">
                                            <p:txEl>
                                              <p:charRg st="20" end="33"/>
                                            </p:txEl>
                                          </p:spTgt>
                                        </p:tgtEl>
                                        <p:attrNameLst>
                                          <p:attrName>style.visibility</p:attrName>
                                        </p:attrNameLst>
                                      </p:cBhvr>
                                      <p:to>
                                        <p:strVal val="visible"/>
                                      </p:to>
                                    </p:set>
                                    <p:animEffect transition="in" filter="wipe(down)">
                                      <p:cBhvr>
                                        <p:cTn id="12" dur="500"/>
                                        <p:tgtEl>
                                          <p:spTgt spid="168963">
                                            <p:txEl>
                                              <p:charRg st="20" end="3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68963">
                                            <p:txEl>
                                              <p:charRg st="33" end="49"/>
                                            </p:txEl>
                                          </p:spTgt>
                                        </p:tgtEl>
                                        <p:attrNameLst>
                                          <p:attrName>style.visibility</p:attrName>
                                        </p:attrNameLst>
                                      </p:cBhvr>
                                      <p:to>
                                        <p:strVal val="visible"/>
                                      </p:to>
                                    </p:set>
                                    <p:animEffect transition="in" filter="wipe(down)">
                                      <p:cBhvr>
                                        <p:cTn id="17" dur="500"/>
                                        <p:tgtEl>
                                          <p:spTgt spid="168963">
                                            <p:txEl>
                                              <p:charRg st="33" end="49"/>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68963">
                                            <p:txEl>
                                              <p:charRg st="49" end="61"/>
                                            </p:txEl>
                                          </p:spTgt>
                                        </p:tgtEl>
                                        <p:attrNameLst>
                                          <p:attrName>style.visibility</p:attrName>
                                        </p:attrNameLst>
                                      </p:cBhvr>
                                      <p:to>
                                        <p:strVal val="visible"/>
                                      </p:to>
                                    </p:set>
                                    <p:animEffect transition="in" filter="wipe(down)">
                                      <p:cBhvr>
                                        <p:cTn id="22" dur="500"/>
                                        <p:tgtEl>
                                          <p:spTgt spid="168963">
                                            <p:txEl>
                                              <p:charRg st="49" end="6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68963">
                                            <p:txEl>
                                              <p:charRg st="61" end="77"/>
                                            </p:txEl>
                                          </p:spTgt>
                                        </p:tgtEl>
                                        <p:attrNameLst>
                                          <p:attrName>style.visibility</p:attrName>
                                        </p:attrNameLst>
                                      </p:cBhvr>
                                      <p:to>
                                        <p:strVal val="visible"/>
                                      </p:to>
                                    </p:set>
                                    <p:animEffect transition="in" filter="wipe(down)">
                                      <p:cBhvr>
                                        <p:cTn id="27" dur="500"/>
                                        <p:tgtEl>
                                          <p:spTgt spid="168963">
                                            <p:txEl>
                                              <p:charRg st="61" end="7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68963">
                                            <p:txEl>
                                              <p:charRg st="77" end="88"/>
                                            </p:txEl>
                                          </p:spTgt>
                                        </p:tgtEl>
                                        <p:attrNameLst>
                                          <p:attrName>style.visibility</p:attrName>
                                        </p:attrNameLst>
                                      </p:cBhvr>
                                      <p:to>
                                        <p:strVal val="visible"/>
                                      </p:to>
                                    </p:set>
                                    <p:animEffect transition="in" filter="wipe(down)">
                                      <p:cBhvr>
                                        <p:cTn id="32" dur="500"/>
                                        <p:tgtEl>
                                          <p:spTgt spid="168963">
                                            <p:txEl>
                                              <p:charRg st="77" end="8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68963">
                                            <p:txEl>
                                              <p:charRg st="88" end="187"/>
                                            </p:txEl>
                                          </p:spTgt>
                                        </p:tgtEl>
                                        <p:attrNameLst>
                                          <p:attrName>style.visibility</p:attrName>
                                        </p:attrNameLst>
                                      </p:cBhvr>
                                      <p:to>
                                        <p:strVal val="visible"/>
                                      </p:to>
                                    </p:set>
                                    <p:animEffect transition="in" filter="wipe(down)">
                                      <p:cBhvr>
                                        <p:cTn id="37" dur="500"/>
                                        <p:tgtEl>
                                          <p:spTgt spid="168963">
                                            <p:txEl>
                                              <p:charRg st="88" end="18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6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7331" name="Rectangle 3"/>
          <p:cNvSpPr>
            <a:spLocks noGrp="1"/>
          </p:cNvSpPr>
          <p:nvPr>
            <p:ph idx="1"/>
          </p:nvPr>
        </p:nvSpPr>
        <p:spPr>
          <a:xfrm>
            <a:off x="1775460" y="1628775"/>
            <a:ext cx="9867900" cy="6264275"/>
          </a:xfrm>
        </p:spPr>
        <p:txBody>
          <a:bodyPr vert="horz" wrap="square" lIns="91440" tIns="45720" rIns="91440" bIns="45720" anchor="t" anchorCtr="0"/>
          <a:p>
            <a:pPr eaLnBrk="1" hangingPunct="1">
              <a:lnSpc>
                <a:spcPct val="170000"/>
              </a:lnSpc>
            </a:pPr>
            <a:r>
              <a:rPr lang="en-US" altLang="zh-CN" sz="2000" dirty="0">
                <a:latin typeface="Times New Roman" panose="02020603050405020304" pitchFamily="18" charset="0"/>
                <a:cs typeface="Times New Roman" panose="02020603050405020304" pitchFamily="18" charset="0"/>
              </a:rPr>
              <a:t>Fortune Duck</a:t>
            </a:r>
            <a:r>
              <a:rPr lang="zh-CN" altLang="en-US" sz="2000" dirty="0">
                <a:latin typeface="Times New Roman" panose="02020603050405020304" pitchFamily="18" charset="0"/>
                <a:cs typeface="Times New Roman" panose="02020603050405020304" pitchFamily="18" charset="0"/>
              </a:rPr>
              <a:t>中的鸭子在中国文化中并非好事，如果翻译成“幸运鸭”是不成功的，因为在汉语中，“鸭”指“吃软饭的人”，也指“男性性工作者”。</a:t>
            </a:r>
            <a:endParaRPr lang="zh-CN" altLang="en-US" sz="2000" dirty="0">
              <a:latin typeface="Times New Roman" panose="02020603050405020304" pitchFamily="18" charset="0"/>
              <a:cs typeface="Times New Roman" panose="02020603050405020304" pitchFamily="18" charset="0"/>
            </a:endParaRPr>
          </a:p>
          <a:p>
            <a:pPr eaLnBrk="1" hangingPunct="1">
              <a:lnSpc>
                <a:spcPct val="170000"/>
              </a:lnSpc>
            </a:pPr>
            <a:r>
              <a:rPr lang="en-US" altLang="zh-CN" sz="2000" dirty="0">
                <a:latin typeface="Times New Roman" panose="02020603050405020304" pitchFamily="18" charset="0"/>
                <a:cs typeface="Times New Roman" panose="02020603050405020304" pitchFamily="18" charset="0"/>
              </a:rPr>
              <a:t>Opium</a:t>
            </a:r>
            <a:r>
              <a:rPr lang="zh-CN" altLang="en-US" sz="2000" dirty="0">
                <a:latin typeface="Times New Roman" panose="02020603050405020304" pitchFamily="18" charset="0"/>
                <a:cs typeface="Times New Roman" panose="02020603050405020304" pitchFamily="18" charset="0"/>
              </a:rPr>
              <a:t>香水以其辛辣、神秘的芬芳香味风靡西方世界，但是如果不考虑中国特定的历史文化而直接翻译成“鸦片”香水，那就会无人问津，因为鸦片让中国人想到充满奇耻大辱的鸦片战争。</a:t>
            </a:r>
            <a:endParaRPr lang="zh-CN" altLang="en-US" sz="2000" dirty="0">
              <a:latin typeface="Times New Roman" panose="02020603050405020304" pitchFamily="18" charset="0"/>
              <a:cs typeface="Times New Roman" panose="02020603050405020304" pitchFamily="18" charset="0"/>
            </a:endParaRPr>
          </a:p>
          <a:p>
            <a:pPr eaLnBrk="1" hangingPunct="1"/>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27331">
                                            <p:txEl>
                                              <p:charRg st="0" end="74"/>
                                            </p:txEl>
                                          </p:spTgt>
                                        </p:tgtEl>
                                        <p:attrNameLst>
                                          <p:attrName>style.visibility</p:attrName>
                                        </p:attrNameLst>
                                      </p:cBhvr>
                                      <p:to>
                                        <p:strVal val="visible"/>
                                      </p:to>
                                    </p:set>
                                    <p:animEffect transition="in" filter="wipe(down)">
                                      <p:cBhvr>
                                        <p:cTn id="7" dur="500"/>
                                        <p:tgtEl>
                                          <p:spTgt spid="227331">
                                            <p:txEl>
                                              <p:charRg st="0" end="74"/>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27331">
                                            <p:txEl>
                                              <p:charRg st="74" end="160"/>
                                            </p:txEl>
                                          </p:spTgt>
                                        </p:tgtEl>
                                        <p:attrNameLst>
                                          <p:attrName>style.visibility</p:attrName>
                                        </p:attrNameLst>
                                      </p:cBhvr>
                                      <p:to>
                                        <p:strVal val="visible"/>
                                      </p:to>
                                    </p:set>
                                    <p:animEffect transition="in" filter="wipe(down)">
                                      <p:cBhvr>
                                        <p:cTn id="12" dur="500"/>
                                        <p:tgtEl>
                                          <p:spTgt spid="227331">
                                            <p:txEl>
                                              <p:charRg st="74" end="16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1"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Rectangle 3"/>
          <p:cNvSpPr>
            <a:spLocks noGrp="1"/>
          </p:cNvSpPr>
          <p:nvPr>
            <p:ph idx="1"/>
          </p:nvPr>
        </p:nvSpPr>
        <p:spPr>
          <a:xfrm>
            <a:off x="1703705" y="1701165"/>
            <a:ext cx="9918065" cy="5616575"/>
          </a:xfrm>
        </p:spPr>
        <p:txBody>
          <a:bodyPr vert="horz" wrap="square" lIns="91440" tIns="45720" rIns="91440" bIns="45720" anchor="t" anchorCtr="0"/>
          <a:p>
            <a:pPr eaLnBrk="1" hangingPunct="1">
              <a:lnSpc>
                <a:spcPct val="150000"/>
              </a:lnSpc>
            </a:pPr>
            <a:r>
              <a:rPr lang="zh-CN" altLang="en-US" sz="2000" dirty="0">
                <a:latin typeface="Times New Roman" panose="02020603050405020304" pitchFamily="18" charset="0"/>
                <a:cs typeface="Times New Roman" panose="02020603050405020304" pitchFamily="18" charset="0"/>
              </a:rPr>
              <a:t>英国汽车商标</a:t>
            </a:r>
            <a:r>
              <a:rPr lang="en-US" altLang="zh-CN" sz="2000" dirty="0">
                <a:latin typeface="Times New Roman" panose="02020603050405020304" pitchFamily="18" charset="0"/>
                <a:cs typeface="Times New Roman" panose="02020603050405020304" pitchFamily="18" charset="0"/>
              </a:rPr>
              <a:t>Zephyr</a:t>
            </a:r>
            <a:r>
              <a:rPr lang="zh-CN" altLang="en-US" sz="2000" dirty="0">
                <a:latin typeface="Times New Roman" panose="02020603050405020304" pitchFamily="18" charset="0"/>
                <a:cs typeface="Times New Roman" panose="02020603050405020304" pitchFamily="18" charset="0"/>
              </a:rPr>
              <a:t>原意为“西风”，因为英国是岛国，从其西面大西洋吹来的海风往往是和煦的暖风，难怪雪莱在</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西风颂</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中热情讴歌西风。而在中国，西风表示寒冷刺骨的冷风，或者表示没有食物的意思，比如“吹西北风、喝西北风”。</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在中国，白象、金龙、白猫分别表示“干净”、“高贵”和“洁净”，如果直接翻译成英语就是“</a:t>
            </a:r>
            <a:r>
              <a:rPr lang="en-US" altLang="zh-CN" sz="2000" dirty="0">
                <a:latin typeface="Times New Roman" panose="02020603050405020304" pitchFamily="18" charset="0"/>
                <a:cs typeface="Times New Roman" panose="02020603050405020304" pitchFamily="18" charset="0"/>
              </a:rPr>
              <a:t>White Elephant, Gold Dragon, White Cat”</a:t>
            </a:r>
            <a:r>
              <a:rPr lang="zh-CN" altLang="en-US" sz="2000" dirty="0">
                <a:latin typeface="Times New Roman" panose="02020603050405020304" pitchFamily="18" charset="0"/>
                <a:cs typeface="Times New Roman" panose="02020603050405020304" pitchFamily="18" charset="0"/>
              </a:rPr>
              <a:t>，由于中西文化差异，英文含义分别为“大而累赘的东西，张牙舞爪的邪恶的东西和恶毒的女人”，这些都是没有考虑文化差异而胡译的后果。</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9987" name="Rectangle 3"/>
          <p:cNvSpPr>
            <a:spLocks noGrp="1"/>
          </p:cNvSpPr>
          <p:nvPr>
            <p:ph idx="1"/>
          </p:nvPr>
        </p:nvSpPr>
        <p:spPr>
          <a:xfrm>
            <a:off x="1852295" y="1484630"/>
            <a:ext cx="9415780" cy="4537075"/>
          </a:xfrm>
        </p:spPr>
        <p:txBody>
          <a:bodyPr vert="horz" wrap="square" lIns="91440" tIns="45720" rIns="91440" bIns="45720" anchor="t" anchorCtr="0"/>
          <a:p>
            <a:pPr eaLnBrk="1" hangingPunct="1">
              <a:lnSpc>
                <a:spcPct val="130000"/>
              </a:lnSpc>
              <a:buNone/>
            </a:pPr>
            <a:r>
              <a:rPr lang="zh-CN" altLang="en-US" sz="3200" dirty="0">
                <a:latin typeface="Times New Roman" panose="02020603050405020304" pitchFamily="18" charset="0"/>
                <a:cs typeface="Times New Roman" panose="02020603050405020304" pitchFamily="18" charset="0"/>
              </a:rPr>
              <a:t>第一组</a:t>
            </a:r>
            <a:endParaRPr lang="zh-CN" altLang="en-US" sz="32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1. Bausch &amp; Lomb</a:t>
            </a:r>
            <a:r>
              <a:rPr lang="zh-CN" altLang="en-US" sz="2000" dirty="0">
                <a:latin typeface="Times New Roman" panose="02020603050405020304" pitchFamily="18" charset="0"/>
                <a:cs typeface="Times New Roman" panose="02020603050405020304" pitchFamily="18" charset="0"/>
              </a:rPr>
              <a:t>（眼镜）		</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A </a:t>
            </a:r>
            <a:r>
              <a:rPr lang="zh-CN" altLang="en-US" sz="2000" dirty="0">
                <a:latin typeface="Times New Roman" panose="02020603050405020304" pitchFamily="18" charset="0"/>
                <a:cs typeface="Times New Roman" panose="02020603050405020304" pitchFamily="18" charset="0"/>
              </a:rPr>
              <a:t>鲍希</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龙布  	  	 </a:t>
            </a:r>
            <a:r>
              <a:rPr lang="en-US" altLang="zh-CN" sz="2000" dirty="0">
                <a:latin typeface="Times New Roman" panose="02020603050405020304" pitchFamily="18" charset="0"/>
                <a:cs typeface="Times New Roman" panose="02020603050405020304" pitchFamily="18" charset="0"/>
              </a:rPr>
              <a:t>B</a:t>
            </a:r>
            <a:r>
              <a:rPr lang="zh-CN" altLang="en-US" sz="2000" dirty="0">
                <a:latin typeface="Times New Roman" panose="02020603050405020304" pitchFamily="18" charset="0"/>
                <a:cs typeface="Times New Roman" panose="02020603050405020304" pitchFamily="18" charset="0"/>
              </a:rPr>
              <a:t>博士伦</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2. High Lander</a:t>
            </a:r>
            <a:r>
              <a:rPr lang="zh-CN" altLang="en-US" sz="2000" dirty="0">
                <a:latin typeface="Times New Roman" panose="02020603050405020304" pitchFamily="18" charset="0"/>
                <a:cs typeface="Times New Roman" panose="02020603050405020304" pitchFamily="18" charset="0"/>
              </a:rPr>
              <a:t>（汽车）       	</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A </a:t>
            </a:r>
            <a:r>
              <a:rPr lang="zh-CN" altLang="en-US" sz="2000" dirty="0">
                <a:latin typeface="Times New Roman" panose="02020603050405020304" pitchFamily="18" charset="0"/>
                <a:cs typeface="Times New Roman" panose="02020603050405020304" pitchFamily="18" charset="0"/>
              </a:rPr>
              <a:t>海蓝德尔		  </a:t>
            </a:r>
            <a:r>
              <a:rPr lang="en-US" altLang="zh-CN" sz="2000" dirty="0">
                <a:latin typeface="Times New Roman" panose="02020603050405020304" pitchFamily="18" charset="0"/>
                <a:cs typeface="Times New Roman" panose="02020603050405020304" pitchFamily="18" charset="0"/>
              </a:rPr>
              <a:t>B </a:t>
            </a:r>
            <a:r>
              <a:rPr lang="zh-CN" altLang="en-US" sz="2000" dirty="0">
                <a:latin typeface="Times New Roman" panose="02020603050405020304" pitchFamily="18" charset="0"/>
                <a:cs typeface="Times New Roman" panose="02020603050405020304" pitchFamily="18" charset="0"/>
              </a:rPr>
              <a:t>汉兰达</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3. </a:t>
            </a:r>
            <a:r>
              <a:rPr lang="zh-CN" altLang="en-US" sz="2000" dirty="0">
                <a:latin typeface="Times New Roman" panose="02020603050405020304" pitchFamily="18" charset="0"/>
                <a:cs typeface="Times New Roman" panose="02020603050405020304" pitchFamily="18" charset="0"/>
              </a:rPr>
              <a:t>乌鸡白凤丸				</a:t>
            </a:r>
            <a:endParaRPr lang="zh-CN" altLang="en-US" sz="20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2000" dirty="0">
                <a:latin typeface="Times New Roman" panose="02020603050405020304" pitchFamily="18" charset="0"/>
                <a:cs typeface="Times New Roman" panose="02020603050405020304" pitchFamily="18" charset="0"/>
              </a:rPr>
              <a:t>A Wuji Baifeng Pills   	 B Black Cock White Phoenix Pills</a:t>
            </a:r>
            <a:endParaRPr lang="en-US" altLang="zh-CN" sz="2000" dirty="0">
              <a:latin typeface="Times New Roman" panose="02020603050405020304" pitchFamily="18" charset="0"/>
              <a:cs typeface="Times New Roman" panose="02020603050405020304" pitchFamily="18" charset="0"/>
            </a:endParaRPr>
          </a:p>
          <a:p>
            <a:pPr eaLnBrk="1" hangingPunct="1">
              <a:lnSpc>
                <a:spcPct val="130000"/>
              </a:lnSpc>
            </a:pPr>
            <a:r>
              <a:rPr lang="zh-CN" altLang="en-US" sz="2000" dirty="0">
                <a:latin typeface="Times New Roman" panose="02020603050405020304" pitchFamily="18" charset="0"/>
                <a:cs typeface="Times New Roman" panose="02020603050405020304" pitchFamily="18" charset="0"/>
              </a:rPr>
              <a:t>第一组</a:t>
            </a:r>
            <a:r>
              <a:rPr lang="en-US" altLang="zh-CN" sz="2000" dirty="0">
                <a:latin typeface="Times New Roman" panose="02020603050405020304" pitchFamily="18" charset="0"/>
                <a:cs typeface="Times New Roman" panose="02020603050405020304" pitchFamily="18" charset="0"/>
              </a:rPr>
              <a:t>1</a:t>
            </a:r>
            <a:r>
              <a:rPr lang="zh-CN" altLang="en-US" sz="2000" dirty="0">
                <a:latin typeface="Times New Roman" panose="02020603050405020304" pitchFamily="18" charset="0"/>
                <a:cs typeface="Times New Roman" panose="02020603050405020304" pitchFamily="18" charset="0"/>
              </a:rPr>
              <a:t>至</a:t>
            </a:r>
            <a:r>
              <a:rPr lang="en-US" altLang="zh-CN" sz="2000"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小题的翻译可以看出，商标翻译需要进行了一定程度上的简化，也就是商标翻译的简约性原则，即尽量删繁就简，使商标译文易读易记。 </a:t>
            </a:r>
            <a:endParaRPr lang="zh-CN" altLang="en-US" sz="2000" dirty="0">
              <a:latin typeface="Times New Roman" panose="02020603050405020304" pitchFamily="18" charset="0"/>
              <a:cs typeface="Times New Roman" panose="02020603050405020304" pitchFamily="18" charset="0"/>
            </a:endParaRPr>
          </a:p>
        </p:txBody>
      </p:sp>
      <p:sp>
        <p:nvSpPr>
          <p:cNvPr id="36867" name="Rectangle 8"/>
          <p:cNvSpPr>
            <a:spLocks noGrp="1"/>
          </p:cNvSpPr>
          <p:nvPr>
            <p:ph type="title"/>
          </p:nvPr>
        </p:nvSpPr>
        <p:spPr>
          <a:xfrm>
            <a:off x="2135188" y="301625"/>
            <a:ext cx="8072437" cy="1143000"/>
          </a:xfrm>
        </p:spPr>
        <p:txBody>
          <a:bodyPr vert="horz" wrap="square" lIns="91440" tIns="45720" rIns="91440" bIns="45720" anchor="b" anchorCtr="0"/>
          <a:p>
            <a:pPr eaLnBrk="1" hangingPunct="1"/>
            <a:r>
              <a:rPr lang="en-US" altLang="zh-CN" sz="2800" b="1" dirty="0"/>
              <a:t>Task II</a:t>
            </a:r>
            <a:r>
              <a:rPr lang="en-US" altLang="zh-CN" sz="2800" dirty="0"/>
              <a:t>  </a:t>
            </a:r>
            <a:r>
              <a:rPr lang="zh-CN" altLang="en-US" sz="2800" dirty="0"/>
              <a:t>商标翻译的原则：请比较下列三组商标的翻译，选择你认为恰当的商标翻译并尝试探讨商标翻译的原则。</a:t>
            </a:r>
            <a:endParaRPr lang="zh-CN" altLang="en-US" sz="2800"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9987">
                                            <p:txEl>
                                              <p:charRg st="0" end="4"/>
                                            </p:txEl>
                                          </p:spTgt>
                                        </p:tgtEl>
                                        <p:attrNameLst>
                                          <p:attrName>style.visibility</p:attrName>
                                        </p:attrNameLst>
                                      </p:cBhvr>
                                      <p:to>
                                        <p:strVal val="visible"/>
                                      </p:to>
                                    </p:set>
                                    <p:animEffect transition="in" filter="wipe(down)">
                                      <p:cBhvr>
                                        <p:cTn id="7" dur="500"/>
                                        <p:tgtEl>
                                          <p:spTgt spid="169987">
                                            <p:txEl>
                                              <p:charRg st="0"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69987">
                                            <p:txEl>
                                              <p:charRg st="4" end="27"/>
                                            </p:txEl>
                                          </p:spTgt>
                                        </p:tgtEl>
                                        <p:attrNameLst>
                                          <p:attrName>style.visibility</p:attrName>
                                        </p:attrNameLst>
                                      </p:cBhvr>
                                      <p:to>
                                        <p:strVal val="visible"/>
                                      </p:to>
                                    </p:set>
                                    <p:animEffect transition="in" filter="wipe(down)">
                                      <p:cBhvr>
                                        <p:cTn id="12" dur="500"/>
                                        <p:tgtEl>
                                          <p:spTgt spid="169987">
                                            <p:txEl>
                                              <p:charRg st="4" end="2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69987">
                                            <p:txEl>
                                              <p:charRg st="27" end="46"/>
                                            </p:txEl>
                                          </p:spTgt>
                                        </p:tgtEl>
                                        <p:attrNameLst>
                                          <p:attrName>style.visibility</p:attrName>
                                        </p:attrNameLst>
                                      </p:cBhvr>
                                      <p:to>
                                        <p:strVal val="visible"/>
                                      </p:to>
                                    </p:set>
                                    <p:animEffect transition="in" filter="wipe(down)">
                                      <p:cBhvr>
                                        <p:cTn id="17" dur="500"/>
                                        <p:tgtEl>
                                          <p:spTgt spid="169987">
                                            <p:txEl>
                                              <p:charRg st="27" end="4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69987">
                                            <p:txEl>
                                              <p:charRg st="46" end="73"/>
                                            </p:txEl>
                                          </p:spTgt>
                                        </p:tgtEl>
                                        <p:attrNameLst>
                                          <p:attrName>style.visibility</p:attrName>
                                        </p:attrNameLst>
                                      </p:cBhvr>
                                      <p:to>
                                        <p:strVal val="visible"/>
                                      </p:to>
                                    </p:set>
                                    <p:animEffect transition="in" filter="wipe(down)">
                                      <p:cBhvr>
                                        <p:cTn id="22" dur="500"/>
                                        <p:tgtEl>
                                          <p:spTgt spid="169987">
                                            <p:txEl>
                                              <p:charRg st="46" end="7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69987">
                                            <p:txEl>
                                              <p:charRg st="73" end="89"/>
                                            </p:txEl>
                                          </p:spTgt>
                                        </p:tgtEl>
                                        <p:attrNameLst>
                                          <p:attrName>style.visibility</p:attrName>
                                        </p:attrNameLst>
                                      </p:cBhvr>
                                      <p:to>
                                        <p:strVal val="visible"/>
                                      </p:to>
                                    </p:set>
                                    <p:animEffect transition="in" filter="wipe(down)">
                                      <p:cBhvr>
                                        <p:cTn id="27" dur="500"/>
                                        <p:tgtEl>
                                          <p:spTgt spid="169987">
                                            <p:txEl>
                                              <p:charRg st="73" end="8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69987">
                                            <p:txEl>
                                              <p:charRg st="89" end="102"/>
                                            </p:txEl>
                                          </p:spTgt>
                                        </p:tgtEl>
                                        <p:attrNameLst>
                                          <p:attrName>style.visibility</p:attrName>
                                        </p:attrNameLst>
                                      </p:cBhvr>
                                      <p:to>
                                        <p:strVal val="visible"/>
                                      </p:to>
                                    </p:set>
                                    <p:animEffect transition="in" filter="wipe(down)">
                                      <p:cBhvr>
                                        <p:cTn id="32" dur="500"/>
                                        <p:tgtEl>
                                          <p:spTgt spid="169987">
                                            <p:txEl>
                                              <p:charRg st="89" end="10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69987">
                                            <p:txEl>
                                              <p:charRg st="102" end="160"/>
                                            </p:txEl>
                                          </p:spTgt>
                                        </p:tgtEl>
                                        <p:attrNameLst>
                                          <p:attrName>style.visibility</p:attrName>
                                        </p:attrNameLst>
                                      </p:cBhvr>
                                      <p:to>
                                        <p:strVal val="visible"/>
                                      </p:to>
                                    </p:set>
                                    <p:animEffect transition="in" filter="wipe(down)">
                                      <p:cBhvr>
                                        <p:cTn id="37" dur="500"/>
                                        <p:tgtEl>
                                          <p:spTgt spid="169987">
                                            <p:txEl>
                                              <p:charRg st="102" end="16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69987">
                                            <p:txEl>
                                              <p:charRg st="160" end="228"/>
                                            </p:txEl>
                                          </p:spTgt>
                                        </p:tgtEl>
                                        <p:attrNameLst>
                                          <p:attrName>style.visibility</p:attrName>
                                        </p:attrNameLst>
                                      </p:cBhvr>
                                      <p:to>
                                        <p:strVal val="visible"/>
                                      </p:to>
                                    </p:set>
                                    <p:animEffect transition="in" filter="wipe(down)">
                                      <p:cBhvr>
                                        <p:cTn id="42" dur="500"/>
                                        <p:tgtEl>
                                          <p:spTgt spid="169987">
                                            <p:txEl>
                                              <p:charRg st="160" end="22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7"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3235" name="Rectangle 3"/>
          <p:cNvSpPr>
            <a:spLocks noGrp="1"/>
          </p:cNvSpPr>
          <p:nvPr>
            <p:ph idx="1"/>
          </p:nvPr>
        </p:nvSpPr>
        <p:spPr>
          <a:xfrm>
            <a:off x="1703705" y="405130"/>
            <a:ext cx="9940290" cy="5507990"/>
          </a:xfrm>
          <a:solidFill>
            <a:schemeClr val="bg1"/>
          </a:solidFill>
        </p:spPr>
        <p:txBody>
          <a:bodyPr vert="horz" wrap="square" lIns="91440" tIns="45720" rIns="91440" bIns="45720" anchor="t" anchorCtr="0"/>
          <a:p>
            <a:pPr eaLnBrk="1" hangingPunct="1">
              <a:lnSpc>
                <a:spcPct val="140000"/>
              </a:lnSpc>
              <a:buNone/>
            </a:pPr>
            <a:r>
              <a:rPr lang="zh-CN" altLang="en-US" sz="2800" dirty="0">
                <a:latin typeface="Times New Roman" panose="02020603050405020304" pitchFamily="18" charset="0"/>
                <a:cs typeface="Times New Roman" panose="02020603050405020304" pitchFamily="18" charset="0"/>
              </a:rPr>
              <a:t>第二组</a:t>
            </a:r>
            <a:endParaRPr lang="zh-CN" altLang="en-US" sz="28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1800" dirty="0">
                <a:latin typeface="Times New Roman" panose="02020603050405020304" pitchFamily="18" charset="0"/>
                <a:cs typeface="Times New Roman" panose="02020603050405020304" pitchFamily="18" charset="0"/>
              </a:rPr>
              <a:t>4. Palid	</a:t>
            </a:r>
            <a:r>
              <a:rPr lang="zh-CN" altLang="en-US" sz="1800" dirty="0">
                <a:latin typeface="Times New Roman" panose="02020603050405020304" pitchFamily="18" charset="0"/>
                <a:cs typeface="Times New Roman" panose="02020603050405020304" pitchFamily="18" charset="0"/>
              </a:rPr>
              <a:t>（相机）			</a:t>
            </a:r>
            <a:endParaRPr lang="zh-CN" altLang="en-US" sz="18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1800" dirty="0">
                <a:latin typeface="Times New Roman" panose="02020603050405020304" pitchFamily="18" charset="0"/>
                <a:cs typeface="Times New Roman" panose="02020603050405020304" pitchFamily="18" charset="0"/>
              </a:rPr>
              <a:t>A </a:t>
            </a:r>
            <a:r>
              <a:rPr lang="zh-CN" altLang="en-US" sz="1800" dirty="0">
                <a:latin typeface="Times New Roman" panose="02020603050405020304" pitchFamily="18" charset="0"/>
                <a:cs typeface="Times New Roman" panose="02020603050405020304" pitchFamily="18" charset="0"/>
              </a:rPr>
              <a:t>拍立得			  </a:t>
            </a:r>
            <a:r>
              <a:rPr lang="en-US" altLang="zh-CN" sz="1800" dirty="0">
                <a:latin typeface="Times New Roman" panose="02020603050405020304" pitchFamily="18" charset="0"/>
                <a:cs typeface="Times New Roman" panose="02020603050405020304" pitchFamily="18" charset="0"/>
              </a:rPr>
              <a:t>	B </a:t>
            </a:r>
            <a:r>
              <a:rPr lang="zh-CN" altLang="en-US" sz="1800" dirty="0">
                <a:latin typeface="Times New Roman" panose="02020603050405020304" pitchFamily="18" charset="0"/>
                <a:cs typeface="Times New Roman" panose="02020603050405020304" pitchFamily="18" charset="0"/>
              </a:rPr>
              <a:t>合金</a:t>
            </a:r>
            <a:endParaRPr lang="zh-CN" altLang="en-US" sz="18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1800" dirty="0">
                <a:latin typeface="Times New Roman" panose="02020603050405020304" pitchFamily="18" charset="0"/>
                <a:cs typeface="Times New Roman" panose="02020603050405020304" pitchFamily="18" charset="0"/>
              </a:rPr>
              <a:t>5. Safeguard</a:t>
            </a:r>
            <a:r>
              <a:rPr lang="zh-CN" altLang="en-US" sz="1800" dirty="0">
                <a:latin typeface="Times New Roman" panose="02020603050405020304" pitchFamily="18" charset="0"/>
                <a:cs typeface="Times New Roman" panose="02020603050405020304" pitchFamily="18" charset="0"/>
              </a:rPr>
              <a:t>（香皂）			</a:t>
            </a:r>
            <a:endParaRPr lang="zh-CN" altLang="en-US" sz="18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1800" dirty="0">
                <a:latin typeface="Times New Roman" panose="02020603050405020304" pitchFamily="18" charset="0"/>
                <a:cs typeface="Times New Roman" panose="02020603050405020304" pitchFamily="18" charset="0"/>
              </a:rPr>
              <a:t>A </a:t>
            </a:r>
            <a:r>
              <a:rPr lang="zh-CN" altLang="en-US" sz="1800" dirty="0">
                <a:latin typeface="Times New Roman" panose="02020603050405020304" pitchFamily="18" charset="0"/>
                <a:cs typeface="Times New Roman" panose="02020603050405020304" pitchFamily="18" charset="0"/>
              </a:rPr>
              <a:t>保卫者			  </a:t>
            </a:r>
            <a:r>
              <a:rPr lang="en-US" altLang="zh-CN" sz="1800" dirty="0">
                <a:latin typeface="Times New Roman" panose="02020603050405020304" pitchFamily="18" charset="0"/>
                <a:cs typeface="Times New Roman" panose="02020603050405020304" pitchFamily="18" charset="0"/>
              </a:rPr>
              <a:t>	B </a:t>
            </a:r>
            <a:r>
              <a:rPr lang="zh-CN" altLang="en-US" sz="1800" dirty="0">
                <a:latin typeface="Times New Roman" panose="02020603050405020304" pitchFamily="18" charset="0"/>
                <a:cs typeface="Times New Roman" panose="02020603050405020304" pitchFamily="18" charset="0"/>
              </a:rPr>
              <a:t>舒肤佳</a:t>
            </a:r>
            <a:endParaRPr lang="zh-CN" altLang="en-US" sz="18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1800" dirty="0">
                <a:latin typeface="Times New Roman" panose="02020603050405020304" pitchFamily="18" charset="0"/>
                <a:cs typeface="Times New Roman" panose="02020603050405020304" pitchFamily="18" charset="0"/>
              </a:rPr>
              <a:t>6. Dove</a:t>
            </a:r>
            <a:r>
              <a:rPr lang="zh-CN" altLang="en-US" sz="1800" dirty="0">
                <a:latin typeface="Times New Roman" panose="02020603050405020304" pitchFamily="18" charset="0"/>
                <a:cs typeface="Times New Roman" panose="02020603050405020304" pitchFamily="18" charset="0"/>
              </a:rPr>
              <a:t>（巧克力）    		</a:t>
            </a:r>
            <a:endParaRPr lang="zh-CN" altLang="en-US" sz="18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1800" dirty="0">
                <a:latin typeface="Times New Roman" panose="02020603050405020304" pitchFamily="18" charset="0"/>
                <a:cs typeface="Times New Roman" panose="02020603050405020304" pitchFamily="18" charset="0"/>
              </a:rPr>
              <a:t>A </a:t>
            </a:r>
            <a:r>
              <a:rPr lang="zh-CN" altLang="en-US" sz="1800" dirty="0">
                <a:latin typeface="Times New Roman" panose="02020603050405020304" pitchFamily="18" charset="0"/>
                <a:cs typeface="Times New Roman" panose="02020603050405020304" pitchFamily="18" charset="0"/>
              </a:rPr>
              <a:t>鸽子		</a:t>
            </a:r>
            <a:r>
              <a:rPr lang="en-US" altLang="zh-CN" sz="1800" dirty="0">
                <a:latin typeface="Times New Roman" panose="02020603050405020304" pitchFamily="18" charset="0"/>
                <a:cs typeface="Times New Roman" panose="02020603050405020304" pitchFamily="18" charset="0"/>
              </a:rPr>
              <a:t>		B </a:t>
            </a:r>
            <a:r>
              <a:rPr lang="zh-CN" altLang="en-US" sz="1800" dirty="0">
                <a:latin typeface="Times New Roman" panose="02020603050405020304" pitchFamily="18" charset="0"/>
                <a:cs typeface="Times New Roman" panose="02020603050405020304" pitchFamily="18" charset="0"/>
              </a:rPr>
              <a:t>德芙</a:t>
            </a:r>
            <a:endParaRPr lang="zh-CN" altLang="en-US" sz="18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1800" dirty="0">
                <a:latin typeface="Times New Roman" panose="02020603050405020304" pitchFamily="18" charset="0"/>
                <a:cs typeface="Times New Roman" panose="02020603050405020304" pitchFamily="18" charset="0"/>
              </a:rPr>
              <a:t>7. Avon</a:t>
            </a:r>
            <a:r>
              <a:rPr lang="zh-CN" altLang="en-US" sz="1800" dirty="0">
                <a:latin typeface="Times New Roman" panose="02020603050405020304" pitchFamily="18" charset="0"/>
                <a:cs typeface="Times New Roman" panose="02020603050405020304" pitchFamily="18" charset="0"/>
              </a:rPr>
              <a:t>（化妆品）            </a:t>
            </a:r>
            <a:endParaRPr lang="zh-CN" altLang="en-US" sz="1800" dirty="0">
              <a:latin typeface="Times New Roman" panose="02020603050405020304" pitchFamily="18" charset="0"/>
              <a:cs typeface="Times New Roman" panose="02020603050405020304" pitchFamily="18" charset="0"/>
            </a:endParaRPr>
          </a:p>
          <a:p>
            <a:pPr eaLnBrk="1" hangingPunct="1">
              <a:lnSpc>
                <a:spcPct val="140000"/>
              </a:lnSpc>
            </a:pPr>
            <a:r>
              <a:rPr lang="en-US" altLang="zh-CN" sz="1800" dirty="0">
                <a:latin typeface="Times New Roman" panose="02020603050405020304" pitchFamily="18" charset="0"/>
                <a:cs typeface="Times New Roman" panose="02020603050405020304" pitchFamily="18" charset="0"/>
              </a:rPr>
              <a:t>A </a:t>
            </a:r>
            <a:r>
              <a:rPr lang="zh-CN" altLang="en-US" sz="1800" dirty="0">
                <a:latin typeface="Times New Roman" panose="02020603050405020304" pitchFamily="18" charset="0"/>
                <a:cs typeface="Times New Roman" panose="02020603050405020304" pitchFamily="18" charset="0"/>
              </a:rPr>
              <a:t>爱雯		</a:t>
            </a:r>
            <a:r>
              <a:rPr lang="en-US" altLang="zh-CN" sz="1800" dirty="0">
                <a:latin typeface="Times New Roman" panose="02020603050405020304" pitchFamily="18" charset="0"/>
                <a:cs typeface="Times New Roman" panose="02020603050405020304" pitchFamily="18" charset="0"/>
              </a:rPr>
              <a:t>		B </a:t>
            </a:r>
            <a:r>
              <a:rPr lang="zh-CN" altLang="en-US" sz="1800" dirty="0">
                <a:latin typeface="Times New Roman" panose="02020603050405020304" pitchFamily="18" charset="0"/>
                <a:cs typeface="Times New Roman" panose="02020603050405020304" pitchFamily="18" charset="0"/>
              </a:rPr>
              <a:t>雅芳</a:t>
            </a:r>
            <a:endParaRPr lang="zh-CN" altLang="en-US" sz="18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第二组</a:t>
            </a:r>
            <a:r>
              <a:rPr lang="en-US" altLang="zh-CN" sz="2000" dirty="0">
                <a:latin typeface="Times New Roman" panose="02020603050405020304" pitchFamily="18" charset="0"/>
                <a:cs typeface="Times New Roman" panose="02020603050405020304" pitchFamily="18" charset="0"/>
              </a:rPr>
              <a:t>4</a:t>
            </a:r>
            <a:r>
              <a:rPr lang="zh-CN" altLang="en-US" sz="2000" dirty="0">
                <a:latin typeface="Times New Roman" panose="02020603050405020304" pitchFamily="18" charset="0"/>
                <a:cs typeface="Times New Roman" panose="02020603050405020304" pitchFamily="18" charset="0"/>
              </a:rPr>
              <a:t>至</a:t>
            </a:r>
            <a:r>
              <a:rPr lang="en-US" altLang="zh-CN" sz="2000" dirty="0">
                <a:latin typeface="Times New Roman" panose="02020603050405020304" pitchFamily="18" charset="0"/>
                <a:cs typeface="Times New Roman" panose="02020603050405020304" pitchFamily="18" charset="0"/>
              </a:rPr>
              <a:t>7</a:t>
            </a:r>
            <a:r>
              <a:rPr lang="zh-CN" altLang="en-US" sz="2000" dirty="0">
                <a:latin typeface="Times New Roman" panose="02020603050405020304" pitchFamily="18" charset="0"/>
                <a:cs typeface="Times New Roman" panose="02020603050405020304" pitchFamily="18" charset="0"/>
              </a:rPr>
              <a:t>小题的商标翻译反映出商标翻译中的关联性原则，即商标翻译必须考虑产品特征，必须与产品紧密相连，比如舒肤佳香皂，让人联想到使用后皮肤舒服，是香皂中的佳品。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23235">
                                            <p:txEl>
                                              <p:charRg st="4294967295" end="4294967295"/>
                                            </p:txEl>
                                          </p:spTgt>
                                        </p:tgtEl>
                                        <p:attrNameLst>
                                          <p:attrName>style.visibility</p:attrName>
                                        </p:attrNameLst>
                                      </p:cBhvr>
                                      <p:to>
                                        <p:strVal val="visible"/>
                                      </p:to>
                                    </p:set>
                                    <p:animEffect transition="in" filter="wipe(down)">
                                      <p:cBhvr>
                                        <p:cTn id="7" dur="500"/>
                                        <p:tgtEl>
                                          <p:spTgt spid="223235">
                                            <p:txEl>
                                              <p:charRg st="4294967295" end="4294967295"/>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23235">
                                            <p:txEl>
                                              <p:charRg st="0" end="4"/>
                                            </p:txEl>
                                          </p:spTgt>
                                        </p:tgtEl>
                                        <p:attrNameLst>
                                          <p:attrName>style.visibility</p:attrName>
                                        </p:attrNameLst>
                                      </p:cBhvr>
                                      <p:to>
                                        <p:strVal val="visible"/>
                                      </p:to>
                                    </p:set>
                                    <p:animEffect transition="in" filter="wipe(down)">
                                      <p:cBhvr>
                                        <p:cTn id="12" dur="500"/>
                                        <p:tgtEl>
                                          <p:spTgt spid="223235">
                                            <p:txEl>
                                              <p:charRg st="0"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23235">
                                            <p:txEl>
                                              <p:charRg st="4" end="21"/>
                                            </p:txEl>
                                          </p:spTgt>
                                        </p:tgtEl>
                                        <p:attrNameLst>
                                          <p:attrName>style.visibility</p:attrName>
                                        </p:attrNameLst>
                                      </p:cBhvr>
                                      <p:to>
                                        <p:strVal val="visible"/>
                                      </p:to>
                                    </p:set>
                                    <p:animEffect transition="in" filter="wipe(down)">
                                      <p:cBhvr>
                                        <p:cTn id="17" dur="500"/>
                                        <p:tgtEl>
                                          <p:spTgt spid="223235">
                                            <p:txEl>
                                              <p:charRg st="4" end="2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23235">
                                            <p:txEl>
                                              <p:charRg st="21" end="36"/>
                                            </p:txEl>
                                          </p:spTgt>
                                        </p:tgtEl>
                                        <p:attrNameLst>
                                          <p:attrName>style.visibility</p:attrName>
                                        </p:attrNameLst>
                                      </p:cBhvr>
                                      <p:to>
                                        <p:strVal val="visible"/>
                                      </p:to>
                                    </p:set>
                                    <p:animEffect transition="in" filter="wipe(down)">
                                      <p:cBhvr>
                                        <p:cTn id="22" dur="500"/>
                                        <p:tgtEl>
                                          <p:spTgt spid="223235">
                                            <p:txEl>
                                              <p:charRg st="21" end="3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23235">
                                            <p:txEl>
                                              <p:charRg st="36" end="56"/>
                                            </p:txEl>
                                          </p:spTgt>
                                        </p:tgtEl>
                                        <p:attrNameLst>
                                          <p:attrName>style.visibility</p:attrName>
                                        </p:attrNameLst>
                                      </p:cBhvr>
                                      <p:to>
                                        <p:strVal val="visible"/>
                                      </p:to>
                                    </p:set>
                                    <p:animEffect transition="in" filter="wipe(down)">
                                      <p:cBhvr>
                                        <p:cTn id="27" dur="500"/>
                                        <p:tgtEl>
                                          <p:spTgt spid="223235">
                                            <p:txEl>
                                              <p:charRg st="36" end="5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23235">
                                            <p:txEl>
                                              <p:charRg st="56" end="72"/>
                                            </p:txEl>
                                          </p:spTgt>
                                        </p:tgtEl>
                                        <p:attrNameLst>
                                          <p:attrName>style.visibility</p:attrName>
                                        </p:attrNameLst>
                                      </p:cBhvr>
                                      <p:to>
                                        <p:strVal val="visible"/>
                                      </p:to>
                                    </p:set>
                                    <p:animEffect transition="in" filter="wipe(down)">
                                      <p:cBhvr>
                                        <p:cTn id="32" dur="500"/>
                                        <p:tgtEl>
                                          <p:spTgt spid="223235">
                                            <p:txEl>
                                              <p:charRg st="56" end="7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23235">
                                            <p:txEl>
                                              <p:charRg st="72" end="91"/>
                                            </p:txEl>
                                          </p:spTgt>
                                        </p:tgtEl>
                                        <p:attrNameLst>
                                          <p:attrName>style.visibility</p:attrName>
                                        </p:attrNameLst>
                                      </p:cBhvr>
                                      <p:to>
                                        <p:strVal val="visible"/>
                                      </p:to>
                                    </p:set>
                                    <p:animEffect transition="in" filter="wipe(down)">
                                      <p:cBhvr>
                                        <p:cTn id="37" dur="500"/>
                                        <p:tgtEl>
                                          <p:spTgt spid="223235">
                                            <p:txEl>
                                              <p:charRg st="72" end="9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23235">
                                            <p:txEl>
                                              <p:charRg st="91" end="106"/>
                                            </p:txEl>
                                          </p:spTgt>
                                        </p:tgtEl>
                                        <p:attrNameLst>
                                          <p:attrName>style.visibility</p:attrName>
                                        </p:attrNameLst>
                                      </p:cBhvr>
                                      <p:to>
                                        <p:strVal val="visible"/>
                                      </p:to>
                                    </p:set>
                                    <p:animEffect transition="in" filter="wipe(down)">
                                      <p:cBhvr>
                                        <p:cTn id="42" dur="500"/>
                                        <p:tgtEl>
                                          <p:spTgt spid="223235">
                                            <p:txEl>
                                              <p:charRg st="91" end="10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23235">
                                            <p:txEl>
                                              <p:charRg st="106" end="131"/>
                                            </p:txEl>
                                          </p:spTgt>
                                        </p:tgtEl>
                                        <p:attrNameLst>
                                          <p:attrName>style.visibility</p:attrName>
                                        </p:attrNameLst>
                                      </p:cBhvr>
                                      <p:to>
                                        <p:strVal val="visible"/>
                                      </p:to>
                                    </p:set>
                                    <p:animEffect transition="in" filter="wipe(down)">
                                      <p:cBhvr>
                                        <p:cTn id="47" dur="500"/>
                                        <p:tgtEl>
                                          <p:spTgt spid="223235">
                                            <p:txEl>
                                              <p:charRg st="106" end="13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23235">
                                            <p:txEl>
                                              <p:charRg st="131" end="146"/>
                                            </p:txEl>
                                          </p:spTgt>
                                        </p:tgtEl>
                                        <p:attrNameLst>
                                          <p:attrName>style.visibility</p:attrName>
                                        </p:attrNameLst>
                                      </p:cBhvr>
                                      <p:to>
                                        <p:strVal val="visible"/>
                                      </p:to>
                                    </p:set>
                                    <p:animEffect transition="in" filter="wipe(down)">
                                      <p:cBhvr>
                                        <p:cTn id="52" dur="500"/>
                                        <p:tgtEl>
                                          <p:spTgt spid="223235">
                                            <p:txEl>
                                              <p:charRg st="131" end="146"/>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23235">
                                            <p:txEl>
                                              <p:charRg st="146" end="229"/>
                                            </p:txEl>
                                          </p:spTgt>
                                        </p:tgtEl>
                                        <p:attrNameLst>
                                          <p:attrName>style.visibility</p:attrName>
                                        </p:attrNameLst>
                                      </p:cBhvr>
                                      <p:to>
                                        <p:strVal val="visible"/>
                                      </p:to>
                                    </p:set>
                                    <p:animEffect transition="in" filter="wipe(down)">
                                      <p:cBhvr>
                                        <p:cTn id="57" dur="500"/>
                                        <p:tgtEl>
                                          <p:spTgt spid="223235">
                                            <p:txEl>
                                              <p:charRg st="146" end="22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35"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Rectangle 3"/>
          <p:cNvSpPr>
            <a:spLocks noGrp="1"/>
          </p:cNvSpPr>
          <p:nvPr>
            <p:ph idx="1"/>
          </p:nvPr>
        </p:nvSpPr>
        <p:spPr>
          <a:xfrm>
            <a:off x="1487805" y="260985"/>
            <a:ext cx="10272395" cy="5829935"/>
          </a:xfrm>
          <a:solidFill>
            <a:schemeClr val="bg1"/>
          </a:solidFill>
        </p:spPr>
        <p:txBody>
          <a:bodyPr vert="horz" wrap="square" lIns="91440" tIns="45720" rIns="91440" bIns="45720" anchor="t" anchorCtr="0"/>
          <a:p>
            <a:pPr eaLnBrk="1" hangingPunct="1">
              <a:lnSpc>
                <a:spcPct val="150000"/>
              </a:lnSpc>
              <a:buNone/>
            </a:pPr>
            <a:r>
              <a:rPr lang="zh-CN" altLang="en-US" sz="2400" dirty="0">
                <a:latin typeface="Times New Roman" panose="02020603050405020304" pitchFamily="18" charset="0"/>
                <a:cs typeface="Times New Roman" panose="02020603050405020304" pitchFamily="18" charset="0"/>
              </a:rPr>
              <a:t>第三组</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1800" b="1" dirty="0">
                <a:latin typeface="Times New Roman" panose="02020603050405020304" pitchFamily="18" charset="0"/>
                <a:cs typeface="Times New Roman" panose="02020603050405020304" pitchFamily="18" charset="0"/>
              </a:rPr>
              <a:t>8.  Poison </a:t>
            </a:r>
            <a:r>
              <a:rPr lang="zh-CN" altLang="en-US" sz="1800" b="1" dirty="0">
                <a:latin typeface="Times New Roman" panose="02020603050405020304" pitchFamily="18" charset="0"/>
                <a:cs typeface="Times New Roman" panose="02020603050405020304" pitchFamily="18" charset="0"/>
              </a:rPr>
              <a:t>（香水）</a:t>
            </a:r>
            <a:r>
              <a:rPr lang="en-US" altLang="zh-CN" sz="1800" b="1" dirty="0">
                <a:latin typeface="Times New Roman" panose="02020603050405020304" pitchFamily="18" charset="0"/>
                <a:cs typeface="Times New Roman" panose="02020603050405020304" pitchFamily="18" charset="0"/>
              </a:rPr>
              <a:t>		</a:t>
            </a:r>
            <a:r>
              <a:rPr lang="zh-CN" altLang="en-US" sz="1800" b="1" dirty="0">
                <a:latin typeface="Times New Roman" panose="02020603050405020304" pitchFamily="18" charset="0"/>
                <a:cs typeface="Times New Roman" panose="02020603050405020304" pitchFamily="18" charset="0"/>
              </a:rPr>
              <a:t> </a:t>
            </a:r>
            <a:r>
              <a:rPr lang="en-US" altLang="zh-CN" sz="1800" b="1" dirty="0">
                <a:latin typeface="Times New Roman" panose="02020603050405020304" pitchFamily="18" charset="0"/>
                <a:cs typeface="Times New Roman" panose="02020603050405020304" pitchFamily="18" charset="0"/>
              </a:rPr>
              <a:t>A </a:t>
            </a:r>
            <a:r>
              <a:rPr lang="zh-CN" altLang="en-US" sz="1800" b="1" dirty="0">
                <a:latin typeface="Times New Roman" panose="02020603050405020304" pitchFamily="18" charset="0"/>
                <a:cs typeface="Times New Roman" panose="02020603050405020304" pitchFamily="18" charset="0"/>
              </a:rPr>
              <a:t>毒药 			   </a:t>
            </a:r>
            <a:r>
              <a:rPr lang="en-US" altLang="zh-CN" sz="1800" b="1" dirty="0">
                <a:latin typeface="Times New Roman" panose="02020603050405020304" pitchFamily="18" charset="0"/>
                <a:cs typeface="Times New Roman" panose="02020603050405020304" pitchFamily="18" charset="0"/>
              </a:rPr>
              <a:t>B </a:t>
            </a:r>
            <a:r>
              <a:rPr lang="zh-CN" altLang="en-US" sz="1800" b="1" dirty="0">
                <a:latin typeface="Times New Roman" panose="02020603050405020304" pitchFamily="18" charset="0"/>
                <a:cs typeface="Times New Roman" panose="02020603050405020304" pitchFamily="18" charset="0"/>
              </a:rPr>
              <a:t>百爱神</a:t>
            </a:r>
            <a:endParaRPr lang="zh-CN" altLang="en-US" sz="1800" b="1"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1800" b="1" dirty="0">
                <a:latin typeface="Times New Roman" panose="02020603050405020304" pitchFamily="18" charset="0"/>
                <a:cs typeface="Times New Roman" panose="02020603050405020304" pitchFamily="18" charset="0"/>
              </a:rPr>
              <a:t>9. </a:t>
            </a:r>
            <a:r>
              <a:rPr lang="zh-CN" altLang="en-US" sz="1800" b="1" dirty="0">
                <a:latin typeface="Times New Roman" panose="02020603050405020304" pitchFamily="18" charset="0"/>
                <a:cs typeface="Times New Roman" panose="02020603050405020304" pitchFamily="18" charset="0"/>
              </a:rPr>
              <a:t>帆船（地毯）</a:t>
            </a:r>
            <a:r>
              <a:rPr lang="en-US" altLang="zh-CN" sz="1800" b="1" dirty="0">
                <a:latin typeface="Times New Roman" panose="02020603050405020304" pitchFamily="18" charset="0"/>
                <a:cs typeface="Times New Roman" panose="02020603050405020304" pitchFamily="18" charset="0"/>
              </a:rPr>
              <a:t>		</a:t>
            </a:r>
            <a:r>
              <a:rPr lang="en-US" altLang="zh-CN" sz="1800" b="1" dirty="0">
                <a:latin typeface="Times New Roman" panose="02020603050405020304" pitchFamily="18" charset="0"/>
                <a:cs typeface="Times New Roman" panose="02020603050405020304" pitchFamily="18" charset="0"/>
              </a:rPr>
              <a:t>A  Junco			   B  Junk</a:t>
            </a:r>
            <a:endParaRPr lang="en-US" altLang="zh-CN" sz="1800" b="1"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1800" b="1" dirty="0">
                <a:latin typeface="Times New Roman" panose="02020603050405020304" pitchFamily="18" charset="0"/>
                <a:cs typeface="Times New Roman" panose="02020603050405020304" pitchFamily="18" charset="0"/>
              </a:rPr>
              <a:t>10. </a:t>
            </a:r>
            <a:r>
              <a:rPr lang="zh-CN" altLang="en-US" sz="1800" b="1" dirty="0">
                <a:latin typeface="Times New Roman" panose="02020603050405020304" pitchFamily="18" charset="0"/>
                <a:cs typeface="Times New Roman" panose="02020603050405020304" pitchFamily="18" charset="0"/>
              </a:rPr>
              <a:t>白象（电池）</a:t>
            </a:r>
            <a:r>
              <a:rPr lang="en-US" sz="1800" b="1" dirty="0">
                <a:latin typeface="Times New Roman" panose="02020603050405020304" pitchFamily="18" charset="0"/>
                <a:cs typeface="Times New Roman" panose="02020603050405020304" pitchFamily="18" charset="0"/>
              </a:rPr>
              <a:t>		</a:t>
            </a:r>
            <a:r>
              <a:rPr lang="en-US" altLang="zh-CN" sz="1800" b="1" dirty="0">
                <a:latin typeface="Times New Roman" panose="02020603050405020304" pitchFamily="18" charset="0"/>
                <a:cs typeface="Times New Roman" panose="02020603050405020304" pitchFamily="18" charset="0"/>
              </a:rPr>
              <a:t>A  Brown Lion             	    B  White Elephant</a:t>
            </a:r>
            <a:endParaRPr lang="en-US" altLang="zh-CN" sz="1800" b="1" dirty="0">
              <a:latin typeface="Times New Roman" panose="02020603050405020304" pitchFamily="18" charset="0"/>
              <a:cs typeface="Times New Roman" panose="02020603050405020304" pitchFamily="18" charset="0"/>
            </a:endParaRPr>
          </a:p>
          <a:p>
            <a:pPr eaLnBrk="1" hangingPunct="1">
              <a:lnSpc>
                <a:spcPct val="150000"/>
              </a:lnSpc>
            </a:pPr>
            <a:r>
              <a:rPr lang="en-US" altLang="zh-CN" sz="1800" dirty="0">
                <a:latin typeface="Times New Roman" panose="02020603050405020304" pitchFamily="18" charset="0"/>
                <a:cs typeface="Times New Roman" panose="02020603050405020304" pitchFamily="18" charset="0"/>
              </a:rPr>
              <a:t>8</a:t>
            </a:r>
            <a:r>
              <a:rPr lang="zh-CN" altLang="en-US" sz="1800" dirty="0">
                <a:latin typeface="Times New Roman" panose="02020603050405020304" pitchFamily="18" charset="0"/>
                <a:cs typeface="Times New Roman" panose="02020603050405020304" pitchFamily="18" charset="0"/>
              </a:rPr>
              <a:t>至</a:t>
            </a:r>
            <a:r>
              <a:rPr lang="en-US" altLang="zh-CN" sz="1800" dirty="0">
                <a:latin typeface="Times New Roman" panose="02020603050405020304" pitchFamily="18" charset="0"/>
                <a:cs typeface="Times New Roman" panose="02020603050405020304" pitchFamily="18" charset="0"/>
              </a:rPr>
              <a:t>10</a:t>
            </a:r>
            <a:r>
              <a:rPr lang="zh-CN" altLang="en-US" sz="1800" dirty="0">
                <a:latin typeface="Times New Roman" panose="02020603050405020304" pitchFamily="18" charset="0"/>
                <a:cs typeface="Times New Roman" panose="02020603050405020304" pitchFamily="18" charset="0"/>
              </a:rPr>
              <a:t>小题的翻译体现了商标翻译的文化适应性原则，即商标翻译需要入乡随俗，需要考虑读者的文化背景、心理感受和接受程度</a:t>
            </a:r>
            <a:endParaRPr lang="en-US" altLang="zh-CN" sz="18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1800"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Poison”</a:t>
            </a:r>
            <a:r>
              <a:rPr lang="zh-CN" altLang="en-US" sz="1800" dirty="0">
                <a:latin typeface="Times New Roman" panose="02020603050405020304" pitchFamily="18" charset="0"/>
                <a:cs typeface="Times New Roman" panose="02020603050405020304" pitchFamily="18" charset="0"/>
              </a:rPr>
              <a:t>表达西方女性好凸显个性，该香水刚一面世便以</a:t>
            </a:r>
            <a:r>
              <a:rPr lang="en-US" altLang="zh-CN" sz="1800" dirty="0">
                <a:latin typeface="Times New Roman" panose="02020603050405020304" pitchFamily="18" charset="0"/>
                <a:cs typeface="Times New Roman" panose="02020603050405020304" pitchFamily="18" charset="0"/>
              </a:rPr>
              <a:t>50</a:t>
            </a:r>
            <a:r>
              <a:rPr lang="zh-CN" altLang="en-US" sz="1800" dirty="0">
                <a:latin typeface="Times New Roman" panose="02020603050405020304" pitchFamily="18" charset="0"/>
                <a:cs typeface="Times New Roman" panose="02020603050405020304" pitchFamily="18" charset="0"/>
              </a:rPr>
              <a:t>秒钟售出一瓶的速度被抢购，反响热烈，皆因该商标符合新一代西方女性豪迈奔放、冒险进取、标新立异，勇于向男性挑战的心理，男人会为之而疯狂追求，神魂颠倒，女人成了迷人、妖艳、毒辣的“红颜祸水”，与其广告词“但愿接近我的人都中上我这种毒”搭配有佳。但当该品牌香水销售对象为中国女性时，考虑到东西文化差异，时尚与价值取向的不同，可以按读音翻译为“百爱神”，而“百爱神”暗示使用了该香水会成为“人见人爱”之神，岂不美妙，符合东方女性娇柔含蓄的闺秀气质，销售效果渐渐看涨；如果翻译成“毒品”，那就是彻头彻尾的失败。</a:t>
            </a:r>
            <a:endParaRPr lang="zh-CN" altLang="en-US" sz="1800" dirty="0">
              <a:latin typeface="Times New Roman" panose="02020603050405020304" pitchFamily="18" charset="0"/>
              <a:cs typeface="Times New Roman" panose="02020603050405020304" pitchFamily="18" charset="0"/>
            </a:endParaRPr>
          </a:p>
          <a:p>
            <a:pPr eaLnBrk="1" hangingPunct="1">
              <a:lnSpc>
                <a:spcPct val="90000"/>
              </a:lnSpc>
            </a:pPr>
            <a:endParaRPr lang="zh-CN" altLang="en-US" sz="18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Rectangle 3"/>
          <p:cNvSpPr>
            <a:spLocks noGrp="1"/>
          </p:cNvSpPr>
          <p:nvPr>
            <p:ph idx="1"/>
          </p:nvPr>
        </p:nvSpPr>
        <p:spPr/>
        <p:txBody>
          <a:bodyPr vert="horz" wrap="square" lIns="91440" tIns="45720" rIns="91440" bIns="45720" anchor="t" anchorCtr="0"/>
          <a:p>
            <a:pPr eaLnBrk="1" hangingPunct="1">
              <a:lnSpc>
                <a:spcPct val="150000"/>
              </a:lnSpc>
            </a:pPr>
            <a:r>
              <a:rPr lang="zh-CN" altLang="en-US" sz="2000" dirty="0">
                <a:latin typeface="Times New Roman" panose="02020603050405020304" pitchFamily="18" charset="0"/>
                <a:cs typeface="Times New Roman" panose="02020603050405020304" pitchFamily="18" charset="0"/>
              </a:rPr>
              <a:t>再如，白象翻译成“</a:t>
            </a:r>
            <a:r>
              <a:rPr lang="en-US" altLang="zh-CN" sz="2000" dirty="0">
                <a:latin typeface="Times New Roman" panose="02020603050405020304" pitchFamily="18" charset="0"/>
                <a:cs typeface="Times New Roman" panose="02020603050405020304" pitchFamily="18" charset="0"/>
              </a:rPr>
              <a:t>White Elephant”</a:t>
            </a:r>
            <a:r>
              <a:rPr lang="zh-CN" altLang="en-US" sz="2000" dirty="0">
                <a:latin typeface="Times New Roman" panose="02020603050405020304" pitchFamily="18" charset="0"/>
                <a:cs typeface="Times New Roman" panose="02020603050405020304" pitchFamily="18" charset="0"/>
              </a:rPr>
              <a:t>，表示“又大又累赘且无用的东西”，无人问津，翻译成“</a:t>
            </a:r>
            <a:r>
              <a:rPr lang="en-US" altLang="zh-CN" sz="2000" dirty="0">
                <a:latin typeface="Times New Roman" panose="02020603050405020304" pitchFamily="18" charset="0"/>
                <a:cs typeface="Times New Roman" panose="02020603050405020304" pitchFamily="18" charset="0"/>
              </a:rPr>
              <a:t>Brown Lion”</a:t>
            </a:r>
            <a:r>
              <a:rPr lang="zh-CN" altLang="en-US" sz="2000" dirty="0">
                <a:latin typeface="Times New Roman" panose="02020603050405020304" pitchFamily="18" charset="0"/>
                <a:cs typeface="Times New Roman" panose="02020603050405020304" pitchFamily="18" charset="0"/>
              </a:rPr>
              <a:t>更贴切，狮子是“百兽之王”，英文中常用“</a:t>
            </a:r>
            <a:r>
              <a:rPr lang="en-US" altLang="zh-CN" sz="2000" dirty="0">
                <a:latin typeface="Times New Roman" panose="02020603050405020304" pitchFamily="18" charset="0"/>
                <a:cs typeface="Times New Roman" panose="02020603050405020304" pitchFamily="18" charset="0"/>
              </a:rPr>
              <a:t>Powerful”</a:t>
            </a:r>
            <a:r>
              <a:rPr lang="zh-CN" altLang="en-US" sz="2000" dirty="0">
                <a:latin typeface="Times New Roman" panose="02020603050405020304" pitchFamily="18" charset="0"/>
                <a:cs typeface="Times New Roman" panose="02020603050405020304" pitchFamily="18" charset="0"/>
              </a:rPr>
              <a:t>描述狮子，“</a:t>
            </a:r>
            <a:r>
              <a:rPr lang="en-US" altLang="zh-CN" sz="2000" dirty="0">
                <a:latin typeface="Times New Roman" panose="02020603050405020304" pitchFamily="18" charset="0"/>
                <a:cs typeface="Times New Roman" panose="02020603050405020304" pitchFamily="18" charset="0"/>
              </a:rPr>
              <a:t>Brown Lion”</a:t>
            </a:r>
            <a:r>
              <a:rPr lang="zh-CN" altLang="en-US" sz="2000" dirty="0">
                <a:latin typeface="Times New Roman" panose="02020603050405020304" pitchFamily="18" charset="0"/>
                <a:cs typeface="Times New Roman" panose="02020603050405020304" pitchFamily="18" charset="0"/>
              </a:rPr>
              <a:t>暗含电力持久，完全符合电池的特点。</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Rectangle 2"/>
          <p:cNvSpPr>
            <a:spLocks noGrp="1"/>
          </p:cNvSpPr>
          <p:nvPr>
            <p:ph type="title"/>
          </p:nvPr>
        </p:nvSpPr>
        <p:spPr>
          <a:xfrm>
            <a:off x="1911985" y="476250"/>
            <a:ext cx="9422765" cy="895350"/>
          </a:xfrm>
        </p:spPr>
        <p:txBody>
          <a:bodyPr vert="horz" wrap="square" lIns="91440" tIns="45720" rIns="91440" bIns="45720" anchor="b" anchorCtr="0"/>
          <a:p>
            <a:pPr eaLnBrk="1" hangingPunct="1"/>
            <a:r>
              <a:rPr lang="en-US" altLang="zh-CN" sz="2800" b="1" dirty="0">
                <a:solidFill>
                  <a:schemeClr val="tx1"/>
                </a:solidFill>
              </a:rPr>
              <a:t>Task III  </a:t>
            </a:r>
            <a:r>
              <a:rPr lang="zh-CN" altLang="en-US" sz="2800" b="1" dirty="0">
                <a:solidFill>
                  <a:schemeClr val="tx1"/>
                </a:solidFill>
              </a:rPr>
              <a:t>商标翻译技巧：翻译下列商标，并总结商标翻译的技巧。</a:t>
            </a:r>
            <a:endParaRPr lang="zh-CN" altLang="en-US" sz="2800" b="1" dirty="0">
              <a:solidFill>
                <a:schemeClr val="tx1"/>
              </a:solidFill>
            </a:endParaRPr>
          </a:p>
        </p:txBody>
      </p:sp>
      <p:sp>
        <p:nvSpPr>
          <p:cNvPr id="172035" name="Rectangle 3"/>
          <p:cNvSpPr>
            <a:spLocks noGrp="1"/>
          </p:cNvSpPr>
          <p:nvPr>
            <p:ph idx="1"/>
          </p:nvPr>
        </p:nvSpPr>
        <p:spPr>
          <a:xfrm>
            <a:off x="5735955" y="1701165"/>
            <a:ext cx="3063240" cy="3618865"/>
          </a:xfrm>
        </p:spPr>
        <p:style>
          <a:lnRef idx="2">
            <a:schemeClr val="lt1"/>
          </a:lnRef>
          <a:fillRef idx="1">
            <a:schemeClr val="accent1"/>
          </a:fillRef>
          <a:effectRef idx="1">
            <a:schemeClr val="accent1"/>
          </a:effectRef>
          <a:fontRef idx="minor">
            <a:schemeClr val="lt1"/>
          </a:fontRef>
        </p:style>
        <p:txBody>
          <a:bodyPr vert="horz" wrap="square" lIns="91440" tIns="45720" rIns="91440" bIns="45720" anchor="t" anchorCtr="0">
            <a:flatTx/>
          </a:bodyPr>
          <a:p>
            <a:pPr eaLnBrk="1" hangingPunct="1"/>
            <a:r>
              <a:rPr lang="en-US" altLang="zh-CN" sz="2800" dirty="0">
                <a:latin typeface="Times New Roman" panose="02020603050405020304" pitchFamily="18" charset="0"/>
                <a:cs typeface="Times New Roman" panose="02020603050405020304" pitchFamily="18" charset="0"/>
              </a:rPr>
              <a:t>1</a:t>
            </a:r>
            <a:r>
              <a:rPr lang="zh-CN" altLang="en-US" sz="2800" dirty="0">
                <a:latin typeface="Times New Roman" panose="02020603050405020304" pitchFamily="18" charset="0"/>
                <a:cs typeface="Times New Roman" panose="02020603050405020304" pitchFamily="18" charset="0"/>
              </a:rPr>
              <a:t>）捷安特	</a:t>
            </a:r>
            <a:endParaRPr lang="zh-CN" altLang="en-US" sz="2800" dirty="0">
              <a:latin typeface="Times New Roman" panose="02020603050405020304" pitchFamily="18" charset="0"/>
              <a:cs typeface="Times New Roman" panose="02020603050405020304" pitchFamily="18" charset="0"/>
            </a:endParaRPr>
          </a:p>
          <a:p>
            <a:pPr eaLnBrk="1" hangingPunct="1"/>
            <a:r>
              <a:rPr lang="en-US" altLang="zh-CN" sz="2800" dirty="0">
                <a:latin typeface="Times New Roman" panose="02020603050405020304" pitchFamily="18" charset="0"/>
                <a:cs typeface="Times New Roman" panose="02020603050405020304" pitchFamily="18" charset="0"/>
              </a:rPr>
              <a:t>2</a:t>
            </a:r>
            <a:r>
              <a:rPr lang="zh-CN" altLang="en-US" sz="2800" dirty="0">
                <a:latin typeface="Times New Roman" panose="02020603050405020304" pitchFamily="18" charset="0"/>
                <a:cs typeface="Times New Roman" panose="02020603050405020304" pitchFamily="18" charset="0"/>
              </a:rPr>
              <a:t>）保时捷	</a:t>
            </a:r>
            <a:endParaRPr lang="zh-CN" altLang="en-US" sz="2800" dirty="0">
              <a:latin typeface="Times New Roman" panose="02020603050405020304" pitchFamily="18" charset="0"/>
              <a:cs typeface="Times New Roman" panose="02020603050405020304" pitchFamily="18" charset="0"/>
            </a:endParaRPr>
          </a:p>
          <a:p>
            <a:pPr eaLnBrk="1" hangingPunct="1"/>
            <a:r>
              <a:rPr lang="en-US" altLang="zh-CN" sz="2800" dirty="0">
                <a:latin typeface="Times New Roman" panose="02020603050405020304" pitchFamily="18" charset="0"/>
                <a:cs typeface="Times New Roman" panose="02020603050405020304" pitchFamily="18" charset="0"/>
              </a:rPr>
              <a:t>3</a:t>
            </a:r>
            <a:r>
              <a:rPr lang="zh-CN" altLang="en-US" sz="2800" dirty="0">
                <a:latin typeface="Times New Roman" panose="02020603050405020304" pitchFamily="18" charset="0"/>
                <a:cs typeface="Times New Roman" panose="02020603050405020304" pitchFamily="18" charset="0"/>
              </a:rPr>
              <a:t>）林肯</a:t>
            </a:r>
            <a:endParaRPr lang="zh-CN" altLang="en-US" sz="2800" dirty="0">
              <a:latin typeface="Times New Roman" panose="02020603050405020304" pitchFamily="18" charset="0"/>
              <a:cs typeface="Times New Roman" panose="02020603050405020304" pitchFamily="18" charset="0"/>
            </a:endParaRPr>
          </a:p>
          <a:p>
            <a:pPr eaLnBrk="1" hangingPunct="1"/>
            <a:r>
              <a:rPr lang="en-US" altLang="zh-CN" sz="2800" dirty="0">
                <a:latin typeface="Times New Roman" panose="02020603050405020304" pitchFamily="18" charset="0"/>
                <a:cs typeface="Times New Roman" panose="02020603050405020304" pitchFamily="18" charset="0"/>
              </a:rPr>
              <a:t>4</a:t>
            </a:r>
            <a:r>
              <a:rPr lang="zh-CN" altLang="en-US" sz="2800" dirty="0">
                <a:latin typeface="Times New Roman" panose="02020603050405020304" pitchFamily="18" charset="0"/>
                <a:cs typeface="Times New Roman" panose="02020603050405020304" pitchFamily="18" charset="0"/>
              </a:rPr>
              <a:t>）索芙特	</a:t>
            </a:r>
            <a:endParaRPr lang="zh-CN" altLang="en-US" sz="2800" dirty="0">
              <a:latin typeface="Times New Roman" panose="02020603050405020304" pitchFamily="18" charset="0"/>
              <a:cs typeface="Times New Roman" panose="02020603050405020304" pitchFamily="18" charset="0"/>
            </a:endParaRPr>
          </a:p>
          <a:p>
            <a:pPr eaLnBrk="1" hangingPunct="1"/>
            <a:r>
              <a:rPr lang="en-US" altLang="zh-CN" sz="2800" dirty="0">
                <a:latin typeface="Times New Roman" panose="02020603050405020304" pitchFamily="18" charset="0"/>
                <a:cs typeface="Times New Roman" panose="02020603050405020304" pitchFamily="18" charset="0"/>
              </a:rPr>
              <a:t>5</a:t>
            </a:r>
            <a:r>
              <a:rPr lang="zh-CN" altLang="en-US" sz="2800" dirty="0">
                <a:latin typeface="Times New Roman" panose="02020603050405020304" pitchFamily="18" charset="0"/>
                <a:cs typeface="Times New Roman" panose="02020603050405020304" pitchFamily="18" charset="0"/>
              </a:rPr>
              <a:t>）爱华</a:t>
            </a:r>
            <a:endParaRPr lang="zh-CN" altLang="en-US" sz="2800" dirty="0">
              <a:latin typeface="Times New Roman" panose="02020603050405020304" pitchFamily="18" charset="0"/>
              <a:cs typeface="Times New Roman" panose="02020603050405020304" pitchFamily="18" charset="0"/>
            </a:endParaRPr>
          </a:p>
          <a:p>
            <a:pPr eaLnBrk="1" hangingPunct="1"/>
            <a:r>
              <a:rPr lang="zh-CN" altLang="en-US" sz="2800" dirty="0">
                <a:latin typeface="Times New Roman" panose="02020603050405020304" pitchFamily="18" charset="0"/>
                <a:cs typeface="Times New Roman" panose="02020603050405020304" pitchFamily="18" charset="0"/>
              </a:rPr>
              <a:t> </a:t>
            </a:r>
            <a:r>
              <a:rPr lang="en-US" altLang="zh-CN" sz="2800" dirty="0">
                <a:latin typeface="Times New Roman" panose="02020603050405020304" pitchFamily="18" charset="0"/>
                <a:cs typeface="Times New Roman" panose="02020603050405020304" pitchFamily="18" charset="0"/>
              </a:rPr>
              <a:t>6</a:t>
            </a:r>
            <a:r>
              <a:rPr lang="zh-CN" altLang="en-US" sz="2800" dirty="0">
                <a:latin typeface="Times New Roman" panose="02020603050405020304" pitchFamily="18" charset="0"/>
                <a:cs typeface="Times New Roman" panose="02020603050405020304" pitchFamily="18" charset="0"/>
              </a:rPr>
              <a:t>）耐克	</a:t>
            </a:r>
            <a:endParaRPr lang="zh-CN" altLang="en-US" sz="2800" dirty="0">
              <a:latin typeface="Times New Roman" panose="02020603050405020304" pitchFamily="18" charset="0"/>
              <a:cs typeface="Times New Roman" panose="02020603050405020304" pitchFamily="18" charset="0"/>
            </a:endParaRPr>
          </a:p>
          <a:p>
            <a:pPr eaLnBrk="1" hangingPunct="1"/>
            <a:r>
              <a:rPr lang="en-US" altLang="zh-CN" sz="2800" dirty="0">
                <a:latin typeface="Times New Roman" panose="02020603050405020304" pitchFamily="18" charset="0"/>
                <a:cs typeface="Times New Roman" panose="02020603050405020304" pitchFamily="18" charset="0"/>
              </a:rPr>
              <a:t>7</a:t>
            </a:r>
            <a:r>
              <a:rPr lang="zh-CN" altLang="en-US" sz="2800" dirty="0">
                <a:latin typeface="Times New Roman" panose="02020603050405020304" pitchFamily="18" charset="0"/>
                <a:cs typeface="Times New Roman" panose="02020603050405020304" pitchFamily="18" charset="0"/>
              </a:rPr>
              <a:t>）奥迪	</a:t>
            </a:r>
            <a:r>
              <a:rPr lang="zh-CN" altLang="en-US" sz="2500" dirty="0">
                <a:latin typeface="Times New Roman" panose="02020603050405020304" pitchFamily="18" charset="0"/>
                <a:cs typeface="Times New Roman" panose="02020603050405020304" pitchFamily="18" charset="0"/>
              </a:rPr>
              <a:t>	</a:t>
            </a:r>
            <a:endParaRPr lang="zh-CN" altLang="en-US" sz="3300" dirty="0">
              <a:latin typeface="Times New Roman" panose="02020603050405020304" pitchFamily="18" charset="0"/>
              <a:cs typeface="Times New Roman" panose="02020603050405020304" pitchFamily="18" charset="0"/>
            </a:endParaRPr>
          </a:p>
        </p:txBody>
      </p:sp>
      <p:sp>
        <p:nvSpPr>
          <p:cNvPr id="40964" name="Text Box 4"/>
          <p:cNvSpPr txBox="1"/>
          <p:nvPr/>
        </p:nvSpPr>
        <p:spPr>
          <a:xfrm>
            <a:off x="2135188" y="1484313"/>
            <a:ext cx="2665412" cy="381508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Tx/>
              <a:buNone/>
            </a:pPr>
            <a:r>
              <a:rPr lang="en-US" altLang="zh-CN" sz="1800" dirty="0">
                <a:latin typeface="Times New Roman" panose="02020603050405020304" pitchFamily="18" charset="0"/>
                <a:cs typeface="Times New Roman" panose="02020603050405020304" pitchFamily="18" charset="0"/>
              </a:rPr>
              <a:t>1.	</a:t>
            </a:r>
            <a:endParaRPr lang="en-US" altLang="zh-CN" sz="1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3200" dirty="0">
                <a:latin typeface="Times New Roman" panose="02020603050405020304" pitchFamily="18" charset="0"/>
                <a:cs typeface="Times New Roman" panose="02020603050405020304" pitchFamily="18" charset="0"/>
              </a:rPr>
              <a:t>1</a:t>
            </a:r>
            <a:r>
              <a:rPr lang="zh-CN" altLang="en-US" sz="3200" dirty="0">
                <a:latin typeface="Times New Roman" panose="02020603050405020304" pitchFamily="18" charset="0"/>
                <a:cs typeface="Times New Roman" panose="02020603050405020304" pitchFamily="18" charset="0"/>
              </a:rPr>
              <a:t>）</a:t>
            </a:r>
            <a:r>
              <a:rPr lang="en-US" altLang="zh-CN" sz="3200" dirty="0">
                <a:latin typeface="Times New Roman" panose="02020603050405020304" pitchFamily="18" charset="0"/>
                <a:cs typeface="Times New Roman" panose="02020603050405020304" pitchFamily="18" charset="0"/>
              </a:rPr>
              <a:t>Giant	</a:t>
            </a:r>
            <a:endParaRPr lang="en-US" altLang="zh-CN" sz="32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3200" dirty="0">
                <a:latin typeface="Times New Roman" panose="02020603050405020304" pitchFamily="18" charset="0"/>
                <a:cs typeface="Times New Roman" panose="02020603050405020304" pitchFamily="18" charset="0"/>
              </a:rPr>
              <a:t>2</a:t>
            </a:r>
            <a:r>
              <a:rPr lang="zh-CN" altLang="en-US" sz="3200" dirty="0">
                <a:latin typeface="Times New Roman" panose="02020603050405020304" pitchFamily="18" charset="0"/>
                <a:cs typeface="Times New Roman" panose="02020603050405020304" pitchFamily="18" charset="0"/>
              </a:rPr>
              <a:t>）</a:t>
            </a:r>
            <a:r>
              <a:rPr lang="en-US" altLang="zh-CN" sz="3200" dirty="0">
                <a:latin typeface="Times New Roman" panose="02020603050405020304" pitchFamily="18" charset="0"/>
                <a:cs typeface="Times New Roman" panose="02020603050405020304" pitchFamily="18" charset="0"/>
              </a:rPr>
              <a:t>Porsche</a:t>
            </a:r>
            <a:endParaRPr lang="en-US" altLang="zh-CN" sz="32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3200" dirty="0">
                <a:latin typeface="Times New Roman" panose="02020603050405020304" pitchFamily="18" charset="0"/>
                <a:cs typeface="Times New Roman" panose="02020603050405020304" pitchFamily="18" charset="0"/>
              </a:rPr>
              <a:t>3</a:t>
            </a:r>
            <a:r>
              <a:rPr lang="zh-CN" altLang="en-US" sz="3200" dirty="0">
                <a:latin typeface="Times New Roman" panose="02020603050405020304" pitchFamily="18" charset="0"/>
                <a:cs typeface="Times New Roman" panose="02020603050405020304" pitchFamily="18" charset="0"/>
              </a:rPr>
              <a:t>）</a:t>
            </a:r>
            <a:r>
              <a:rPr lang="en-US" altLang="zh-CN" sz="3200" dirty="0">
                <a:latin typeface="Times New Roman" panose="02020603050405020304" pitchFamily="18" charset="0"/>
                <a:cs typeface="Times New Roman" panose="02020603050405020304" pitchFamily="18" charset="0"/>
              </a:rPr>
              <a:t>Lincoln  </a:t>
            </a:r>
            <a:endParaRPr lang="en-US" altLang="zh-CN" sz="32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3200" dirty="0">
                <a:latin typeface="Times New Roman" panose="02020603050405020304" pitchFamily="18" charset="0"/>
                <a:cs typeface="Times New Roman" panose="02020603050405020304" pitchFamily="18" charset="0"/>
              </a:rPr>
              <a:t>4</a:t>
            </a:r>
            <a:r>
              <a:rPr lang="zh-CN" altLang="en-US" sz="3200" dirty="0">
                <a:latin typeface="Times New Roman" panose="02020603050405020304" pitchFamily="18" charset="0"/>
                <a:cs typeface="Times New Roman" panose="02020603050405020304" pitchFamily="18" charset="0"/>
              </a:rPr>
              <a:t>）</a:t>
            </a:r>
            <a:r>
              <a:rPr lang="en-US" altLang="zh-CN" sz="3200" dirty="0">
                <a:latin typeface="Times New Roman" panose="02020603050405020304" pitchFamily="18" charset="0"/>
                <a:cs typeface="Times New Roman" panose="02020603050405020304" pitchFamily="18" charset="0"/>
              </a:rPr>
              <a:t>Softto   </a:t>
            </a:r>
            <a:endParaRPr lang="en-US" altLang="zh-CN" sz="32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3200" dirty="0">
                <a:latin typeface="Times New Roman" panose="02020603050405020304" pitchFamily="18" charset="0"/>
                <a:cs typeface="Times New Roman" panose="02020603050405020304" pitchFamily="18" charset="0"/>
              </a:rPr>
              <a:t>5</a:t>
            </a:r>
            <a:r>
              <a:rPr lang="zh-CN" altLang="en-US" sz="3200" dirty="0">
                <a:latin typeface="Times New Roman" panose="02020603050405020304" pitchFamily="18" charset="0"/>
                <a:cs typeface="Times New Roman" panose="02020603050405020304" pitchFamily="18" charset="0"/>
              </a:rPr>
              <a:t>）</a:t>
            </a:r>
            <a:r>
              <a:rPr lang="en-US" altLang="zh-CN" sz="3200" dirty="0">
                <a:latin typeface="Times New Roman" panose="02020603050405020304" pitchFamily="18" charset="0"/>
                <a:cs typeface="Times New Roman" panose="02020603050405020304" pitchFamily="18" charset="0"/>
              </a:rPr>
              <a:t>Aiwa   </a:t>
            </a:r>
            <a:endParaRPr lang="en-US" altLang="zh-CN" sz="32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3200" dirty="0">
                <a:latin typeface="Times New Roman" panose="02020603050405020304" pitchFamily="18" charset="0"/>
                <a:cs typeface="Times New Roman" panose="02020603050405020304" pitchFamily="18" charset="0"/>
              </a:rPr>
              <a:t>6</a:t>
            </a:r>
            <a:r>
              <a:rPr lang="zh-CN" altLang="en-US" sz="3200" dirty="0">
                <a:latin typeface="Times New Roman" panose="02020603050405020304" pitchFamily="18" charset="0"/>
                <a:cs typeface="Times New Roman" panose="02020603050405020304" pitchFamily="18" charset="0"/>
              </a:rPr>
              <a:t>）</a:t>
            </a:r>
            <a:r>
              <a:rPr lang="en-US" altLang="zh-CN" sz="3200" dirty="0">
                <a:latin typeface="Times New Roman" panose="02020603050405020304" pitchFamily="18" charset="0"/>
                <a:cs typeface="Times New Roman" panose="02020603050405020304" pitchFamily="18" charset="0"/>
              </a:rPr>
              <a:t>Nike  	</a:t>
            </a:r>
            <a:endParaRPr lang="en-US" altLang="zh-CN" sz="32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3200" dirty="0">
                <a:latin typeface="Times New Roman" panose="02020603050405020304" pitchFamily="18" charset="0"/>
                <a:cs typeface="Times New Roman" panose="02020603050405020304" pitchFamily="18" charset="0"/>
              </a:rPr>
              <a:t>7</a:t>
            </a:r>
            <a:r>
              <a:rPr lang="zh-CN" altLang="en-US" sz="3200" dirty="0">
                <a:latin typeface="Times New Roman" panose="02020603050405020304" pitchFamily="18" charset="0"/>
                <a:cs typeface="Times New Roman" panose="02020603050405020304" pitchFamily="18" charset="0"/>
              </a:rPr>
              <a:t>）</a:t>
            </a:r>
            <a:r>
              <a:rPr lang="en-US" altLang="zh-CN" sz="3200" dirty="0">
                <a:latin typeface="Times New Roman" panose="02020603050405020304" pitchFamily="18" charset="0"/>
                <a:cs typeface="Times New Roman" panose="02020603050405020304" pitchFamily="18" charset="0"/>
              </a:rPr>
              <a:t>Audi</a:t>
            </a:r>
            <a:r>
              <a:rPr lang="en-US" altLang="zh-CN" sz="3200" dirty="0">
                <a:latin typeface="Times New Roman" panose="02020603050405020304" pitchFamily="18" charset="0"/>
                <a:cs typeface="Times New Roman" panose="02020603050405020304" pitchFamily="18" charset="0"/>
              </a:rPr>
              <a:t>	</a:t>
            </a:r>
            <a:endParaRPr lang="en-US" altLang="zh-CN" sz="32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72035"/>
                                        </p:tgtEl>
                                        <p:attrNameLst>
                                          <p:attrName>style.visibility</p:attrName>
                                        </p:attrNameLst>
                                      </p:cBhvr>
                                      <p:to>
                                        <p:strVal val="visible"/>
                                      </p:to>
                                    </p:set>
                                    <p:animEffect transition="in" filter="wipe(down)">
                                      <p:cBhvr>
                                        <p:cTn id="7" dur="500"/>
                                        <p:tgtEl>
                                          <p:spTgt spid="17203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72035">
                                            <p:txEl>
                                              <p:charRg st="0" end="7"/>
                                            </p:txEl>
                                          </p:spTgt>
                                        </p:tgtEl>
                                        <p:attrNameLst>
                                          <p:attrName>style.visibility</p:attrName>
                                        </p:attrNameLst>
                                      </p:cBhvr>
                                      <p:to>
                                        <p:strVal val="visible"/>
                                      </p:to>
                                    </p:set>
                                    <p:animEffect transition="in" filter="wipe(down)">
                                      <p:cBhvr>
                                        <p:cTn id="12" dur="500"/>
                                        <p:tgtEl>
                                          <p:spTgt spid="172035">
                                            <p:txEl>
                                              <p:charRg st="0" end="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2035">
                                            <p:txEl>
                                              <p:charRg st="7" end="14"/>
                                            </p:txEl>
                                          </p:spTgt>
                                        </p:tgtEl>
                                        <p:attrNameLst>
                                          <p:attrName>style.visibility</p:attrName>
                                        </p:attrNameLst>
                                      </p:cBhvr>
                                      <p:to>
                                        <p:strVal val="visible"/>
                                      </p:to>
                                    </p:set>
                                    <p:animEffect transition="in" filter="wipe(down)">
                                      <p:cBhvr>
                                        <p:cTn id="17" dur="500"/>
                                        <p:tgtEl>
                                          <p:spTgt spid="172035">
                                            <p:txEl>
                                              <p:charRg st="7" end="1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72035">
                                            <p:txEl>
                                              <p:charRg st="14" end="19"/>
                                            </p:txEl>
                                          </p:spTgt>
                                        </p:tgtEl>
                                        <p:attrNameLst>
                                          <p:attrName>style.visibility</p:attrName>
                                        </p:attrNameLst>
                                      </p:cBhvr>
                                      <p:to>
                                        <p:strVal val="visible"/>
                                      </p:to>
                                    </p:set>
                                    <p:animEffect transition="in" filter="wipe(down)">
                                      <p:cBhvr>
                                        <p:cTn id="22" dur="500"/>
                                        <p:tgtEl>
                                          <p:spTgt spid="172035">
                                            <p:txEl>
                                              <p:charRg st="14" end="19"/>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72035">
                                            <p:txEl>
                                              <p:charRg st="19" end="26"/>
                                            </p:txEl>
                                          </p:spTgt>
                                        </p:tgtEl>
                                        <p:attrNameLst>
                                          <p:attrName>style.visibility</p:attrName>
                                        </p:attrNameLst>
                                      </p:cBhvr>
                                      <p:to>
                                        <p:strVal val="visible"/>
                                      </p:to>
                                    </p:set>
                                    <p:animEffect transition="in" filter="wipe(down)">
                                      <p:cBhvr>
                                        <p:cTn id="27" dur="500"/>
                                        <p:tgtEl>
                                          <p:spTgt spid="172035">
                                            <p:txEl>
                                              <p:charRg st="19" end="2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72035">
                                            <p:txEl>
                                              <p:charRg st="26" end="31"/>
                                            </p:txEl>
                                          </p:spTgt>
                                        </p:tgtEl>
                                        <p:attrNameLst>
                                          <p:attrName>style.visibility</p:attrName>
                                        </p:attrNameLst>
                                      </p:cBhvr>
                                      <p:to>
                                        <p:strVal val="visible"/>
                                      </p:to>
                                    </p:set>
                                    <p:animEffect transition="in" filter="wipe(down)">
                                      <p:cBhvr>
                                        <p:cTn id="32" dur="500"/>
                                        <p:tgtEl>
                                          <p:spTgt spid="172035">
                                            <p:txEl>
                                              <p:charRg st="26" end="3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72035">
                                            <p:txEl>
                                              <p:charRg st="31" end="38"/>
                                            </p:txEl>
                                          </p:spTgt>
                                        </p:tgtEl>
                                        <p:attrNameLst>
                                          <p:attrName>style.visibility</p:attrName>
                                        </p:attrNameLst>
                                      </p:cBhvr>
                                      <p:to>
                                        <p:strVal val="visible"/>
                                      </p:to>
                                    </p:set>
                                    <p:animEffect transition="in" filter="wipe(down)">
                                      <p:cBhvr>
                                        <p:cTn id="37" dur="500"/>
                                        <p:tgtEl>
                                          <p:spTgt spid="172035">
                                            <p:txEl>
                                              <p:charRg st="31" end="3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72035">
                                            <p:txEl>
                                              <p:charRg st="38" end="45"/>
                                            </p:txEl>
                                          </p:spTgt>
                                        </p:tgtEl>
                                        <p:attrNameLst>
                                          <p:attrName>style.visibility</p:attrName>
                                        </p:attrNameLst>
                                      </p:cBhvr>
                                      <p:to>
                                        <p:strVal val="visible"/>
                                      </p:to>
                                    </p:set>
                                    <p:animEffect transition="in" filter="wipe(down)">
                                      <p:cBhvr>
                                        <p:cTn id="42" dur="500"/>
                                        <p:tgtEl>
                                          <p:spTgt spid="172035">
                                            <p:txEl>
                                              <p:charRg st="38" end="4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3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3059" name="Rectangle 3"/>
          <p:cNvSpPr>
            <a:spLocks noGrp="1"/>
          </p:cNvSpPr>
          <p:nvPr>
            <p:ph idx="1"/>
          </p:nvPr>
        </p:nvSpPr>
        <p:spPr>
          <a:xfrm>
            <a:off x="6167755" y="549275"/>
            <a:ext cx="3156585" cy="3559175"/>
          </a:xfrm>
        </p:spPr>
        <p:style>
          <a:lnRef idx="2">
            <a:schemeClr val="lt1"/>
          </a:lnRef>
          <a:fillRef idx="1">
            <a:schemeClr val="accent2"/>
          </a:fillRef>
          <a:effectRef idx="1">
            <a:schemeClr val="accent2"/>
          </a:effectRef>
          <a:fontRef idx="minor">
            <a:schemeClr val="dk1"/>
          </a:fontRef>
        </p:style>
        <p:txBody>
          <a:bodyPr vert="horz" wrap="square" lIns="91440" tIns="45720" rIns="91440" bIns="45720" anchor="t" anchorCtr="0">
            <a:flatTx/>
          </a:bodyPr>
          <a:p>
            <a:pPr eaLnBrk="1" hangingPunct="1"/>
            <a:r>
              <a:rPr lang="en-US" altLang="zh-CN" sz="2400" dirty="0">
                <a:latin typeface="Times New Roman" panose="02020603050405020304" pitchFamily="18" charset="0"/>
                <a:cs typeface="Times New Roman" panose="02020603050405020304" pitchFamily="18" charset="0"/>
              </a:rPr>
              <a:t>8</a:t>
            </a:r>
            <a:r>
              <a:rPr lang="zh-CN" altLang="en-US" sz="2400" dirty="0">
                <a:latin typeface="Times New Roman" panose="02020603050405020304" pitchFamily="18" charset="0"/>
                <a:cs typeface="Times New Roman" panose="02020603050405020304" pitchFamily="18" charset="0"/>
              </a:rPr>
              <a:t>）欧米加</a:t>
            </a:r>
            <a:endParaRPr lang="zh-CN" altLang="en-US"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9</a:t>
            </a:r>
            <a:r>
              <a:rPr lang="zh-CN" altLang="en-US" sz="2400" dirty="0">
                <a:latin typeface="Times New Roman" panose="02020603050405020304" pitchFamily="18" charset="0"/>
                <a:cs typeface="Times New Roman" panose="02020603050405020304" pitchFamily="18" charset="0"/>
              </a:rPr>
              <a:t>）波音	</a:t>
            </a:r>
            <a:endParaRPr lang="zh-CN" altLang="en-US"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10</a:t>
            </a:r>
            <a:r>
              <a:rPr lang="zh-CN" altLang="en-US" sz="2400" dirty="0">
                <a:latin typeface="Times New Roman" panose="02020603050405020304" pitchFamily="18" charset="0"/>
                <a:cs typeface="Times New Roman" panose="02020603050405020304" pitchFamily="18" charset="0"/>
              </a:rPr>
              <a:t>）西门子</a:t>
            </a:r>
            <a:endParaRPr lang="zh-CN" altLang="en-US" sz="2400" dirty="0">
              <a:latin typeface="Times New Roman" panose="02020603050405020304" pitchFamily="18" charset="0"/>
              <a:cs typeface="Times New Roman" panose="02020603050405020304" pitchFamily="18" charset="0"/>
            </a:endParaRPr>
          </a:p>
          <a:p>
            <a:pPr eaLnBrk="1" hangingPunct="1"/>
            <a:r>
              <a:rPr lang="zh-CN" altLang="en-US" sz="2400" dirty="0">
                <a:latin typeface="Times New Roman" panose="02020603050405020304" pitchFamily="18" charset="0"/>
                <a:cs typeface="Times New Roman" panose="02020603050405020304" pitchFamily="18" charset="0"/>
              </a:rPr>
              <a:t> </a:t>
            </a:r>
            <a:r>
              <a:rPr lang="en-US" altLang="zh-CN" sz="2400" dirty="0">
                <a:latin typeface="Times New Roman" panose="02020603050405020304" pitchFamily="18" charset="0"/>
                <a:cs typeface="Times New Roman" panose="02020603050405020304" pitchFamily="18" charset="0"/>
              </a:rPr>
              <a:t>11</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Liby</a:t>
            </a:r>
            <a:endParaRPr lang="en-US" altLang="zh-CN"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12</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Chunlan</a:t>
            </a:r>
            <a:endParaRPr lang="en-US" altLang="zh-CN"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13</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Chang Hong</a:t>
            </a:r>
            <a:endParaRPr lang="en-US" altLang="zh-CN"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14</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Moutai	</a:t>
            </a:r>
            <a:endParaRPr lang="en-US" altLang="zh-CN"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15</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Wahaha</a:t>
            </a:r>
            <a:endParaRPr lang="en-US" altLang="zh-CN" sz="2400" dirty="0">
              <a:latin typeface="Times New Roman" panose="02020603050405020304" pitchFamily="18" charset="0"/>
              <a:cs typeface="Times New Roman" panose="02020603050405020304" pitchFamily="18" charset="0"/>
            </a:endParaRPr>
          </a:p>
        </p:txBody>
      </p:sp>
      <p:sp>
        <p:nvSpPr>
          <p:cNvPr id="41987" name="Text Box 4"/>
          <p:cNvSpPr txBox="1"/>
          <p:nvPr/>
        </p:nvSpPr>
        <p:spPr>
          <a:xfrm>
            <a:off x="2782888" y="620713"/>
            <a:ext cx="2735262" cy="353822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8</a:t>
            </a:r>
            <a:r>
              <a:rPr lang="zh-CN" altLang="en-US" sz="2800" dirty="0">
                <a:latin typeface="Times New Roman" panose="02020603050405020304" pitchFamily="18" charset="0"/>
                <a:cs typeface="Times New Roman" panose="02020603050405020304" pitchFamily="18" charset="0"/>
              </a:rPr>
              <a:t>）</a:t>
            </a:r>
            <a:r>
              <a:rPr lang="en-US" altLang="zh-CN" sz="2800" dirty="0">
                <a:latin typeface="Times New Roman" panose="02020603050405020304" pitchFamily="18" charset="0"/>
                <a:cs typeface="Times New Roman" panose="02020603050405020304" pitchFamily="18" charset="0"/>
              </a:rPr>
              <a:t>Omega</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9</a:t>
            </a:r>
            <a:r>
              <a:rPr lang="zh-CN" altLang="en-US" sz="2800" dirty="0">
                <a:latin typeface="Times New Roman" panose="02020603050405020304" pitchFamily="18" charset="0"/>
                <a:cs typeface="Times New Roman" panose="02020603050405020304" pitchFamily="18" charset="0"/>
              </a:rPr>
              <a:t>）</a:t>
            </a:r>
            <a:r>
              <a:rPr lang="en-US" altLang="zh-CN" sz="2800" dirty="0">
                <a:latin typeface="Times New Roman" panose="02020603050405020304" pitchFamily="18" charset="0"/>
                <a:cs typeface="Times New Roman" panose="02020603050405020304" pitchFamily="18" charset="0"/>
              </a:rPr>
              <a:t>Boeing	</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10</a:t>
            </a:r>
            <a:r>
              <a:rPr lang="zh-CN" altLang="en-US" sz="2800" dirty="0">
                <a:latin typeface="Times New Roman" panose="02020603050405020304" pitchFamily="18" charset="0"/>
                <a:cs typeface="Times New Roman" panose="02020603050405020304" pitchFamily="18" charset="0"/>
              </a:rPr>
              <a:t>）</a:t>
            </a:r>
            <a:r>
              <a:rPr lang="en-US" altLang="zh-CN" sz="2800" dirty="0">
                <a:latin typeface="Times New Roman" panose="02020603050405020304" pitchFamily="18" charset="0"/>
                <a:cs typeface="Times New Roman" panose="02020603050405020304" pitchFamily="18" charset="0"/>
              </a:rPr>
              <a:t>Siemens</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11</a:t>
            </a:r>
            <a:r>
              <a:rPr lang="zh-CN" altLang="en-US" sz="2800" dirty="0">
                <a:latin typeface="Times New Roman" panose="02020603050405020304" pitchFamily="18" charset="0"/>
                <a:cs typeface="Times New Roman" panose="02020603050405020304" pitchFamily="18" charset="0"/>
              </a:rPr>
              <a:t>）立白 	</a:t>
            </a:r>
            <a:endParaRPr lang="zh-CN" altLang="en-US"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12</a:t>
            </a:r>
            <a:r>
              <a:rPr lang="zh-CN" altLang="en-US" sz="2800" dirty="0">
                <a:latin typeface="Times New Roman" panose="02020603050405020304" pitchFamily="18" charset="0"/>
                <a:cs typeface="Times New Roman" panose="02020603050405020304" pitchFamily="18" charset="0"/>
              </a:rPr>
              <a:t>）春兰	</a:t>
            </a:r>
            <a:endParaRPr lang="zh-CN" altLang="en-US"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13</a:t>
            </a:r>
            <a:r>
              <a:rPr lang="zh-CN" altLang="en-US" sz="2800" dirty="0">
                <a:latin typeface="Times New Roman" panose="02020603050405020304" pitchFamily="18" charset="0"/>
                <a:cs typeface="Times New Roman" panose="02020603050405020304" pitchFamily="18" charset="0"/>
              </a:rPr>
              <a:t>）长虹  	</a:t>
            </a:r>
            <a:endParaRPr lang="zh-CN" altLang="en-US"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14</a:t>
            </a:r>
            <a:r>
              <a:rPr lang="zh-CN" altLang="en-US" sz="2800" dirty="0">
                <a:latin typeface="Times New Roman" panose="02020603050405020304" pitchFamily="18" charset="0"/>
                <a:cs typeface="Times New Roman" panose="02020603050405020304" pitchFamily="18" charset="0"/>
              </a:rPr>
              <a:t>）茅台	</a:t>
            </a:r>
            <a:endParaRPr lang="zh-CN" altLang="en-US"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15</a:t>
            </a:r>
            <a:r>
              <a:rPr lang="zh-CN" altLang="en-US" sz="2800" dirty="0">
                <a:latin typeface="Times New Roman" panose="02020603050405020304" pitchFamily="18" charset="0"/>
                <a:cs typeface="Times New Roman" panose="02020603050405020304" pitchFamily="18" charset="0"/>
              </a:rPr>
              <a:t>）娃哈哈</a:t>
            </a:r>
            <a:endParaRPr lang="zh-CN" altLang="en-US" sz="2800" dirty="0">
              <a:latin typeface="Times New Roman" panose="02020603050405020304" pitchFamily="18" charset="0"/>
              <a:cs typeface="Times New Roman" panose="02020603050405020304" pitchFamily="18" charset="0"/>
            </a:endParaRPr>
          </a:p>
        </p:txBody>
      </p:sp>
      <p:sp>
        <p:nvSpPr>
          <p:cNvPr id="173061" name="Text Box 5"/>
          <p:cNvSpPr txBox="1"/>
          <p:nvPr/>
        </p:nvSpPr>
        <p:spPr>
          <a:xfrm>
            <a:off x="1919605" y="4364990"/>
            <a:ext cx="9102725" cy="129159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30000"/>
              </a:lnSpc>
              <a:spcBef>
                <a:spcPct val="50000"/>
              </a:spcBef>
              <a:buClrTx/>
              <a:buSzTx/>
              <a:buFontTx/>
              <a:buNone/>
            </a:pPr>
            <a:r>
              <a:rPr lang="zh-CN" altLang="en-US" sz="2000" dirty="0"/>
              <a:t>翻译第</a:t>
            </a:r>
            <a:r>
              <a:rPr lang="en-US" altLang="zh-CN" sz="2000" dirty="0"/>
              <a:t>1</a:t>
            </a:r>
            <a:r>
              <a:rPr lang="zh-CN" altLang="en-US" sz="2000" dirty="0"/>
              <a:t>组商标时采用了音译法。音译法主要考虑商标的原语发音并用最为接近该发音的译语进行翻译，音译的缺点是没有考虑原语的意义，译入语需要一定的时间方能为读者接受。</a:t>
            </a:r>
            <a:endParaRPr lang="zh-CN" altLang="en-US" sz="2000"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73059"/>
                                        </p:tgtEl>
                                        <p:attrNameLst>
                                          <p:attrName>style.visibility</p:attrName>
                                        </p:attrNameLst>
                                      </p:cBhvr>
                                      <p:to>
                                        <p:strVal val="visible"/>
                                      </p:to>
                                    </p:set>
                                    <p:animEffect transition="in" filter="wipe(down)">
                                      <p:cBhvr>
                                        <p:cTn id="7" dur="500"/>
                                        <p:tgtEl>
                                          <p:spTgt spid="17305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73059">
                                            <p:txEl>
                                              <p:charRg st="0" end="6"/>
                                            </p:txEl>
                                          </p:spTgt>
                                        </p:tgtEl>
                                        <p:attrNameLst>
                                          <p:attrName>style.visibility</p:attrName>
                                        </p:attrNameLst>
                                      </p:cBhvr>
                                      <p:to>
                                        <p:strVal val="visible"/>
                                      </p:to>
                                    </p:set>
                                    <p:animEffect transition="in" filter="wipe(down)">
                                      <p:cBhvr>
                                        <p:cTn id="12" dur="500"/>
                                        <p:tgtEl>
                                          <p:spTgt spid="173059">
                                            <p:txEl>
                                              <p:charRg st="0"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3059">
                                            <p:txEl>
                                              <p:charRg st="6" end="12"/>
                                            </p:txEl>
                                          </p:spTgt>
                                        </p:tgtEl>
                                        <p:attrNameLst>
                                          <p:attrName>style.visibility</p:attrName>
                                        </p:attrNameLst>
                                      </p:cBhvr>
                                      <p:to>
                                        <p:strVal val="visible"/>
                                      </p:to>
                                    </p:set>
                                    <p:animEffect transition="in" filter="wipe(down)">
                                      <p:cBhvr>
                                        <p:cTn id="17" dur="500"/>
                                        <p:tgtEl>
                                          <p:spTgt spid="173059">
                                            <p:txEl>
                                              <p:charRg st="6" end="1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73059">
                                            <p:txEl>
                                              <p:charRg st="12" end="19"/>
                                            </p:txEl>
                                          </p:spTgt>
                                        </p:tgtEl>
                                        <p:attrNameLst>
                                          <p:attrName>style.visibility</p:attrName>
                                        </p:attrNameLst>
                                      </p:cBhvr>
                                      <p:to>
                                        <p:strVal val="visible"/>
                                      </p:to>
                                    </p:set>
                                    <p:animEffect transition="in" filter="wipe(down)">
                                      <p:cBhvr>
                                        <p:cTn id="22" dur="500"/>
                                        <p:tgtEl>
                                          <p:spTgt spid="173059">
                                            <p:txEl>
                                              <p:charRg st="12" end="19"/>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73059">
                                            <p:txEl>
                                              <p:charRg st="19" end="28"/>
                                            </p:txEl>
                                          </p:spTgt>
                                        </p:tgtEl>
                                        <p:attrNameLst>
                                          <p:attrName>style.visibility</p:attrName>
                                        </p:attrNameLst>
                                      </p:cBhvr>
                                      <p:to>
                                        <p:strVal val="visible"/>
                                      </p:to>
                                    </p:set>
                                    <p:animEffect transition="in" filter="wipe(down)">
                                      <p:cBhvr>
                                        <p:cTn id="27" dur="500"/>
                                        <p:tgtEl>
                                          <p:spTgt spid="173059">
                                            <p:txEl>
                                              <p:charRg st="19" end="2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73059">
                                            <p:txEl>
                                              <p:charRg st="28" end="39"/>
                                            </p:txEl>
                                          </p:spTgt>
                                        </p:tgtEl>
                                        <p:attrNameLst>
                                          <p:attrName>style.visibility</p:attrName>
                                        </p:attrNameLst>
                                      </p:cBhvr>
                                      <p:to>
                                        <p:strVal val="visible"/>
                                      </p:to>
                                    </p:set>
                                    <p:animEffect transition="in" filter="wipe(down)">
                                      <p:cBhvr>
                                        <p:cTn id="32" dur="500"/>
                                        <p:tgtEl>
                                          <p:spTgt spid="173059">
                                            <p:txEl>
                                              <p:charRg st="28" end="3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73059">
                                            <p:txEl>
                                              <p:charRg st="39" end="53"/>
                                            </p:txEl>
                                          </p:spTgt>
                                        </p:tgtEl>
                                        <p:attrNameLst>
                                          <p:attrName>style.visibility</p:attrName>
                                        </p:attrNameLst>
                                      </p:cBhvr>
                                      <p:to>
                                        <p:strVal val="visible"/>
                                      </p:to>
                                    </p:set>
                                    <p:animEffect transition="in" filter="wipe(down)">
                                      <p:cBhvr>
                                        <p:cTn id="37" dur="500"/>
                                        <p:tgtEl>
                                          <p:spTgt spid="173059">
                                            <p:txEl>
                                              <p:charRg st="39" end="5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73059">
                                            <p:txEl>
                                              <p:charRg st="53" end="64"/>
                                            </p:txEl>
                                          </p:spTgt>
                                        </p:tgtEl>
                                        <p:attrNameLst>
                                          <p:attrName>style.visibility</p:attrName>
                                        </p:attrNameLst>
                                      </p:cBhvr>
                                      <p:to>
                                        <p:strVal val="visible"/>
                                      </p:to>
                                    </p:set>
                                    <p:animEffect transition="in" filter="wipe(down)">
                                      <p:cBhvr>
                                        <p:cTn id="42" dur="500"/>
                                        <p:tgtEl>
                                          <p:spTgt spid="173059">
                                            <p:txEl>
                                              <p:charRg st="53" end="6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73059">
                                            <p:txEl>
                                              <p:charRg st="64" end="74"/>
                                            </p:txEl>
                                          </p:spTgt>
                                        </p:tgtEl>
                                        <p:attrNameLst>
                                          <p:attrName>style.visibility</p:attrName>
                                        </p:attrNameLst>
                                      </p:cBhvr>
                                      <p:to>
                                        <p:strVal val="visible"/>
                                      </p:to>
                                    </p:set>
                                    <p:animEffect transition="in" filter="wipe(down)">
                                      <p:cBhvr>
                                        <p:cTn id="47" dur="500"/>
                                        <p:tgtEl>
                                          <p:spTgt spid="173059">
                                            <p:txEl>
                                              <p:charRg st="64" end="7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73061"/>
                                        </p:tgtEl>
                                        <p:attrNameLst>
                                          <p:attrName>style.visibility</p:attrName>
                                        </p:attrNameLst>
                                      </p:cBhvr>
                                      <p:to>
                                        <p:strVal val="visible"/>
                                      </p:to>
                                    </p:set>
                                    <p:animEffect transition="in" filter="wipe(down)">
                                      <p:cBhvr>
                                        <p:cTn id="52" dur="500"/>
                                        <p:tgtEl>
                                          <p:spTgt spid="1730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59" grpId="0" animBg="1" build="p"/>
      <p:bldP spid="17306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6131" name="Rectangle 3"/>
          <p:cNvSpPr>
            <a:spLocks noGrp="1"/>
          </p:cNvSpPr>
          <p:nvPr>
            <p:ph idx="1"/>
          </p:nvPr>
        </p:nvSpPr>
        <p:spPr>
          <a:xfrm>
            <a:off x="6671945" y="116840"/>
            <a:ext cx="4142105" cy="4300855"/>
          </a:xfrm>
        </p:spPr>
        <p:style>
          <a:lnRef idx="2">
            <a:schemeClr val="lt1"/>
          </a:lnRef>
          <a:fillRef idx="1">
            <a:schemeClr val="accent1"/>
          </a:fillRef>
          <a:effectRef idx="1">
            <a:schemeClr val="accent1"/>
          </a:effectRef>
          <a:fontRef idx="minor">
            <a:schemeClr val="lt1"/>
          </a:fontRef>
        </p:style>
        <p:txBody>
          <a:bodyPr vert="horz" wrap="square" lIns="91440" tIns="45720" rIns="91440" bIns="45720" anchor="t" anchorCtr="0">
            <a:flatTx/>
          </a:bodyPr>
          <a:p>
            <a:pPr eaLnBrk="1" hangingPunct="1">
              <a:lnSpc>
                <a:spcPct val="80000"/>
              </a:lnSpc>
            </a:pPr>
            <a:r>
              <a:rPr lang="en-US" altLang="zh-CN" sz="2500" dirty="0">
                <a:latin typeface="Times New Roman" panose="02020603050405020304" pitchFamily="18" charset="0"/>
                <a:cs typeface="Times New Roman" panose="02020603050405020304" pitchFamily="18" charset="0"/>
              </a:rPr>
              <a:t>2. </a:t>
            </a:r>
            <a:endParaRPr lang="en-US" altLang="zh-CN" sz="2500" dirty="0">
              <a:latin typeface="Times New Roman" panose="02020603050405020304" pitchFamily="18" charset="0"/>
              <a:cs typeface="Times New Roman" panose="02020603050405020304" pitchFamily="18" charset="0"/>
            </a:endParaRPr>
          </a:p>
          <a:p>
            <a:pPr eaLnBrk="1" hangingPunct="1">
              <a:lnSpc>
                <a:spcPct val="80000"/>
              </a:lnSpc>
            </a:pPr>
            <a:r>
              <a:rPr lang="en-US" altLang="zh-CN" sz="2500" dirty="0">
                <a:latin typeface="Times New Roman" panose="02020603050405020304" pitchFamily="18" charset="0"/>
                <a:cs typeface="Times New Roman" panose="02020603050405020304" pitchFamily="18" charset="0"/>
              </a:rPr>
              <a:t>1</a:t>
            </a:r>
            <a:r>
              <a:rPr lang="zh-CN" altLang="en-US" sz="2500" dirty="0">
                <a:latin typeface="Times New Roman" panose="02020603050405020304" pitchFamily="18" charset="0"/>
                <a:cs typeface="Times New Roman" panose="02020603050405020304" pitchFamily="18" charset="0"/>
              </a:rPr>
              <a:t>）苹果	</a:t>
            </a:r>
            <a:endParaRPr lang="zh-CN" altLang="en-US" sz="2500" dirty="0">
              <a:latin typeface="Times New Roman" panose="02020603050405020304" pitchFamily="18" charset="0"/>
              <a:cs typeface="Times New Roman" panose="02020603050405020304" pitchFamily="18" charset="0"/>
            </a:endParaRPr>
          </a:p>
          <a:p>
            <a:pPr eaLnBrk="1" hangingPunct="1">
              <a:lnSpc>
                <a:spcPct val="80000"/>
              </a:lnSpc>
            </a:pPr>
            <a:r>
              <a:rPr lang="en-US" altLang="zh-CN" sz="2500" dirty="0">
                <a:latin typeface="Times New Roman" panose="02020603050405020304" pitchFamily="18" charset="0"/>
                <a:cs typeface="Times New Roman" panose="02020603050405020304" pitchFamily="18" charset="0"/>
              </a:rPr>
              <a:t>2</a:t>
            </a:r>
            <a:r>
              <a:rPr lang="zh-CN" altLang="en-US" sz="2500" dirty="0">
                <a:latin typeface="Times New Roman" panose="02020603050405020304" pitchFamily="18" charset="0"/>
                <a:cs typeface="Times New Roman" panose="02020603050405020304" pitchFamily="18" charset="0"/>
              </a:rPr>
              <a:t>）皇冠	</a:t>
            </a:r>
            <a:endParaRPr lang="zh-CN" altLang="en-US" sz="2500" dirty="0">
              <a:latin typeface="Times New Roman" panose="02020603050405020304" pitchFamily="18" charset="0"/>
              <a:cs typeface="Times New Roman" panose="02020603050405020304" pitchFamily="18" charset="0"/>
            </a:endParaRPr>
          </a:p>
          <a:p>
            <a:pPr eaLnBrk="1" hangingPunct="1">
              <a:lnSpc>
                <a:spcPct val="80000"/>
              </a:lnSpc>
            </a:pPr>
            <a:r>
              <a:rPr lang="en-US" altLang="zh-CN" sz="2500" dirty="0">
                <a:latin typeface="Times New Roman" panose="02020603050405020304" pitchFamily="18" charset="0"/>
                <a:cs typeface="Times New Roman" panose="02020603050405020304" pitchFamily="18" charset="0"/>
              </a:rPr>
              <a:t>3</a:t>
            </a:r>
            <a:r>
              <a:rPr lang="zh-CN" altLang="en-US" sz="2500" dirty="0">
                <a:latin typeface="Times New Roman" panose="02020603050405020304" pitchFamily="18" charset="0"/>
                <a:cs typeface="Times New Roman" panose="02020603050405020304" pitchFamily="18" charset="0"/>
              </a:rPr>
              <a:t>）先锋	</a:t>
            </a:r>
            <a:endParaRPr lang="zh-CN" altLang="en-US" sz="2500" dirty="0">
              <a:latin typeface="Times New Roman" panose="02020603050405020304" pitchFamily="18" charset="0"/>
              <a:cs typeface="Times New Roman" panose="02020603050405020304" pitchFamily="18" charset="0"/>
            </a:endParaRPr>
          </a:p>
          <a:p>
            <a:pPr eaLnBrk="1" hangingPunct="1">
              <a:lnSpc>
                <a:spcPct val="80000"/>
              </a:lnSpc>
            </a:pPr>
            <a:r>
              <a:rPr lang="en-US" altLang="zh-CN" sz="2500" dirty="0">
                <a:latin typeface="Times New Roman" panose="02020603050405020304" pitchFamily="18" charset="0"/>
                <a:cs typeface="Times New Roman" panose="02020603050405020304" pitchFamily="18" charset="0"/>
              </a:rPr>
              <a:t>4</a:t>
            </a:r>
            <a:r>
              <a:rPr lang="zh-CN" altLang="en-US" sz="2500" dirty="0">
                <a:latin typeface="Times New Roman" panose="02020603050405020304" pitchFamily="18" charset="0"/>
                <a:cs typeface="Times New Roman" panose="02020603050405020304" pitchFamily="18" charset="0"/>
              </a:rPr>
              <a:t>）美标	</a:t>
            </a:r>
            <a:endParaRPr lang="zh-CN" altLang="en-US" sz="2500" dirty="0">
              <a:latin typeface="Times New Roman" panose="02020603050405020304" pitchFamily="18" charset="0"/>
              <a:cs typeface="Times New Roman" panose="02020603050405020304" pitchFamily="18" charset="0"/>
            </a:endParaRPr>
          </a:p>
          <a:p>
            <a:pPr eaLnBrk="1" hangingPunct="1">
              <a:lnSpc>
                <a:spcPct val="80000"/>
              </a:lnSpc>
            </a:pPr>
            <a:r>
              <a:rPr lang="en-US" altLang="zh-CN" sz="2500" dirty="0">
                <a:latin typeface="Times New Roman" panose="02020603050405020304" pitchFamily="18" charset="0"/>
                <a:cs typeface="Times New Roman" panose="02020603050405020304" pitchFamily="18" charset="0"/>
              </a:rPr>
              <a:t>5</a:t>
            </a:r>
            <a:r>
              <a:rPr lang="zh-CN" altLang="en-US" sz="2500" dirty="0">
                <a:latin typeface="Times New Roman" panose="02020603050405020304" pitchFamily="18" charset="0"/>
                <a:cs typeface="Times New Roman" panose="02020603050405020304" pitchFamily="18" charset="0"/>
              </a:rPr>
              <a:t>）良友</a:t>
            </a:r>
            <a:endParaRPr lang="zh-CN" altLang="en-US" sz="2500" dirty="0">
              <a:latin typeface="Times New Roman" panose="02020603050405020304" pitchFamily="18" charset="0"/>
              <a:cs typeface="Times New Roman" panose="02020603050405020304" pitchFamily="18" charset="0"/>
            </a:endParaRPr>
          </a:p>
          <a:p>
            <a:pPr eaLnBrk="1" hangingPunct="1">
              <a:lnSpc>
                <a:spcPct val="80000"/>
              </a:lnSpc>
            </a:pPr>
            <a:r>
              <a:rPr lang="zh-CN" altLang="en-US" sz="2500" dirty="0">
                <a:latin typeface="Times New Roman" panose="02020603050405020304" pitchFamily="18" charset="0"/>
                <a:cs typeface="Times New Roman" panose="02020603050405020304" pitchFamily="18" charset="0"/>
              </a:rPr>
              <a:t> </a:t>
            </a:r>
            <a:r>
              <a:rPr lang="en-US" altLang="zh-CN" sz="2500" dirty="0">
                <a:latin typeface="Times New Roman" panose="02020603050405020304" pitchFamily="18" charset="0"/>
                <a:cs typeface="Times New Roman" panose="02020603050405020304" pitchFamily="18" charset="0"/>
              </a:rPr>
              <a:t>6</a:t>
            </a:r>
            <a:r>
              <a:rPr lang="zh-CN" altLang="en-US" sz="2500" dirty="0">
                <a:latin typeface="Times New Roman" panose="02020603050405020304" pitchFamily="18" charset="0"/>
                <a:cs typeface="Times New Roman" panose="02020603050405020304" pitchFamily="18" charset="0"/>
              </a:rPr>
              <a:t>）</a:t>
            </a:r>
            <a:r>
              <a:rPr lang="en-US" altLang="zh-CN" sz="2500" dirty="0">
                <a:latin typeface="Times New Roman" panose="02020603050405020304" pitchFamily="18" charset="0"/>
                <a:cs typeface="Times New Roman" panose="02020603050405020304" pitchFamily="18" charset="0"/>
              </a:rPr>
              <a:t>Bright	</a:t>
            </a:r>
            <a:endParaRPr lang="en-US" altLang="zh-CN" sz="2500" dirty="0">
              <a:latin typeface="Times New Roman" panose="02020603050405020304" pitchFamily="18" charset="0"/>
              <a:cs typeface="Times New Roman" panose="02020603050405020304" pitchFamily="18" charset="0"/>
            </a:endParaRPr>
          </a:p>
          <a:p>
            <a:pPr eaLnBrk="1" hangingPunct="1">
              <a:lnSpc>
                <a:spcPct val="80000"/>
              </a:lnSpc>
            </a:pPr>
            <a:r>
              <a:rPr lang="en-US" altLang="zh-CN" sz="2500" dirty="0">
                <a:latin typeface="Times New Roman" panose="02020603050405020304" pitchFamily="18" charset="0"/>
                <a:cs typeface="Times New Roman" panose="02020603050405020304" pitchFamily="18" charset="0"/>
              </a:rPr>
              <a:t>7</a:t>
            </a:r>
            <a:r>
              <a:rPr lang="zh-CN" altLang="en-US" sz="2500" dirty="0">
                <a:latin typeface="Times New Roman" panose="02020603050405020304" pitchFamily="18" charset="0"/>
                <a:cs typeface="Times New Roman" panose="02020603050405020304" pitchFamily="18" charset="0"/>
              </a:rPr>
              <a:t>）</a:t>
            </a:r>
            <a:r>
              <a:rPr lang="en-US" altLang="zh-CN" sz="2500" dirty="0">
                <a:latin typeface="Times New Roman" panose="02020603050405020304" pitchFamily="18" charset="0"/>
                <a:cs typeface="Times New Roman" panose="02020603050405020304" pitchFamily="18" charset="0"/>
              </a:rPr>
              <a:t>Panda	</a:t>
            </a:r>
            <a:endParaRPr lang="en-US" altLang="zh-CN" sz="2500" dirty="0">
              <a:latin typeface="Times New Roman" panose="02020603050405020304" pitchFamily="18" charset="0"/>
              <a:cs typeface="Times New Roman" panose="02020603050405020304" pitchFamily="18" charset="0"/>
            </a:endParaRPr>
          </a:p>
          <a:p>
            <a:pPr eaLnBrk="1" hangingPunct="1">
              <a:lnSpc>
                <a:spcPct val="80000"/>
              </a:lnSpc>
            </a:pPr>
            <a:r>
              <a:rPr lang="en-US" altLang="zh-CN" sz="2500" dirty="0">
                <a:latin typeface="Times New Roman" panose="02020603050405020304" pitchFamily="18" charset="0"/>
                <a:cs typeface="Times New Roman" panose="02020603050405020304" pitchFamily="18" charset="0"/>
              </a:rPr>
              <a:t>8</a:t>
            </a:r>
            <a:r>
              <a:rPr lang="zh-CN" altLang="en-US" sz="2500" dirty="0">
                <a:latin typeface="Times New Roman" panose="02020603050405020304" pitchFamily="18" charset="0"/>
                <a:cs typeface="Times New Roman" panose="02020603050405020304" pitchFamily="18" charset="0"/>
              </a:rPr>
              <a:t>）</a:t>
            </a:r>
            <a:r>
              <a:rPr lang="en-US" altLang="zh-CN" sz="2500" dirty="0">
                <a:latin typeface="Times New Roman" panose="02020603050405020304" pitchFamily="18" charset="0"/>
                <a:cs typeface="Times New Roman" panose="02020603050405020304" pitchFamily="18" charset="0"/>
              </a:rPr>
              <a:t>Diamond     	</a:t>
            </a:r>
            <a:endParaRPr lang="en-US" altLang="zh-CN" sz="2500" dirty="0">
              <a:latin typeface="Times New Roman" panose="02020603050405020304" pitchFamily="18" charset="0"/>
              <a:cs typeface="Times New Roman" panose="02020603050405020304" pitchFamily="18" charset="0"/>
            </a:endParaRPr>
          </a:p>
          <a:p>
            <a:pPr eaLnBrk="1" hangingPunct="1">
              <a:lnSpc>
                <a:spcPct val="80000"/>
              </a:lnSpc>
            </a:pPr>
            <a:r>
              <a:rPr lang="en-US" altLang="zh-CN" sz="2500" dirty="0">
                <a:latin typeface="Times New Roman" panose="02020603050405020304" pitchFamily="18" charset="0"/>
                <a:cs typeface="Times New Roman" panose="02020603050405020304" pitchFamily="18" charset="0"/>
              </a:rPr>
              <a:t>9</a:t>
            </a:r>
            <a:r>
              <a:rPr lang="zh-CN" altLang="en-US" sz="2500" dirty="0">
                <a:latin typeface="Times New Roman" panose="02020603050405020304" pitchFamily="18" charset="0"/>
                <a:cs typeface="Times New Roman" panose="02020603050405020304" pitchFamily="18" charset="0"/>
              </a:rPr>
              <a:t>）</a:t>
            </a:r>
            <a:r>
              <a:rPr lang="en-US" altLang="zh-CN" sz="2500" dirty="0">
                <a:latin typeface="Times New Roman" panose="02020603050405020304" pitchFamily="18" charset="0"/>
                <a:cs typeface="Times New Roman" panose="02020603050405020304" pitchFamily="18" charset="0"/>
              </a:rPr>
              <a:t>Snow Flying</a:t>
            </a:r>
            <a:endParaRPr lang="en-US" altLang="zh-CN" sz="2500" dirty="0">
              <a:latin typeface="Times New Roman" panose="02020603050405020304" pitchFamily="18" charset="0"/>
              <a:cs typeface="Times New Roman" panose="02020603050405020304" pitchFamily="18" charset="0"/>
            </a:endParaRPr>
          </a:p>
          <a:p>
            <a:pPr eaLnBrk="1" hangingPunct="1">
              <a:lnSpc>
                <a:spcPct val="80000"/>
              </a:lnSpc>
            </a:pPr>
            <a:r>
              <a:rPr lang="en-US" altLang="zh-CN" sz="2500" dirty="0">
                <a:latin typeface="Times New Roman" panose="02020603050405020304" pitchFamily="18" charset="0"/>
                <a:cs typeface="Times New Roman" panose="02020603050405020304" pitchFamily="18" charset="0"/>
              </a:rPr>
              <a:t> 10</a:t>
            </a:r>
            <a:r>
              <a:rPr lang="zh-CN" altLang="en-US" sz="2500" dirty="0">
                <a:latin typeface="Times New Roman" panose="02020603050405020304" pitchFamily="18" charset="0"/>
                <a:cs typeface="Times New Roman" panose="02020603050405020304" pitchFamily="18" charset="0"/>
              </a:rPr>
              <a:t>）</a:t>
            </a:r>
            <a:r>
              <a:rPr lang="en-US" altLang="zh-CN" sz="2500" dirty="0">
                <a:latin typeface="Times New Roman" panose="02020603050405020304" pitchFamily="18" charset="0"/>
                <a:cs typeface="Times New Roman" panose="02020603050405020304" pitchFamily="18" charset="0"/>
              </a:rPr>
              <a:t>Great Impression</a:t>
            </a:r>
            <a:endParaRPr lang="en-US" altLang="zh-CN" sz="2500" dirty="0">
              <a:latin typeface="Times New Roman" panose="02020603050405020304" pitchFamily="18" charset="0"/>
              <a:cs typeface="Times New Roman" panose="02020603050405020304" pitchFamily="18" charset="0"/>
            </a:endParaRPr>
          </a:p>
        </p:txBody>
      </p:sp>
      <p:sp>
        <p:nvSpPr>
          <p:cNvPr id="43011" name="Text Box 5"/>
          <p:cNvSpPr txBox="1"/>
          <p:nvPr/>
        </p:nvSpPr>
        <p:spPr>
          <a:xfrm>
            <a:off x="2063750" y="0"/>
            <a:ext cx="4531995" cy="455612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2.	</a:t>
            </a:r>
            <a:endParaRPr lang="en-US" altLang="zh-CN" sz="2400"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Apple	</a:t>
            </a:r>
            <a:endParaRPr lang="en-US" altLang="zh-CN" sz="2400"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Crown 	</a:t>
            </a:r>
            <a:endParaRPr lang="en-US" altLang="zh-CN" sz="2400"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3</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Pioneer	</a:t>
            </a:r>
            <a:endParaRPr lang="en-US" altLang="zh-CN" sz="2400"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4</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American Standard	</a:t>
            </a:r>
            <a:endParaRPr lang="en-US" altLang="zh-CN" sz="2400"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5</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Good Companion</a:t>
            </a:r>
            <a:r>
              <a:rPr lang="en-US" altLang="zh-CN" sz="2400"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6</a:t>
            </a:r>
            <a:r>
              <a:rPr lang="zh-CN" altLang="en-US" sz="2400" dirty="0">
                <a:latin typeface="Times New Roman" panose="02020603050405020304" pitchFamily="18" charset="0"/>
                <a:cs typeface="Times New Roman" panose="02020603050405020304" pitchFamily="18" charset="0"/>
              </a:rPr>
              <a:t>）光明   	</a:t>
            </a:r>
            <a:endParaRPr lang="zh-CN" altLang="en-US" sz="2400"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7</a:t>
            </a:r>
            <a:r>
              <a:rPr lang="zh-CN" altLang="en-US" sz="2400" dirty="0">
                <a:latin typeface="Times New Roman" panose="02020603050405020304" pitchFamily="18" charset="0"/>
                <a:cs typeface="Times New Roman" panose="02020603050405020304" pitchFamily="18" charset="0"/>
              </a:rPr>
              <a:t>）熊猫	</a:t>
            </a:r>
            <a:endParaRPr lang="zh-CN" altLang="en-US" sz="2400"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8</a:t>
            </a:r>
            <a:r>
              <a:rPr lang="zh-CN" altLang="en-US" sz="2400" dirty="0">
                <a:latin typeface="Times New Roman" panose="02020603050405020304" pitchFamily="18" charset="0"/>
                <a:cs typeface="Times New Roman" panose="02020603050405020304" pitchFamily="18" charset="0"/>
              </a:rPr>
              <a:t>）钻石	</a:t>
            </a:r>
            <a:endParaRPr lang="zh-CN" altLang="en-US" sz="2400"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9</a:t>
            </a:r>
            <a:r>
              <a:rPr lang="zh-CN" altLang="en-US" sz="2400" dirty="0">
                <a:latin typeface="Times New Roman" panose="02020603050405020304" pitchFamily="18" charset="0"/>
                <a:cs typeface="Times New Roman" panose="02020603050405020304" pitchFamily="18" charset="0"/>
              </a:rPr>
              <a:t>）雪中飞	</a:t>
            </a:r>
            <a:endParaRPr lang="zh-CN" altLang="en-US" sz="2400"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10</a:t>
            </a:r>
            <a:r>
              <a:rPr lang="zh-CN" altLang="en-US" sz="2400" dirty="0">
                <a:latin typeface="Times New Roman" panose="02020603050405020304" pitchFamily="18" charset="0"/>
                <a:cs typeface="Times New Roman" panose="02020603050405020304" pitchFamily="18" charset="0"/>
              </a:rPr>
              <a:t>）大印象</a:t>
            </a:r>
            <a:endParaRPr lang="zh-CN" altLang="en-US" sz="2400" dirty="0">
              <a:latin typeface="Times New Roman" panose="02020603050405020304" pitchFamily="18" charset="0"/>
              <a:cs typeface="Times New Roman" panose="02020603050405020304" pitchFamily="18" charset="0"/>
            </a:endParaRPr>
          </a:p>
        </p:txBody>
      </p:sp>
      <p:sp>
        <p:nvSpPr>
          <p:cNvPr id="43012" name="Text Box 7"/>
          <p:cNvSpPr txBox="1"/>
          <p:nvPr/>
        </p:nvSpPr>
        <p:spPr>
          <a:xfrm>
            <a:off x="1847850" y="4797425"/>
            <a:ext cx="9159875" cy="89154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30000"/>
              </a:lnSpc>
              <a:spcBef>
                <a:spcPct val="50000"/>
              </a:spcBef>
              <a:buClrTx/>
              <a:buSzTx/>
              <a:buFontTx/>
              <a:buNone/>
            </a:pPr>
            <a:r>
              <a:rPr lang="zh-CN" altLang="en-US" sz="2000" dirty="0"/>
              <a:t>翻译第</a:t>
            </a:r>
            <a:r>
              <a:rPr lang="en-US" altLang="zh-CN" sz="2000" dirty="0"/>
              <a:t>2</a:t>
            </a:r>
            <a:r>
              <a:rPr lang="zh-CN" altLang="en-US" sz="2000" dirty="0"/>
              <a:t>组商标时采用意译法，由于原语意义明确，可以根据原语含义直接翻译成目的语，而且该译文不会与目的语文化相冲突，此时采用意译法。</a:t>
            </a:r>
            <a:endParaRPr lang="zh-CN" altLang="en-US" sz="2000"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76131"/>
                                        </p:tgtEl>
                                        <p:attrNameLst>
                                          <p:attrName>style.visibility</p:attrName>
                                        </p:attrNameLst>
                                      </p:cBhvr>
                                      <p:to>
                                        <p:strVal val="visible"/>
                                      </p:to>
                                    </p:set>
                                    <p:animEffect transition="in" filter="wipe(down)">
                                      <p:cBhvr>
                                        <p:cTn id="7" dur="500"/>
                                        <p:tgtEl>
                                          <p:spTgt spid="1761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76131">
                                            <p:txEl>
                                              <p:charRg st="0" end="4"/>
                                            </p:txEl>
                                          </p:spTgt>
                                        </p:tgtEl>
                                        <p:attrNameLst>
                                          <p:attrName>style.visibility</p:attrName>
                                        </p:attrNameLst>
                                      </p:cBhvr>
                                      <p:to>
                                        <p:strVal val="visible"/>
                                      </p:to>
                                    </p:set>
                                    <p:animEffect transition="in" filter="wipe(down)">
                                      <p:cBhvr>
                                        <p:cTn id="12" dur="500"/>
                                        <p:tgtEl>
                                          <p:spTgt spid="176131">
                                            <p:txEl>
                                              <p:charRg st="0"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6131">
                                            <p:txEl>
                                              <p:charRg st="4" end="10"/>
                                            </p:txEl>
                                          </p:spTgt>
                                        </p:tgtEl>
                                        <p:attrNameLst>
                                          <p:attrName>style.visibility</p:attrName>
                                        </p:attrNameLst>
                                      </p:cBhvr>
                                      <p:to>
                                        <p:strVal val="visible"/>
                                      </p:to>
                                    </p:set>
                                    <p:animEffect transition="in" filter="wipe(down)">
                                      <p:cBhvr>
                                        <p:cTn id="17" dur="500"/>
                                        <p:tgtEl>
                                          <p:spTgt spid="176131">
                                            <p:txEl>
                                              <p:charRg st="4" end="1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76131">
                                            <p:txEl>
                                              <p:charRg st="10" end="16"/>
                                            </p:txEl>
                                          </p:spTgt>
                                        </p:tgtEl>
                                        <p:attrNameLst>
                                          <p:attrName>style.visibility</p:attrName>
                                        </p:attrNameLst>
                                      </p:cBhvr>
                                      <p:to>
                                        <p:strVal val="visible"/>
                                      </p:to>
                                    </p:set>
                                    <p:animEffect transition="in" filter="wipe(down)">
                                      <p:cBhvr>
                                        <p:cTn id="22" dur="500"/>
                                        <p:tgtEl>
                                          <p:spTgt spid="176131">
                                            <p:txEl>
                                              <p:charRg st="10" end="1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76131">
                                            <p:txEl>
                                              <p:charRg st="16" end="22"/>
                                            </p:txEl>
                                          </p:spTgt>
                                        </p:tgtEl>
                                        <p:attrNameLst>
                                          <p:attrName>style.visibility</p:attrName>
                                        </p:attrNameLst>
                                      </p:cBhvr>
                                      <p:to>
                                        <p:strVal val="visible"/>
                                      </p:to>
                                    </p:set>
                                    <p:animEffect transition="in" filter="wipe(down)">
                                      <p:cBhvr>
                                        <p:cTn id="27" dur="500"/>
                                        <p:tgtEl>
                                          <p:spTgt spid="176131">
                                            <p:txEl>
                                              <p:charRg st="16" end="2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76131">
                                            <p:txEl>
                                              <p:charRg st="22" end="28"/>
                                            </p:txEl>
                                          </p:spTgt>
                                        </p:tgtEl>
                                        <p:attrNameLst>
                                          <p:attrName>style.visibility</p:attrName>
                                        </p:attrNameLst>
                                      </p:cBhvr>
                                      <p:to>
                                        <p:strVal val="visible"/>
                                      </p:to>
                                    </p:set>
                                    <p:animEffect transition="in" filter="wipe(down)">
                                      <p:cBhvr>
                                        <p:cTn id="32" dur="500"/>
                                        <p:tgtEl>
                                          <p:spTgt spid="176131">
                                            <p:txEl>
                                              <p:charRg st="22" end="2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76131">
                                            <p:txEl>
                                              <p:charRg st="28" end="33"/>
                                            </p:txEl>
                                          </p:spTgt>
                                        </p:tgtEl>
                                        <p:attrNameLst>
                                          <p:attrName>style.visibility</p:attrName>
                                        </p:attrNameLst>
                                      </p:cBhvr>
                                      <p:to>
                                        <p:strVal val="visible"/>
                                      </p:to>
                                    </p:set>
                                    <p:animEffect transition="in" filter="wipe(down)">
                                      <p:cBhvr>
                                        <p:cTn id="37" dur="500"/>
                                        <p:tgtEl>
                                          <p:spTgt spid="176131">
                                            <p:txEl>
                                              <p:charRg st="28" end="3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76131">
                                            <p:txEl>
                                              <p:charRg st="33" end="44"/>
                                            </p:txEl>
                                          </p:spTgt>
                                        </p:tgtEl>
                                        <p:attrNameLst>
                                          <p:attrName>style.visibility</p:attrName>
                                        </p:attrNameLst>
                                      </p:cBhvr>
                                      <p:to>
                                        <p:strVal val="visible"/>
                                      </p:to>
                                    </p:set>
                                    <p:animEffect transition="in" filter="wipe(down)">
                                      <p:cBhvr>
                                        <p:cTn id="42" dur="500"/>
                                        <p:tgtEl>
                                          <p:spTgt spid="176131">
                                            <p:txEl>
                                              <p:charRg st="33" end="4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76131">
                                            <p:txEl>
                                              <p:charRg st="44" end="53"/>
                                            </p:txEl>
                                          </p:spTgt>
                                        </p:tgtEl>
                                        <p:attrNameLst>
                                          <p:attrName>style.visibility</p:attrName>
                                        </p:attrNameLst>
                                      </p:cBhvr>
                                      <p:to>
                                        <p:strVal val="visible"/>
                                      </p:to>
                                    </p:set>
                                    <p:animEffect transition="in" filter="wipe(down)">
                                      <p:cBhvr>
                                        <p:cTn id="47" dur="500"/>
                                        <p:tgtEl>
                                          <p:spTgt spid="176131">
                                            <p:txEl>
                                              <p:charRg st="44" end="5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76131">
                                            <p:txEl>
                                              <p:charRg st="53" end="69"/>
                                            </p:txEl>
                                          </p:spTgt>
                                        </p:tgtEl>
                                        <p:attrNameLst>
                                          <p:attrName>style.visibility</p:attrName>
                                        </p:attrNameLst>
                                      </p:cBhvr>
                                      <p:to>
                                        <p:strVal val="visible"/>
                                      </p:to>
                                    </p:set>
                                    <p:animEffect transition="in" filter="wipe(down)">
                                      <p:cBhvr>
                                        <p:cTn id="52" dur="500"/>
                                        <p:tgtEl>
                                          <p:spTgt spid="176131">
                                            <p:txEl>
                                              <p:charRg st="53" end="6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76131">
                                            <p:txEl>
                                              <p:charRg st="69" end="83"/>
                                            </p:txEl>
                                          </p:spTgt>
                                        </p:tgtEl>
                                        <p:attrNameLst>
                                          <p:attrName>style.visibility</p:attrName>
                                        </p:attrNameLst>
                                      </p:cBhvr>
                                      <p:to>
                                        <p:strVal val="visible"/>
                                      </p:to>
                                    </p:set>
                                    <p:animEffect transition="in" filter="wipe(down)">
                                      <p:cBhvr>
                                        <p:cTn id="57" dur="500"/>
                                        <p:tgtEl>
                                          <p:spTgt spid="176131">
                                            <p:txEl>
                                              <p:charRg st="69" end="83"/>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176131">
                                            <p:txEl>
                                              <p:charRg st="83" end="104"/>
                                            </p:txEl>
                                          </p:spTgt>
                                        </p:tgtEl>
                                        <p:attrNameLst>
                                          <p:attrName>style.visibility</p:attrName>
                                        </p:attrNameLst>
                                      </p:cBhvr>
                                      <p:to>
                                        <p:strVal val="visible"/>
                                      </p:to>
                                    </p:set>
                                    <p:animEffect transition="in" filter="wipe(down)">
                                      <p:cBhvr>
                                        <p:cTn id="62" dur="500"/>
                                        <p:tgtEl>
                                          <p:spTgt spid="176131">
                                            <p:txEl>
                                              <p:charRg st="83" end="10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1"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2"/>
          <p:cNvSpPr>
            <a:spLocks noGrp="1"/>
          </p:cNvSpPr>
          <p:nvPr>
            <p:ph type="title"/>
          </p:nvPr>
        </p:nvSpPr>
        <p:spPr>
          <a:xfrm>
            <a:off x="1847533" y="582295"/>
            <a:ext cx="7812087" cy="750888"/>
          </a:xfrm>
        </p:spPr>
        <p:txBody>
          <a:bodyPr vert="horz" wrap="square" lIns="91440" tIns="45720" rIns="91440" bIns="45720" anchor="b" anchorCtr="0"/>
          <a:p>
            <a:pPr eaLnBrk="1" hangingPunct="1"/>
            <a:r>
              <a:rPr lang="en-US" altLang="zh-CN" b="1" dirty="0"/>
              <a:t>§ PART ONE </a:t>
            </a:r>
            <a:r>
              <a:rPr lang="zh-CN" altLang="en-US" b="1" dirty="0"/>
              <a:t>认识商标与商标翻译</a:t>
            </a:r>
            <a:endParaRPr lang="zh-CN" altLang="en-US" b="1" dirty="0"/>
          </a:p>
        </p:txBody>
      </p:sp>
      <p:sp>
        <p:nvSpPr>
          <p:cNvPr id="7171" name="Rectangle 10"/>
          <p:cNvSpPr>
            <a:spLocks noGrp="1"/>
          </p:cNvSpPr>
          <p:nvPr>
            <p:ph idx="1"/>
          </p:nvPr>
        </p:nvSpPr>
        <p:spPr>
          <a:xfrm>
            <a:off x="1775460" y="1772920"/>
            <a:ext cx="9810750" cy="1504950"/>
          </a:xfrm>
        </p:spPr>
        <p:txBody>
          <a:bodyPr vert="horz" wrap="square" lIns="91440" tIns="45720" rIns="91440" bIns="45720" anchor="t" anchorCtr="0"/>
          <a:p>
            <a:pPr eaLnBrk="1" hangingPunct="1">
              <a:lnSpc>
                <a:spcPct val="110000"/>
              </a:lnSpc>
            </a:pPr>
            <a:r>
              <a:rPr lang="en-US" altLang="zh-CN" sz="2800" b="1" dirty="0">
                <a:latin typeface="Arial" panose="020B0604020202020204" pitchFamily="34" charset="0"/>
              </a:rPr>
              <a:t>Task I</a:t>
            </a:r>
            <a:r>
              <a:rPr lang="en-US" altLang="zh-CN" sz="2800" dirty="0">
                <a:latin typeface="Arial" panose="020B0604020202020204" pitchFamily="34" charset="0"/>
              </a:rPr>
              <a:t>  </a:t>
            </a:r>
            <a:r>
              <a:rPr lang="zh-CN" altLang="en-US" sz="2800" dirty="0">
                <a:latin typeface="Arial" panose="020B0604020202020204" pitchFamily="34" charset="0"/>
              </a:rPr>
              <a:t>阅读下列商标并思考：商标是什么；商标由什么构成；它有什么特征和功能？</a:t>
            </a:r>
            <a:endParaRPr lang="zh-CN" altLang="en-US" sz="2800" dirty="0">
              <a:latin typeface="Arial" panose="020B0604020202020204" pitchFamily="34" charset="0"/>
            </a:endParaRPr>
          </a:p>
        </p:txBody>
      </p:sp>
      <p:pic>
        <p:nvPicPr>
          <p:cNvPr id="7172" name="Picture 12"/>
          <p:cNvPicPr>
            <a:picLocks noChangeAspect="1"/>
          </p:cNvPicPr>
          <p:nvPr/>
        </p:nvPicPr>
        <p:blipFill>
          <a:blip r:embed="rId1"/>
          <a:stretch>
            <a:fillRect/>
          </a:stretch>
        </p:blipFill>
        <p:spPr>
          <a:xfrm>
            <a:off x="911225" y="3573145"/>
            <a:ext cx="2625725" cy="1755775"/>
          </a:xfrm>
          <a:prstGeom prst="rect">
            <a:avLst/>
          </a:prstGeom>
          <a:noFill/>
          <a:ln w="9525">
            <a:noFill/>
          </a:ln>
        </p:spPr>
      </p:pic>
      <p:pic>
        <p:nvPicPr>
          <p:cNvPr id="7173" name="Picture 13"/>
          <p:cNvPicPr>
            <a:picLocks noChangeAspect="1"/>
          </p:cNvPicPr>
          <p:nvPr/>
        </p:nvPicPr>
        <p:blipFill>
          <a:blip r:embed="rId2"/>
          <a:stretch>
            <a:fillRect/>
          </a:stretch>
        </p:blipFill>
        <p:spPr>
          <a:xfrm>
            <a:off x="3863658" y="3501390"/>
            <a:ext cx="2700337" cy="1905000"/>
          </a:xfrm>
          <a:prstGeom prst="rect">
            <a:avLst/>
          </a:prstGeom>
          <a:noFill/>
          <a:ln w="9525">
            <a:noFill/>
          </a:ln>
        </p:spPr>
      </p:pic>
      <p:pic>
        <p:nvPicPr>
          <p:cNvPr id="7174" name="Picture 14"/>
          <p:cNvPicPr>
            <a:picLocks noChangeAspect="1"/>
          </p:cNvPicPr>
          <p:nvPr/>
        </p:nvPicPr>
        <p:blipFill>
          <a:blip r:embed="rId3"/>
          <a:stretch>
            <a:fillRect/>
          </a:stretch>
        </p:blipFill>
        <p:spPr>
          <a:xfrm>
            <a:off x="7031673" y="3789045"/>
            <a:ext cx="3573462" cy="1154113"/>
          </a:xfrm>
          <a:prstGeom prst="rect">
            <a:avLst/>
          </a:prstGeom>
          <a:noFill/>
          <a:ln w="9525">
            <a:noFill/>
          </a:ln>
        </p:spPr>
      </p:pic>
    </p:spTree>
  </p:cSld>
  <p:clrMapOvr>
    <a:masterClrMapping/>
  </p:clrMapOvr>
  <p:transition spd="slow">
    <p:randomBar dir="ver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Rectangle 3"/>
          <p:cNvSpPr>
            <a:spLocks noGrp="1"/>
          </p:cNvSpPr>
          <p:nvPr>
            <p:ph idx="1"/>
          </p:nvPr>
        </p:nvSpPr>
        <p:spPr>
          <a:xfrm>
            <a:off x="2999740" y="908685"/>
            <a:ext cx="3095625" cy="4508500"/>
          </a:xfrm>
          <a:solidFill>
            <a:schemeClr val="accent2">
              <a:alpha val="100000"/>
            </a:schemeClr>
          </a:solidFill>
        </p:spPr>
        <p:txBody>
          <a:bodyPr vert="horz" wrap="square" lIns="91440" tIns="45720" rIns="91440" bIns="45720" anchor="t" anchorCtr="0"/>
          <a:p>
            <a:pPr eaLnBrk="1" hangingPunct="1">
              <a:lnSpc>
                <a:spcPct val="90000"/>
              </a:lnSpc>
            </a:pPr>
            <a:r>
              <a:rPr lang="en-US" altLang="zh-CN" sz="2400" dirty="0">
                <a:latin typeface="Times New Roman" panose="02020603050405020304" pitchFamily="18" charset="0"/>
                <a:cs typeface="Times New Roman" panose="02020603050405020304" pitchFamily="18" charset="0"/>
              </a:rPr>
              <a:t>3.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）联合利华 	</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）金利来  	</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3</a:t>
            </a:r>
            <a:r>
              <a:rPr lang="zh-CN" altLang="en-US" sz="2400" dirty="0">
                <a:latin typeface="Times New Roman" panose="02020603050405020304" pitchFamily="18" charset="0"/>
                <a:cs typeface="Times New Roman" panose="02020603050405020304" pitchFamily="18" charset="0"/>
              </a:rPr>
              <a:t>）强生  	</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4</a:t>
            </a:r>
            <a:r>
              <a:rPr lang="zh-CN" altLang="en-US" sz="2400" dirty="0">
                <a:latin typeface="Times New Roman" panose="02020603050405020304" pitchFamily="18" charset="0"/>
                <a:cs typeface="Times New Roman" panose="02020603050405020304" pitchFamily="18" charset="0"/>
              </a:rPr>
              <a:t>）锐步     	</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5</a:t>
            </a:r>
            <a:r>
              <a:rPr lang="zh-CN" altLang="en-US" sz="2400" dirty="0">
                <a:latin typeface="Times New Roman" panose="02020603050405020304" pitchFamily="18" charset="0"/>
                <a:cs typeface="Times New Roman" panose="02020603050405020304" pitchFamily="18" charset="0"/>
              </a:rPr>
              <a:t>）彪马 </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6</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Serene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7</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Midea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8</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Robust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9</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Gree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10</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Nice</a:t>
            </a:r>
            <a:endParaRPr lang="en-US" altLang="zh-CN" sz="2400" dirty="0">
              <a:latin typeface="Times New Roman" panose="02020603050405020304" pitchFamily="18" charset="0"/>
              <a:cs typeface="Times New Roman" panose="02020603050405020304" pitchFamily="18" charset="0"/>
            </a:endParaRPr>
          </a:p>
        </p:txBody>
      </p:sp>
      <p:sp>
        <p:nvSpPr>
          <p:cNvPr id="44035" name="Text Box 4"/>
          <p:cNvSpPr txBox="1"/>
          <p:nvPr/>
        </p:nvSpPr>
        <p:spPr>
          <a:xfrm>
            <a:off x="839470" y="908685"/>
            <a:ext cx="2051050" cy="4624070"/>
          </a:xfrm>
          <a:prstGeom prst="rect">
            <a:avLst/>
          </a:prstGeom>
          <a:solidFill>
            <a:srgbClr val="FFFFFF"/>
          </a:solid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10000"/>
              </a:lnSpc>
              <a:spcBef>
                <a:spcPct val="0"/>
              </a:spcBef>
              <a:buClrTx/>
              <a:buSzTx/>
              <a:buFontTx/>
              <a:buNone/>
            </a:pPr>
            <a:r>
              <a:rPr lang="en-US" altLang="zh-CN" sz="2800" dirty="0">
                <a:latin typeface="Times New Roman" panose="02020603050405020304" pitchFamily="18" charset="0"/>
                <a:cs typeface="Times New Roman" panose="02020603050405020304" pitchFamily="18" charset="0"/>
              </a:rPr>
              <a:t>3.</a:t>
            </a:r>
            <a:r>
              <a:rPr lang="en-US" altLang="zh-CN" sz="2800" dirty="0">
                <a:latin typeface="Times New Roman" panose="02020603050405020304" pitchFamily="18" charset="0"/>
                <a:cs typeface="Times New Roman" panose="02020603050405020304" pitchFamily="18" charset="0"/>
              </a:rPr>
              <a:t>	</a:t>
            </a:r>
            <a:endParaRPr lang="en-US" altLang="zh-CN" sz="2800"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Unilever  </a:t>
            </a:r>
            <a:endParaRPr lang="en-US" altLang="zh-CN" sz="2400"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Goldlion  </a:t>
            </a:r>
            <a:endParaRPr lang="en-US" altLang="zh-CN" sz="2400"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3</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Johnson  </a:t>
            </a:r>
            <a:endParaRPr lang="en-US" altLang="zh-CN" sz="2400"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4</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Reebok     </a:t>
            </a:r>
            <a:endParaRPr lang="en-US" altLang="zh-CN" sz="2400"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5</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Puma  </a:t>
            </a:r>
            <a:endParaRPr lang="en-US" altLang="zh-CN" sz="2400"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6</a:t>
            </a:r>
            <a:r>
              <a:rPr lang="zh-CN" altLang="en-US" sz="2400" dirty="0">
                <a:latin typeface="Times New Roman" panose="02020603050405020304" pitchFamily="18" charset="0"/>
                <a:cs typeface="Times New Roman" panose="02020603050405020304" pitchFamily="18" charset="0"/>
              </a:rPr>
              <a:t>）西泠 	</a:t>
            </a:r>
            <a:endParaRPr lang="zh-CN" altLang="en-US" sz="2400"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7</a:t>
            </a:r>
            <a:r>
              <a:rPr lang="zh-CN" altLang="en-US" sz="2400" dirty="0">
                <a:latin typeface="Times New Roman" panose="02020603050405020304" pitchFamily="18" charset="0"/>
                <a:cs typeface="Times New Roman" panose="02020603050405020304" pitchFamily="18" charset="0"/>
              </a:rPr>
              <a:t>）美的   	</a:t>
            </a:r>
            <a:endParaRPr lang="zh-CN" altLang="en-US" sz="2400"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8</a:t>
            </a:r>
            <a:r>
              <a:rPr lang="zh-CN" altLang="en-US" sz="2400" dirty="0">
                <a:latin typeface="Times New Roman" panose="02020603050405020304" pitchFamily="18" charset="0"/>
                <a:cs typeface="Times New Roman" panose="02020603050405020304" pitchFamily="18" charset="0"/>
              </a:rPr>
              <a:t>）乐百氏	</a:t>
            </a:r>
            <a:endParaRPr lang="zh-CN" altLang="en-US" sz="2400"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9</a:t>
            </a:r>
            <a:r>
              <a:rPr lang="zh-CN" altLang="en-US" sz="2400" dirty="0">
                <a:latin typeface="Times New Roman" panose="02020603050405020304" pitchFamily="18" charset="0"/>
                <a:cs typeface="Times New Roman" panose="02020603050405020304" pitchFamily="18" charset="0"/>
              </a:rPr>
              <a:t>）格力	</a:t>
            </a:r>
            <a:endParaRPr lang="zh-CN" altLang="en-US" sz="2400" dirty="0">
              <a:latin typeface="Times New Roman" panose="02020603050405020304" pitchFamily="18" charset="0"/>
              <a:cs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10</a:t>
            </a:r>
            <a:r>
              <a:rPr lang="zh-CN" altLang="en-US" sz="2400" dirty="0">
                <a:latin typeface="Times New Roman" panose="02020603050405020304" pitchFamily="18" charset="0"/>
                <a:cs typeface="Times New Roman" panose="02020603050405020304" pitchFamily="18" charset="0"/>
              </a:rPr>
              <a:t>）纳爱斯</a:t>
            </a:r>
            <a:endParaRPr lang="zh-CN" altLang="en-US" sz="2400" dirty="0">
              <a:latin typeface="Times New Roman" panose="02020603050405020304" pitchFamily="18" charset="0"/>
              <a:cs typeface="Times New Roman" panose="02020603050405020304" pitchFamily="18" charset="0"/>
            </a:endParaRPr>
          </a:p>
        </p:txBody>
      </p:sp>
      <p:sp>
        <p:nvSpPr>
          <p:cNvPr id="46084" name="Text Box 5"/>
          <p:cNvSpPr txBox="1"/>
          <p:nvPr/>
        </p:nvSpPr>
        <p:spPr>
          <a:xfrm>
            <a:off x="6456045" y="908685"/>
            <a:ext cx="5152390" cy="4741545"/>
          </a:xfrm>
          <a:prstGeom prst="rect">
            <a:avLst/>
          </a:prstGeom>
          <a:ln>
            <a:headEnd type="none" w="med" len="med"/>
            <a:tailEnd type="none" w="med" len="med"/>
          </a:ln>
        </p:spPr>
        <p:style>
          <a:lnRef idx="2">
            <a:schemeClr val="lt1"/>
          </a:lnRef>
          <a:fillRef idx="1">
            <a:schemeClr val="accent1"/>
          </a:fillRef>
          <a:effectRef idx="1">
            <a:schemeClr val="accent1"/>
          </a:effectRef>
          <a:fontRef idx="minor">
            <a:schemeClr val="lt1"/>
          </a:fontRef>
        </p:style>
        <p:txBody>
          <a:bodyPr wrap="square">
            <a:spAutoFit/>
            <a:flatTx/>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20000"/>
              </a:lnSpc>
              <a:spcBef>
                <a:spcPct val="50000"/>
              </a:spcBef>
              <a:buClrTx/>
              <a:buSzTx/>
              <a:buFontTx/>
              <a:buNone/>
            </a:pPr>
            <a:r>
              <a:rPr lang="zh-CN" altLang="en-US" sz="1800" dirty="0">
                <a:latin typeface="Times New Roman" panose="02020603050405020304" pitchFamily="18" charset="0"/>
                <a:cs typeface="Times New Roman" panose="02020603050405020304" pitchFamily="18" charset="0"/>
              </a:rPr>
              <a:t>音意结合法。其中，对包含两个意素以上的词，可以适当采用“半音半意”法，比如，“</a:t>
            </a:r>
            <a:r>
              <a:rPr lang="en-US" altLang="zh-CN" sz="1800" dirty="0">
                <a:latin typeface="Times New Roman" panose="02020603050405020304" pitchFamily="18" charset="0"/>
                <a:cs typeface="Times New Roman" panose="02020603050405020304" pitchFamily="18" charset="0"/>
              </a:rPr>
              <a:t>Unilever”</a:t>
            </a:r>
            <a:r>
              <a:rPr lang="zh-CN" altLang="en-US" sz="1800" dirty="0">
                <a:latin typeface="Times New Roman" panose="02020603050405020304" pitchFamily="18" charset="0"/>
                <a:cs typeface="Times New Roman" panose="02020603050405020304" pitchFamily="18" charset="0"/>
              </a:rPr>
              <a:t>可以分解成“</a:t>
            </a:r>
            <a:r>
              <a:rPr lang="en-US" altLang="zh-CN" sz="1800" dirty="0">
                <a:latin typeface="Times New Roman" panose="02020603050405020304" pitchFamily="18" charset="0"/>
                <a:cs typeface="Times New Roman" panose="02020603050405020304" pitchFamily="18" charset="0"/>
              </a:rPr>
              <a:t>uni+lever”</a:t>
            </a:r>
            <a:r>
              <a:rPr lang="zh-CN" altLang="en-US" sz="1800" dirty="0">
                <a:latin typeface="Times New Roman" panose="02020603050405020304" pitchFamily="18" charset="0"/>
                <a:cs typeface="Times New Roman" panose="02020603050405020304" pitchFamily="18" charset="0"/>
              </a:rPr>
              <a:t>，翻译成“联合利华”，取其“中外联合，利我中华”之意。“</a:t>
            </a:r>
            <a:r>
              <a:rPr lang="en-US" altLang="zh-CN" sz="1800" dirty="0">
                <a:latin typeface="Times New Roman" panose="02020603050405020304" pitchFamily="18" charset="0"/>
                <a:cs typeface="Times New Roman" panose="02020603050405020304" pitchFamily="18" charset="0"/>
              </a:rPr>
              <a:t>Goldlion</a:t>
            </a:r>
            <a:r>
              <a:rPr lang="zh-CN" altLang="en-US" sz="1800" dirty="0">
                <a:latin typeface="Times New Roman" panose="02020603050405020304" pitchFamily="18" charset="0"/>
                <a:cs typeface="Times New Roman" panose="02020603050405020304" pitchFamily="18" charset="0"/>
              </a:rPr>
              <a:t>（金利来）”也是采用“半音半意”法翻译的成功例子。另一种意译法称为谐音寓意法，即在仿照原语读音即谐音的基础上，翻译成与商品特征紧密联系的词语，该词语含义体现商品特征或者企业形象。比如，把“西泠”翻译成“</a:t>
            </a:r>
            <a:r>
              <a:rPr lang="en-US" altLang="zh-CN" sz="1800" dirty="0">
                <a:latin typeface="Times New Roman" panose="02020603050405020304" pitchFamily="18" charset="0"/>
                <a:cs typeface="Times New Roman" panose="02020603050405020304" pitchFamily="18" charset="0"/>
              </a:rPr>
              <a:t>Serene”</a:t>
            </a:r>
            <a:r>
              <a:rPr lang="zh-CN" altLang="en-US" sz="1800" dirty="0">
                <a:latin typeface="Times New Roman" panose="02020603050405020304" pitchFamily="18" charset="0"/>
                <a:cs typeface="Times New Roman" panose="02020603050405020304" pitchFamily="18" charset="0"/>
              </a:rPr>
              <a:t>，译文既与“西泠”谐音，又体现了冰箱安静（</a:t>
            </a:r>
            <a:r>
              <a:rPr lang="en-US" altLang="zh-CN" sz="1800" dirty="0">
                <a:latin typeface="Times New Roman" panose="02020603050405020304" pitchFamily="18" charset="0"/>
                <a:cs typeface="Times New Roman" panose="02020603050405020304" pitchFamily="18" charset="0"/>
              </a:rPr>
              <a:t>Serene</a:t>
            </a:r>
            <a:r>
              <a:rPr lang="zh-CN" altLang="en-US" sz="1800" dirty="0">
                <a:latin typeface="Times New Roman" panose="02020603050405020304" pitchFamily="18" charset="0"/>
                <a:cs typeface="Times New Roman" panose="02020603050405020304" pitchFamily="18" charset="0"/>
              </a:rPr>
              <a:t>）的特征。“乐百氏”、“格力”、“纳爱斯”分别翻译成“</a:t>
            </a:r>
            <a:r>
              <a:rPr lang="en-US" altLang="zh-CN" sz="1800" dirty="0">
                <a:latin typeface="Times New Roman" panose="02020603050405020304" pitchFamily="18" charset="0"/>
                <a:cs typeface="Times New Roman" panose="02020603050405020304" pitchFamily="18" charset="0"/>
              </a:rPr>
              <a:t>Robust”</a:t>
            </a:r>
            <a:r>
              <a:rPr lang="zh-CN" altLang="en-US" sz="1800"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Gree”</a:t>
            </a:r>
            <a:r>
              <a:rPr lang="zh-CN" altLang="en-US" sz="1800" dirty="0">
                <a:latin typeface="Times New Roman" panose="02020603050405020304" pitchFamily="18" charset="0"/>
                <a:cs typeface="Times New Roman" panose="02020603050405020304" pitchFamily="18" charset="0"/>
              </a:rPr>
              <a:t>和“</a:t>
            </a:r>
            <a:r>
              <a:rPr lang="en-US" altLang="zh-CN" sz="1800" dirty="0">
                <a:latin typeface="Times New Roman" panose="02020603050405020304" pitchFamily="18" charset="0"/>
                <a:cs typeface="Times New Roman" panose="02020603050405020304" pitchFamily="18" charset="0"/>
              </a:rPr>
              <a:t>Nice”</a:t>
            </a:r>
            <a:r>
              <a:rPr lang="zh-CN" altLang="en-US" sz="1800" dirty="0">
                <a:latin typeface="Times New Roman" panose="02020603050405020304" pitchFamily="18" charset="0"/>
                <a:cs typeface="Times New Roman" panose="02020603050405020304" pitchFamily="18" charset="0"/>
              </a:rPr>
              <a:t>，分别表示“强壮”、“卓越”和“出色”的意思，都与商品特征和性能紧密相关。</a:t>
            </a:r>
            <a:endParaRPr lang="zh-CN" altLang="en-US" sz="1800" dirty="0">
              <a:latin typeface="Times New Roman" panose="02020603050405020304" pitchFamily="18" charset="0"/>
              <a:cs typeface="Times New Roman" panose="02020603050405020304" pitchFamily="18" charset="0"/>
            </a:endParaRPr>
          </a:p>
        </p:txBody>
      </p:sp>
    </p:spTree>
  </p:cSld>
  <p:clrMapOvr>
    <a:masterClrMapping/>
  </p:clrMapOvr>
  <p:transition spd="slow">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6082"/>
                                        </p:tgtEl>
                                        <p:attrNameLst>
                                          <p:attrName>style.visibility</p:attrName>
                                        </p:attrNameLst>
                                      </p:cBhvr>
                                      <p:to>
                                        <p:strVal val="visible"/>
                                      </p:to>
                                    </p:set>
                                    <p:animEffect transition="in" filter="wipe(down)">
                                      <p:cBhvr>
                                        <p:cTn id="7" dur="500"/>
                                        <p:tgtEl>
                                          <p:spTgt spid="4608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6082">
                                            <p:txEl>
                                              <p:charRg st="0" end="4"/>
                                            </p:txEl>
                                          </p:spTgt>
                                        </p:tgtEl>
                                        <p:attrNameLst>
                                          <p:attrName>style.visibility</p:attrName>
                                        </p:attrNameLst>
                                      </p:cBhvr>
                                      <p:to>
                                        <p:strVal val="visible"/>
                                      </p:to>
                                    </p:set>
                                    <p:animEffect transition="in" filter="wipe(down)">
                                      <p:cBhvr>
                                        <p:cTn id="12" dur="500"/>
                                        <p:tgtEl>
                                          <p:spTgt spid="46082">
                                            <p:txEl>
                                              <p:charRg st="0"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6082">
                                            <p:txEl>
                                              <p:charRg st="4" end="13"/>
                                            </p:txEl>
                                          </p:spTgt>
                                        </p:tgtEl>
                                        <p:attrNameLst>
                                          <p:attrName>style.visibility</p:attrName>
                                        </p:attrNameLst>
                                      </p:cBhvr>
                                      <p:to>
                                        <p:strVal val="visible"/>
                                      </p:to>
                                    </p:set>
                                    <p:animEffect transition="in" filter="wipe(down)">
                                      <p:cBhvr>
                                        <p:cTn id="17" dur="500"/>
                                        <p:tgtEl>
                                          <p:spTgt spid="46082">
                                            <p:txEl>
                                              <p:charRg st="4" end="1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6082">
                                            <p:txEl>
                                              <p:charRg st="13" end="22"/>
                                            </p:txEl>
                                          </p:spTgt>
                                        </p:tgtEl>
                                        <p:attrNameLst>
                                          <p:attrName>style.visibility</p:attrName>
                                        </p:attrNameLst>
                                      </p:cBhvr>
                                      <p:to>
                                        <p:strVal val="visible"/>
                                      </p:to>
                                    </p:set>
                                    <p:animEffect transition="in" filter="wipe(down)">
                                      <p:cBhvr>
                                        <p:cTn id="22" dur="500"/>
                                        <p:tgtEl>
                                          <p:spTgt spid="46082">
                                            <p:txEl>
                                              <p:charRg st="13" end="2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6082">
                                            <p:txEl>
                                              <p:charRg st="22" end="30"/>
                                            </p:txEl>
                                          </p:spTgt>
                                        </p:tgtEl>
                                        <p:attrNameLst>
                                          <p:attrName>style.visibility</p:attrName>
                                        </p:attrNameLst>
                                      </p:cBhvr>
                                      <p:to>
                                        <p:strVal val="visible"/>
                                      </p:to>
                                    </p:set>
                                    <p:animEffect transition="in" filter="wipe(down)">
                                      <p:cBhvr>
                                        <p:cTn id="27" dur="500"/>
                                        <p:tgtEl>
                                          <p:spTgt spid="46082">
                                            <p:txEl>
                                              <p:charRg st="22" end="3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6082">
                                            <p:txEl>
                                              <p:charRg st="30" end="41"/>
                                            </p:txEl>
                                          </p:spTgt>
                                        </p:tgtEl>
                                        <p:attrNameLst>
                                          <p:attrName>style.visibility</p:attrName>
                                        </p:attrNameLst>
                                      </p:cBhvr>
                                      <p:to>
                                        <p:strVal val="visible"/>
                                      </p:to>
                                    </p:set>
                                    <p:animEffect transition="in" filter="wipe(down)">
                                      <p:cBhvr>
                                        <p:cTn id="32" dur="500"/>
                                        <p:tgtEl>
                                          <p:spTgt spid="46082">
                                            <p:txEl>
                                              <p:charRg st="30" end="4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46082">
                                            <p:txEl>
                                              <p:charRg st="41" end="47"/>
                                            </p:txEl>
                                          </p:spTgt>
                                        </p:tgtEl>
                                        <p:attrNameLst>
                                          <p:attrName>style.visibility</p:attrName>
                                        </p:attrNameLst>
                                      </p:cBhvr>
                                      <p:to>
                                        <p:strVal val="visible"/>
                                      </p:to>
                                    </p:set>
                                    <p:animEffect transition="in" filter="wipe(down)">
                                      <p:cBhvr>
                                        <p:cTn id="37" dur="500"/>
                                        <p:tgtEl>
                                          <p:spTgt spid="46082">
                                            <p:txEl>
                                              <p:charRg st="41" end="4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46082">
                                            <p:txEl>
                                              <p:charRg st="47" end="58"/>
                                            </p:txEl>
                                          </p:spTgt>
                                        </p:tgtEl>
                                        <p:attrNameLst>
                                          <p:attrName>style.visibility</p:attrName>
                                        </p:attrNameLst>
                                      </p:cBhvr>
                                      <p:to>
                                        <p:strVal val="visible"/>
                                      </p:to>
                                    </p:set>
                                    <p:animEffect transition="in" filter="wipe(down)">
                                      <p:cBhvr>
                                        <p:cTn id="42" dur="500"/>
                                        <p:tgtEl>
                                          <p:spTgt spid="46082">
                                            <p:txEl>
                                              <p:charRg st="47" end="5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46082">
                                            <p:txEl>
                                              <p:charRg st="58" end="70"/>
                                            </p:txEl>
                                          </p:spTgt>
                                        </p:tgtEl>
                                        <p:attrNameLst>
                                          <p:attrName>style.visibility</p:attrName>
                                        </p:attrNameLst>
                                      </p:cBhvr>
                                      <p:to>
                                        <p:strVal val="visible"/>
                                      </p:to>
                                    </p:set>
                                    <p:animEffect transition="in" filter="wipe(down)">
                                      <p:cBhvr>
                                        <p:cTn id="47" dur="500"/>
                                        <p:tgtEl>
                                          <p:spTgt spid="46082">
                                            <p:txEl>
                                              <p:charRg st="58" end="7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46082">
                                            <p:txEl>
                                              <p:charRg st="70" end="80"/>
                                            </p:txEl>
                                          </p:spTgt>
                                        </p:tgtEl>
                                        <p:attrNameLst>
                                          <p:attrName>style.visibility</p:attrName>
                                        </p:attrNameLst>
                                      </p:cBhvr>
                                      <p:to>
                                        <p:strVal val="visible"/>
                                      </p:to>
                                    </p:set>
                                    <p:animEffect transition="in" filter="wipe(down)">
                                      <p:cBhvr>
                                        <p:cTn id="52" dur="500"/>
                                        <p:tgtEl>
                                          <p:spTgt spid="46082">
                                            <p:txEl>
                                              <p:charRg st="70" end="8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46082">
                                            <p:txEl>
                                              <p:charRg st="80" end="88"/>
                                            </p:txEl>
                                          </p:spTgt>
                                        </p:tgtEl>
                                        <p:attrNameLst>
                                          <p:attrName>style.visibility</p:attrName>
                                        </p:attrNameLst>
                                      </p:cBhvr>
                                      <p:to>
                                        <p:strVal val="visible"/>
                                      </p:to>
                                    </p:set>
                                    <p:animEffect transition="in" filter="wipe(down)">
                                      <p:cBhvr>
                                        <p:cTn id="57" dur="500"/>
                                        <p:tgtEl>
                                          <p:spTgt spid="46082">
                                            <p:txEl>
                                              <p:charRg st="80" end="88"/>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46082">
                                            <p:txEl>
                                              <p:charRg st="88" end="96"/>
                                            </p:txEl>
                                          </p:spTgt>
                                        </p:tgtEl>
                                        <p:attrNameLst>
                                          <p:attrName>style.visibility</p:attrName>
                                        </p:attrNameLst>
                                      </p:cBhvr>
                                      <p:to>
                                        <p:strVal val="visible"/>
                                      </p:to>
                                    </p:set>
                                    <p:animEffect transition="in" filter="wipe(down)">
                                      <p:cBhvr>
                                        <p:cTn id="62" dur="500"/>
                                        <p:tgtEl>
                                          <p:spTgt spid="46082">
                                            <p:txEl>
                                              <p:charRg st="88" end="96"/>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46084"/>
                                        </p:tgtEl>
                                        <p:attrNameLst>
                                          <p:attrName>style.visibility</p:attrName>
                                        </p:attrNameLst>
                                      </p:cBhvr>
                                      <p:to>
                                        <p:strVal val="visible"/>
                                      </p:to>
                                    </p:set>
                                    <p:animEffect transition="in" filter="wipe(down)">
                                      <p:cBhvr>
                                        <p:cTn id="67" dur="500"/>
                                        <p:tgtEl>
                                          <p:spTgt spid="46084"/>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46084">
                                            <p:txEl>
                                              <p:charRg st="0" end="321"/>
                                            </p:txEl>
                                          </p:spTgt>
                                        </p:tgtEl>
                                        <p:attrNameLst>
                                          <p:attrName>style.visibility</p:attrName>
                                        </p:attrNameLst>
                                      </p:cBhvr>
                                      <p:to>
                                        <p:strVal val="visible"/>
                                      </p:to>
                                    </p:set>
                                    <p:animEffect transition="in" filter="wipe(down)">
                                      <p:cBhvr>
                                        <p:cTn id="70" dur="500"/>
                                        <p:tgtEl>
                                          <p:spTgt spid="46084">
                                            <p:txEl>
                                              <p:charRg st="0" end="32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animBg="1" build="p"/>
      <p:bldP spid="46084" grpId="0" animBg="1" build="allAtOnce"/>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5107" name="Rectangle 3"/>
          <p:cNvSpPr>
            <a:spLocks noGrp="1"/>
          </p:cNvSpPr>
          <p:nvPr>
            <p:ph idx="1"/>
          </p:nvPr>
        </p:nvSpPr>
        <p:spPr>
          <a:xfrm>
            <a:off x="6240780" y="333375"/>
            <a:ext cx="3732530" cy="4657090"/>
          </a:xfrm>
          <a:ln>
            <a:solidFill>
              <a:srgbClr val="00CCFF">
                <a:alpha val="100000"/>
              </a:srgbClr>
            </a:solidFill>
            <a:miter lim="800000"/>
          </a:ln>
        </p:spPr>
        <p:txBody>
          <a:bodyPr vert="horz" wrap="square" lIns="91440" tIns="45720" rIns="91440" bIns="45720" anchor="t" anchorCtr="0"/>
          <a:p>
            <a:pPr eaLnBrk="1" hangingPunct="1">
              <a:lnSpc>
                <a:spcPct val="90000"/>
              </a:lnSpc>
            </a:pPr>
            <a:r>
              <a:rPr lang="en-US" altLang="zh-CN" sz="2500" dirty="0">
                <a:latin typeface="Times New Roman" panose="02020603050405020304" pitchFamily="18" charset="0"/>
                <a:cs typeface="Times New Roman" panose="02020603050405020304" pitchFamily="18" charset="0"/>
              </a:rPr>
              <a:t>4. </a:t>
            </a:r>
            <a:endParaRPr lang="en-US" altLang="zh-CN" sz="25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500" dirty="0">
                <a:latin typeface="Times New Roman" panose="02020603050405020304" pitchFamily="18" charset="0"/>
                <a:cs typeface="Times New Roman" panose="02020603050405020304" pitchFamily="18" charset="0"/>
              </a:rPr>
              <a:t>1</a:t>
            </a:r>
            <a:r>
              <a:rPr lang="zh-CN" altLang="en-US" sz="2500" dirty="0">
                <a:latin typeface="Times New Roman" panose="02020603050405020304" pitchFamily="18" charset="0"/>
                <a:cs typeface="Times New Roman" panose="02020603050405020304" pitchFamily="18" charset="0"/>
              </a:rPr>
              <a:t>）飘柔  	</a:t>
            </a:r>
            <a:endParaRPr lang="zh-CN" altLang="en-US" sz="25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500" dirty="0">
                <a:latin typeface="Times New Roman" panose="02020603050405020304" pitchFamily="18" charset="0"/>
                <a:cs typeface="Times New Roman" panose="02020603050405020304" pitchFamily="18" charset="0"/>
              </a:rPr>
              <a:t>2</a:t>
            </a:r>
            <a:r>
              <a:rPr lang="zh-CN" altLang="en-US" sz="2500" dirty="0">
                <a:latin typeface="Times New Roman" panose="02020603050405020304" pitchFamily="18" charset="0"/>
                <a:cs typeface="Times New Roman" panose="02020603050405020304" pitchFamily="18" charset="0"/>
              </a:rPr>
              <a:t>）万事发	</a:t>
            </a:r>
            <a:endParaRPr lang="zh-CN" altLang="en-US" sz="25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500" dirty="0">
                <a:latin typeface="Times New Roman" panose="02020603050405020304" pitchFamily="18" charset="0"/>
                <a:cs typeface="Times New Roman" panose="02020603050405020304" pitchFamily="18" charset="0"/>
              </a:rPr>
              <a:t>3</a:t>
            </a:r>
            <a:r>
              <a:rPr lang="zh-CN" altLang="en-US" sz="2500" dirty="0">
                <a:latin typeface="Times New Roman" panose="02020603050405020304" pitchFamily="18" charset="0"/>
                <a:cs typeface="Times New Roman" panose="02020603050405020304" pitchFamily="18" charset="0"/>
              </a:rPr>
              <a:t>）舒洁	</a:t>
            </a:r>
            <a:endParaRPr lang="zh-CN" altLang="en-US" sz="25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500" dirty="0">
                <a:latin typeface="Times New Roman" panose="02020603050405020304" pitchFamily="18" charset="0"/>
                <a:cs typeface="Times New Roman" panose="02020603050405020304" pitchFamily="18" charset="0"/>
              </a:rPr>
              <a:t>4</a:t>
            </a:r>
            <a:r>
              <a:rPr lang="zh-CN" altLang="en-US" sz="2500" dirty="0">
                <a:latin typeface="Times New Roman" panose="02020603050405020304" pitchFamily="18" charset="0"/>
                <a:cs typeface="Times New Roman" panose="02020603050405020304" pitchFamily="18" charset="0"/>
              </a:rPr>
              <a:t>）真美诗 </a:t>
            </a:r>
            <a:endParaRPr lang="zh-CN" altLang="en-US" sz="25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500" dirty="0">
                <a:latin typeface="Times New Roman" panose="02020603050405020304" pitchFamily="18" charset="0"/>
                <a:cs typeface="Times New Roman" panose="02020603050405020304" pitchFamily="18" charset="0"/>
              </a:rPr>
              <a:t>5</a:t>
            </a:r>
            <a:r>
              <a:rPr lang="zh-CN" altLang="en-US" sz="2500" dirty="0">
                <a:latin typeface="Times New Roman" panose="02020603050405020304" pitchFamily="18" charset="0"/>
                <a:cs typeface="Times New Roman" panose="02020603050405020304" pitchFamily="18" charset="0"/>
              </a:rPr>
              <a:t>）海飞丝</a:t>
            </a:r>
            <a:endParaRPr lang="zh-CN" altLang="en-US" sz="2500" dirty="0">
              <a:latin typeface="Times New Roman" panose="02020603050405020304" pitchFamily="18" charset="0"/>
              <a:cs typeface="Times New Roman" panose="02020603050405020304" pitchFamily="18" charset="0"/>
            </a:endParaRPr>
          </a:p>
          <a:p>
            <a:pPr eaLnBrk="1" hangingPunct="1">
              <a:lnSpc>
                <a:spcPct val="90000"/>
              </a:lnSpc>
            </a:pPr>
            <a:r>
              <a:rPr lang="zh-CN" altLang="en-US" sz="2500" dirty="0">
                <a:latin typeface="Times New Roman" panose="02020603050405020304" pitchFamily="18" charset="0"/>
                <a:cs typeface="Times New Roman" panose="02020603050405020304" pitchFamily="18" charset="0"/>
              </a:rPr>
              <a:t> </a:t>
            </a:r>
            <a:r>
              <a:rPr lang="en-US" altLang="zh-CN" sz="2500" dirty="0">
                <a:latin typeface="Times New Roman" panose="02020603050405020304" pitchFamily="18" charset="0"/>
                <a:cs typeface="Times New Roman" panose="02020603050405020304" pitchFamily="18" charset="0"/>
              </a:rPr>
              <a:t>6</a:t>
            </a:r>
            <a:r>
              <a:rPr lang="zh-CN" altLang="en-US" sz="2500" dirty="0">
                <a:latin typeface="Times New Roman" panose="02020603050405020304" pitchFamily="18" charset="0"/>
                <a:cs typeface="Times New Roman" panose="02020603050405020304" pitchFamily="18" charset="0"/>
              </a:rPr>
              <a:t>）</a:t>
            </a:r>
            <a:r>
              <a:rPr lang="en-US" altLang="zh-CN" sz="2500" dirty="0">
                <a:latin typeface="Times New Roman" panose="02020603050405020304" pitchFamily="18" charset="0"/>
                <a:cs typeface="Times New Roman" panose="02020603050405020304" pitchFamily="18" charset="0"/>
              </a:rPr>
              <a:t>Frestech</a:t>
            </a:r>
            <a:endParaRPr lang="en-US" altLang="zh-CN" sz="25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500" dirty="0">
                <a:latin typeface="Times New Roman" panose="02020603050405020304" pitchFamily="18" charset="0"/>
                <a:cs typeface="Times New Roman" panose="02020603050405020304" pitchFamily="18" charset="0"/>
              </a:rPr>
              <a:t>7</a:t>
            </a:r>
            <a:r>
              <a:rPr lang="zh-CN" altLang="en-US" sz="2500" dirty="0">
                <a:latin typeface="Times New Roman" panose="02020603050405020304" pitchFamily="18" charset="0"/>
                <a:cs typeface="Times New Roman" panose="02020603050405020304" pitchFamily="18" charset="0"/>
              </a:rPr>
              <a:t>）</a:t>
            </a:r>
            <a:r>
              <a:rPr lang="en-US" altLang="zh-CN" sz="2500" dirty="0">
                <a:latin typeface="Times New Roman" panose="02020603050405020304" pitchFamily="18" charset="0"/>
                <a:cs typeface="Times New Roman" panose="02020603050405020304" pitchFamily="18" charset="0"/>
              </a:rPr>
              <a:t>Hillo	</a:t>
            </a:r>
            <a:endParaRPr lang="en-US" altLang="zh-CN" sz="25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500" dirty="0">
                <a:latin typeface="Times New Roman" panose="02020603050405020304" pitchFamily="18" charset="0"/>
                <a:cs typeface="Times New Roman" panose="02020603050405020304" pitchFamily="18" charset="0"/>
              </a:rPr>
              <a:t>8</a:t>
            </a:r>
            <a:r>
              <a:rPr lang="zh-CN" altLang="en-US" sz="2500" dirty="0">
                <a:latin typeface="Times New Roman" panose="02020603050405020304" pitchFamily="18" charset="0"/>
                <a:cs typeface="Times New Roman" panose="02020603050405020304" pitchFamily="18" charset="0"/>
              </a:rPr>
              <a:t>）</a:t>
            </a:r>
            <a:r>
              <a:rPr lang="en-US" altLang="zh-CN" sz="2500" dirty="0">
                <a:latin typeface="Times New Roman" panose="02020603050405020304" pitchFamily="18" charset="0"/>
                <a:cs typeface="Times New Roman" panose="02020603050405020304" pitchFamily="18" charset="0"/>
              </a:rPr>
              <a:t>Lenovo	</a:t>
            </a:r>
            <a:endParaRPr lang="en-US" altLang="zh-CN" sz="25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500" dirty="0">
                <a:latin typeface="Times New Roman" panose="02020603050405020304" pitchFamily="18" charset="0"/>
                <a:cs typeface="Times New Roman" panose="02020603050405020304" pitchFamily="18" charset="0"/>
              </a:rPr>
              <a:t>9</a:t>
            </a:r>
            <a:r>
              <a:rPr lang="zh-CN" altLang="en-US" sz="2500" dirty="0">
                <a:latin typeface="Times New Roman" panose="02020603050405020304" pitchFamily="18" charset="0"/>
                <a:cs typeface="Times New Roman" panose="02020603050405020304" pitchFamily="18" charset="0"/>
              </a:rPr>
              <a:t>）</a:t>
            </a:r>
            <a:r>
              <a:rPr lang="en-US" altLang="zh-CN" sz="2500" dirty="0">
                <a:latin typeface="Times New Roman" panose="02020603050405020304" pitchFamily="18" charset="0"/>
                <a:cs typeface="Times New Roman" panose="02020603050405020304" pitchFamily="18" charset="0"/>
              </a:rPr>
              <a:t>Dohia    </a:t>
            </a:r>
            <a:endParaRPr lang="en-US" altLang="zh-CN" sz="25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500" dirty="0">
                <a:latin typeface="Times New Roman" panose="02020603050405020304" pitchFamily="18" charset="0"/>
                <a:cs typeface="Times New Roman" panose="02020603050405020304" pitchFamily="18" charset="0"/>
              </a:rPr>
              <a:t>10</a:t>
            </a:r>
            <a:r>
              <a:rPr lang="zh-CN" altLang="en-US" sz="2500" dirty="0">
                <a:latin typeface="Times New Roman" panose="02020603050405020304" pitchFamily="18" charset="0"/>
                <a:cs typeface="Times New Roman" panose="02020603050405020304" pitchFamily="18" charset="0"/>
              </a:rPr>
              <a:t>）</a:t>
            </a:r>
            <a:r>
              <a:rPr lang="en-US" altLang="zh-CN" sz="2500" dirty="0">
                <a:latin typeface="Times New Roman" panose="02020603050405020304" pitchFamily="18" charset="0"/>
                <a:cs typeface="Times New Roman" panose="02020603050405020304" pitchFamily="18" charset="0"/>
              </a:rPr>
              <a:t>Go Believe</a:t>
            </a:r>
            <a:endParaRPr lang="en-US" altLang="zh-CN" sz="2500" dirty="0">
              <a:latin typeface="Times New Roman" panose="02020603050405020304" pitchFamily="18" charset="0"/>
              <a:cs typeface="Times New Roman" panose="02020603050405020304" pitchFamily="18" charset="0"/>
            </a:endParaRPr>
          </a:p>
        </p:txBody>
      </p:sp>
      <p:sp>
        <p:nvSpPr>
          <p:cNvPr id="45059" name="Text Box 9"/>
          <p:cNvSpPr txBox="1"/>
          <p:nvPr/>
        </p:nvSpPr>
        <p:spPr>
          <a:xfrm>
            <a:off x="1809115" y="333375"/>
            <a:ext cx="4286885" cy="4701540"/>
          </a:xfrm>
          <a:prstGeom prst="rect">
            <a:avLst/>
          </a:prstGeom>
          <a:noFill/>
          <a:ln w="9525">
            <a:noFill/>
          </a:ln>
        </p:spPr>
        <p:txBody>
          <a:bodyPr wrap="square">
            <a:no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Tx/>
              <a:buNone/>
            </a:pPr>
            <a:r>
              <a:rPr lang="en-US" altLang="zh-CN" sz="1800" dirty="0">
                <a:latin typeface="Times New Roman" panose="02020603050405020304" pitchFamily="18" charset="0"/>
                <a:cs typeface="Times New Roman" panose="02020603050405020304" pitchFamily="18" charset="0"/>
              </a:rPr>
              <a:t>4.	</a:t>
            </a:r>
            <a:endParaRPr lang="en-US" altLang="zh-CN" sz="1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1</a:t>
            </a:r>
            <a:r>
              <a:rPr lang="zh-CN" altLang="en-US" sz="2800" dirty="0">
                <a:latin typeface="Times New Roman" panose="02020603050405020304" pitchFamily="18" charset="0"/>
                <a:cs typeface="Times New Roman" panose="02020603050405020304" pitchFamily="18" charset="0"/>
              </a:rPr>
              <a:t>）</a:t>
            </a:r>
            <a:r>
              <a:rPr lang="en-US" altLang="zh-CN" sz="2800" dirty="0">
                <a:latin typeface="Times New Roman" panose="02020603050405020304" pitchFamily="18" charset="0"/>
                <a:cs typeface="Times New Roman" panose="02020603050405020304" pitchFamily="18" charset="0"/>
              </a:rPr>
              <a:t>Rejoice		</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2</a:t>
            </a:r>
            <a:r>
              <a:rPr lang="zh-CN" altLang="en-US" sz="2800" dirty="0">
                <a:latin typeface="Times New Roman" panose="02020603050405020304" pitchFamily="18" charset="0"/>
                <a:cs typeface="Times New Roman" panose="02020603050405020304" pitchFamily="18" charset="0"/>
              </a:rPr>
              <a:t>）</a:t>
            </a:r>
            <a:r>
              <a:rPr lang="en-US" altLang="zh-CN" sz="2800" dirty="0">
                <a:latin typeface="Times New Roman" panose="02020603050405020304" pitchFamily="18" charset="0"/>
                <a:cs typeface="Times New Roman" panose="02020603050405020304" pitchFamily="18" charset="0"/>
              </a:rPr>
              <a:t>Mild Seven  	</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3</a:t>
            </a:r>
            <a:r>
              <a:rPr lang="zh-CN" altLang="en-US" sz="2800" dirty="0">
                <a:latin typeface="Times New Roman" panose="02020603050405020304" pitchFamily="18" charset="0"/>
                <a:cs typeface="Times New Roman" panose="02020603050405020304" pitchFamily="18" charset="0"/>
              </a:rPr>
              <a:t>）</a:t>
            </a:r>
            <a:r>
              <a:rPr lang="en-US" altLang="zh-CN" sz="2800" dirty="0">
                <a:latin typeface="Times New Roman" panose="02020603050405020304" pitchFamily="18" charset="0"/>
                <a:cs typeface="Times New Roman" panose="02020603050405020304" pitchFamily="18" charset="0"/>
              </a:rPr>
              <a:t>Kleenex		</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4</a:t>
            </a:r>
            <a:r>
              <a:rPr lang="zh-CN" altLang="en-US" sz="2800" dirty="0">
                <a:latin typeface="Times New Roman" panose="02020603050405020304" pitchFamily="18" charset="0"/>
                <a:cs typeface="Times New Roman" panose="02020603050405020304" pitchFamily="18" charset="0"/>
              </a:rPr>
              <a:t>）</a:t>
            </a:r>
            <a:r>
              <a:rPr lang="en-US" altLang="zh-CN" sz="2800" dirty="0">
                <a:latin typeface="Times New Roman" panose="02020603050405020304" pitchFamily="18" charset="0"/>
                <a:cs typeface="Times New Roman" panose="02020603050405020304" pitchFamily="18" charset="0"/>
              </a:rPr>
              <a:t>Joy and Peace  </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5</a:t>
            </a:r>
            <a:r>
              <a:rPr lang="zh-CN" altLang="en-US" sz="2800" dirty="0">
                <a:latin typeface="Times New Roman" panose="02020603050405020304" pitchFamily="18" charset="0"/>
                <a:cs typeface="Times New Roman" panose="02020603050405020304" pitchFamily="18" charset="0"/>
              </a:rPr>
              <a:t>）</a:t>
            </a:r>
            <a:r>
              <a:rPr lang="en-US" altLang="zh-CN" sz="2800" dirty="0">
                <a:latin typeface="Times New Roman" panose="02020603050405020304" pitchFamily="18" charset="0"/>
                <a:cs typeface="Times New Roman" panose="02020603050405020304" pitchFamily="18" charset="0"/>
              </a:rPr>
              <a:t>Head &amp; Shoulders</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6</a:t>
            </a:r>
            <a:r>
              <a:rPr lang="zh-CN" altLang="en-US" sz="2800" dirty="0">
                <a:latin typeface="Times New Roman" panose="02020603050405020304" pitchFamily="18" charset="0"/>
                <a:cs typeface="Times New Roman" panose="02020603050405020304" pitchFamily="18" charset="0"/>
              </a:rPr>
              <a:t>）新飞		</a:t>
            </a:r>
            <a:endParaRPr lang="zh-CN" altLang="en-US"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7</a:t>
            </a:r>
            <a:r>
              <a:rPr lang="zh-CN" altLang="en-US" sz="2800" dirty="0">
                <a:latin typeface="Times New Roman" panose="02020603050405020304" pitchFamily="18" charset="0"/>
                <a:cs typeface="Times New Roman" panose="02020603050405020304" pitchFamily="18" charset="0"/>
              </a:rPr>
              <a:t>）雄山		</a:t>
            </a:r>
            <a:endParaRPr lang="zh-CN" altLang="en-US"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8</a:t>
            </a:r>
            <a:r>
              <a:rPr lang="zh-CN" altLang="en-US" sz="2800" dirty="0">
                <a:latin typeface="Times New Roman" panose="02020603050405020304" pitchFamily="18" charset="0"/>
                <a:cs typeface="Times New Roman" panose="02020603050405020304" pitchFamily="18" charset="0"/>
              </a:rPr>
              <a:t>）联想		</a:t>
            </a:r>
            <a:endParaRPr lang="zh-CN" altLang="en-US"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9</a:t>
            </a:r>
            <a:r>
              <a:rPr lang="zh-CN" altLang="en-US" sz="2800" dirty="0">
                <a:latin typeface="Times New Roman" panose="02020603050405020304" pitchFamily="18" charset="0"/>
                <a:cs typeface="Times New Roman" panose="02020603050405020304" pitchFamily="18" charset="0"/>
              </a:rPr>
              <a:t>）多喜爱		</a:t>
            </a:r>
            <a:endParaRPr lang="zh-CN" altLang="en-US"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10</a:t>
            </a:r>
            <a:r>
              <a:rPr lang="zh-CN" altLang="en-US" sz="2800" dirty="0">
                <a:latin typeface="Times New Roman" panose="02020603050405020304" pitchFamily="18" charset="0"/>
                <a:cs typeface="Times New Roman" panose="02020603050405020304" pitchFamily="18" charset="0"/>
              </a:rPr>
              <a:t>）狗不理</a:t>
            </a:r>
            <a:endParaRPr lang="zh-CN" altLang="en-US" sz="2800" dirty="0">
              <a:latin typeface="Times New Roman" panose="02020603050405020304" pitchFamily="18" charset="0"/>
              <a:cs typeface="Times New Roman" panose="02020603050405020304" pitchFamily="18" charset="0"/>
            </a:endParaRPr>
          </a:p>
          <a:p>
            <a:pPr marL="0" lvl="0" indent="0" eaLnBrk="1" hangingPunct="1">
              <a:spcBef>
                <a:spcPct val="50000"/>
              </a:spcBef>
              <a:buClrTx/>
              <a:buSzTx/>
              <a:buFontTx/>
              <a:buNone/>
            </a:pPr>
            <a:endParaRPr lang="en-US" altLang="zh-CN" sz="28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75107">
                                            <p:txEl>
                                              <p:charRg st="82" end="96"/>
                                            </p:txEl>
                                          </p:spTgt>
                                        </p:tgtEl>
                                        <p:attrNameLst>
                                          <p:attrName>style.visibility</p:attrName>
                                        </p:attrNameLst>
                                      </p:cBhvr>
                                      <p:to>
                                        <p:strVal val="visible"/>
                                      </p:to>
                                    </p:set>
                                    <p:animEffect transition="in" filter="wipe(down)">
                                      <p:cBhvr>
                                        <p:cTn id="7" dur="500"/>
                                        <p:tgtEl>
                                          <p:spTgt spid="175107">
                                            <p:txEl>
                                              <p:charRg st="82" end="9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7"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Rectangle 3"/>
          <p:cNvSpPr>
            <a:spLocks noGrp="1"/>
          </p:cNvSpPr>
          <p:nvPr>
            <p:ph idx="1"/>
          </p:nvPr>
        </p:nvSpPr>
        <p:spPr>
          <a:xfrm>
            <a:off x="1415415" y="1628775"/>
            <a:ext cx="10128250" cy="4895850"/>
          </a:xfrm>
        </p:spPr>
        <p:txBody>
          <a:bodyPr vert="horz" wrap="square" lIns="91440" tIns="45720" rIns="91440" bIns="45720" anchor="t" anchorCtr="0"/>
          <a:p>
            <a:pPr algn="just" eaLnBrk="1" hangingPunct="1">
              <a:lnSpc>
                <a:spcPct val="12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商标翻译实践中，有时按照音译或者意译的办法都不能得到理想的翻译，于是另辟蹊径，另起炉灶，采用创译法，根据商标原文和商品特征，重新命名。翻译第</a:t>
            </a:r>
            <a:r>
              <a:rPr lang="en-US" altLang="zh-CN" sz="2400" dirty="0">
                <a:latin typeface="Times New Roman" panose="02020603050405020304" pitchFamily="18" charset="0"/>
                <a:cs typeface="Times New Roman" panose="02020603050405020304" pitchFamily="18" charset="0"/>
              </a:rPr>
              <a:t>4</a:t>
            </a:r>
            <a:r>
              <a:rPr lang="zh-CN" altLang="en-US" sz="2400" dirty="0">
                <a:latin typeface="Times New Roman" panose="02020603050405020304" pitchFamily="18" charset="0"/>
                <a:cs typeface="Times New Roman" panose="02020603050405020304" pitchFamily="18" charset="0"/>
              </a:rPr>
              <a:t>组商标就需要采用创译法。“</a:t>
            </a:r>
            <a:r>
              <a:rPr lang="en-US" altLang="zh-CN" sz="2400" dirty="0">
                <a:latin typeface="Times New Roman" panose="02020603050405020304" pitchFamily="18" charset="0"/>
                <a:cs typeface="Times New Roman" panose="02020603050405020304" pitchFamily="18" charset="0"/>
              </a:rPr>
              <a:t>Rejoice”</a:t>
            </a:r>
            <a:r>
              <a:rPr lang="zh-CN" altLang="en-US" sz="2400" dirty="0">
                <a:latin typeface="Times New Roman" panose="02020603050405020304" pitchFamily="18" charset="0"/>
                <a:cs typeface="Times New Roman" panose="02020603050405020304" pitchFamily="18" charset="0"/>
              </a:rPr>
              <a:t>原意为“高兴、快乐”，难以用来描述洗发水，所以根据产品特征及用途，翻译成“飘柔”，表示长发飘飘之意，传递美的感受。“</a:t>
            </a:r>
            <a:r>
              <a:rPr lang="en-US" altLang="zh-CN" sz="2400" dirty="0">
                <a:latin typeface="Times New Roman" panose="02020603050405020304" pitchFamily="18" charset="0"/>
                <a:cs typeface="Times New Roman" panose="02020603050405020304" pitchFamily="18" charset="0"/>
              </a:rPr>
              <a:t>Head &amp; Shoulders”</a:t>
            </a:r>
            <a:r>
              <a:rPr lang="zh-CN" altLang="en-US" sz="2400" dirty="0">
                <a:latin typeface="Times New Roman" panose="02020603050405020304" pitchFamily="18" charset="0"/>
                <a:cs typeface="Times New Roman" panose="02020603050405020304" pitchFamily="18" charset="0"/>
              </a:rPr>
              <a:t>原意为“头与肩膀”，显然不能直译，香港原译为“海伦仙度丝”，不符合商标翻译的简约性原则，而“海飞丝”以其动感的深蓝色商标图案设计相匹配，惟妙惟肖地表达了产品的使用效果。</a:t>
            </a:r>
            <a:endParaRPr lang="zh-CN" altLang="en-US" sz="2400" dirty="0">
              <a:latin typeface="Times New Roman" panose="02020603050405020304" pitchFamily="18" charset="0"/>
              <a:cs typeface="Times New Roman" panose="02020603050405020304" pitchFamily="18" charset="0"/>
            </a:endParaRPr>
          </a:p>
        </p:txBody>
      </p:sp>
      <p:pic>
        <p:nvPicPr>
          <p:cNvPr id="46083" name="Picture 4" descr="1"/>
          <p:cNvPicPr>
            <a:picLocks noChangeAspect="1"/>
          </p:cNvPicPr>
          <p:nvPr/>
        </p:nvPicPr>
        <p:blipFill>
          <a:blip r:embed="rId1"/>
          <a:stretch>
            <a:fillRect/>
          </a:stretch>
        </p:blipFill>
        <p:spPr>
          <a:xfrm>
            <a:off x="1992313" y="5229225"/>
            <a:ext cx="1809750" cy="1057275"/>
          </a:xfrm>
          <a:prstGeom prst="rect">
            <a:avLst/>
          </a:prstGeom>
          <a:noFill/>
          <a:ln w="9525">
            <a:noFill/>
          </a:ln>
        </p:spPr>
      </p:pic>
    </p:spTree>
  </p:cSld>
  <p:clrMapOvr>
    <a:masterClrMapping/>
  </p:clrMapOvr>
  <p:transition spd="slow">
    <p:randomBar dir="ver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Rectangle 3"/>
          <p:cNvSpPr>
            <a:spLocks noGrp="1"/>
          </p:cNvSpPr>
          <p:nvPr>
            <p:ph idx="1"/>
          </p:nvPr>
        </p:nvSpPr>
        <p:spPr>
          <a:xfrm>
            <a:off x="1631315" y="1628775"/>
            <a:ext cx="9726930" cy="5616575"/>
          </a:xfrm>
        </p:spPr>
        <p:txBody>
          <a:bodyPr vert="horz" wrap="square" lIns="91440" tIns="45720" rIns="91440" bIns="45720" anchor="t" anchorCtr="0"/>
          <a:p>
            <a:pPr algn="just" eaLnBrk="1" hangingPunct="1">
              <a:lnSpc>
                <a:spcPct val="13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再看“雄山”的翻译，如果翻译成“</a:t>
            </a:r>
            <a:r>
              <a:rPr lang="en-US" altLang="zh-CN" sz="2400" dirty="0">
                <a:latin typeface="Times New Roman" panose="02020603050405020304" pitchFamily="18" charset="0"/>
                <a:cs typeface="Times New Roman" panose="02020603050405020304" pitchFamily="18" charset="0"/>
              </a:rPr>
              <a:t>Great Hill”</a:t>
            </a:r>
            <a:r>
              <a:rPr lang="zh-CN" altLang="en-US" sz="2400" dirty="0">
                <a:latin typeface="Times New Roman" panose="02020603050405020304" pitchFamily="18" charset="0"/>
                <a:cs typeface="Times New Roman" panose="02020603050405020304" pitchFamily="18" charset="0"/>
              </a:rPr>
              <a:t>，则与内衣品牌完全不相关，而翻译成“</a:t>
            </a:r>
            <a:r>
              <a:rPr lang="en-US" altLang="zh-CN" sz="2400" dirty="0">
                <a:latin typeface="Times New Roman" panose="02020603050405020304" pitchFamily="18" charset="0"/>
                <a:cs typeface="Times New Roman" panose="02020603050405020304" pitchFamily="18" charset="0"/>
              </a:rPr>
              <a:t>Hillo”</a:t>
            </a:r>
            <a:r>
              <a:rPr lang="zh-CN" altLang="en-US" sz="2400" dirty="0">
                <a:latin typeface="Times New Roman" panose="02020603050405020304" pitchFamily="18" charset="0"/>
                <a:cs typeface="Times New Roman" panose="02020603050405020304" pitchFamily="18" charset="0"/>
              </a:rPr>
              <a:t>则既与“山”含义吻合，又与“</a:t>
            </a:r>
            <a:r>
              <a:rPr lang="en-US" altLang="zh-CN" sz="2400" dirty="0">
                <a:latin typeface="Times New Roman" panose="02020603050405020304" pitchFamily="18" charset="0"/>
                <a:cs typeface="Times New Roman" panose="02020603050405020304" pitchFamily="18" charset="0"/>
              </a:rPr>
              <a:t>Hello”</a:t>
            </a:r>
            <a:r>
              <a:rPr lang="zh-CN" altLang="en-US" sz="2400" dirty="0">
                <a:latin typeface="Times New Roman" panose="02020603050405020304" pitchFamily="18" charset="0"/>
                <a:cs typeface="Times New Roman" panose="02020603050405020304" pitchFamily="18" charset="0"/>
              </a:rPr>
              <a:t>谐音，表达了亲切之感。“狗不理”是中国老字号商标，通过全球征名，终于得到了“</a:t>
            </a:r>
            <a:r>
              <a:rPr lang="en-US" altLang="zh-CN" sz="2400" dirty="0">
                <a:latin typeface="Times New Roman" panose="02020603050405020304" pitchFamily="18" charset="0"/>
                <a:cs typeface="Times New Roman" panose="02020603050405020304" pitchFamily="18" charset="0"/>
              </a:rPr>
              <a:t>Go Believe”</a:t>
            </a:r>
            <a:r>
              <a:rPr lang="zh-CN" altLang="en-US" sz="2400" dirty="0">
                <a:latin typeface="Times New Roman" panose="02020603050405020304" pitchFamily="18" charset="0"/>
                <a:cs typeface="Times New Roman" panose="02020603050405020304" pitchFamily="18" charset="0"/>
              </a:rPr>
              <a:t>的美名，它与中文谐音，又与英文“</a:t>
            </a:r>
            <a:r>
              <a:rPr lang="en-US" altLang="zh-CN" sz="2400" dirty="0">
                <a:latin typeface="Times New Roman" panose="02020603050405020304" pitchFamily="18" charset="0"/>
                <a:cs typeface="Times New Roman" panose="02020603050405020304" pitchFamily="18" charset="0"/>
              </a:rPr>
              <a:t>Seeing is believing</a:t>
            </a:r>
            <a:r>
              <a:rPr lang="zh-CN" altLang="en-US" sz="2400" dirty="0">
                <a:latin typeface="Times New Roman" panose="02020603050405020304" pitchFamily="18" charset="0"/>
                <a:cs typeface="Times New Roman" panose="02020603050405020304" pitchFamily="18" charset="0"/>
              </a:rPr>
              <a:t>（眼见为实）”相关，而且突出了企业的诚信经营原则，可见这种创译一定会得到客户的认可，收到良好的社会反响和经济效益。</a:t>
            </a:r>
            <a:endParaRPr lang="zh-CN" altLang="en-US" sz="2400" dirty="0">
              <a:latin typeface="Times New Roman" panose="02020603050405020304" pitchFamily="18" charset="0"/>
              <a:cs typeface="Times New Roman" panose="02020603050405020304" pitchFamily="18" charset="0"/>
            </a:endParaRPr>
          </a:p>
        </p:txBody>
      </p:sp>
      <p:pic>
        <p:nvPicPr>
          <p:cNvPr id="47107" name="Picture 7" descr="2"/>
          <p:cNvPicPr>
            <a:picLocks noChangeAspect="1"/>
          </p:cNvPicPr>
          <p:nvPr/>
        </p:nvPicPr>
        <p:blipFill>
          <a:blip r:embed="rId1"/>
          <a:stretch>
            <a:fillRect/>
          </a:stretch>
        </p:blipFill>
        <p:spPr>
          <a:xfrm>
            <a:off x="2566988" y="4940935"/>
            <a:ext cx="1619250" cy="1003300"/>
          </a:xfrm>
          <a:prstGeom prst="rect">
            <a:avLst/>
          </a:prstGeom>
          <a:noFill/>
          <a:ln w="9525">
            <a:noFill/>
          </a:ln>
        </p:spPr>
      </p:pic>
    </p:spTree>
  </p:cSld>
  <p:clrMapOvr>
    <a:masterClrMapping/>
  </p:clrMapOvr>
  <p:transition spd="slow">
    <p:randomBar dir="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Rectangle 3"/>
          <p:cNvSpPr>
            <a:spLocks noGrp="1"/>
          </p:cNvSpPr>
          <p:nvPr>
            <p:ph idx="1"/>
          </p:nvPr>
        </p:nvSpPr>
        <p:spPr>
          <a:xfrm>
            <a:off x="1703705" y="1701165"/>
            <a:ext cx="9728835" cy="5543550"/>
          </a:xfrm>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cs typeface="Times New Roman" panose="02020603050405020304" pitchFamily="18" charset="0"/>
              </a:rPr>
              <a:t>“臣功再欣”是国内生产的一种药品，译成英文为“</a:t>
            </a:r>
            <a:r>
              <a:rPr lang="en-US" altLang="zh-CN" sz="2000" dirty="0">
                <a:latin typeface="Times New Roman" panose="02020603050405020304" pitchFamily="18" charset="0"/>
                <a:cs typeface="Times New Roman" panose="02020603050405020304" pitchFamily="18" charset="0"/>
              </a:rPr>
              <a:t>Cuccess”</a:t>
            </a:r>
            <a:r>
              <a:rPr lang="zh-CN" altLang="en-US" sz="2000" dirty="0">
                <a:latin typeface="Times New Roman" panose="02020603050405020304" pitchFamily="18" charset="0"/>
                <a:cs typeface="Times New Roman" panose="02020603050405020304" pitchFamily="18" charset="0"/>
              </a:rPr>
              <a:t>。把“臣功再欣”药品译成“</a:t>
            </a:r>
            <a:r>
              <a:rPr lang="en-US" altLang="zh-CN" sz="2000" dirty="0">
                <a:latin typeface="Times New Roman" panose="02020603050405020304" pitchFamily="18" charset="0"/>
                <a:cs typeface="Times New Roman" panose="02020603050405020304" pitchFamily="18" charset="0"/>
              </a:rPr>
              <a:t>Cuccess”</a:t>
            </a:r>
            <a:r>
              <a:rPr lang="zh-CN" altLang="en-US" sz="2000" dirty="0">
                <a:latin typeface="Times New Roman" panose="02020603050405020304" pitchFamily="18" charset="0"/>
                <a:cs typeface="Times New Roman" panose="02020603050405020304" pitchFamily="18" charset="0"/>
              </a:rPr>
              <a:t>看似乱译，因为查遍所有的英语词典，也找不着“</a:t>
            </a:r>
            <a:r>
              <a:rPr lang="en-US" altLang="zh-CN" sz="2000" dirty="0">
                <a:latin typeface="Times New Roman" panose="02020603050405020304" pitchFamily="18" charset="0"/>
                <a:cs typeface="Times New Roman" panose="02020603050405020304" pitchFamily="18" charset="0"/>
              </a:rPr>
              <a:t>Cuccess”</a:t>
            </a:r>
            <a:r>
              <a:rPr lang="zh-CN" altLang="en-US" sz="2000" dirty="0">
                <a:latin typeface="Times New Roman" panose="02020603050405020304" pitchFamily="18" charset="0"/>
                <a:cs typeface="Times New Roman" panose="02020603050405020304" pitchFamily="18" charset="0"/>
              </a:rPr>
              <a:t>这个英语单词。但是，英文学习者不难发现译者的良苦用心，“</a:t>
            </a:r>
            <a:r>
              <a:rPr lang="en-US" altLang="zh-CN" sz="2000" dirty="0">
                <a:latin typeface="Times New Roman" panose="02020603050405020304" pitchFamily="18" charset="0"/>
                <a:cs typeface="Times New Roman" panose="02020603050405020304" pitchFamily="18" charset="0"/>
              </a:rPr>
              <a:t>Cuccess”</a:t>
            </a:r>
            <a:r>
              <a:rPr lang="zh-CN" altLang="en-US" sz="2000" dirty="0">
                <a:latin typeface="Times New Roman" panose="02020603050405020304" pitchFamily="18" charset="0"/>
                <a:cs typeface="Times New Roman" panose="02020603050405020304" pitchFamily="18" charset="0"/>
              </a:rPr>
              <a:t>是由“</a:t>
            </a:r>
            <a:r>
              <a:rPr lang="en-US" altLang="zh-CN" sz="2000" dirty="0">
                <a:latin typeface="Times New Roman" panose="02020603050405020304" pitchFamily="18" charset="0"/>
                <a:cs typeface="Times New Roman" panose="02020603050405020304" pitchFamily="18" charset="0"/>
              </a:rPr>
              <a:t>Success”</a:t>
            </a:r>
            <a:r>
              <a:rPr lang="zh-CN" altLang="en-US" sz="2000" dirty="0">
                <a:latin typeface="Times New Roman" panose="02020603050405020304" pitchFamily="18" charset="0"/>
                <a:cs typeface="Times New Roman" panose="02020603050405020304" pitchFamily="18" charset="0"/>
              </a:rPr>
              <a:t>变化而来，而“臣功”则与汉语“成功（</a:t>
            </a:r>
            <a:r>
              <a:rPr lang="en-US" altLang="zh-CN" sz="2000" dirty="0">
                <a:latin typeface="Times New Roman" panose="02020603050405020304" pitchFamily="18" charset="0"/>
                <a:cs typeface="Times New Roman" panose="02020603050405020304" pitchFamily="18" charset="0"/>
              </a:rPr>
              <a:t>Success</a:t>
            </a:r>
            <a:r>
              <a:rPr lang="zh-CN" altLang="en-US" sz="2000" dirty="0">
                <a:latin typeface="Times New Roman" panose="02020603050405020304" pitchFamily="18" charset="0"/>
                <a:cs typeface="Times New Roman" panose="02020603050405020304" pitchFamily="18" charset="0"/>
              </a:rPr>
              <a:t>）”谐音，它使人联想到这种药物能够“成功”地治好流感疾病，是治愈疾病的“功臣”，可谓独具匠心。类似创译的例子还有“</a:t>
            </a:r>
            <a:r>
              <a:rPr lang="en-US" altLang="zh-CN" sz="2000" dirty="0">
                <a:latin typeface="Times New Roman" panose="02020603050405020304" pitchFamily="18" charset="0"/>
                <a:cs typeface="Times New Roman" panose="02020603050405020304" pitchFamily="18" charset="0"/>
              </a:rPr>
              <a:t>Remy Martin”</a:t>
            </a:r>
            <a:r>
              <a:rPr lang="zh-CN" altLang="en-US" sz="2000" dirty="0">
                <a:latin typeface="Times New Roman" panose="02020603050405020304" pitchFamily="18" charset="0"/>
                <a:cs typeface="Times New Roman" panose="02020603050405020304" pitchFamily="18" charset="0"/>
              </a:rPr>
              <a:t>，译文“人头马”跟英文毫无关系，而借用了商标中的“人头马”图案，这就是所谓的“神来之笔”。</a:t>
            </a:r>
            <a:r>
              <a:rPr lang="en-US" altLang="zh-CN" sz="2000" dirty="0">
                <a:latin typeface="Times New Roman" panose="02020603050405020304" pitchFamily="18" charset="0"/>
                <a:cs typeface="Times New Roman" panose="02020603050405020304" pitchFamily="18" charset="0"/>
              </a:rPr>
              <a:t>Kieldsens Butter Cookies </a:t>
            </a:r>
            <a:r>
              <a:rPr lang="zh-CN" altLang="en-US" sz="2000" dirty="0">
                <a:latin typeface="Times New Roman" panose="02020603050405020304" pitchFamily="18" charset="0"/>
                <a:cs typeface="Times New Roman" panose="02020603050405020304" pitchFamily="18" charset="0"/>
              </a:rPr>
              <a:t>是丹麦生产的牛油饼干，中文译名“蓝罐曲奇”取自该品牌的外包装的形象“蓝色罐子”。</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Rectangle 3"/>
          <p:cNvSpPr>
            <a:spLocks noGrp="1"/>
          </p:cNvSpPr>
          <p:nvPr>
            <p:ph idx="1"/>
          </p:nvPr>
        </p:nvSpPr>
        <p:spPr>
          <a:xfrm>
            <a:off x="1919605" y="1916748"/>
            <a:ext cx="7272338" cy="4176712"/>
          </a:xfrm>
        </p:spPr>
        <p:txBody>
          <a:bodyPr vert="horz" wrap="square" lIns="91440" tIns="45720" rIns="91440" bIns="45720" anchor="t" anchorCtr="0"/>
          <a:p>
            <a:pPr marL="552450" indent="-552450" algn="just" eaLnBrk="1" hangingPunct="1">
              <a:lnSpc>
                <a:spcPct val="120000"/>
              </a:lnSpc>
              <a:buFont typeface="Wingdings" panose="05000000000000000000" pitchFamily="2" charset="2"/>
              <a:buAutoNum type="arabicPeriod" startAt="5"/>
            </a:pPr>
            <a:r>
              <a:rPr lang="en-US" altLang="zh-CN" sz="3200" dirty="0">
                <a:latin typeface="Times New Roman" panose="02020603050405020304" pitchFamily="18" charset="0"/>
                <a:cs typeface="Times New Roman" panose="02020603050405020304" pitchFamily="18" charset="0"/>
              </a:rPr>
              <a:t>1</a:t>
            </a:r>
            <a:r>
              <a:rPr lang="zh-CN" altLang="en-US" sz="3200" dirty="0">
                <a:latin typeface="Times New Roman" panose="02020603050405020304" pitchFamily="18" charset="0"/>
                <a:cs typeface="Times New Roman" panose="02020603050405020304" pitchFamily="18" charset="0"/>
              </a:rPr>
              <a:t>）</a:t>
            </a:r>
            <a:r>
              <a:rPr lang="en-US" altLang="zh-CN" sz="3200" dirty="0">
                <a:latin typeface="Times New Roman" panose="02020603050405020304" pitchFamily="18" charset="0"/>
                <a:cs typeface="Times New Roman" panose="02020603050405020304" pitchFamily="18" charset="0"/>
              </a:rPr>
              <a:t>SK-II   	2</a:t>
            </a:r>
            <a:r>
              <a:rPr lang="zh-CN" altLang="en-US" sz="3200" dirty="0">
                <a:latin typeface="Times New Roman" panose="02020603050405020304" pitchFamily="18" charset="0"/>
                <a:cs typeface="Times New Roman" panose="02020603050405020304" pitchFamily="18" charset="0"/>
              </a:rPr>
              <a:t>）</a:t>
            </a:r>
            <a:r>
              <a:rPr lang="en-US" altLang="zh-CN" sz="3200" dirty="0">
                <a:latin typeface="Times New Roman" panose="02020603050405020304" pitchFamily="18" charset="0"/>
                <a:cs typeface="Times New Roman" panose="02020603050405020304" pitchFamily="18" charset="0"/>
              </a:rPr>
              <a:t>IBM		 </a:t>
            </a:r>
            <a:endParaRPr lang="en-US" altLang="zh-CN" sz="3200" dirty="0">
              <a:latin typeface="Times New Roman" panose="02020603050405020304" pitchFamily="18" charset="0"/>
              <a:cs typeface="Times New Roman" panose="02020603050405020304" pitchFamily="18" charset="0"/>
            </a:endParaRPr>
          </a:p>
          <a:p>
            <a:pPr marL="552450" indent="-552450" algn="just" eaLnBrk="1" hangingPunct="1">
              <a:lnSpc>
                <a:spcPct val="120000"/>
              </a:lnSpc>
              <a:buNone/>
            </a:pPr>
            <a:r>
              <a:rPr lang="en-US" altLang="zh-CN" sz="3200" dirty="0">
                <a:latin typeface="Times New Roman" panose="02020603050405020304" pitchFamily="18" charset="0"/>
                <a:cs typeface="Times New Roman" panose="02020603050405020304" pitchFamily="18" charset="0"/>
              </a:rPr>
              <a:t>    3</a:t>
            </a:r>
            <a:r>
              <a:rPr lang="zh-CN" altLang="en-US" sz="3200" dirty="0">
                <a:latin typeface="Times New Roman" panose="02020603050405020304" pitchFamily="18" charset="0"/>
                <a:cs typeface="Times New Roman" panose="02020603050405020304" pitchFamily="18" charset="0"/>
              </a:rPr>
              <a:t>）</a:t>
            </a:r>
            <a:r>
              <a:rPr lang="en-US" altLang="zh-CN" sz="3200" dirty="0">
                <a:latin typeface="Times New Roman" panose="02020603050405020304" pitchFamily="18" charset="0"/>
                <a:cs typeface="Times New Roman" panose="02020603050405020304" pitchFamily="18" charset="0"/>
              </a:rPr>
              <a:t>Up2U	4</a:t>
            </a:r>
            <a:r>
              <a:rPr lang="zh-CN" altLang="en-US" sz="3200" dirty="0">
                <a:latin typeface="Times New Roman" panose="02020603050405020304" pitchFamily="18" charset="0"/>
                <a:cs typeface="Times New Roman" panose="02020603050405020304" pitchFamily="18" charset="0"/>
              </a:rPr>
              <a:t>）</a:t>
            </a:r>
            <a:r>
              <a:rPr lang="en-US" altLang="zh-CN" sz="3200" dirty="0">
                <a:latin typeface="Times New Roman" panose="02020603050405020304" pitchFamily="18" charset="0"/>
                <a:cs typeface="Times New Roman" panose="02020603050405020304" pitchFamily="18" charset="0"/>
              </a:rPr>
              <a:t>LG		</a:t>
            </a:r>
            <a:endParaRPr lang="en-US" altLang="zh-CN" sz="3200" dirty="0">
              <a:latin typeface="Times New Roman" panose="02020603050405020304" pitchFamily="18" charset="0"/>
              <a:cs typeface="Times New Roman" panose="02020603050405020304" pitchFamily="18" charset="0"/>
            </a:endParaRPr>
          </a:p>
          <a:p>
            <a:pPr marL="552450" indent="-552450" algn="just" eaLnBrk="1" hangingPunct="1">
              <a:lnSpc>
                <a:spcPct val="120000"/>
              </a:lnSpc>
              <a:buNone/>
            </a:pPr>
            <a:r>
              <a:rPr lang="en-US" altLang="zh-CN" sz="3200" dirty="0">
                <a:latin typeface="Times New Roman" panose="02020603050405020304" pitchFamily="18" charset="0"/>
                <a:cs typeface="Times New Roman" panose="02020603050405020304" pitchFamily="18" charset="0"/>
              </a:rPr>
              <a:t>    5</a:t>
            </a:r>
            <a:r>
              <a:rPr lang="zh-CN" altLang="en-US" sz="3200" dirty="0">
                <a:latin typeface="Times New Roman" panose="02020603050405020304" pitchFamily="18" charset="0"/>
                <a:cs typeface="Times New Roman" panose="02020603050405020304" pitchFamily="18" charset="0"/>
              </a:rPr>
              <a:t>）</a:t>
            </a:r>
            <a:r>
              <a:rPr lang="en-US" altLang="zh-CN" sz="3200" dirty="0">
                <a:latin typeface="Times New Roman" panose="02020603050405020304" pitchFamily="18" charset="0"/>
                <a:cs typeface="Times New Roman" panose="02020603050405020304" pitchFamily="18" charset="0"/>
              </a:rPr>
              <a:t>XO</a:t>
            </a:r>
            <a:endParaRPr lang="en-US" altLang="zh-CN" sz="3200" dirty="0">
              <a:latin typeface="Times New Roman" panose="02020603050405020304" pitchFamily="18" charset="0"/>
              <a:cs typeface="Times New Roman" panose="02020603050405020304" pitchFamily="18" charset="0"/>
            </a:endParaRPr>
          </a:p>
          <a:p>
            <a:pPr marL="552450" indent="-552450" algn="just" eaLnBrk="1" hangingPunct="1">
              <a:lnSpc>
                <a:spcPct val="120000"/>
              </a:lnSpc>
              <a:buNone/>
            </a:pPr>
            <a:r>
              <a:rPr lang="zh-CN" altLang="en-US" sz="2800" dirty="0">
                <a:latin typeface="Times New Roman" panose="02020603050405020304" pitchFamily="18" charset="0"/>
                <a:cs typeface="Times New Roman" panose="02020603050405020304" pitchFamily="18" charset="0"/>
              </a:rPr>
              <a:t>（本题采用零翻译。）</a:t>
            </a:r>
            <a:endParaRPr lang="zh-CN" altLang="en-US" sz="28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Rectangle 3"/>
          <p:cNvSpPr>
            <a:spLocks noGrp="1"/>
          </p:cNvSpPr>
          <p:nvPr>
            <p:ph idx="1"/>
          </p:nvPr>
        </p:nvSpPr>
        <p:spPr>
          <a:xfrm>
            <a:off x="2351405" y="1773555"/>
            <a:ext cx="8670925" cy="4319270"/>
          </a:xfrm>
        </p:spPr>
        <p:txBody>
          <a:bodyPr vert="horz" wrap="square" lIns="91440" tIns="45720" rIns="91440" bIns="45720" anchor="t" anchorCtr="0"/>
          <a:p>
            <a:pPr eaLnBrk="1" hangingPunct="1">
              <a:lnSpc>
                <a:spcPct val="110000"/>
              </a:lnSpc>
            </a:pPr>
            <a:r>
              <a:rPr lang="en-US" altLang="zh-CN" sz="2800" b="1" dirty="0"/>
              <a:t>§ PART FOUR </a:t>
            </a:r>
            <a:r>
              <a:rPr lang="zh-CN" altLang="en-US" sz="2800" dirty="0"/>
              <a:t>讨论：通过上述翻译任务，你认为商标翻译还可以采用那些策略</a:t>
            </a:r>
            <a:r>
              <a:rPr lang="en-US" altLang="zh-CN" sz="2800" dirty="0"/>
              <a:t>?</a:t>
            </a:r>
            <a:r>
              <a:rPr lang="zh-CN" altLang="en-US" sz="2800" dirty="0"/>
              <a:t>商标翻译需要注意哪些事项？</a:t>
            </a:r>
            <a:endParaRPr lang="zh-CN" altLang="en-US" sz="2800" dirty="0"/>
          </a:p>
        </p:txBody>
      </p:sp>
      <p:pic>
        <p:nvPicPr>
          <p:cNvPr id="50179" name="Picture 6" descr="ANd9GcSc4R6OSU4jatAOd_Jcgpn8OGOlqJLPd0lAcnq-F5rBz6cVsjhG8aE6Gk_G">
            <a:hlinkClick r:id="rId1"/>
          </p:cNvPr>
          <p:cNvPicPr>
            <a:picLocks noChangeAspect="1"/>
          </p:cNvPicPr>
          <p:nvPr/>
        </p:nvPicPr>
        <p:blipFill>
          <a:blip r:embed="rId2"/>
          <a:stretch>
            <a:fillRect/>
          </a:stretch>
        </p:blipFill>
        <p:spPr>
          <a:xfrm>
            <a:off x="2855913" y="3357563"/>
            <a:ext cx="4105275" cy="3092450"/>
          </a:xfrm>
          <a:prstGeom prst="rect">
            <a:avLst/>
          </a:prstGeom>
          <a:noFill/>
          <a:ln w="9525">
            <a:noFill/>
          </a:ln>
        </p:spPr>
      </p:pic>
    </p:spTree>
  </p:cSld>
  <p:clrMapOvr>
    <a:masterClrMapping/>
  </p:clrMapOvr>
  <p:transition spd="slow">
    <p:randomBar dir="ver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2" name="内容占位符 2"/>
          <p:cNvSpPr>
            <a:spLocks noGrp="1"/>
          </p:cNvSpPr>
          <p:nvPr>
            <p:ph idx="1"/>
          </p:nvPr>
        </p:nvSpPr>
        <p:spPr>
          <a:xfrm>
            <a:off x="1775460" y="1701165"/>
            <a:ext cx="9734550" cy="5501005"/>
          </a:xfrm>
        </p:spPr>
        <p:txBody>
          <a:bodyPr vert="horz" wrap="square" lIns="91440" tIns="45720" rIns="91440" bIns="45720" anchor="t" anchorCtr="0"/>
          <a:p>
            <a:pPr>
              <a:lnSpc>
                <a:spcPct val="130000"/>
              </a:lnSpc>
            </a:pPr>
            <a:r>
              <a:rPr lang="zh-CN" altLang="en-US" sz="2400" dirty="0">
                <a:latin typeface="Times New Roman" panose="02020603050405020304" pitchFamily="18" charset="0"/>
                <a:cs typeface="Times New Roman" panose="02020603050405020304" pitchFamily="18" charset="0"/>
              </a:rPr>
              <a:t>广州</a:t>
            </a:r>
            <a:r>
              <a:rPr lang="zh-CN" altLang="en-US" sz="2400" b="1" dirty="0">
                <a:latin typeface="Times New Roman" panose="02020603050405020304" pitchFamily="18" charset="0"/>
                <a:cs typeface="Times New Roman" panose="02020603050405020304" pitchFamily="18" charset="0"/>
              </a:rPr>
              <a:t>萤致</a:t>
            </a:r>
            <a:r>
              <a:rPr lang="zh-CN" altLang="en-US" sz="2400" dirty="0">
                <a:latin typeface="Times New Roman" panose="02020603050405020304" pitchFamily="18" charset="0"/>
                <a:cs typeface="Times New Roman" panose="02020603050405020304" pitchFamily="18" charset="0"/>
              </a:rPr>
              <a:t>科技有限公司为客户提供好用，好玩，好看的数码产品和智能设备。</a:t>
            </a:r>
            <a:endParaRPr lang="en-US" altLang="zh-CN" sz="2400" dirty="0">
              <a:latin typeface="Times New Roman" panose="02020603050405020304" pitchFamily="18" charset="0"/>
              <a:cs typeface="Times New Roman" panose="02020603050405020304" pitchFamily="18" charset="0"/>
            </a:endParaRPr>
          </a:p>
          <a:p>
            <a:pPr>
              <a:lnSpc>
                <a:spcPct val="130000"/>
              </a:lnSpc>
            </a:pPr>
            <a:r>
              <a:rPr lang="zh-CN" altLang="en-US" sz="2400" dirty="0">
                <a:latin typeface="Times New Roman" panose="02020603050405020304" pitchFamily="18" charset="0"/>
                <a:cs typeface="Times New Roman" panose="02020603050405020304" pitchFamily="18" charset="0"/>
              </a:rPr>
              <a:t>萤有几个含义</a:t>
            </a:r>
            <a:r>
              <a:rPr lang="en-US" altLang="zh-CN" sz="2400" dirty="0">
                <a:latin typeface="Times New Roman" panose="02020603050405020304" pitchFamily="18" charset="0"/>
                <a:cs typeface="Times New Roman" panose="02020603050405020304" pitchFamily="18" charset="0"/>
              </a:rPr>
              <a:t>【1】 </a:t>
            </a:r>
            <a:r>
              <a:rPr lang="zh-CN" altLang="en-US" sz="2400" dirty="0">
                <a:latin typeface="Times New Roman" panose="02020603050405020304" pitchFamily="18" charset="0"/>
                <a:cs typeface="Times New Roman" panose="02020603050405020304" pitchFamily="18" charset="0"/>
              </a:rPr>
              <a:t>萤火虫 涵盖生物能转换，环保，的时代主题。（承担社会责任）</a:t>
            </a:r>
            <a:r>
              <a:rPr lang="en-US" altLang="zh-CN" sz="2400" dirty="0">
                <a:latin typeface="Times New Roman" panose="02020603050405020304" pitchFamily="18" charset="0"/>
                <a:cs typeface="Times New Roman" panose="02020603050405020304" pitchFamily="18" charset="0"/>
              </a:rPr>
              <a:t>【2】 </a:t>
            </a:r>
            <a:r>
              <a:rPr lang="zh-CN" altLang="en-US" sz="2400" dirty="0">
                <a:latin typeface="Times New Roman" panose="02020603050405020304" pitchFamily="18" charset="0"/>
                <a:cs typeface="Times New Roman" panose="02020603050405020304" pitchFamily="18" charset="0"/>
              </a:rPr>
              <a:t>萤字通赢 如何在市场竞争中赢得自己的一片天下。</a:t>
            </a:r>
            <a:r>
              <a:rPr lang="en-US" altLang="zh-CN" sz="2400" dirty="0">
                <a:latin typeface="Times New Roman" panose="02020603050405020304" pitchFamily="18" charset="0"/>
                <a:cs typeface="Times New Roman" panose="02020603050405020304" pitchFamily="18" charset="0"/>
              </a:rPr>
              <a:t>【3】 </a:t>
            </a:r>
            <a:r>
              <a:rPr lang="zh-CN" altLang="en-US" sz="2400" dirty="0">
                <a:latin typeface="Times New Roman" panose="02020603050405020304" pitchFamily="18" charset="0"/>
                <a:cs typeface="Times New Roman" panose="02020603050405020304" pitchFamily="18" charset="0"/>
              </a:rPr>
              <a:t>萤也有代表光明，心无旁骛的专一精神，想客观求实的把每件事情做好。致的几个含义</a:t>
            </a:r>
            <a:r>
              <a:rPr lang="en-US" altLang="zh-CN" sz="2400" dirty="0">
                <a:latin typeface="Times New Roman" panose="02020603050405020304" pitchFamily="18" charset="0"/>
                <a:cs typeface="Times New Roman" panose="02020603050405020304" pitchFamily="18" charset="0"/>
              </a:rPr>
              <a:t>【1】 </a:t>
            </a:r>
            <a:r>
              <a:rPr lang="zh-CN" altLang="en-US" sz="2400" dirty="0">
                <a:latin typeface="Times New Roman" panose="02020603050405020304" pitchFamily="18" charset="0"/>
                <a:cs typeface="Times New Roman" panose="02020603050405020304" pitchFamily="18" charset="0"/>
              </a:rPr>
              <a:t>极致 我们的产品如何做到全方位的极致。</a:t>
            </a:r>
            <a:r>
              <a:rPr lang="en-US" altLang="zh-CN" sz="2400" dirty="0">
                <a:latin typeface="Times New Roman" panose="02020603050405020304" pitchFamily="18" charset="0"/>
                <a:cs typeface="Times New Roman" panose="02020603050405020304" pitchFamily="18" charset="0"/>
              </a:rPr>
              <a:t>【2】 </a:t>
            </a:r>
            <a:r>
              <a:rPr lang="zh-CN" altLang="en-US" sz="2400" dirty="0">
                <a:latin typeface="Times New Roman" panose="02020603050405020304" pitchFamily="18" charset="0"/>
                <a:cs typeface="Times New Roman" panose="02020603050405020304" pitchFamily="18" charset="0"/>
              </a:rPr>
              <a:t>致 </a:t>
            </a:r>
            <a:r>
              <a:rPr lang="en-US" altLang="zh-CN" sz="2400"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a:p>
            <a:pPr>
              <a:lnSpc>
                <a:spcPct val="130000"/>
              </a:lnSpc>
            </a:pPr>
            <a:r>
              <a:rPr lang="zh-CN" altLang="en-US" sz="2400" dirty="0">
                <a:latin typeface="Times New Roman" panose="02020603050405020304" pitchFamily="18" charset="0"/>
                <a:cs typeface="Times New Roman" panose="02020603050405020304" pitchFamily="18" charset="0"/>
              </a:rPr>
              <a:t>萤致作为商标：翻译？</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Rectangle 3"/>
          <p:cNvSpPr>
            <a:spLocks noGrp="1"/>
          </p:cNvSpPr>
          <p:nvPr>
            <p:ph idx="1"/>
          </p:nvPr>
        </p:nvSpPr>
        <p:spPr>
          <a:xfrm>
            <a:off x="1811338" y="835978"/>
            <a:ext cx="8569325" cy="6119812"/>
          </a:xfrm>
        </p:spPr>
        <p:txBody>
          <a:bodyPr vert="horz" wrap="square" lIns="91440" tIns="45720" rIns="91440" bIns="45720" anchor="t" anchorCtr="0"/>
          <a:p>
            <a:pPr eaLnBrk="1" hangingPunct="1">
              <a:lnSpc>
                <a:spcPct val="120000"/>
              </a:lnSpc>
            </a:pPr>
            <a:r>
              <a:rPr lang="en-US" altLang="zh-CN" sz="3600" b="1" dirty="0">
                <a:latin typeface="Arial" panose="020B0604020202020204" pitchFamily="34" charset="0"/>
              </a:rPr>
              <a:t>I.</a:t>
            </a:r>
            <a:r>
              <a:rPr lang="en-US" altLang="zh-CN" sz="3600" dirty="0">
                <a:latin typeface="Arial" panose="020B0604020202020204" pitchFamily="34" charset="0"/>
              </a:rPr>
              <a:t> </a:t>
            </a:r>
            <a:r>
              <a:rPr lang="zh-CN" altLang="en-US" sz="3600" dirty="0">
                <a:latin typeface="Arial" panose="020B0604020202020204" pitchFamily="34" charset="0"/>
              </a:rPr>
              <a:t>商标翻译总结</a:t>
            </a:r>
            <a:endParaRPr lang="zh-CN" altLang="en-US" sz="3600" dirty="0">
              <a:latin typeface="Arial" panose="020B0604020202020204" pitchFamily="34" charset="0"/>
            </a:endParaRPr>
          </a:p>
          <a:p>
            <a:pPr eaLnBrk="1" hangingPunct="1">
              <a:lnSpc>
                <a:spcPct val="120000"/>
              </a:lnSpc>
            </a:pPr>
            <a:r>
              <a:rPr lang="zh-CN" altLang="en-US" sz="2800" dirty="0"/>
              <a:t>本单元从商标的含义谈起，讲述了商标的语言特征、商标翻译的原则和商标翻译技巧。现将商标翻译的原则和技巧归纳如下：</a:t>
            </a:r>
            <a:endParaRPr lang="zh-CN" altLang="en-US" sz="2800" dirty="0"/>
          </a:p>
        </p:txBody>
      </p:sp>
    </p:spTree>
  </p:cSld>
  <p:clrMapOvr>
    <a:masterClrMapping/>
  </p:clrMapOvr>
  <p:transition spd="slow">
    <p:randomBar dir="ver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82365" name="Group 93"/>
          <p:cNvGraphicFramePr>
            <a:graphicFrameLocks noGrp="1"/>
          </p:cNvGraphicFramePr>
          <p:nvPr>
            <p:ph sz="half" idx="1"/>
          </p:nvPr>
        </p:nvGraphicFramePr>
        <p:xfrm>
          <a:off x="1847850" y="692785"/>
          <a:ext cx="9748520" cy="4589780"/>
        </p:xfrm>
        <a:graphic>
          <a:graphicData uri="http://schemas.openxmlformats.org/drawingml/2006/table">
            <a:tbl>
              <a:tblPr/>
              <a:tblGrid>
                <a:gridCol w="1919605"/>
                <a:gridCol w="7828915"/>
              </a:tblGrid>
              <a:tr h="458470">
                <a:tc rowSpan="3">
                  <a:txBody>
                    <a:bodyPr/>
                    <a:lstStyle/>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商标的翻译原则</a:t>
                      </a:r>
                      <a:endParaRPr kumimoji="0" lang="zh-CN" altLang="en-US"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简洁性：商标译文必须简洁、明快、朗朗上口</a:t>
                      </a:r>
                      <a:endParaRPr kumimoji="0" lang="zh-CN" altLang="en-US"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74675">
                <a:tc vMerge="1">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关联性：商标译文必须与产品特点紧密相关</a:t>
                      </a:r>
                      <a:endParaRPr kumimoji="0" lang="zh-CN" altLang="en-US"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468630">
                <a:tc vMerge="1">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文化适应性：迎合译入语民族的心理特征和审美情趣</a:t>
                      </a:r>
                      <a:endParaRPr kumimoji="0" lang="zh-CN" altLang="en-US"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74040">
                <a:tc rowSpan="5">
                  <a:txBody>
                    <a:bodyPr/>
                    <a:lstStyle/>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商标的翻译技巧</a:t>
                      </a:r>
                      <a:endParaRPr kumimoji="0" lang="zh-CN" altLang="en-US"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音译法：利用最贴近原语语音的译语进行翻译</a:t>
                      </a:r>
                      <a:endParaRPr kumimoji="0" lang="zh-CN" altLang="en-US"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488950">
                <a:tc vMerge="1">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意译法：挖掘原语的意义，体现商品特点和品质</a:t>
                      </a:r>
                      <a:endParaRPr kumimoji="0" lang="zh-CN" altLang="en-US"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819785">
                <a:tc vMerge="1">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音意结合法：注重原语和译语读音的协调一致，更强调译文对商品特点的描述</a:t>
                      </a:r>
                      <a:endParaRPr kumimoji="0" lang="zh-CN" altLang="en-US"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601980">
                <a:tc vMerge="1">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创译法：根据商品特点另起炉灶进行翻译</a:t>
                      </a:r>
                      <a:endParaRPr kumimoji="0" lang="zh-CN" altLang="en-US"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600075">
                <a:tc vMerge="1">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零翻译：主要用于外文缩略语</a:t>
                      </a:r>
                      <a:endParaRPr kumimoji="0" lang="zh-CN" altLang="en-US"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Rectangle 3"/>
          <p:cNvSpPr>
            <a:spLocks noGrp="1"/>
          </p:cNvSpPr>
          <p:nvPr>
            <p:ph idx="1"/>
          </p:nvPr>
        </p:nvSpPr>
        <p:spPr>
          <a:xfrm>
            <a:off x="1919605" y="764540"/>
            <a:ext cx="9164320" cy="5616575"/>
          </a:xfrm>
        </p:spPr>
        <p:txBody>
          <a:bodyPr vert="horz" wrap="square" lIns="91440" tIns="45720" rIns="91440" bIns="45720" anchor="t" anchorCtr="0"/>
          <a:p>
            <a:pPr eaLnBrk="1" hangingPunct="1">
              <a:buNone/>
            </a:pPr>
            <a:r>
              <a:rPr lang="en-US" altLang="zh-CN" b="1" dirty="0">
                <a:latin typeface="Times New Roman" panose="02020603050405020304" pitchFamily="18" charset="0"/>
                <a:cs typeface="Times New Roman" panose="02020603050405020304" pitchFamily="18" charset="0"/>
              </a:rPr>
              <a:t>Task II</a:t>
            </a:r>
            <a:r>
              <a:rPr lang="en-US" altLang="zh-CN" dirty="0">
                <a:latin typeface="Times New Roman" panose="02020603050405020304" pitchFamily="18" charset="0"/>
                <a:cs typeface="Times New Roman" panose="02020603050405020304" pitchFamily="18" charset="0"/>
              </a:rPr>
              <a:t>  </a:t>
            </a:r>
            <a:r>
              <a:rPr lang="zh-CN" altLang="en-US" dirty="0">
                <a:latin typeface="Times New Roman" panose="02020603050405020304" pitchFamily="18" charset="0"/>
                <a:cs typeface="Times New Roman" panose="02020603050405020304" pitchFamily="18" charset="0"/>
              </a:rPr>
              <a:t>商标等于品牌或牌子吗？商标和牌子有何区别？</a:t>
            </a:r>
            <a:endParaRPr lang="zh-CN" altLang="en-US" dirty="0">
              <a:latin typeface="Times New Roman" panose="02020603050405020304" pitchFamily="18" charset="0"/>
              <a:cs typeface="Times New Roman" panose="02020603050405020304" pitchFamily="18" charset="0"/>
            </a:endParaRPr>
          </a:p>
          <a:p>
            <a:pPr eaLnBrk="1" hangingPunct="1">
              <a:buNone/>
            </a:pPr>
            <a:endParaRPr lang="zh-CN" altLang="en-US"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世界知识产权组织（</a:t>
            </a:r>
            <a:r>
              <a:rPr lang="en-US" altLang="zh-CN" sz="2000" dirty="0">
                <a:latin typeface="Times New Roman" panose="02020603050405020304" pitchFamily="18" charset="0"/>
                <a:cs typeface="Times New Roman" panose="02020603050405020304" pitchFamily="18" charset="0"/>
              </a:rPr>
              <a:t>World Intellectual Property Organization</a:t>
            </a:r>
            <a:r>
              <a:rPr lang="zh-CN" altLang="en-US" sz="2000" dirty="0">
                <a:latin typeface="Times New Roman" panose="02020603050405020304" pitchFamily="18" charset="0"/>
                <a:cs typeface="Times New Roman" panose="02020603050405020304" pitchFamily="18" charset="0"/>
              </a:rPr>
              <a:t>）给商标（</a:t>
            </a:r>
            <a:r>
              <a:rPr lang="en-US" altLang="zh-CN" sz="2000" dirty="0">
                <a:latin typeface="Times New Roman" panose="02020603050405020304" pitchFamily="18" charset="0"/>
                <a:cs typeface="Times New Roman" panose="02020603050405020304" pitchFamily="18" charset="0"/>
              </a:rPr>
              <a:t>Trademark or Trade Mark</a:t>
            </a:r>
            <a:r>
              <a:rPr lang="zh-CN" altLang="en-US" sz="2000" dirty="0">
                <a:latin typeface="Times New Roman" panose="02020603050405020304" pitchFamily="18" charset="0"/>
                <a:cs typeface="Times New Roman" panose="02020603050405020304" pitchFamily="18" charset="0"/>
              </a:rPr>
              <a:t>）下的定义是：“商标是用来区别某一工业或商业企业或这种企业集团的商品标志。”（崔立红，</a:t>
            </a:r>
            <a:r>
              <a:rPr lang="en-US" altLang="zh-CN" sz="2000" dirty="0">
                <a:latin typeface="Times New Roman" panose="02020603050405020304" pitchFamily="18" charset="0"/>
                <a:cs typeface="Times New Roman" panose="02020603050405020304" pitchFamily="18" charset="0"/>
              </a:rPr>
              <a:t>2003</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12</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辞海</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对商标的定义是：“商标是企业、事业单位和个体工商业者对其生产、制造、加工、拣选或经销的商品所使用的标志。一般用文字、图形或其组合，注明在商品、商品包装、招牌、广告上面。”</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Rectangle 2"/>
          <p:cNvSpPr>
            <a:spLocks noGrp="1"/>
          </p:cNvSpPr>
          <p:nvPr>
            <p:ph type="title"/>
          </p:nvPr>
        </p:nvSpPr>
        <p:spPr>
          <a:xfrm>
            <a:off x="1919288" y="115888"/>
            <a:ext cx="3849687" cy="752475"/>
          </a:xfrm>
        </p:spPr>
        <p:txBody>
          <a:bodyPr vert="horz" wrap="square" lIns="91440" tIns="45720" rIns="91440" bIns="45720" anchor="b" anchorCtr="0"/>
          <a:p>
            <a:pPr eaLnBrk="1" hangingPunct="1"/>
            <a:r>
              <a:rPr lang="en-US" altLang="zh-CN" sz="4000" dirty="0"/>
              <a:t>II. </a:t>
            </a:r>
            <a:r>
              <a:rPr lang="zh-CN" altLang="en-US" sz="4000" dirty="0"/>
              <a:t>商标翻译余论 </a:t>
            </a:r>
            <a:endParaRPr lang="zh-CN" altLang="en-US" sz="4000" dirty="0"/>
          </a:p>
        </p:txBody>
      </p:sp>
      <p:sp>
        <p:nvSpPr>
          <p:cNvPr id="54275" name="Rectangle 3"/>
          <p:cNvSpPr>
            <a:spLocks noGrp="1"/>
          </p:cNvSpPr>
          <p:nvPr>
            <p:ph idx="1"/>
          </p:nvPr>
        </p:nvSpPr>
        <p:spPr>
          <a:xfrm>
            <a:off x="1569085" y="1052830"/>
            <a:ext cx="9887585" cy="4681220"/>
          </a:xfrm>
        </p:spPr>
        <p:txBody>
          <a:bodyPr vert="horz" wrap="square" lIns="91440" tIns="45720" rIns="91440" bIns="45720" anchor="t" anchorCtr="0"/>
          <a:p>
            <a:pPr eaLnBrk="1" hangingPunct="1">
              <a:lnSpc>
                <a:spcPct val="80000"/>
              </a:lnSpc>
            </a:pPr>
            <a:r>
              <a:rPr lang="en-US" altLang="zh-CN" dirty="0">
                <a:latin typeface="Times New Roman" panose="02020603050405020304" pitchFamily="18" charset="0"/>
                <a:cs typeface="Times New Roman" panose="02020603050405020304" pitchFamily="18" charset="0"/>
              </a:rPr>
              <a:t>1. </a:t>
            </a:r>
            <a:r>
              <a:rPr lang="zh-CN" altLang="en-US" dirty="0">
                <a:latin typeface="Times New Roman" panose="02020603050405020304" pitchFamily="18" charset="0"/>
                <a:cs typeface="Times New Roman" panose="02020603050405020304" pitchFamily="18" charset="0"/>
              </a:rPr>
              <a:t>商标起源与商标翻译</a:t>
            </a:r>
            <a:endParaRPr lang="zh-CN" altLang="en-US"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商标依附于企业和产品，不能凭空捏造，它是基于企业发展历史并与企业的产品特征、企业文化、经营理念息息相关的。翻译商标必须着眼于商标存在的语境。比如：“多喜爱”洋溢着时尚、吉祥、热情的气息，翻译成“</a:t>
            </a:r>
            <a:r>
              <a:rPr lang="en-US" altLang="zh-CN" sz="2000" dirty="0">
                <a:latin typeface="Times New Roman" panose="02020603050405020304" pitchFamily="18" charset="0"/>
                <a:cs typeface="Times New Roman" panose="02020603050405020304" pitchFamily="18" charset="0"/>
              </a:rPr>
              <a:t>Dohia”</a:t>
            </a:r>
            <a:r>
              <a:rPr lang="zh-CN" altLang="en-US" sz="2000" dirty="0">
                <a:latin typeface="Times New Roman" panose="02020603050405020304" pitchFamily="18" charset="0"/>
                <a:cs typeface="Times New Roman" panose="02020603050405020304" pitchFamily="18" charset="0"/>
              </a:rPr>
              <a:t>为音译法。在希腊字母中，</a:t>
            </a:r>
            <a:r>
              <a:rPr lang="en-US" altLang="zh-CN" sz="2000" dirty="0">
                <a:latin typeface="Times New Roman" panose="02020603050405020304" pitchFamily="18" charset="0"/>
                <a:cs typeface="Times New Roman" panose="02020603050405020304" pitchFamily="18" charset="0"/>
              </a:rPr>
              <a:t>Dohia</a:t>
            </a:r>
            <a:r>
              <a:rPr lang="zh-CN" altLang="en-US" sz="2000" dirty="0">
                <a:latin typeface="Times New Roman" panose="02020603050405020304" pitchFamily="18" charset="0"/>
                <a:cs typeface="Times New Roman" panose="02020603050405020304" pitchFamily="18" charset="0"/>
              </a:rPr>
              <a:t>象征着“超越与完美”，“</a:t>
            </a:r>
            <a:r>
              <a:rPr lang="en-US" altLang="zh-CN" sz="2000" dirty="0">
                <a:latin typeface="Times New Roman" panose="02020603050405020304" pitchFamily="18" charset="0"/>
                <a:cs typeface="Times New Roman" panose="02020603050405020304" pitchFamily="18" charset="0"/>
              </a:rPr>
              <a:t>Do”</a:t>
            </a:r>
            <a:r>
              <a:rPr lang="zh-CN" altLang="en-US" sz="2000" dirty="0">
                <a:latin typeface="Times New Roman" panose="02020603050405020304" pitchFamily="18" charset="0"/>
                <a:cs typeface="Times New Roman" panose="02020603050405020304" pitchFamily="18" charset="0"/>
              </a:rPr>
              <a:t>表示“做”，“</a:t>
            </a:r>
            <a:r>
              <a:rPr lang="en-US" altLang="zh-CN" sz="2000" dirty="0">
                <a:latin typeface="Times New Roman" panose="02020603050405020304" pitchFamily="18" charset="0"/>
                <a:cs typeface="Times New Roman" panose="02020603050405020304" pitchFamily="18" charset="0"/>
              </a:rPr>
              <a:t>hi”</a:t>
            </a:r>
            <a:r>
              <a:rPr lang="zh-CN" altLang="en-US" sz="2000" dirty="0">
                <a:latin typeface="Times New Roman" panose="02020603050405020304" pitchFamily="18" charset="0"/>
                <a:cs typeface="Times New Roman" panose="02020603050405020304" pitchFamily="18" charset="0"/>
              </a:rPr>
              <a:t>与“</a:t>
            </a:r>
            <a:r>
              <a:rPr lang="en-US" altLang="zh-CN" sz="2000" dirty="0">
                <a:latin typeface="Times New Roman" panose="02020603050405020304" pitchFamily="18" charset="0"/>
                <a:cs typeface="Times New Roman" panose="02020603050405020304" pitchFamily="18" charset="0"/>
              </a:rPr>
              <a:t>High</a:t>
            </a:r>
            <a:r>
              <a:rPr lang="zh-CN" altLang="en-US" sz="2000" dirty="0">
                <a:latin typeface="Times New Roman" panose="02020603050405020304" pitchFamily="18" charset="0"/>
                <a:cs typeface="Times New Roman" panose="02020603050405020304" pitchFamily="18" charset="0"/>
              </a:rPr>
              <a:t>（高）”谐音， “</a:t>
            </a:r>
            <a:r>
              <a:rPr lang="en-US" altLang="zh-CN" sz="2000" dirty="0">
                <a:latin typeface="Times New Roman" panose="02020603050405020304" pitchFamily="18" charset="0"/>
                <a:cs typeface="Times New Roman" panose="02020603050405020304" pitchFamily="18" charset="0"/>
              </a:rPr>
              <a:t>a”</a:t>
            </a:r>
            <a:r>
              <a:rPr lang="zh-CN" altLang="en-US" sz="2000" dirty="0">
                <a:latin typeface="Times New Roman" panose="02020603050405020304" pitchFamily="18" charset="0"/>
                <a:cs typeface="Times New Roman" panose="02020603050405020304" pitchFamily="18" charset="0"/>
              </a:rPr>
              <a:t>为英文字母第一个，含义不言自明。整个组合寓意着品牌追求完美，不畏艰辛而勇往直前的开创精神；在寝饰用品界，它代表着“卓越的标志”</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时尚设计与精湛工艺之表征。其商标设计中活力四射的太阳（男人）与温情脉脉的月亮（女人），深情相拥，沐浴在美丽的蓝色夜世界，日夜相伴、真诚恒久、共享幸福时光，向家庭、爱情中的男女传达着深深的祝福。（多喜爱官方网站</a:t>
            </a:r>
            <a:r>
              <a:rPr lang="zh-CN" altLang="en-US" sz="2000" dirty="0">
                <a:latin typeface="Times New Roman" panose="02020603050405020304" pitchFamily="18" charset="0"/>
                <a:cs typeface="Times New Roman" panose="02020603050405020304" pitchFamily="18" charset="0"/>
              </a:rPr>
              <a:t>）</a:t>
            </a:r>
            <a:endParaRPr lang="zh-CN" altLang="en-US" sz="2000" dirty="0">
              <a:latin typeface="Times New Roman" panose="02020603050405020304" pitchFamily="18" charset="0"/>
              <a:cs typeface="Times New Roman" panose="02020603050405020304" pitchFamily="18" charset="0"/>
            </a:endParaRPr>
          </a:p>
        </p:txBody>
      </p:sp>
      <p:pic>
        <p:nvPicPr>
          <p:cNvPr id="54276" name="Picture 4" descr="http://img.china.alibaba.com/news/upload/3/20070329082251Zke1EeaKJ3_1175138563266.jpg"/>
          <p:cNvPicPr>
            <a:picLocks noChangeAspect="1"/>
          </p:cNvPicPr>
          <p:nvPr/>
        </p:nvPicPr>
        <p:blipFill>
          <a:blip r:embed="rId1" r:link="rId2"/>
          <a:stretch>
            <a:fillRect/>
          </a:stretch>
        </p:blipFill>
        <p:spPr>
          <a:xfrm>
            <a:off x="335280" y="3717290"/>
            <a:ext cx="1228090" cy="1228090"/>
          </a:xfrm>
          <a:prstGeom prst="rect">
            <a:avLst/>
          </a:prstGeom>
          <a:noFill/>
          <a:ln w="9525">
            <a:noFill/>
          </a:ln>
        </p:spPr>
      </p:pic>
    </p:spTree>
  </p:cSld>
  <p:clrMapOvr>
    <a:masterClrMapping/>
  </p:clrMapOvr>
  <p:transition spd="slow">
    <p:randomBar dir="ver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Rectangle 3"/>
          <p:cNvSpPr>
            <a:spLocks noGrp="1"/>
          </p:cNvSpPr>
          <p:nvPr>
            <p:ph idx="1"/>
          </p:nvPr>
        </p:nvSpPr>
        <p:spPr>
          <a:xfrm>
            <a:off x="1487170" y="1701165"/>
            <a:ext cx="9832340" cy="4464050"/>
          </a:xfrm>
        </p:spPr>
        <p:txBody>
          <a:bodyPr vert="horz" wrap="square" lIns="91440" tIns="45720" rIns="91440" bIns="45720" anchor="t" anchorCtr="0"/>
          <a:p>
            <a:pPr eaLnBrk="1" hangingPunct="1">
              <a:lnSpc>
                <a:spcPct val="160000"/>
              </a:lnSpc>
              <a:buNone/>
            </a:pPr>
            <a:r>
              <a:rPr lang="en-US" altLang="zh-CN" sz="2000" dirty="0">
                <a:latin typeface="Times New Roman" panose="02020603050405020304" pitchFamily="18" charset="0"/>
                <a:cs typeface="Times New Roman" panose="02020603050405020304" pitchFamily="18" charset="0"/>
              </a:rPr>
              <a:t>    SK-II</a:t>
            </a:r>
            <a:r>
              <a:rPr lang="zh-CN" altLang="en-US" sz="2000" dirty="0">
                <a:latin typeface="Times New Roman" panose="02020603050405020304" pitchFamily="18" charset="0"/>
                <a:cs typeface="Times New Roman" panose="02020603050405020304" pitchFamily="18" charset="0"/>
              </a:rPr>
              <a:t>是知名化妆品品牌，</a:t>
            </a:r>
            <a:r>
              <a:rPr lang="en-US" altLang="zh-CN" sz="2000" dirty="0">
                <a:latin typeface="Times New Roman" panose="02020603050405020304" pitchFamily="18" charset="0"/>
                <a:cs typeface="Times New Roman" panose="02020603050405020304" pitchFamily="18" charset="0"/>
              </a:rPr>
              <a:t>30</a:t>
            </a:r>
            <a:r>
              <a:rPr lang="zh-CN" altLang="en-US" sz="2000" dirty="0">
                <a:latin typeface="Times New Roman" panose="02020603050405020304" pitchFamily="18" charset="0"/>
                <a:cs typeface="Times New Roman" panose="02020603050405020304" pitchFamily="18" charset="0"/>
              </a:rPr>
              <a:t>多年前日本科学家发现了天然珍贵的活细胞酵母精华：</a:t>
            </a:r>
            <a:r>
              <a:rPr lang="en-US" altLang="zh-CN" sz="2000" dirty="0">
                <a:latin typeface="Times New Roman" panose="02020603050405020304" pitchFamily="18" charset="0"/>
                <a:cs typeface="Times New Roman" panose="02020603050405020304" pitchFamily="18" charset="0"/>
              </a:rPr>
              <a:t>Pitera®</a:t>
            </a:r>
            <a:r>
              <a:rPr lang="zh-CN" altLang="en-US" sz="2000" dirty="0">
                <a:latin typeface="Times New Roman" panose="02020603050405020304" pitchFamily="18" charset="0"/>
                <a:cs typeface="Times New Roman" panose="02020603050405020304" pitchFamily="18" charset="0"/>
              </a:rPr>
              <a:t>，从而诞生了第一瓶“神仙水”以及</a:t>
            </a:r>
            <a:r>
              <a:rPr lang="en-US" altLang="zh-CN" sz="2000" dirty="0">
                <a:latin typeface="Times New Roman" panose="02020603050405020304" pitchFamily="18" charset="0"/>
                <a:cs typeface="Times New Roman" panose="02020603050405020304" pitchFamily="18" charset="0"/>
              </a:rPr>
              <a:t>SK-II</a:t>
            </a:r>
            <a:r>
              <a:rPr lang="zh-CN" altLang="en-US" sz="2000" dirty="0">
                <a:latin typeface="Times New Roman" panose="02020603050405020304" pitchFamily="18" charset="0"/>
                <a:cs typeface="Times New Roman" panose="02020603050405020304" pitchFamily="18" charset="0"/>
              </a:rPr>
              <a:t>，这个缔造晶莹剔透肌肤的护肤品牌。</a:t>
            </a:r>
            <a:r>
              <a:rPr lang="en-US" altLang="zh-CN" sz="2000" dirty="0">
                <a:latin typeface="Times New Roman" panose="02020603050405020304" pitchFamily="18" charset="0"/>
                <a:cs typeface="Times New Roman" panose="02020603050405020304" pitchFamily="18" charset="0"/>
              </a:rPr>
              <a:t>SK-II</a:t>
            </a:r>
            <a:r>
              <a:rPr lang="zh-CN" altLang="en-US" sz="2000" dirty="0">
                <a:latin typeface="Times New Roman" panose="02020603050405020304" pitchFamily="18" charset="0"/>
                <a:cs typeface="Times New Roman" panose="02020603050405020304" pitchFamily="18" charset="0"/>
              </a:rPr>
              <a:t>的全称是“</a:t>
            </a:r>
            <a:r>
              <a:rPr lang="en-US" altLang="zh-CN" sz="2000" dirty="0">
                <a:latin typeface="Times New Roman" panose="02020603050405020304" pitchFamily="18" charset="0"/>
                <a:cs typeface="Times New Roman" panose="02020603050405020304" pitchFamily="18" charset="0"/>
              </a:rPr>
              <a:t>Secret Key to Beautiful Skin”</a:t>
            </a:r>
            <a:r>
              <a:rPr lang="zh-CN" altLang="en-US" sz="2000" dirty="0">
                <a:latin typeface="Times New Roman" panose="02020603050405020304" pitchFamily="18" charset="0"/>
                <a:cs typeface="Times New Roman" panose="02020603050405020304" pitchFamily="18" charset="0"/>
              </a:rPr>
              <a:t>，即“开启美丽的神秘之匙”。如果商标翻译死死扣住原文全部翻译出来，恐怕消费者难以记住，还不如采用商标零翻译，直接使用“</a:t>
            </a:r>
            <a:r>
              <a:rPr lang="en-US" altLang="zh-CN" sz="2000" dirty="0">
                <a:latin typeface="Times New Roman" panose="02020603050405020304" pitchFamily="18" charset="0"/>
                <a:cs typeface="Times New Roman" panose="02020603050405020304" pitchFamily="18" charset="0"/>
              </a:rPr>
              <a:t>SK-II”</a:t>
            </a:r>
            <a:r>
              <a:rPr lang="zh-CN" altLang="en-US" sz="2000" dirty="0">
                <a:latin typeface="Times New Roman" panose="02020603050405020304" pitchFamily="18" charset="0"/>
                <a:cs typeface="Times New Roman" panose="02020603050405020304" pitchFamily="18" charset="0"/>
              </a:rPr>
              <a:t>，简单明了，易记易读。</a:t>
            </a:r>
            <a:r>
              <a:rPr lang="zh-CN" altLang="en-US" sz="2000" dirty="0">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Rectangle 3"/>
          <p:cNvSpPr>
            <a:spLocks noGrp="1"/>
          </p:cNvSpPr>
          <p:nvPr>
            <p:ph idx="1"/>
          </p:nvPr>
        </p:nvSpPr>
        <p:spPr>
          <a:xfrm>
            <a:off x="1703705" y="908685"/>
            <a:ext cx="9830435" cy="5158105"/>
          </a:xfrm>
        </p:spPr>
        <p:txBody>
          <a:bodyPr vert="horz" wrap="square" lIns="91440" tIns="45720" rIns="91440" bIns="45720" anchor="t" anchorCtr="0"/>
          <a:p>
            <a:pPr eaLnBrk="1" hangingPunct="1">
              <a:lnSpc>
                <a:spcPct val="80000"/>
              </a:lnSpc>
            </a:pPr>
            <a:r>
              <a:rPr lang="en-US" altLang="zh-CN" sz="3600" dirty="0">
                <a:latin typeface="Times New Roman" panose="02020603050405020304" pitchFamily="18" charset="0"/>
                <a:cs typeface="Times New Roman" panose="02020603050405020304" pitchFamily="18" charset="0"/>
              </a:rPr>
              <a:t>2. </a:t>
            </a:r>
            <a:r>
              <a:rPr lang="zh-CN" altLang="en-US" sz="3600" dirty="0">
                <a:latin typeface="Times New Roman" panose="02020603050405020304" pitchFamily="18" charset="0"/>
                <a:cs typeface="Times New Roman" panose="02020603050405020304" pitchFamily="18" charset="0"/>
              </a:rPr>
              <a:t>商标改名与商标翻译</a:t>
            </a:r>
            <a:endParaRPr lang="zh-CN" altLang="en-US" sz="3600" dirty="0">
              <a:latin typeface="Times New Roman" panose="02020603050405020304" pitchFamily="18" charset="0"/>
              <a:cs typeface="Times New Roman" panose="02020603050405020304" pitchFamily="18" charset="0"/>
            </a:endParaRPr>
          </a:p>
          <a:p>
            <a:pPr eaLnBrk="1" hangingPunct="1">
              <a:lnSpc>
                <a:spcPct val="160000"/>
              </a:lnSpc>
            </a:pPr>
            <a:r>
              <a:rPr lang="zh-CN" altLang="en-US" sz="2000" dirty="0">
                <a:latin typeface="Times New Roman" panose="02020603050405020304" pitchFamily="18" charset="0"/>
                <a:cs typeface="Times New Roman" panose="02020603050405020304" pitchFamily="18" charset="0"/>
              </a:rPr>
              <a:t>常言道：“行不更名，坐不改姓”。但是，由于种种原因可能导致商标改名换姓。</a:t>
            </a:r>
            <a:r>
              <a:rPr lang="en-US" altLang="zh-CN" sz="2000" dirty="0">
                <a:latin typeface="Times New Roman" panose="02020603050405020304" pitchFamily="18" charset="0"/>
                <a:cs typeface="Times New Roman" panose="02020603050405020304" pitchFamily="18" charset="0"/>
              </a:rPr>
              <a:t>2003</a:t>
            </a:r>
            <a:r>
              <a:rPr lang="zh-CN" altLang="en-US" sz="2000" dirty="0">
                <a:latin typeface="Times New Roman" panose="02020603050405020304" pitchFamily="18" charset="0"/>
                <a:cs typeface="Times New Roman" panose="02020603050405020304" pitchFamily="18" charset="0"/>
              </a:rPr>
              <a:t>年</a:t>
            </a:r>
            <a:r>
              <a:rPr lang="en-US" altLang="zh-CN" sz="2000" dirty="0">
                <a:latin typeface="Times New Roman" panose="02020603050405020304" pitchFamily="18" charset="0"/>
                <a:cs typeface="Times New Roman" panose="02020603050405020304" pitchFamily="18" charset="0"/>
              </a:rPr>
              <a:t>4</a:t>
            </a:r>
            <a:r>
              <a:rPr lang="zh-CN" altLang="en-US" sz="2000" dirty="0">
                <a:latin typeface="Times New Roman" panose="02020603050405020304" pitchFamily="18" charset="0"/>
                <a:cs typeface="Times New Roman" panose="02020603050405020304" pitchFamily="18" charset="0"/>
              </a:rPr>
              <a:t>月</a:t>
            </a:r>
            <a:r>
              <a:rPr lang="en-US" altLang="zh-CN" sz="2000" dirty="0">
                <a:latin typeface="Times New Roman" panose="02020603050405020304" pitchFamily="18" charset="0"/>
                <a:cs typeface="Times New Roman" panose="02020603050405020304" pitchFamily="18" charset="0"/>
              </a:rPr>
              <a:t>28</a:t>
            </a:r>
            <a:r>
              <a:rPr lang="zh-CN" altLang="en-US" sz="2000" dirty="0">
                <a:latin typeface="Times New Roman" panose="02020603050405020304" pitchFamily="18" charset="0"/>
                <a:cs typeface="Times New Roman" panose="02020603050405020304" pitchFamily="18" charset="0"/>
              </a:rPr>
              <a:t>日，联想集团在北京正式对外宣布启用集团新标识“</a:t>
            </a:r>
            <a:r>
              <a:rPr lang="en-US" altLang="zh-CN" sz="2000" dirty="0">
                <a:latin typeface="Times New Roman" panose="02020603050405020304" pitchFamily="18" charset="0"/>
                <a:cs typeface="Times New Roman" panose="02020603050405020304" pitchFamily="18" charset="0"/>
              </a:rPr>
              <a:t>lenovo</a:t>
            </a:r>
            <a:r>
              <a:rPr lang="zh-CN" altLang="en-US" sz="2000" dirty="0">
                <a:latin typeface="Times New Roman" panose="02020603050405020304" pitchFamily="18" charset="0"/>
                <a:cs typeface="Times New Roman" panose="02020603050405020304" pitchFamily="18" charset="0"/>
              </a:rPr>
              <a:t>联想”，以“</a:t>
            </a:r>
            <a:r>
              <a:rPr lang="en-US" altLang="zh-CN" sz="2000" dirty="0">
                <a:latin typeface="Times New Roman" panose="02020603050405020304" pitchFamily="18" charset="0"/>
                <a:cs typeface="Times New Roman" panose="02020603050405020304" pitchFamily="18" charset="0"/>
              </a:rPr>
              <a:t>lenovo”</a:t>
            </a:r>
            <a:r>
              <a:rPr lang="zh-CN" altLang="en-US" sz="2000" dirty="0">
                <a:latin typeface="Times New Roman" panose="02020603050405020304" pitchFamily="18" charset="0"/>
                <a:cs typeface="Times New Roman" panose="02020603050405020304" pitchFamily="18" charset="0"/>
              </a:rPr>
              <a:t>代替原有的英文标识“</a:t>
            </a:r>
            <a:r>
              <a:rPr lang="en-US" altLang="zh-CN" sz="2000" dirty="0">
                <a:latin typeface="Times New Roman" panose="02020603050405020304" pitchFamily="18" charset="0"/>
                <a:cs typeface="Times New Roman" panose="02020603050405020304" pitchFamily="18" charset="0"/>
              </a:rPr>
              <a:t>LEGEND”</a:t>
            </a:r>
            <a:r>
              <a:rPr lang="zh-CN" altLang="en-US" sz="2000" dirty="0">
                <a:latin typeface="Times New Roman" panose="02020603050405020304" pitchFamily="18" charset="0"/>
                <a:cs typeface="Times New Roman" panose="02020603050405020304" pitchFamily="18" charset="0"/>
              </a:rPr>
              <a:t>，并在全球范围内注册。中文品牌“联想”则保持不变。联想集团在国内将保持使用“英文</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中文”的标识，在海外则单独使用英文标识。“</a:t>
            </a:r>
            <a:r>
              <a:rPr lang="en-US" altLang="zh-CN" sz="2000" dirty="0">
                <a:latin typeface="Times New Roman" panose="02020603050405020304" pitchFamily="18" charset="0"/>
                <a:cs typeface="Times New Roman" panose="02020603050405020304" pitchFamily="18" charset="0"/>
              </a:rPr>
              <a:t>lenovo”</a:t>
            </a:r>
            <a:r>
              <a:rPr lang="zh-CN" altLang="en-US" sz="2000" dirty="0">
                <a:latin typeface="Times New Roman" panose="02020603050405020304" pitchFamily="18" charset="0"/>
                <a:cs typeface="Times New Roman" panose="02020603050405020304" pitchFamily="18" charset="0"/>
              </a:rPr>
              <a:t>是由联想创造的一个单词，其中的“</a:t>
            </a:r>
            <a:r>
              <a:rPr lang="en-US" altLang="zh-CN" sz="2000" dirty="0">
                <a:latin typeface="Times New Roman" panose="02020603050405020304" pitchFamily="18" charset="0"/>
                <a:cs typeface="Times New Roman" panose="02020603050405020304" pitchFamily="18" charset="0"/>
              </a:rPr>
              <a:t>novo”</a:t>
            </a:r>
            <a:r>
              <a:rPr lang="zh-CN" altLang="en-US" sz="2000" dirty="0">
                <a:latin typeface="Times New Roman" panose="02020603050405020304" pitchFamily="18" charset="0"/>
                <a:cs typeface="Times New Roman" panose="02020603050405020304" pitchFamily="18" charset="0"/>
              </a:rPr>
              <a:t>是一个拉丁词根，代表“新意”、“创新”，“</a:t>
            </a:r>
            <a:r>
              <a:rPr lang="en-US" altLang="zh-CN" sz="2000" dirty="0">
                <a:latin typeface="Times New Roman" panose="02020603050405020304" pitchFamily="18" charset="0"/>
                <a:cs typeface="Times New Roman" panose="02020603050405020304" pitchFamily="18" charset="0"/>
              </a:rPr>
              <a:t>le”</a:t>
            </a:r>
            <a:r>
              <a:rPr lang="zh-CN" altLang="en-US" sz="2000" dirty="0">
                <a:latin typeface="Times New Roman" panose="02020603050405020304" pitchFamily="18" charset="0"/>
                <a:cs typeface="Times New Roman" panose="02020603050405020304" pitchFamily="18" charset="0"/>
              </a:rPr>
              <a:t>为“</a:t>
            </a:r>
            <a:r>
              <a:rPr lang="en-US" altLang="zh-CN" sz="2000" dirty="0">
                <a:latin typeface="Times New Roman" panose="02020603050405020304" pitchFamily="18" charset="0"/>
                <a:cs typeface="Times New Roman" panose="02020603050405020304" pitchFamily="18" charset="0"/>
              </a:rPr>
              <a:t>legend”</a:t>
            </a:r>
            <a:r>
              <a:rPr lang="zh-CN" altLang="en-US" sz="2000" dirty="0">
                <a:latin typeface="Times New Roman" panose="02020603050405020304" pitchFamily="18" charset="0"/>
                <a:cs typeface="Times New Roman" panose="02020603050405020304" pitchFamily="18" charset="0"/>
              </a:rPr>
              <a:t>一词的继承部分，寓意为“创新的联想”或“联想创新”。显然，联想商标的翻译不是信手拈来，而是译者匠心独运的结果。</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Rectangle 3"/>
          <p:cNvSpPr>
            <a:spLocks noGrp="1"/>
          </p:cNvSpPr>
          <p:nvPr>
            <p:ph idx="1"/>
          </p:nvPr>
        </p:nvSpPr>
        <p:spPr>
          <a:xfrm>
            <a:off x="1559560" y="1557020"/>
            <a:ext cx="9954895" cy="3085465"/>
          </a:xfrm>
          <a:noFill/>
          <a:extLst>
            <a:ext uri="{909E8E84-426E-40DD-AFC4-6F175D3DCCD1}">
              <a14:hiddenFill xmlns:a14="http://schemas.microsoft.com/office/drawing/2010/main">
                <a:solidFill>
                  <a:srgbClr val="CCFFCC">
                    <a:alpha val="100000"/>
                  </a:srgbClr>
                </a:solidFill>
              </a14:hiddenFill>
            </a:ext>
          </a:extLst>
        </p:spPr>
        <p:txBody>
          <a:bodyPr vert="horz" wrap="square" lIns="91440" tIns="45720" rIns="91440" bIns="45720" anchor="t" anchorCtr="0"/>
          <a:p>
            <a:pPr algn="just" eaLnBrk="1" hangingPunct="1">
              <a:lnSpc>
                <a:spcPct val="130000"/>
              </a:lnSpc>
              <a:buNone/>
            </a:pPr>
            <a:r>
              <a:rPr lang="en-US" altLang="zh-CN" sz="2000" dirty="0">
                <a:latin typeface="Times New Roman" panose="02020603050405020304" pitchFamily="18" charset="0"/>
                <a:cs typeface="Times New Roman" panose="02020603050405020304" pitchFamily="18" charset="0"/>
              </a:rPr>
              <a:t>           2004</a:t>
            </a:r>
            <a:r>
              <a:rPr lang="zh-CN" altLang="en-US" sz="2000" dirty="0">
                <a:latin typeface="Times New Roman" panose="02020603050405020304" pitchFamily="18" charset="0"/>
                <a:cs typeface="Times New Roman" panose="02020603050405020304" pitchFamily="18" charset="0"/>
              </a:rPr>
              <a:t>年</a:t>
            </a:r>
            <a:r>
              <a:rPr lang="en-US" altLang="zh-CN" sz="2000" dirty="0">
                <a:latin typeface="Times New Roman" panose="02020603050405020304" pitchFamily="18" charset="0"/>
                <a:cs typeface="Times New Roman" panose="02020603050405020304" pitchFamily="18" charset="0"/>
              </a:rPr>
              <a:t>6</a:t>
            </a:r>
            <a:r>
              <a:rPr lang="zh-CN" altLang="en-US" sz="2000" dirty="0">
                <a:latin typeface="Times New Roman" panose="02020603050405020304" pitchFamily="18" charset="0"/>
                <a:cs typeface="Times New Roman" panose="02020603050405020304" pitchFamily="18" charset="0"/>
              </a:rPr>
              <a:t>月</a:t>
            </a:r>
            <a:r>
              <a:rPr lang="en-US" altLang="zh-CN" sz="2000" dirty="0">
                <a:latin typeface="Times New Roman" panose="02020603050405020304" pitchFamily="18" charset="0"/>
                <a:cs typeface="Times New Roman" panose="02020603050405020304" pitchFamily="18" charset="0"/>
              </a:rPr>
              <a:t>8</a:t>
            </a:r>
            <a:r>
              <a:rPr lang="zh-CN" altLang="en-US" sz="2000" dirty="0">
                <a:latin typeface="Times New Roman" panose="02020603050405020304" pitchFamily="18" charset="0"/>
                <a:cs typeface="Times New Roman" panose="02020603050405020304" pitchFamily="18" charset="0"/>
              </a:rPr>
              <a:t>日，为了与</a:t>
            </a:r>
            <a:r>
              <a:rPr lang="en-US" altLang="zh-CN" sz="2000" dirty="0">
                <a:latin typeface="Times New Roman" panose="02020603050405020304" pitchFamily="18" charset="0"/>
                <a:cs typeface="Times New Roman" panose="02020603050405020304" pitchFamily="18" charset="0"/>
              </a:rPr>
              <a:t>LEXUS</a:t>
            </a:r>
            <a:r>
              <a:rPr lang="zh-CN" altLang="en-US" sz="2000" dirty="0">
                <a:latin typeface="Times New Roman" panose="02020603050405020304" pitchFamily="18" charset="0"/>
                <a:cs typeface="Times New Roman" panose="02020603050405020304" pitchFamily="18" charset="0"/>
              </a:rPr>
              <a:t>品牌全球形象更匹配，以打造像凯迪拉克这样的国际知名品牌，日本丰田汽车公司把在中国使用了</a:t>
            </a:r>
            <a:r>
              <a:rPr lang="en-US" altLang="zh-CN" sz="2000" dirty="0">
                <a:latin typeface="Times New Roman" panose="02020603050405020304" pitchFamily="18" charset="0"/>
                <a:cs typeface="Times New Roman" panose="02020603050405020304" pitchFamily="18" charset="0"/>
              </a:rPr>
              <a:t>10</a:t>
            </a:r>
            <a:r>
              <a:rPr lang="zh-CN" altLang="en-US" sz="2000" dirty="0">
                <a:latin typeface="Times New Roman" panose="02020603050405020304" pitchFamily="18" charset="0"/>
                <a:cs typeface="Times New Roman" panose="02020603050405020304" pitchFamily="18" charset="0"/>
              </a:rPr>
              <a:t>年之久的“凌志”更名为“雷克萨斯”。“</a:t>
            </a:r>
            <a:r>
              <a:rPr lang="zh-CN" altLang="en-US" sz="2000" b="1" dirty="0">
                <a:latin typeface="Times New Roman" panose="02020603050405020304" pitchFamily="18" charset="0"/>
                <a:cs typeface="Times New Roman" panose="02020603050405020304" pitchFamily="18" charset="0"/>
              </a:rPr>
              <a:t>凌志</a:t>
            </a:r>
            <a:r>
              <a:rPr lang="zh-CN" altLang="en-US" sz="2000" dirty="0">
                <a:latin typeface="Times New Roman" panose="02020603050405020304" pitchFamily="18" charset="0"/>
                <a:cs typeface="Times New Roman" panose="02020603050405020304" pitchFamily="18" charset="0"/>
              </a:rPr>
              <a:t>”原本在中文中含义深重，为人们带来了丰富的互文性联想，因为人们自然联想到“壮志凌云”，甚至想起毛泽东诗句“久有凌云志，重上井冈山”之壮丽诗篇。丰田公司对更名的解释是“保持品牌的全球一致性”，但是“</a:t>
            </a:r>
            <a:r>
              <a:rPr lang="zh-CN" altLang="en-US" sz="2000" b="1" dirty="0">
                <a:latin typeface="Times New Roman" panose="02020603050405020304" pitchFamily="18" charset="0"/>
                <a:cs typeface="Times New Roman" panose="02020603050405020304" pitchFamily="18" charset="0"/>
              </a:rPr>
              <a:t>雷克萨斯</a:t>
            </a:r>
            <a:r>
              <a:rPr lang="zh-CN" altLang="en-US" sz="2000" dirty="0">
                <a:latin typeface="Times New Roman" panose="02020603050405020304" pitchFamily="18" charset="0"/>
                <a:cs typeface="Times New Roman" panose="02020603050405020304" pitchFamily="18" charset="0"/>
              </a:rPr>
              <a:t>”对中国人而言，没有任何具体的含义，也无法产生任何联想，这个充满洋味的名称需要一段时间才能为中国消费者所接受。</a:t>
            </a:r>
            <a:endParaRPr lang="zh-CN" altLang="en-US" sz="2000" dirty="0">
              <a:latin typeface="Times New Roman" panose="02020603050405020304" pitchFamily="18" charset="0"/>
              <a:cs typeface="Times New Roman" panose="02020603050405020304" pitchFamily="18" charset="0"/>
            </a:endParaRPr>
          </a:p>
          <a:p>
            <a:pPr algn="just" eaLnBrk="1" hangingPunct="1">
              <a:lnSpc>
                <a:spcPct val="130000"/>
              </a:lnSpc>
              <a:buNone/>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外国商家了解中国人的消费心理，认为外国的品牌质量过硬，倾向于购买洋品牌，这也许才是其改名之秘密。无独有偶，</a:t>
            </a:r>
            <a:r>
              <a:rPr lang="en-US" altLang="zh-CN" sz="2000" b="1" dirty="0">
                <a:latin typeface="Times New Roman" panose="02020603050405020304" pitchFamily="18" charset="0"/>
                <a:cs typeface="Times New Roman" panose="02020603050405020304" pitchFamily="18" charset="0"/>
              </a:rPr>
              <a:t>PRADO</a:t>
            </a:r>
            <a:r>
              <a:rPr lang="zh-CN" altLang="en-US" sz="2000" b="1" dirty="0">
                <a:latin typeface="Times New Roman" panose="02020603050405020304" pitchFamily="18" charset="0"/>
                <a:cs typeface="Times New Roman" panose="02020603050405020304" pitchFamily="18" charset="0"/>
              </a:rPr>
              <a:t>原译为霸道，现改译为普拉多；</a:t>
            </a:r>
            <a:r>
              <a:rPr lang="en-US" altLang="zh-CN" sz="2000" b="1" dirty="0">
                <a:latin typeface="Times New Roman" panose="02020603050405020304" pitchFamily="18" charset="0"/>
                <a:cs typeface="Times New Roman" panose="02020603050405020304" pitchFamily="18" charset="0"/>
              </a:rPr>
              <a:t>Camry</a:t>
            </a:r>
            <a:r>
              <a:rPr lang="zh-CN" altLang="en-US" sz="2000" b="1" dirty="0">
                <a:latin typeface="Times New Roman" panose="02020603050405020304" pitchFamily="18" charset="0"/>
                <a:cs typeface="Times New Roman" panose="02020603050405020304" pitchFamily="18" charset="0"/>
              </a:rPr>
              <a:t>原译为佳美</a:t>
            </a:r>
            <a:r>
              <a:rPr lang="zh-CN" altLang="en-US" sz="2000" dirty="0">
                <a:latin typeface="Times New Roman" panose="02020603050405020304" pitchFamily="18" charset="0"/>
                <a:cs typeface="Times New Roman" panose="02020603050405020304" pitchFamily="18" charset="0"/>
              </a:rPr>
              <a:t>，现改译凯美瑞，这都是迎合中国消费者“洋气”口味的举措。</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Rectangle 2"/>
          <p:cNvSpPr>
            <a:spLocks noGrp="1"/>
          </p:cNvSpPr>
          <p:nvPr>
            <p:ph type="title"/>
          </p:nvPr>
        </p:nvSpPr>
        <p:spPr>
          <a:xfrm>
            <a:off x="1775143" y="835978"/>
            <a:ext cx="8786812" cy="511175"/>
          </a:xfrm>
        </p:spPr>
        <p:txBody>
          <a:bodyPr vert="horz" wrap="square" lIns="91440" tIns="45720" rIns="91440" bIns="45720" anchor="b" anchorCtr="0"/>
          <a:p>
            <a:pPr eaLnBrk="1" hangingPunct="1"/>
            <a:r>
              <a:rPr lang="en-US" altLang="zh-CN" dirty="0"/>
              <a:t>3. </a:t>
            </a:r>
            <a:r>
              <a:rPr lang="zh-CN" altLang="en-US" dirty="0"/>
              <a:t>商标翻译</a:t>
            </a:r>
            <a:r>
              <a:rPr lang="en-US" altLang="zh-CN" dirty="0"/>
              <a:t>——“</a:t>
            </a:r>
            <a:r>
              <a:rPr lang="zh-CN" altLang="en-US" dirty="0"/>
              <a:t>忠”与不“忠”的较量</a:t>
            </a:r>
            <a:endParaRPr lang="zh-CN" altLang="en-US" dirty="0"/>
          </a:p>
        </p:txBody>
      </p:sp>
      <p:sp>
        <p:nvSpPr>
          <p:cNvPr id="58371" name="Rectangle 3"/>
          <p:cNvSpPr>
            <a:spLocks noGrp="1"/>
          </p:cNvSpPr>
          <p:nvPr>
            <p:ph idx="1"/>
          </p:nvPr>
        </p:nvSpPr>
        <p:spPr>
          <a:xfrm>
            <a:off x="1757680" y="1628775"/>
            <a:ext cx="9775825" cy="5689600"/>
          </a:xfrm>
        </p:spPr>
        <p:txBody>
          <a:bodyPr vert="horz" wrap="square" lIns="91440" tIns="45720" rIns="91440" bIns="45720" anchor="t" anchorCtr="0"/>
          <a:p>
            <a:pPr eaLnBrk="1" hangingPunct="1">
              <a:lnSpc>
                <a:spcPct val="140000"/>
              </a:lnSpc>
            </a:pPr>
            <a:r>
              <a:rPr lang="zh-CN" altLang="en-US" sz="2000" dirty="0">
                <a:latin typeface="Times New Roman" panose="02020603050405020304" pitchFamily="18" charset="0"/>
                <a:cs typeface="Times New Roman" panose="02020603050405020304" pitchFamily="18" charset="0"/>
              </a:rPr>
              <a:t>一百多年前，严复先生就提出了翻译标准的金科玉律，即“信（</a:t>
            </a:r>
            <a:r>
              <a:rPr lang="en-US" altLang="zh-CN" sz="2000" dirty="0">
                <a:latin typeface="Times New Roman" panose="02020603050405020304" pitchFamily="18" charset="0"/>
                <a:cs typeface="Times New Roman" panose="02020603050405020304" pitchFamily="18" charset="0"/>
              </a:rPr>
              <a:t>Faithfulness</a:t>
            </a:r>
            <a:r>
              <a:rPr lang="zh-CN" altLang="en-US" sz="2000" dirty="0">
                <a:latin typeface="Times New Roman" panose="02020603050405020304" pitchFamily="18" charset="0"/>
                <a:cs typeface="Times New Roman" panose="02020603050405020304" pitchFamily="18" charset="0"/>
              </a:rPr>
              <a:t>）、达（</a:t>
            </a:r>
            <a:r>
              <a:rPr lang="en-US" altLang="zh-CN" sz="2000" dirty="0">
                <a:latin typeface="Times New Roman" panose="02020603050405020304" pitchFamily="18" charset="0"/>
                <a:cs typeface="Times New Roman" panose="02020603050405020304" pitchFamily="18" charset="0"/>
              </a:rPr>
              <a:t>Expressiveness</a:t>
            </a:r>
            <a:r>
              <a:rPr lang="zh-CN" altLang="en-US" sz="2000" dirty="0">
                <a:latin typeface="Times New Roman" panose="02020603050405020304" pitchFamily="18" charset="0"/>
                <a:cs typeface="Times New Roman" panose="02020603050405020304" pitchFamily="18" charset="0"/>
              </a:rPr>
              <a:t>）、雅（</a:t>
            </a:r>
            <a:r>
              <a:rPr lang="en-US" altLang="zh-CN" sz="2000" dirty="0">
                <a:latin typeface="Times New Roman" panose="02020603050405020304" pitchFamily="18" charset="0"/>
                <a:cs typeface="Times New Roman" panose="02020603050405020304" pitchFamily="18" charset="0"/>
              </a:rPr>
              <a:t>Elegance</a:t>
            </a:r>
            <a:r>
              <a:rPr lang="zh-CN" altLang="en-US" sz="2000" dirty="0">
                <a:latin typeface="Times New Roman" panose="02020603050405020304" pitchFamily="18" charset="0"/>
                <a:cs typeface="Times New Roman" panose="02020603050405020304" pitchFamily="18" charset="0"/>
              </a:rPr>
              <a:t>）”。“信”也就是“忠”，即翻译需要忠实于原文。商标翻译实践中，多数翻译可以采用音译、意译和音意结合法，比较忠实于原文地进行翻译。但是，基于语言本身、文化、心理、宗教等原因，会出现翻译不忠的现象：一种情况是译文中缺少了原文本身的含义或者联想意义，比如：“</a:t>
            </a:r>
            <a:r>
              <a:rPr lang="en-US" altLang="zh-CN" sz="2000" dirty="0">
                <a:latin typeface="Times New Roman" panose="02020603050405020304" pitchFamily="18" charset="0"/>
                <a:cs typeface="Times New Roman" panose="02020603050405020304" pitchFamily="18" charset="0"/>
              </a:rPr>
              <a:t>Marlboro </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cigarette</a:t>
            </a:r>
            <a:r>
              <a:rPr lang="zh-CN" altLang="en-US" sz="2000" dirty="0">
                <a:latin typeface="Times New Roman" panose="02020603050405020304" pitchFamily="18" charset="0"/>
                <a:cs typeface="Times New Roman" panose="02020603050405020304" pitchFamily="18" charset="0"/>
              </a:rPr>
              <a:t>）”为“</a:t>
            </a:r>
            <a:r>
              <a:rPr lang="en-US" altLang="zh-CN" sz="2000" dirty="0">
                <a:latin typeface="Times New Roman" panose="02020603050405020304" pitchFamily="18" charset="0"/>
                <a:cs typeface="Times New Roman" panose="02020603050405020304" pitchFamily="18" charset="0"/>
              </a:rPr>
              <a:t>Men always remember love because of romance only”</a:t>
            </a:r>
            <a:r>
              <a:rPr lang="zh-CN" altLang="en-US" sz="2000" dirty="0">
                <a:latin typeface="Times New Roman" panose="02020603050405020304" pitchFamily="18" charset="0"/>
                <a:cs typeface="Times New Roman" panose="02020603050405020304" pitchFamily="18" charset="0"/>
              </a:rPr>
              <a:t>的缩写，翻译成“万宝路”，虽有“行万里路，读万卷书”之气概，但失去了原文意义，类似的例子详见表</a:t>
            </a:r>
            <a:r>
              <a:rPr lang="en-US" altLang="zh-CN" sz="2000"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a:t>
            </a:r>
            <a:r>
              <a:rPr lang="zh-CN" altLang="en-US" sz="1800" dirty="0">
                <a:latin typeface="Times New Roman" panose="02020603050405020304" pitchFamily="18" charset="0"/>
                <a:cs typeface="Times New Roman" panose="02020603050405020304" pitchFamily="18" charset="0"/>
              </a:rPr>
              <a:t> </a:t>
            </a:r>
            <a:endParaRPr lang="zh-CN" altLang="en-US" sz="18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Rectangle 7"/>
          <p:cNvSpPr/>
          <p:nvPr/>
        </p:nvSpPr>
        <p:spPr>
          <a:xfrm>
            <a:off x="1992313" y="258922"/>
            <a:ext cx="3738880" cy="52197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defTabSz="914400" eaLnBrk="1" hangingPunct="1">
              <a:spcBef>
                <a:spcPct val="0"/>
              </a:spcBef>
              <a:buClrTx/>
              <a:buSzTx/>
              <a:buFontTx/>
              <a:buNone/>
              <a:tabLst>
                <a:tab pos="2555875" algn="ctr"/>
              </a:tabLst>
            </a:pPr>
            <a:r>
              <a:rPr lang="zh-CN" altLang="en-US" sz="2800" dirty="0">
                <a:latin typeface="Arial" panose="020B0604020202020204" pitchFamily="34" charset="0"/>
                <a:ea typeface="黑体" panose="02010609060101010101" pitchFamily="2" charset="-122"/>
              </a:rPr>
              <a:t>商标翻译</a:t>
            </a:r>
            <a:r>
              <a:rPr lang="zh-CN" altLang="en-US" sz="2800" dirty="0">
                <a:latin typeface="宋体" panose="02010600030101010101" pitchFamily="2" charset="-122"/>
                <a:ea typeface="黑体" panose="02010609060101010101" pitchFamily="2" charset="-122"/>
              </a:rPr>
              <a:t>“</a:t>
            </a:r>
            <a:r>
              <a:rPr lang="zh-CN" altLang="en-US" sz="2800" dirty="0">
                <a:latin typeface="Arial" panose="020B0604020202020204" pitchFamily="34" charset="0"/>
                <a:ea typeface="黑体" panose="02010609060101010101" pitchFamily="2" charset="-122"/>
              </a:rPr>
              <a:t>减译</a:t>
            </a:r>
            <a:r>
              <a:rPr lang="zh-CN" altLang="en-US" sz="2800" dirty="0">
                <a:latin typeface="宋体" panose="02010600030101010101" pitchFamily="2" charset="-122"/>
                <a:ea typeface="黑体" panose="02010609060101010101" pitchFamily="2" charset="-122"/>
              </a:rPr>
              <a:t>”</a:t>
            </a:r>
            <a:r>
              <a:rPr lang="zh-CN" altLang="en-US" sz="2800" dirty="0">
                <a:latin typeface="Arial" panose="020B0604020202020204" pitchFamily="34" charset="0"/>
                <a:ea typeface="黑体" panose="02010609060101010101" pitchFamily="2" charset="-122"/>
              </a:rPr>
              <a:t>举隅</a:t>
            </a:r>
            <a:endParaRPr lang="zh-CN" altLang="en-US" sz="2800" dirty="0">
              <a:latin typeface="Arial" panose="020B0604020202020204" pitchFamily="34" charset="0"/>
              <a:ea typeface="黑体" panose="02010609060101010101" pitchFamily="2" charset="-122"/>
            </a:endParaRPr>
          </a:p>
        </p:txBody>
      </p:sp>
      <p:graphicFrame>
        <p:nvGraphicFramePr>
          <p:cNvPr id="188588" name="Group 172"/>
          <p:cNvGraphicFramePr>
            <a:graphicFrameLocks noGrp="1"/>
          </p:cNvGraphicFramePr>
          <p:nvPr/>
        </p:nvGraphicFramePr>
        <p:xfrm>
          <a:off x="1524000" y="836613"/>
          <a:ext cx="10114915" cy="4695825"/>
        </p:xfrm>
        <a:graphic>
          <a:graphicData uri="http://schemas.openxmlformats.org/drawingml/2006/table">
            <a:tbl>
              <a:tblPr/>
              <a:tblGrid>
                <a:gridCol w="2043430"/>
                <a:gridCol w="1664970"/>
                <a:gridCol w="1151255"/>
                <a:gridCol w="5255260"/>
              </a:tblGrid>
              <a:tr h="628586">
                <a:tc>
                  <a:txBody>
                    <a:bodyPr/>
                    <a:lstStyle/>
                    <a:p>
                      <a:pPr marL="0" marR="0" lvl="0" indent="0" algn="ctr" defTabSz="914400" rtl="0" eaLnBrk="1" fontAlgn="ctr"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名称（商品）</a:t>
                      </a:r>
                      <a:endPar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原文含义</a:t>
                      </a:r>
                      <a:endPar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译名</a:t>
                      </a:r>
                      <a:endPar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分    析</a:t>
                      </a:r>
                      <a:endPar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endParaRPr>
                    </a:p>
                  </a:txBody>
                  <a:tcPr marT="45716" marB="45716"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630174">
                <a:tc>
                  <a:txBody>
                    <a:bodyPr/>
                    <a:lstStyle/>
                    <a:p>
                      <a:pPr marL="0" marR="0" lvl="0" indent="0" algn="ctr" defTabSz="914400" rtl="0" eaLnBrk="1" fontAlgn="ctr" latinLnBrk="0" hangingPunct="1">
                        <a:lnSpc>
                          <a:spcPct val="100000"/>
                        </a:lnSpc>
                        <a:spcBef>
                          <a:spcPct val="0"/>
                        </a:spcBef>
                        <a:spcAft>
                          <a:spcPct val="0"/>
                        </a:spcAft>
                        <a:buClrTx/>
                        <a:buSzTx/>
                        <a:buFontTx/>
                        <a:buNone/>
                        <a:tabLst>
                          <a:tab pos="2555875" algn="ctr"/>
                        </a:tabLst>
                      </a:pPr>
                      <a:r>
                        <a:rPr kumimoji="0" lang="en-US" altLang="zh-CN"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Pampers </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（尿片）</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16" marB="45716"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纵容、溺爱</a:t>
                      </a:r>
                      <a:endPar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帮宝适</a:t>
                      </a:r>
                      <a:endPar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原意略带贬义，省略贬义</a:t>
                      </a:r>
                      <a:endPar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endParaRPr>
                    </a:p>
                  </a:txBody>
                  <a:tcPr marT="45716" marB="45716"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701032">
                <a:tc>
                  <a:txBody>
                    <a:bodyPr/>
                    <a:lstStyle/>
                    <a:p>
                      <a:pPr marL="0" marR="0" lvl="0" indent="0" algn="ctr" defTabSz="914400" rtl="0" eaLnBrk="1" fontAlgn="ctr" latinLnBrk="0" hangingPunct="1">
                        <a:lnSpc>
                          <a:spcPct val="100000"/>
                        </a:lnSpc>
                        <a:spcBef>
                          <a:spcPct val="0"/>
                        </a:spcBef>
                        <a:spcAft>
                          <a:spcPct val="0"/>
                        </a:spcAft>
                        <a:buClrTx/>
                        <a:buSzTx/>
                        <a:buFontTx/>
                        <a:buNone/>
                        <a:tabLst>
                          <a:tab pos="2555875" algn="ctr"/>
                        </a:tabLst>
                      </a:pPr>
                      <a:r>
                        <a:rPr kumimoji="0" lang="en-US" altLang="zh-CN"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Canon </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（电子产品）</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16" marB="45716"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标准、准则</a:t>
                      </a:r>
                      <a:endPar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佳能</a:t>
                      </a:r>
                      <a:endPar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直译不能构成商标专有名词，采用音译，省去原意</a:t>
                      </a:r>
                      <a:endPar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endParaRPr>
                    </a:p>
                  </a:txBody>
                  <a:tcPr marT="45716" marB="45716"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005832">
                <a:tc>
                  <a:txBody>
                    <a:bodyPr/>
                    <a:lstStyle/>
                    <a:p>
                      <a:pPr marL="0" marR="0" lvl="0" indent="0" algn="ctr" defTabSz="914400" rtl="0" eaLnBrk="1" fontAlgn="ctr" latinLnBrk="0" hangingPunct="1">
                        <a:lnSpc>
                          <a:spcPct val="100000"/>
                        </a:lnSpc>
                        <a:spcBef>
                          <a:spcPct val="0"/>
                        </a:spcBef>
                        <a:spcAft>
                          <a:spcPct val="0"/>
                        </a:spcAft>
                        <a:buClrTx/>
                        <a:buSzTx/>
                        <a:buFontTx/>
                        <a:buNone/>
                        <a:tabLst>
                          <a:tab pos="2555875" algn="ctr"/>
                        </a:tabLst>
                      </a:pPr>
                      <a:r>
                        <a:rPr kumimoji="0" lang="en-US" altLang="zh-CN"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Sun Maid</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（零食）</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16" marB="45716"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阳光少女</a:t>
                      </a:r>
                      <a:endPar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阳光少女</a:t>
                      </a:r>
                      <a:endPar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原文与</a:t>
                      </a:r>
                      <a:r>
                        <a:rPr kumimoji="0" lang="zh-CN" altLang="en-US" sz="2000" b="0" i="0" u="none" strike="noStrike" cap="none" normalizeH="0" baseline="0" smtClean="0">
                          <a:ln>
                            <a:noFill/>
                          </a:ln>
                          <a:solidFill>
                            <a:schemeClr val="tx1"/>
                          </a:solidFill>
                          <a:effectLst/>
                          <a:latin typeface="宋体" panose="02010600030101010101" pitchFamily="2" charset="-122"/>
                          <a:ea typeface="黑体" panose="02010609060101010101" pitchFamily="2" charset="-122"/>
                          <a:cs typeface="Times New Roman" panose="02020603050405020304" pitchFamily="18" charset="0"/>
                        </a:rPr>
                        <a:t>“</a:t>
                      </a:r>
                      <a:r>
                        <a:rPr kumimoji="0" lang="en-US" altLang="zh-CN"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Sun made</a:t>
                      </a:r>
                      <a:r>
                        <a:rPr kumimoji="0" lang="en-US" altLang="zh-CN" sz="2000" b="0" i="0" u="none" strike="noStrike" cap="none" normalizeH="0" baseline="0" smtClean="0">
                          <a:ln>
                            <a:noFill/>
                          </a:ln>
                          <a:solidFill>
                            <a:schemeClr val="tx1"/>
                          </a:solidFill>
                          <a:effectLst/>
                          <a:latin typeface="宋体" panose="02010600030101010101" pitchFamily="2" charset="-122"/>
                          <a:ea typeface="黑体" panose="02010609060101010101" pitchFamily="2" charset="-122"/>
                          <a:cs typeface="Times New Roman" panose="02020603050405020304" pitchFamily="18" charset="0"/>
                        </a:rPr>
                        <a:t>”</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谐音，表达阳光下天然长成的产品含义，译文略去。</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16" marB="45716"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865101">
                <a:tc>
                  <a:txBody>
                    <a:bodyPr/>
                    <a:lstStyle/>
                    <a:p>
                      <a:pPr marL="0" marR="0" lvl="0" indent="0" algn="ctr" defTabSz="914400" rtl="0" eaLnBrk="1" fontAlgn="ctr" latinLnBrk="0" hangingPunct="1">
                        <a:lnSpc>
                          <a:spcPct val="100000"/>
                        </a:lnSpc>
                        <a:spcBef>
                          <a:spcPct val="0"/>
                        </a:spcBef>
                        <a:spcAft>
                          <a:spcPct val="0"/>
                        </a:spcAft>
                        <a:buClrTx/>
                        <a:buSzTx/>
                        <a:buFontTx/>
                        <a:buNone/>
                        <a:tabLst>
                          <a:tab pos="2555875" algn="ctr"/>
                        </a:tabLst>
                      </a:pPr>
                      <a:r>
                        <a:rPr kumimoji="0" lang="en-US" altLang="zh-CN"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Daphne </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（鞋类）</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16" marB="45716"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希腊神话中的美丽女神</a:t>
                      </a:r>
                      <a:endPar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达芙妮</a:t>
                      </a:r>
                      <a:endPar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译文失去了</a:t>
                      </a:r>
                      <a:r>
                        <a:rPr kumimoji="0" lang="zh-CN" altLang="en-US" sz="2000" b="0" i="0" u="none" strike="noStrike" cap="none" normalizeH="0" baseline="0" smtClean="0">
                          <a:ln>
                            <a:noFill/>
                          </a:ln>
                          <a:solidFill>
                            <a:schemeClr val="tx1"/>
                          </a:solidFill>
                          <a:effectLst/>
                          <a:latin typeface="宋体" panose="02010600030101010101" pitchFamily="2" charset="-122"/>
                          <a:ea typeface="黑体" panose="02010609060101010101" pitchFamily="2" charset="-122"/>
                          <a:cs typeface="Times New Roman" panose="02020603050405020304" pitchFamily="18" charset="0"/>
                        </a:rPr>
                        <a:t>“</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美丽</a:t>
                      </a:r>
                      <a:r>
                        <a:rPr kumimoji="0" lang="zh-CN" altLang="en-US" sz="2000" b="0" i="0" u="none" strike="noStrike" cap="none" normalizeH="0" baseline="0" smtClean="0">
                          <a:ln>
                            <a:noFill/>
                          </a:ln>
                          <a:solidFill>
                            <a:schemeClr val="tx1"/>
                          </a:solidFill>
                          <a:effectLst/>
                          <a:latin typeface="宋体" panose="02010600030101010101" pitchFamily="2" charset="-122"/>
                          <a:ea typeface="黑体" panose="02010609060101010101" pitchFamily="2" charset="-122"/>
                          <a:cs typeface="Times New Roman" panose="02020603050405020304" pitchFamily="18" charset="0"/>
                        </a:rPr>
                        <a:t>”</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的联想。</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16" marB="45716"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865101">
                <a:tc>
                  <a:txBody>
                    <a:bodyPr/>
                    <a:lstStyle/>
                    <a:p>
                      <a:pPr marL="0" marR="0" lvl="0" indent="0" algn="ctr" defTabSz="914400" rtl="0" eaLnBrk="1" fontAlgn="ctr"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猴王（鞋类）</a:t>
                      </a:r>
                      <a:endPar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endParaRPr>
                    </a:p>
                  </a:txBody>
                  <a:tcPr marT="45716" marB="45716"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猴子之王</a:t>
                      </a:r>
                      <a:endPar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tab pos="2555875" algn="ctr"/>
                        </a:tabLst>
                      </a:pPr>
                      <a:r>
                        <a:rPr kumimoji="0" lang="en-US" altLang="zh-CN"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Golden Monkey</a:t>
                      </a:r>
                      <a:endParaRPr kumimoji="0" lang="en-US" altLang="zh-CN"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endParaRP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原文让人联想到</a:t>
                      </a:r>
                      <a:r>
                        <a:rPr kumimoji="0" lang="en-US" altLang="zh-CN"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西游记</a:t>
                      </a:r>
                      <a:r>
                        <a:rPr kumimoji="0" lang="en-US" altLang="zh-CN"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中的孙悟空，译文无法产生类似联想</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16" marB="45716"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59433" name="Rectangle 163"/>
          <p:cNvSpPr/>
          <p:nvPr/>
        </p:nvSpPr>
        <p:spPr>
          <a:xfrm>
            <a:off x="2532063" y="4785996"/>
            <a:ext cx="214630" cy="24511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Tx/>
              <a:buNone/>
            </a:pPr>
            <a:r>
              <a:rPr lang="en-US" altLang="zh-CN" sz="1000" dirty="0">
                <a:latin typeface="Times New Roman" panose="02020603050405020304" pitchFamily="18" charset="0"/>
                <a:cs typeface="Times New Roman" panose="02020603050405020304" pitchFamily="18" charset="0"/>
              </a:rPr>
              <a:t> </a:t>
            </a:r>
            <a:endParaRPr lang="en-US" altLang="zh-CN" sz="1800" dirty="0">
              <a:latin typeface="Arial" panose="020B0604020202020204" pitchFamily="34" charset="0"/>
            </a:endParaRPr>
          </a:p>
        </p:txBody>
      </p:sp>
    </p:spTree>
  </p:cSld>
  <p:clrMapOvr>
    <a:masterClrMapping/>
  </p:clrMapOvr>
  <p:transition spd="slow">
    <p:randomBar dir="vert"/>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8" name="Rectangle 3"/>
          <p:cNvSpPr>
            <a:spLocks noGrp="1"/>
          </p:cNvSpPr>
          <p:nvPr>
            <p:ph idx="1"/>
          </p:nvPr>
        </p:nvSpPr>
        <p:spPr>
          <a:xfrm>
            <a:off x="1343660" y="1628775"/>
            <a:ext cx="10069830" cy="5905500"/>
          </a:xfrm>
        </p:spPr>
        <p:txBody>
          <a:bodyPr vert="horz" wrap="square" lIns="91440" tIns="45720" rIns="91440" bIns="45720" anchor="t" anchorCtr="0"/>
          <a:p>
            <a:pPr eaLnBrk="1" hangingPunct="1">
              <a:lnSpc>
                <a:spcPct val="150000"/>
              </a:lnSpc>
            </a:pPr>
            <a:r>
              <a:rPr lang="zh-CN" altLang="en-US" sz="1800" dirty="0">
                <a:latin typeface="Times New Roman" panose="02020603050405020304" pitchFamily="18" charset="0"/>
                <a:cs typeface="Times New Roman" panose="02020603050405020304" pitchFamily="18" charset="0"/>
              </a:rPr>
              <a:t>另一种情况是译文中增加了一定的含义或者联想意义，比如，著名化妆品品牌“</a:t>
            </a:r>
            <a:r>
              <a:rPr lang="en-US" altLang="zh-CN" sz="1800" dirty="0">
                <a:latin typeface="Times New Roman" panose="02020603050405020304" pitchFamily="18" charset="0"/>
                <a:cs typeface="Times New Roman" panose="02020603050405020304" pitchFamily="18" charset="0"/>
              </a:rPr>
              <a:t>Revlon”</a:t>
            </a:r>
            <a:r>
              <a:rPr lang="zh-CN" altLang="en-US" sz="1800" dirty="0">
                <a:latin typeface="Times New Roman" panose="02020603050405020304" pitchFamily="18" charset="0"/>
                <a:cs typeface="Times New Roman" panose="02020603050405020304" pitchFamily="18" charset="0"/>
              </a:rPr>
              <a:t>，通过公司网站得知，该品牌化妆品于</a:t>
            </a:r>
            <a:r>
              <a:rPr lang="en-US" altLang="zh-CN" sz="1800" dirty="0">
                <a:latin typeface="Times New Roman" panose="02020603050405020304" pitchFamily="18" charset="0"/>
                <a:cs typeface="Times New Roman" panose="02020603050405020304" pitchFamily="18" charset="0"/>
              </a:rPr>
              <a:t>1932</a:t>
            </a:r>
            <a:r>
              <a:rPr lang="zh-CN" altLang="en-US" sz="1800" dirty="0">
                <a:latin typeface="Times New Roman" panose="02020603050405020304" pitchFamily="18" charset="0"/>
                <a:cs typeface="Times New Roman" panose="02020603050405020304" pitchFamily="18" charset="0"/>
              </a:rPr>
              <a:t>年由</a:t>
            </a:r>
            <a:r>
              <a:rPr lang="en-US" altLang="zh-CN" sz="1800" dirty="0">
                <a:latin typeface="Times New Roman" panose="02020603050405020304" pitchFamily="18" charset="0"/>
                <a:cs typeface="Times New Roman" panose="02020603050405020304" pitchFamily="18" charset="0"/>
              </a:rPr>
              <a:t>Charles Revson </a:t>
            </a:r>
            <a:r>
              <a:rPr lang="zh-CN" altLang="en-US" sz="1800" dirty="0">
                <a:latin typeface="Times New Roman" panose="02020603050405020304" pitchFamily="18" charset="0"/>
                <a:cs typeface="Times New Roman" panose="02020603050405020304" pitchFamily="18" charset="0"/>
              </a:rPr>
              <a:t>和他的兄弟 </a:t>
            </a:r>
            <a:r>
              <a:rPr lang="en-US" altLang="zh-CN" sz="1800" dirty="0">
                <a:latin typeface="Times New Roman" panose="02020603050405020304" pitchFamily="18" charset="0"/>
                <a:cs typeface="Times New Roman" panose="02020603050405020304" pitchFamily="18" charset="0"/>
              </a:rPr>
              <a:t>Joseph</a:t>
            </a:r>
            <a:r>
              <a:rPr lang="zh-CN" altLang="en-US" sz="1800" dirty="0">
                <a:latin typeface="Times New Roman" panose="02020603050405020304" pitchFamily="18" charset="0"/>
                <a:cs typeface="Times New Roman" panose="02020603050405020304" pitchFamily="18" charset="0"/>
              </a:rPr>
              <a:t>及另一名药剂师</a:t>
            </a:r>
            <a:r>
              <a:rPr lang="en-US" altLang="zh-CN" sz="1800" dirty="0">
                <a:latin typeface="Times New Roman" panose="02020603050405020304" pitchFamily="18" charset="0"/>
                <a:cs typeface="Times New Roman" panose="02020603050405020304" pitchFamily="18" charset="0"/>
              </a:rPr>
              <a:t>Charles Lachman</a:t>
            </a:r>
            <a:r>
              <a:rPr lang="zh-CN" altLang="en-US" sz="1800" dirty="0">
                <a:latin typeface="Times New Roman" panose="02020603050405020304" pitchFamily="18" charset="0"/>
                <a:cs typeface="Times New Roman" panose="02020603050405020304" pitchFamily="18" charset="0"/>
              </a:rPr>
              <a:t>共同创立，“</a:t>
            </a:r>
            <a:r>
              <a:rPr lang="en-US" altLang="zh-CN" sz="1800" dirty="0">
                <a:latin typeface="Times New Roman" panose="02020603050405020304" pitchFamily="18" charset="0"/>
                <a:cs typeface="Times New Roman" panose="02020603050405020304" pitchFamily="18" charset="0"/>
              </a:rPr>
              <a:t>Revlon”</a:t>
            </a:r>
            <a:r>
              <a:rPr lang="zh-CN" altLang="en-US" sz="1800" dirty="0">
                <a:latin typeface="Times New Roman" panose="02020603050405020304" pitchFamily="18" charset="0"/>
                <a:cs typeface="Times New Roman" panose="02020603050405020304" pitchFamily="18" charset="0"/>
              </a:rPr>
              <a:t>为“</a:t>
            </a:r>
            <a:r>
              <a:rPr lang="en-US" altLang="zh-CN" sz="1800" dirty="0">
                <a:latin typeface="Times New Roman" panose="02020603050405020304" pitchFamily="18" charset="0"/>
                <a:cs typeface="Times New Roman" panose="02020603050405020304" pitchFamily="18" charset="0"/>
              </a:rPr>
              <a:t>Revson”</a:t>
            </a:r>
            <a:r>
              <a:rPr lang="zh-CN" altLang="en-US" sz="1800" dirty="0">
                <a:latin typeface="Times New Roman" panose="02020603050405020304" pitchFamily="18" charset="0"/>
                <a:cs typeface="Times New Roman" panose="02020603050405020304" pitchFamily="18" charset="0"/>
              </a:rPr>
              <a:t>演绎而来，其中的字母“</a:t>
            </a:r>
            <a:r>
              <a:rPr lang="en-US" altLang="zh-CN" sz="1800" dirty="0">
                <a:latin typeface="Times New Roman" panose="02020603050405020304" pitchFamily="18" charset="0"/>
                <a:cs typeface="Times New Roman" panose="02020603050405020304" pitchFamily="18" charset="0"/>
              </a:rPr>
              <a:t>L”</a:t>
            </a:r>
            <a:r>
              <a:rPr lang="zh-CN" altLang="en-US" sz="1800" dirty="0">
                <a:latin typeface="Times New Roman" panose="02020603050405020304" pitchFamily="18" charset="0"/>
                <a:cs typeface="Times New Roman" panose="02020603050405020304" pitchFamily="18" charset="0"/>
              </a:rPr>
              <a:t>来自“</a:t>
            </a:r>
            <a:r>
              <a:rPr lang="en-US" altLang="zh-CN" sz="1800" dirty="0">
                <a:latin typeface="Times New Roman" panose="02020603050405020304" pitchFamily="18" charset="0"/>
                <a:cs typeface="Times New Roman" panose="02020603050405020304" pitchFamily="18" charset="0"/>
              </a:rPr>
              <a:t>Lachma”</a:t>
            </a:r>
            <a:r>
              <a:rPr lang="zh-CN" altLang="en-US" sz="1800" dirty="0">
                <a:latin typeface="Times New Roman" panose="02020603050405020304" pitchFamily="18" charset="0"/>
                <a:cs typeface="Times New Roman" panose="02020603050405020304" pitchFamily="18" charset="0"/>
              </a:rPr>
              <a:t>，汉译为</a:t>
            </a:r>
            <a:r>
              <a:rPr lang="zh-CN" altLang="en-US" sz="1800" dirty="0">
                <a:latin typeface="Times New Roman" panose="02020603050405020304" pitchFamily="18" charset="0"/>
                <a:cs typeface="Times New Roman" panose="02020603050405020304" pitchFamily="18" charset="0"/>
              </a:rPr>
              <a:t>“露华浓</a:t>
            </a:r>
            <a:r>
              <a:rPr lang="zh-CN" altLang="en-US" sz="1800" dirty="0">
                <a:latin typeface="Times New Roman" panose="02020603050405020304" pitchFamily="18" charset="0"/>
                <a:cs typeface="Times New Roman" panose="02020603050405020304" pitchFamily="18" charset="0"/>
              </a:rPr>
              <a:t>”，原文本是人名，没有特殊意义，而翻译成</a:t>
            </a:r>
            <a:r>
              <a:rPr lang="zh-CN" altLang="en-US" sz="1800" dirty="0">
                <a:latin typeface="Times New Roman" panose="02020603050405020304" pitchFamily="18" charset="0"/>
                <a:cs typeface="Times New Roman" panose="02020603050405020304" pitchFamily="18" charset="0"/>
              </a:rPr>
              <a:t>“露华浓</a:t>
            </a:r>
            <a:r>
              <a:rPr lang="zh-CN" altLang="en-US" sz="1800" dirty="0">
                <a:latin typeface="Times New Roman" panose="02020603050405020304" pitchFamily="18" charset="0"/>
                <a:cs typeface="Times New Roman" panose="02020603050405020304" pitchFamily="18" charset="0"/>
              </a:rPr>
              <a:t>”，让人自然联想到露华浓出自李白</a:t>
            </a:r>
            <a:r>
              <a:rPr lang="en-US" altLang="zh-CN" sz="1800" dirty="0">
                <a:latin typeface="Times New Roman" panose="02020603050405020304" pitchFamily="18" charset="0"/>
                <a:cs typeface="Times New Roman" panose="02020603050405020304" pitchFamily="18" charset="0"/>
              </a:rPr>
              <a:t>《</a:t>
            </a:r>
            <a:r>
              <a:rPr lang="zh-CN" altLang="en-US" sz="1800" dirty="0">
                <a:latin typeface="Times New Roman" panose="02020603050405020304" pitchFamily="18" charset="0"/>
                <a:cs typeface="Times New Roman" panose="02020603050405020304" pitchFamily="18" charset="0"/>
              </a:rPr>
              <a:t>清平调</a:t>
            </a:r>
            <a:r>
              <a:rPr lang="en-US" altLang="zh-CN" sz="1800" dirty="0">
                <a:latin typeface="Times New Roman" panose="02020603050405020304" pitchFamily="18" charset="0"/>
                <a:cs typeface="Times New Roman" panose="02020603050405020304" pitchFamily="18" charset="0"/>
              </a:rPr>
              <a:t>》</a:t>
            </a:r>
            <a:r>
              <a:rPr lang="zh-CN" altLang="en-US" sz="1800" dirty="0">
                <a:latin typeface="Times New Roman" panose="02020603050405020304" pitchFamily="18" charset="0"/>
                <a:cs typeface="Times New Roman" panose="02020603050405020304" pitchFamily="18" charset="0"/>
              </a:rPr>
              <a:t>词三首之一：</a:t>
            </a:r>
            <a:r>
              <a:rPr lang="zh-CN" altLang="en-US" sz="1800" dirty="0">
                <a:latin typeface="Times New Roman" panose="02020603050405020304" pitchFamily="18" charset="0"/>
                <a:cs typeface="Times New Roman" panose="02020603050405020304" pitchFamily="18" charset="0"/>
              </a:rPr>
              <a:t>“云想衣裳花想容，春风拂槛露华浓。若非群玉山头见，会向瑶台月下逢。</a:t>
            </a:r>
            <a:r>
              <a:rPr lang="zh-CN" altLang="en-US" sz="1800" dirty="0">
                <a:latin typeface="Times New Roman" panose="02020603050405020304" pitchFamily="18" charset="0"/>
                <a:cs typeface="Times New Roman" panose="02020603050405020304" pitchFamily="18" charset="0"/>
              </a:rPr>
              <a:t>”相传唐玄宗和杨贵妃在宫中观牡丹花，命李白作诗。李白以花喻人，花即是人，人即是花，杨贵妃美若天仙，集三千宠爱于一身，其花容月貌、倾国倾城之美如若眼前、娇艳欲滴，用</a:t>
            </a:r>
            <a:r>
              <a:rPr lang="zh-CN" altLang="en-US" sz="1800" dirty="0">
                <a:latin typeface="Times New Roman" panose="02020603050405020304" pitchFamily="18" charset="0"/>
                <a:cs typeface="Times New Roman" panose="02020603050405020304" pitchFamily="18" charset="0"/>
              </a:rPr>
              <a:t>“露华浓</a:t>
            </a:r>
            <a:r>
              <a:rPr lang="zh-CN" altLang="en-US" sz="1800" dirty="0">
                <a:latin typeface="Times New Roman" panose="02020603050405020304" pitchFamily="18" charset="0"/>
                <a:cs typeface="Times New Roman" panose="02020603050405020304" pitchFamily="18" charset="0"/>
              </a:rPr>
              <a:t>”来渲染花容，美丽的牡丹花在晶莹的露水中显得更加美丽动人，</a:t>
            </a:r>
            <a:r>
              <a:rPr lang="zh-CN" altLang="en-US" sz="1800" dirty="0">
                <a:latin typeface="Times New Roman" panose="02020603050405020304" pitchFamily="18" charset="0"/>
                <a:cs typeface="Times New Roman" panose="02020603050405020304" pitchFamily="18" charset="0"/>
              </a:rPr>
              <a:t>“露华浓</a:t>
            </a:r>
            <a:r>
              <a:rPr lang="zh-CN" altLang="en-US" sz="1800" dirty="0">
                <a:latin typeface="Times New Roman" panose="02020603050405020304" pitchFamily="18" charset="0"/>
                <a:cs typeface="Times New Roman" panose="02020603050405020304" pitchFamily="18" charset="0"/>
              </a:rPr>
              <a:t>”在中国注定是个成功的翻译，译文中增添了许多原文不曾有的联想意义，类似的例子详见表</a:t>
            </a:r>
            <a:r>
              <a:rPr lang="en-US" altLang="zh-CN" sz="1800" dirty="0">
                <a:latin typeface="Times New Roman" panose="02020603050405020304" pitchFamily="18" charset="0"/>
                <a:cs typeface="Times New Roman" panose="02020603050405020304" pitchFamily="18" charset="0"/>
              </a:rPr>
              <a:t>3</a:t>
            </a:r>
            <a:r>
              <a:rPr lang="zh-CN" altLang="en-US" sz="1800" dirty="0">
                <a:latin typeface="Times New Roman" panose="02020603050405020304" pitchFamily="18" charset="0"/>
                <a:cs typeface="Times New Roman" panose="02020603050405020304" pitchFamily="18" charset="0"/>
              </a:rPr>
              <a:t>。</a:t>
            </a:r>
            <a:endParaRPr lang="zh-CN" altLang="en-US" sz="18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Rectangle 2"/>
          <p:cNvSpPr>
            <a:spLocks noGrp="1"/>
          </p:cNvSpPr>
          <p:nvPr>
            <p:ph type="title"/>
          </p:nvPr>
        </p:nvSpPr>
        <p:spPr>
          <a:xfrm>
            <a:off x="2894013" y="301625"/>
            <a:ext cx="7313612" cy="750888"/>
          </a:xfrm>
        </p:spPr>
        <p:txBody>
          <a:bodyPr vert="horz" wrap="square" lIns="91440" tIns="45720" rIns="91440" bIns="45720" anchor="b" anchorCtr="0"/>
          <a:p>
            <a:pPr eaLnBrk="1" hangingPunct="1"/>
            <a:r>
              <a:rPr lang="zh-CN" altLang="en-US" dirty="0">
                <a:solidFill>
                  <a:schemeClr val="tx1"/>
                </a:solidFill>
              </a:rPr>
              <a:t>商标翻译“增译”举隅</a:t>
            </a:r>
            <a:endParaRPr lang="zh-CN" altLang="en-US" dirty="0">
              <a:solidFill>
                <a:schemeClr val="tx1"/>
              </a:solidFill>
            </a:endParaRPr>
          </a:p>
        </p:txBody>
      </p:sp>
      <p:sp>
        <p:nvSpPr>
          <p:cNvPr id="61443" name="Rectangle 157"/>
          <p:cNvSpPr/>
          <p:nvPr/>
        </p:nvSpPr>
        <p:spPr>
          <a:xfrm>
            <a:off x="1524000" y="2205355"/>
            <a:ext cx="309880" cy="49149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defTabSz="914400" eaLnBrk="1" hangingPunct="1">
              <a:spcBef>
                <a:spcPct val="0"/>
              </a:spcBef>
              <a:buClrTx/>
              <a:buSzTx/>
              <a:buFontTx/>
              <a:buNone/>
              <a:tabLst>
                <a:tab pos="2555875" algn="ctr"/>
              </a:tabLst>
            </a:pPr>
            <a:endParaRPr lang="en-US" altLang="zh-CN" sz="800" dirty="0">
              <a:latin typeface="Arial" panose="020B0604020202020204" pitchFamily="34" charset="0"/>
            </a:endParaRPr>
          </a:p>
          <a:p>
            <a:pPr marL="0" lvl="0" indent="0" defTabSz="914400">
              <a:spcBef>
                <a:spcPct val="0"/>
              </a:spcBef>
              <a:buClrTx/>
              <a:buSzTx/>
              <a:buFontTx/>
              <a:buNone/>
              <a:tabLst>
                <a:tab pos="2555875" algn="ctr"/>
              </a:tabLst>
            </a:pPr>
            <a:endParaRPr lang="en-US" altLang="zh-CN" sz="1800" dirty="0">
              <a:latin typeface="Arial" panose="020B0604020202020204" pitchFamily="34" charset="0"/>
            </a:endParaRPr>
          </a:p>
        </p:txBody>
      </p:sp>
      <p:graphicFrame>
        <p:nvGraphicFramePr>
          <p:cNvPr id="190756" name="Group 292"/>
          <p:cNvGraphicFramePr>
            <a:graphicFrameLocks noGrp="1"/>
          </p:cNvGraphicFramePr>
          <p:nvPr>
            <p:custDataLst>
              <p:tags r:id="rId1"/>
            </p:custDataLst>
          </p:nvPr>
        </p:nvGraphicFramePr>
        <p:xfrm>
          <a:off x="1430020" y="1353185"/>
          <a:ext cx="10164445" cy="4151630"/>
        </p:xfrm>
        <a:graphic>
          <a:graphicData uri="http://schemas.openxmlformats.org/drawingml/2006/table">
            <a:tbl>
              <a:tblPr/>
              <a:tblGrid>
                <a:gridCol w="2090420"/>
                <a:gridCol w="1322070"/>
                <a:gridCol w="1000125"/>
                <a:gridCol w="5751830"/>
              </a:tblGrid>
              <a:tr h="523240">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名称（商品）</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原文含义</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译名</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分    析</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27" marB="45727"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068070">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555875" algn="ctr"/>
                        </a:tabLst>
                      </a:pPr>
                      <a:r>
                        <a:rPr kumimoji="0" lang="en-US" altLang="zh-CN"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HP </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（电子产品）</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27" marB="45727"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人名</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惠普</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555875" algn="ctr"/>
                        </a:tabLst>
                      </a:pPr>
                      <a:r>
                        <a:rPr kumimoji="0" lang="en-US" altLang="zh-CN"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HP</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源于两位创始人</a:t>
                      </a:r>
                      <a:r>
                        <a:rPr kumimoji="0" lang="en-US" altLang="zh-CN"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Bill Hewlett</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和</a:t>
                      </a:r>
                      <a:r>
                        <a:rPr kumimoji="0" lang="en-US" altLang="zh-CN"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Dave Packard</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之缩写，无其他意义，译文表示</a:t>
                      </a:r>
                      <a:r>
                        <a:rPr kumimoji="0" lang="zh-CN" altLang="en-US" sz="2000" b="0" i="0" u="none" strike="noStrike" cap="none" normalizeH="0" baseline="0" smtClean="0">
                          <a:ln>
                            <a:noFill/>
                          </a:ln>
                          <a:solidFill>
                            <a:schemeClr val="tx1"/>
                          </a:solidFill>
                          <a:effectLst/>
                          <a:latin typeface="宋体" panose="02010600030101010101" pitchFamily="2" charset="-122"/>
                          <a:ea typeface="黑体" panose="02010609060101010101" pitchFamily="2" charset="-122"/>
                          <a:cs typeface="Times New Roman" panose="02020603050405020304" pitchFamily="18" charset="0"/>
                        </a:rPr>
                        <a:t>“</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价格优惠、惠及大众</a:t>
                      </a:r>
                      <a:r>
                        <a:rPr kumimoji="0" lang="zh-CN" altLang="en-US" sz="2000" b="0" i="0" u="none" strike="noStrike" cap="none" normalizeH="0" baseline="0" smtClean="0">
                          <a:ln>
                            <a:noFill/>
                          </a:ln>
                          <a:solidFill>
                            <a:schemeClr val="tx1"/>
                          </a:solidFill>
                          <a:effectLst/>
                          <a:latin typeface="宋体" panose="02010600030101010101" pitchFamily="2" charset="-122"/>
                          <a:ea typeface="黑体" panose="02010609060101010101" pitchFamily="2" charset="-122"/>
                          <a:cs typeface="Times New Roman" panose="02020603050405020304" pitchFamily="18" charset="0"/>
                        </a:rPr>
                        <a:t>”</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之意</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27" marB="45727"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775970">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555875" algn="ctr"/>
                        </a:tabLst>
                      </a:pPr>
                      <a:r>
                        <a:rPr kumimoji="0" lang="en-US" altLang="zh-CN"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BMW </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（汽车）</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27" marB="45727"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工厂名</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宝马</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联想到中国的</a:t>
                      </a:r>
                      <a:r>
                        <a:rPr kumimoji="0" lang="zh-CN" altLang="en-US" sz="2000" b="0" i="0" u="none" strike="noStrike" cap="none" normalizeH="0" baseline="0" smtClean="0">
                          <a:ln>
                            <a:noFill/>
                          </a:ln>
                          <a:solidFill>
                            <a:schemeClr val="tx1"/>
                          </a:solidFill>
                          <a:effectLst/>
                          <a:latin typeface="宋体" panose="02010600030101010101" pitchFamily="2" charset="-122"/>
                          <a:ea typeface="黑体" panose="02010609060101010101" pitchFamily="2" charset="-122"/>
                          <a:cs typeface="Times New Roman" panose="02020603050405020304" pitchFamily="18" charset="0"/>
                        </a:rPr>
                        <a:t>“</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汗血宝马</a:t>
                      </a:r>
                      <a:r>
                        <a:rPr kumimoji="0" lang="zh-CN" altLang="en-US" sz="2000" b="0" i="0" u="none" strike="noStrike" cap="none" normalizeH="0" baseline="0" smtClean="0">
                          <a:ln>
                            <a:noFill/>
                          </a:ln>
                          <a:solidFill>
                            <a:schemeClr val="tx1"/>
                          </a:solidFill>
                          <a:effectLst/>
                          <a:latin typeface="宋体" panose="02010600030101010101" pitchFamily="2" charset="-122"/>
                          <a:ea typeface="黑体" panose="02010609060101010101" pitchFamily="2" charset="-122"/>
                          <a:cs typeface="Times New Roman" panose="02020603050405020304" pitchFamily="18" charset="0"/>
                        </a:rPr>
                        <a:t>”</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及</a:t>
                      </a:r>
                      <a:r>
                        <a:rPr kumimoji="0" lang="en-US" altLang="zh-CN"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西游记</a:t>
                      </a:r>
                      <a:r>
                        <a:rPr kumimoji="0" lang="en-US" altLang="zh-CN"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中战功赫赫的白龙马</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27" marB="45727"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777875">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555875" algn="ctr"/>
                        </a:tabLst>
                      </a:pPr>
                      <a:r>
                        <a:rPr kumimoji="0" lang="en-US" altLang="zh-CN"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Ford</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（汽车）</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27" marB="45727"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人名</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福特</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增加</a:t>
                      </a:r>
                      <a:r>
                        <a:rPr kumimoji="0" lang="zh-CN" altLang="en-US" sz="2000" b="0" i="0" u="none" strike="noStrike" cap="none" normalizeH="0" baseline="0" smtClean="0">
                          <a:ln>
                            <a:noFill/>
                          </a:ln>
                          <a:solidFill>
                            <a:schemeClr val="tx1"/>
                          </a:solidFill>
                          <a:effectLst/>
                          <a:latin typeface="宋体" panose="02010600030101010101" pitchFamily="2" charset="-122"/>
                          <a:ea typeface="黑体" panose="02010609060101010101" pitchFamily="2" charset="-122"/>
                          <a:cs typeface="Times New Roman" panose="02020603050405020304" pitchFamily="18" charset="0"/>
                        </a:rPr>
                        <a:t>“</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特别之福气</a:t>
                      </a:r>
                      <a:r>
                        <a:rPr kumimoji="0" lang="zh-CN" altLang="en-US" sz="2000" b="0" i="0" u="none" strike="noStrike" cap="none" normalizeH="0" baseline="0" smtClean="0">
                          <a:ln>
                            <a:noFill/>
                          </a:ln>
                          <a:solidFill>
                            <a:schemeClr val="tx1"/>
                          </a:solidFill>
                          <a:effectLst/>
                          <a:latin typeface="宋体" panose="02010600030101010101" pitchFamily="2" charset="-122"/>
                          <a:ea typeface="黑体" panose="02010609060101010101" pitchFamily="2" charset="-122"/>
                          <a:cs typeface="Times New Roman" panose="02020603050405020304" pitchFamily="18" charset="0"/>
                        </a:rPr>
                        <a:t>”</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的意义</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27" marB="45727"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006475">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555875" algn="ctr"/>
                        </a:tabLst>
                      </a:pPr>
                      <a:r>
                        <a:rPr kumimoji="0" lang="en-US" altLang="zh-CN"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Goodyear</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（轮胎）</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27" marB="45727"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人名</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固特异</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27" marB="457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555875" algn="ctr"/>
                        </a:tabLst>
                      </a:pP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增加产品特点</a:t>
                      </a:r>
                      <a:r>
                        <a:rPr kumimoji="0" lang="zh-CN" altLang="en-US" sz="2000" b="0" i="0" u="none" strike="noStrike" cap="none" normalizeH="0" baseline="0" smtClean="0">
                          <a:ln>
                            <a:noFill/>
                          </a:ln>
                          <a:solidFill>
                            <a:schemeClr val="tx1"/>
                          </a:solidFill>
                          <a:effectLst/>
                          <a:latin typeface="宋体" panose="02010600030101010101" pitchFamily="2" charset="-122"/>
                          <a:ea typeface="黑体" panose="02010609060101010101" pitchFamily="2" charset="-122"/>
                          <a:cs typeface="Times New Roman" panose="02020603050405020304" pitchFamily="18" charset="0"/>
                        </a:rPr>
                        <a:t>“</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坚固、牢靠</a:t>
                      </a:r>
                      <a:r>
                        <a:rPr kumimoji="0" lang="zh-CN" altLang="en-US" sz="2000" b="0" i="0" u="none" strike="noStrike" cap="none" normalizeH="0" baseline="0" smtClean="0">
                          <a:ln>
                            <a:noFill/>
                          </a:ln>
                          <a:solidFill>
                            <a:schemeClr val="tx1"/>
                          </a:solidFill>
                          <a:effectLst/>
                          <a:latin typeface="宋体" panose="02010600030101010101" pitchFamily="2" charset="-122"/>
                          <a:ea typeface="黑体" panose="02010609060101010101" pitchFamily="2" charset="-122"/>
                          <a:cs typeface="Times New Roman" panose="02020603050405020304" pitchFamily="18" charset="0"/>
                        </a:rPr>
                        <a:t>”</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之意，与其广告词</a:t>
                      </a:r>
                      <a:r>
                        <a:rPr kumimoji="0" lang="zh-CN" altLang="en-US" sz="2000" b="0" i="0" u="none" strike="noStrike" cap="none" normalizeH="0" baseline="0" smtClean="0">
                          <a:ln>
                            <a:noFill/>
                          </a:ln>
                          <a:solidFill>
                            <a:schemeClr val="tx1"/>
                          </a:solidFill>
                          <a:effectLst/>
                          <a:latin typeface="宋体" panose="02010600030101010101" pitchFamily="2" charset="-122"/>
                          <a:ea typeface="黑体" panose="02010609060101010101" pitchFamily="2" charset="-122"/>
                          <a:cs typeface="Times New Roman" panose="02020603050405020304" pitchFamily="18" charset="0"/>
                        </a:rPr>
                        <a:t>“</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穿上防弹衣的轮胎</a:t>
                      </a:r>
                      <a:r>
                        <a:rPr kumimoji="0" lang="zh-CN" altLang="en-US" sz="2000" b="0" i="0" u="none" strike="noStrike" cap="none" normalizeH="0" baseline="0" smtClean="0">
                          <a:ln>
                            <a:noFill/>
                          </a:ln>
                          <a:solidFill>
                            <a:schemeClr val="tx1"/>
                          </a:solidFill>
                          <a:effectLst/>
                          <a:latin typeface="宋体" panose="02010600030101010101" pitchFamily="2" charset="-122"/>
                          <a:ea typeface="黑体" panose="02010609060101010101" pitchFamily="2" charset="-122"/>
                          <a:cs typeface="Times New Roman" panose="02020603050405020304" pitchFamily="18" charset="0"/>
                        </a:rPr>
                        <a:t>”</a:t>
                      </a:r>
                      <a:r>
                        <a:rPr kumimoji="0" lang="zh-CN" altLang="en-US" sz="2000" b="0" i="0" u="none" strike="noStrike" cap="none" normalizeH="0" baseline="0" smtClean="0">
                          <a:ln>
                            <a:noFill/>
                          </a:ln>
                          <a:solidFill>
                            <a:schemeClr val="tx1"/>
                          </a:solidFill>
                          <a:effectLst/>
                          <a:latin typeface="Times New Roman" panose="02020603050405020304" pitchFamily="18" charset="0"/>
                          <a:ea typeface="黑体" panose="02010609060101010101" pitchFamily="2" charset="-122"/>
                          <a:cs typeface="Times New Roman" panose="02020603050405020304" pitchFamily="18" charset="0"/>
                        </a:rPr>
                        <a:t>相吻合。</a:t>
                      </a:r>
                      <a:endParaRPr kumimoji="0" lang="zh-CN" altLang="en-US" sz="2000" b="0" i="0" u="none" strike="noStrike" cap="none" normalizeH="0" baseline="0" smtClean="0">
                        <a:ln>
                          <a:noFill/>
                        </a:ln>
                        <a:solidFill>
                          <a:schemeClr val="tx1"/>
                        </a:solidFill>
                        <a:effectLst/>
                        <a:latin typeface="Arial" panose="020B0604020202020204" pitchFamily="34" charset="0"/>
                        <a:ea typeface="黑体" panose="02010609060101010101" pitchFamily="2" charset="-122"/>
                        <a:cs typeface="Times New Roman" panose="02020603050405020304" pitchFamily="18" charset="0"/>
                      </a:endParaRPr>
                    </a:p>
                  </a:txBody>
                  <a:tcPr marT="45727" marB="45727"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61477" name="Rectangle 287"/>
          <p:cNvSpPr/>
          <p:nvPr/>
        </p:nvSpPr>
        <p:spPr>
          <a:xfrm>
            <a:off x="1524000" y="4473575"/>
            <a:ext cx="309880" cy="368300"/>
          </a:xfrm>
          <a:prstGeom prst="rect">
            <a:avLst/>
          </a:prstGeom>
          <a:noFill/>
          <a:ln w="9525">
            <a:noFill/>
          </a:ln>
        </p:spPr>
        <p:txBody>
          <a:bodyPr wrap="none" anchor="ctr" anchorCtr="0">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Tx/>
              <a:buNone/>
            </a:pPr>
            <a:endParaRPr lang="zh-CN" altLang="zh-CN" sz="1800" dirty="0">
              <a:latin typeface="Arial" panose="020B0604020202020204" pitchFamily="34" charset="0"/>
            </a:endParaRPr>
          </a:p>
        </p:txBody>
      </p:sp>
    </p:spTree>
  </p:cSld>
  <p:clrMapOvr>
    <a:masterClrMapping/>
  </p:clrMapOvr>
  <p:transition spd="slow">
    <p:randomBar dir="vert"/>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Rectangle 35"/>
          <p:cNvSpPr>
            <a:spLocks noGrp="1"/>
          </p:cNvSpPr>
          <p:nvPr>
            <p:ph type="title"/>
          </p:nvPr>
        </p:nvSpPr>
        <p:spPr>
          <a:xfrm>
            <a:off x="1522095" y="301625"/>
            <a:ext cx="10056495" cy="1143000"/>
          </a:xfrm>
        </p:spPr>
        <p:txBody>
          <a:bodyPr vert="horz" wrap="square" lIns="91440" tIns="45720" rIns="91440" bIns="45720" anchor="b" anchorCtr="0"/>
          <a:p>
            <a:pPr eaLnBrk="1" hangingPunct="1"/>
            <a:r>
              <a:rPr lang="en-US" altLang="zh-CN" sz="3200" b="1" dirty="0"/>
              <a:t>§ PART FIVE </a:t>
            </a:r>
            <a:r>
              <a:rPr lang="zh-CN" altLang="en-US" sz="3200" dirty="0"/>
              <a:t>译技点津：商务翻译技巧之文化与翻译</a:t>
            </a:r>
            <a:endParaRPr lang="zh-CN" altLang="en-US" sz="3200" dirty="0"/>
          </a:p>
        </p:txBody>
      </p:sp>
      <p:sp>
        <p:nvSpPr>
          <p:cNvPr id="62467" name="Text Box 38"/>
          <p:cNvSpPr txBox="1"/>
          <p:nvPr/>
        </p:nvSpPr>
        <p:spPr>
          <a:xfrm>
            <a:off x="1740535" y="1485265"/>
            <a:ext cx="9636760" cy="489267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30000"/>
              </a:lnSpc>
              <a:spcBef>
                <a:spcPct val="0"/>
              </a:spcBef>
              <a:buClrTx/>
              <a:buSzTx/>
              <a:buFontTx/>
              <a:buNone/>
            </a:pPr>
            <a:r>
              <a:rPr lang="en-US" altLang="zh-CN" sz="2000" b="1" dirty="0">
                <a:latin typeface="Arial" panose="020B0604020202020204" pitchFamily="34" charset="0"/>
              </a:rPr>
              <a:t>I.</a:t>
            </a:r>
            <a:r>
              <a:rPr lang="en-US" altLang="zh-CN" sz="2000" dirty="0">
                <a:latin typeface="Arial" panose="020B0604020202020204" pitchFamily="34" charset="0"/>
              </a:rPr>
              <a:t> </a:t>
            </a:r>
            <a:r>
              <a:rPr lang="zh-CN" altLang="en-US" sz="2000" dirty="0">
                <a:latin typeface="Arial" panose="020B0604020202020204" pitchFamily="34" charset="0"/>
              </a:rPr>
              <a:t>文化与商标翻译</a:t>
            </a:r>
            <a:endParaRPr lang="zh-CN" altLang="en-US" sz="2000" dirty="0">
              <a:latin typeface="Arial" panose="020B0604020202020204" pitchFamily="34" charset="0"/>
            </a:endParaRPr>
          </a:p>
          <a:p>
            <a:pPr marL="0" lvl="0" indent="0" eaLnBrk="1" hangingPunct="1">
              <a:lnSpc>
                <a:spcPct val="130000"/>
              </a:lnSpc>
              <a:spcBef>
                <a:spcPct val="0"/>
              </a:spcBef>
              <a:buClrTx/>
              <a:buSzTx/>
              <a:buFontTx/>
              <a:buNone/>
            </a:pPr>
            <a:r>
              <a:rPr lang="en-US" altLang="zh-CN" sz="2000" dirty="0">
                <a:latin typeface="Arial" panose="020B0604020202020204" pitchFamily="34" charset="0"/>
              </a:rPr>
              <a:t>1. </a:t>
            </a:r>
            <a:r>
              <a:rPr lang="zh-CN" altLang="en-US" sz="2000" dirty="0">
                <a:latin typeface="Arial" panose="020B0604020202020204" pitchFamily="34" charset="0"/>
              </a:rPr>
              <a:t>文化的含义：</a:t>
            </a:r>
            <a:endParaRPr lang="zh-CN" altLang="en-US" sz="2000" dirty="0">
              <a:latin typeface="Arial" panose="020B0604020202020204" pitchFamily="34" charset="0"/>
            </a:endParaRPr>
          </a:p>
          <a:p>
            <a:pPr marL="0" lvl="0" indent="0" eaLnBrk="1" hangingPunct="1">
              <a:lnSpc>
                <a:spcPct val="130000"/>
              </a:lnSpc>
              <a:spcBef>
                <a:spcPct val="0"/>
              </a:spcBef>
              <a:buClrTx/>
              <a:buSzTx/>
              <a:buFontTx/>
              <a:buNone/>
            </a:pPr>
            <a:r>
              <a:rPr lang="en-US" altLang="zh-CN" sz="2000" dirty="0">
                <a:latin typeface="Arial" panose="020B0604020202020204" pitchFamily="34" charset="0"/>
              </a:rPr>
              <a:t>      《</a:t>
            </a:r>
            <a:r>
              <a:rPr lang="zh-CN" altLang="en-GB" sz="2000" dirty="0">
                <a:latin typeface="Arial" panose="020B0604020202020204" pitchFamily="34" charset="0"/>
              </a:rPr>
              <a:t>辞海</a:t>
            </a:r>
            <a:r>
              <a:rPr lang="en-GB" altLang="zh-CN" sz="2000" dirty="0">
                <a:latin typeface="Arial" panose="020B0604020202020204" pitchFamily="34" charset="0"/>
              </a:rPr>
              <a:t>》</a:t>
            </a:r>
            <a:r>
              <a:rPr lang="zh-CN" altLang="en-GB" sz="2000" dirty="0">
                <a:latin typeface="Arial" panose="020B0604020202020204" pitchFamily="34" charset="0"/>
              </a:rPr>
              <a:t>对文化的定义是：人类社会历史时间过程中所创造的物质财富和精神财富的总和。人类社会进步文明的一切成果均为文化的组成部分，其中包括语言。人们在生活中时时刻刻都在同文化打交道，文化无处不在，翻译活动也受到文化的影响。</a:t>
            </a:r>
            <a:endParaRPr lang="zh-CN" altLang="en-US" sz="2000" dirty="0">
              <a:latin typeface="Arial" panose="020B0604020202020204" pitchFamily="34" charset="0"/>
            </a:endParaRPr>
          </a:p>
          <a:p>
            <a:pPr marL="0" lvl="0" indent="0" eaLnBrk="1" hangingPunct="1">
              <a:lnSpc>
                <a:spcPct val="130000"/>
              </a:lnSpc>
              <a:spcBef>
                <a:spcPct val="0"/>
              </a:spcBef>
              <a:buClrTx/>
              <a:buSzTx/>
              <a:buFontTx/>
              <a:buNone/>
            </a:pPr>
            <a:r>
              <a:rPr lang="en-US" altLang="zh-CN" sz="2000" dirty="0">
                <a:latin typeface="Arial" panose="020B0604020202020204" pitchFamily="34" charset="0"/>
              </a:rPr>
              <a:t>      </a:t>
            </a:r>
            <a:r>
              <a:rPr lang="zh-CN" altLang="en-US" sz="2000" dirty="0">
                <a:latin typeface="Arial" panose="020B0604020202020204" pitchFamily="34" charset="0"/>
              </a:rPr>
              <a:t>商标翻译的文化适应性是指商标翻译必须考虑适应译入语民族的接受心理、避免文化禁忌。民族心理指的是一个民族在漫长的发展进程中，在共同的外部生存条件与内部互相交往的长期磨合中不断形成的性格、气质、情感、价值取向、宗教心态、审美心态等心理模式与特征。中华民族历来形成坚毅、高雅的特质，喜欢“梅、兰、竹、菊”等植物，俗称“四君子”，分别表示“顽强、高雅、刚毅和勇敢”之含义，古代花鸟绘画多以此为题材，文学作品中多有描述，但是在日本、西班牙和意大利，人们讨厌菊花，因其有不祥之兆。 </a:t>
            </a:r>
            <a:endParaRPr lang="zh-CN" altLang="en-US" sz="2000" dirty="0">
              <a:latin typeface="Arial" panose="020B0604020202020204" pitchFamily="34" charset="0"/>
            </a:endParaRPr>
          </a:p>
        </p:txBody>
      </p:sp>
    </p:spTree>
  </p:cSld>
  <p:clrMapOvr>
    <a:masterClrMapping/>
  </p:clrMapOvr>
  <p:transition spd="slow">
    <p:randomBar dir="vert"/>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Rectangle 2"/>
          <p:cNvSpPr>
            <a:spLocks noGrp="1"/>
          </p:cNvSpPr>
          <p:nvPr>
            <p:ph type="title"/>
          </p:nvPr>
        </p:nvSpPr>
        <p:spPr>
          <a:xfrm>
            <a:off x="1846898" y="549275"/>
            <a:ext cx="7313612" cy="750888"/>
          </a:xfrm>
        </p:spPr>
        <p:txBody>
          <a:bodyPr vert="horz" wrap="square" lIns="91440" tIns="45720" rIns="91440" bIns="45720" anchor="b" anchorCtr="0"/>
          <a:p>
            <a:pPr eaLnBrk="1" hangingPunct="1"/>
            <a:r>
              <a:rPr lang="en-US" altLang="zh-CN" sz="4000" dirty="0"/>
              <a:t>2. </a:t>
            </a:r>
            <a:r>
              <a:rPr lang="zh-CN" altLang="en-US" sz="4000" dirty="0"/>
              <a:t>翻译的文化适应性</a:t>
            </a:r>
            <a:endParaRPr lang="zh-CN" altLang="en-US" dirty="0"/>
          </a:p>
        </p:txBody>
      </p:sp>
      <p:sp>
        <p:nvSpPr>
          <p:cNvPr id="63491" name="Rectangle 3"/>
          <p:cNvSpPr>
            <a:spLocks noGrp="1"/>
          </p:cNvSpPr>
          <p:nvPr>
            <p:ph idx="1"/>
          </p:nvPr>
        </p:nvSpPr>
        <p:spPr>
          <a:xfrm>
            <a:off x="1586230" y="1628775"/>
            <a:ext cx="10041890" cy="5543550"/>
          </a:xfrm>
        </p:spPr>
        <p:txBody>
          <a:bodyPr vert="horz" wrap="square" lIns="91440" tIns="45720" rIns="91440" bIns="45720" anchor="t" anchorCtr="0"/>
          <a:p>
            <a:pPr eaLnBrk="1" hangingPunct="1">
              <a:lnSpc>
                <a:spcPct val="130000"/>
              </a:lnSpc>
            </a:pPr>
            <a:r>
              <a:rPr lang="zh-CN" altLang="en-US" sz="2000" dirty="0">
                <a:latin typeface="Times New Roman" panose="02020603050405020304" pitchFamily="18" charset="0"/>
                <a:cs typeface="Times New Roman" panose="02020603050405020304" pitchFamily="18" charset="0"/>
              </a:rPr>
              <a:t>不同的生活环境和历史经验导致各民族形成自己独特的心理状况，西方女性热情奔放，开朗大方；东方女性含蓄谨慎，内敛修身，具体到女性化妆品商标翻译时，就必须考虑心理因素。比如，前面谈到的“</a:t>
            </a:r>
            <a:r>
              <a:rPr lang="en-US" altLang="zh-CN" sz="2000" dirty="0">
                <a:latin typeface="Times New Roman" panose="02020603050405020304" pitchFamily="18" charset="0"/>
                <a:cs typeface="Times New Roman" panose="02020603050405020304" pitchFamily="18" charset="0"/>
              </a:rPr>
              <a:t>Kiss me”</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Poison”</a:t>
            </a:r>
            <a:r>
              <a:rPr lang="zh-CN" altLang="en-US" sz="2000" dirty="0">
                <a:latin typeface="Times New Roman" panose="02020603050405020304" pitchFamily="18" charset="0"/>
                <a:cs typeface="Times New Roman" panose="02020603050405020304" pitchFamily="18" charset="0"/>
              </a:rPr>
              <a:t>香水；另一款女士香水命名为</a:t>
            </a:r>
            <a:r>
              <a:rPr lang="en-US" altLang="zh-CN" sz="2000" dirty="0">
                <a:latin typeface="Times New Roman" panose="02020603050405020304" pitchFamily="18" charset="0"/>
                <a:cs typeface="Times New Roman" panose="02020603050405020304" pitchFamily="18" charset="0"/>
              </a:rPr>
              <a:t>Nency Poppy Flower</a:t>
            </a:r>
            <a:r>
              <a:rPr lang="zh-CN" altLang="en-US" sz="2000" dirty="0">
                <a:latin typeface="Times New Roman" panose="02020603050405020304" pitchFamily="18" charset="0"/>
                <a:cs typeface="Times New Roman" panose="02020603050405020304" pitchFamily="18" charset="0"/>
              </a:rPr>
              <a:t>，中文名“兰西罂粟花”，这与毒品相关联，东方女性恐怕有点望而却步。如果我们搜索化妆品品牌，不难发现，许多品牌翻译与中国女性的命名不无关系，中国女性名字中多有“兰、丽、倩、芳、莲”等，到“天天购物网”上点击“彩妆”一栏，带“兰”字的品牌就有“卡姿兰（</a:t>
            </a:r>
            <a:r>
              <a:rPr lang="en-US" altLang="zh-CN" sz="2000" dirty="0">
                <a:latin typeface="Times New Roman" panose="02020603050405020304" pitchFamily="18" charset="0"/>
                <a:cs typeface="Times New Roman" panose="02020603050405020304" pitchFamily="18" charset="0"/>
              </a:rPr>
              <a:t>Carslan</a:t>
            </a:r>
            <a:r>
              <a:rPr lang="zh-CN" altLang="en-US" sz="2000" dirty="0">
                <a:latin typeface="Times New Roman" panose="02020603050405020304" pitchFamily="18" charset="0"/>
                <a:cs typeface="Times New Roman" panose="02020603050405020304" pitchFamily="18" charset="0"/>
              </a:rPr>
              <a:t>）、兰蔻（</a:t>
            </a:r>
            <a:r>
              <a:rPr lang="en-US" altLang="zh-CN" sz="2000" dirty="0">
                <a:latin typeface="Times New Roman" panose="02020603050405020304" pitchFamily="18" charset="0"/>
                <a:cs typeface="Times New Roman" panose="02020603050405020304" pitchFamily="18" charset="0"/>
              </a:rPr>
              <a:t>Lancome</a:t>
            </a:r>
            <a:r>
              <a:rPr lang="zh-CN" altLang="en-US" sz="2000" dirty="0">
                <a:latin typeface="Times New Roman" panose="02020603050405020304" pitchFamily="18" charset="0"/>
                <a:cs typeface="Times New Roman" panose="02020603050405020304" pitchFamily="18" charset="0"/>
              </a:rPr>
              <a:t>）、兰西（</a:t>
            </a:r>
            <a:r>
              <a:rPr lang="en-US" altLang="zh-CN" sz="2000" dirty="0">
                <a:latin typeface="Times New Roman" panose="02020603050405020304" pitchFamily="18" charset="0"/>
                <a:cs typeface="Times New Roman" panose="02020603050405020304" pitchFamily="18" charset="0"/>
              </a:rPr>
              <a:t>Nency</a:t>
            </a:r>
            <a:r>
              <a:rPr lang="zh-CN" altLang="en-US" sz="2000" dirty="0">
                <a:latin typeface="Times New Roman" panose="02020603050405020304" pitchFamily="18" charset="0"/>
                <a:cs typeface="Times New Roman" panose="02020603050405020304" pitchFamily="18" charset="0"/>
              </a:rPr>
              <a:t>）、娇兰（</a:t>
            </a:r>
            <a:r>
              <a:rPr lang="en-US" altLang="zh-CN" sz="2000" dirty="0">
                <a:latin typeface="Times New Roman" panose="02020603050405020304" pitchFamily="18" charset="0"/>
                <a:cs typeface="Times New Roman" panose="02020603050405020304" pitchFamily="18" charset="0"/>
              </a:rPr>
              <a:t>Guerlain</a:t>
            </a:r>
            <a:r>
              <a:rPr lang="zh-CN" altLang="en-US" sz="2000" dirty="0">
                <a:latin typeface="Times New Roman" panose="02020603050405020304" pitchFamily="18" charset="0"/>
                <a:cs typeface="Times New Roman" panose="02020603050405020304" pitchFamily="18" charset="0"/>
              </a:rPr>
              <a:t>）、娥佩兰（</a:t>
            </a:r>
            <a:r>
              <a:rPr lang="en-US" altLang="zh-CN" sz="2000" dirty="0">
                <a:latin typeface="Times New Roman" panose="02020603050405020304" pitchFamily="18" charset="0"/>
                <a:cs typeface="Times New Roman" panose="02020603050405020304" pitchFamily="18" charset="0"/>
              </a:rPr>
              <a:t>Opera</a:t>
            </a:r>
            <a:r>
              <a:rPr lang="zh-CN" altLang="en-US" sz="2000" dirty="0">
                <a:latin typeface="Times New Roman" panose="02020603050405020304" pitchFamily="18" charset="0"/>
                <a:cs typeface="Times New Roman" panose="02020603050405020304" pitchFamily="18" charset="0"/>
              </a:rPr>
              <a:t>）、玉兰油（</a:t>
            </a:r>
            <a:r>
              <a:rPr lang="en-US" altLang="zh-CN" sz="2000" dirty="0">
                <a:latin typeface="Times New Roman" panose="02020603050405020304" pitchFamily="18" charset="0"/>
                <a:cs typeface="Times New Roman" panose="02020603050405020304" pitchFamily="18" charset="0"/>
              </a:rPr>
              <a:t>Olay</a:t>
            </a:r>
            <a:r>
              <a:rPr lang="zh-CN" altLang="en-US" sz="2000" dirty="0">
                <a:latin typeface="Times New Roman" panose="02020603050405020304" pitchFamily="18" charset="0"/>
                <a:cs typeface="Times New Roman" panose="02020603050405020304" pitchFamily="18" charset="0"/>
              </a:rPr>
              <a:t>）、兰芝（</a:t>
            </a:r>
            <a:r>
              <a:rPr lang="en-US" altLang="zh-CN" sz="2000" dirty="0">
                <a:latin typeface="Times New Roman" panose="02020603050405020304" pitchFamily="18" charset="0"/>
                <a:cs typeface="Times New Roman" panose="02020603050405020304" pitchFamily="18" charset="0"/>
              </a:rPr>
              <a:t>Laneige</a:t>
            </a:r>
            <a:r>
              <a:rPr lang="zh-CN" altLang="en-US" sz="2000" dirty="0">
                <a:latin typeface="Times New Roman" panose="02020603050405020304" pitchFamily="18" charset="0"/>
                <a:cs typeface="Times New Roman" panose="02020603050405020304" pitchFamily="18" charset="0"/>
              </a:rPr>
              <a:t>）、雅诗兰黛（</a:t>
            </a:r>
            <a:r>
              <a:rPr lang="en-US" altLang="zh-CN" sz="2000" dirty="0">
                <a:latin typeface="Times New Roman" panose="02020603050405020304" pitchFamily="18" charset="0"/>
                <a:cs typeface="Times New Roman" panose="02020603050405020304" pitchFamily="18" charset="0"/>
              </a:rPr>
              <a:t>Estee Lauder</a:t>
            </a:r>
            <a:r>
              <a:rPr lang="zh-CN" altLang="en-US" sz="2000" dirty="0">
                <a:latin typeface="Times New Roman" panose="02020603050405020304" pitchFamily="18" charset="0"/>
                <a:cs typeface="Times New Roman" panose="02020603050405020304" pitchFamily="18" charset="0"/>
              </a:rPr>
              <a:t>）”等八种</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Rectangle 3"/>
          <p:cNvSpPr>
            <a:spLocks noGrp="1"/>
          </p:cNvSpPr>
          <p:nvPr>
            <p:ph idx="1"/>
          </p:nvPr>
        </p:nvSpPr>
        <p:spPr>
          <a:xfrm>
            <a:off x="1699895" y="1773555"/>
            <a:ext cx="9864090" cy="4319270"/>
          </a:xfrm>
        </p:spPr>
        <p:txBody>
          <a:bodyPr vert="horz" wrap="square" lIns="91440" tIns="45720" rIns="91440" bIns="45720" anchor="t" anchorCtr="0"/>
          <a:p>
            <a:pPr eaLnBrk="1" hangingPunct="1">
              <a:lnSpc>
                <a:spcPct val="140000"/>
              </a:lnSpc>
              <a:buNone/>
            </a:pP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换言之，商标是指生产者、经营者为使自已的商品或服务区别于他人的商品或服务，而使用在商品及其包装上或服务标记上的由文字、图形、字母、数字、三维标志和颜色组合的一种标志。商标出现在商品包装上时，往往在其右上角或右下角加上</a:t>
            </a:r>
            <a:r>
              <a:rPr lang="en-US" altLang="zh-CN" sz="2400" dirty="0">
                <a:latin typeface="Times New Roman" panose="02020603050405020304" pitchFamily="18" charset="0"/>
                <a:cs typeface="Times New Roman" panose="02020603050405020304" pitchFamily="18" charset="0"/>
              </a:rPr>
              <a:t>R</a:t>
            </a:r>
            <a:r>
              <a:rPr lang="zh-CN" altLang="en-US" sz="2400" dirty="0">
                <a:latin typeface="Times New Roman" panose="02020603050405020304" pitchFamily="18" charset="0"/>
                <a:cs typeface="Times New Roman" panose="02020603050405020304" pitchFamily="18" charset="0"/>
              </a:rPr>
              <a:t>或</a:t>
            </a:r>
            <a:r>
              <a:rPr lang="en-US" altLang="zh-CN" sz="2400" dirty="0">
                <a:latin typeface="Times New Roman" panose="02020603050405020304" pitchFamily="18" charset="0"/>
                <a:cs typeface="Times New Roman" panose="02020603050405020304" pitchFamily="18" charset="0"/>
              </a:rPr>
              <a:t>TM</a:t>
            </a:r>
            <a:r>
              <a:rPr lang="zh-CN" altLang="en-US" sz="2400" dirty="0">
                <a:latin typeface="Times New Roman" panose="02020603050405020304" pitchFamily="18" charset="0"/>
                <a:cs typeface="Times New Roman" panose="02020603050405020304" pitchFamily="18" charset="0"/>
              </a:rPr>
              <a:t>，分别表示已经注册（</a:t>
            </a:r>
            <a:r>
              <a:rPr lang="en-US" altLang="zh-CN" sz="2400" dirty="0">
                <a:latin typeface="Times New Roman" panose="02020603050405020304" pitchFamily="18" charset="0"/>
                <a:cs typeface="Times New Roman" panose="02020603050405020304" pitchFamily="18" charset="0"/>
              </a:rPr>
              <a:t>Registered</a:t>
            </a:r>
            <a:r>
              <a:rPr lang="zh-CN" altLang="en-US" sz="2400" dirty="0">
                <a:latin typeface="Times New Roman" panose="02020603050405020304" pitchFamily="18" charset="0"/>
                <a:cs typeface="Times New Roman" panose="02020603050405020304" pitchFamily="18" charset="0"/>
              </a:rPr>
              <a:t>）和商标（</a:t>
            </a:r>
            <a:r>
              <a:rPr lang="en-US" altLang="zh-CN" sz="2400" dirty="0">
                <a:latin typeface="Times New Roman" panose="02020603050405020304" pitchFamily="18" charset="0"/>
                <a:cs typeface="Times New Roman" panose="02020603050405020304" pitchFamily="18" charset="0"/>
              </a:rPr>
              <a:t>Trademark</a:t>
            </a:r>
            <a:r>
              <a:rPr lang="zh-CN" altLang="en-US" sz="2400" dirty="0">
                <a:latin typeface="Times New Roman" panose="02020603050405020304" pitchFamily="18" charset="0"/>
                <a:cs typeface="Times New Roman" panose="02020603050405020304" pitchFamily="18" charset="0"/>
              </a:rPr>
              <a:t>）。</a:t>
            </a:r>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Rectangle 3"/>
          <p:cNvSpPr>
            <a:spLocks noGrp="1"/>
          </p:cNvSpPr>
          <p:nvPr>
            <p:ph idx="1"/>
          </p:nvPr>
        </p:nvSpPr>
        <p:spPr>
          <a:xfrm>
            <a:off x="1703705" y="1701165"/>
            <a:ext cx="9859645" cy="5183505"/>
          </a:xfrm>
        </p:spPr>
        <p:txBody>
          <a:bodyPr vert="horz" wrap="square" lIns="91440" tIns="45720" rIns="91440" bIns="45720" anchor="t" anchorCtr="0"/>
          <a:p>
            <a:pPr eaLnBrk="1" hangingPunct="1">
              <a:lnSpc>
                <a:spcPct val="130000"/>
              </a:lnSpc>
            </a:pPr>
            <a:r>
              <a:rPr lang="en-US" altLang="zh-CN" sz="2400" dirty="0">
                <a:latin typeface="Times New Roman" panose="02020603050405020304" pitchFamily="18" charset="0"/>
                <a:cs typeface="Times New Roman" panose="02020603050405020304" pitchFamily="18" charset="0"/>
              </a:rPr>
              <a:t>“Opium”</a:t>
            </a:r>
            <a:r>
              <a:rPr lang="zh-CN" altLang="en-US" sz="2400" dirty="0">
                <a:latin typeface="Times New Roman" panose="02020603050405020304" pitchFamily="18" charset="0"/>
                <a:cs typeface="Times New Roman" panose="02020603050405020304" pitchFamily="18" charset="0"/>
              </a:rPr>
              <a:t>香水让中国男人联想到鸦片战争的耻辱经历，翻译时需要经过慎重处理。全球著名的越野汽车品牌</a:t>
            </a:r>
            <a:r>
              <a:rPr lang="en-US" altLang="zh-CN" sz="2400" dirty="0">
                <a:latin typeface="Times New Roman" panose="02020603050405020304" pitchFamily="18" charset="0"/>
                <a:cs typeface="Times New Roman" panose="02020603050405020304" pitchFamily="18" charset="0"/>
              </a:rPr>
              <a:t>Land Rover</a:t>
            </a:r>
            <a:r>
              <a:rPr lang="zh-CN" altLang="en-US" sz="2400" dirty="0">
                <a:latin typeface="Times New Roman" panose="02020603050405020304" pitchFamily="18" charset="0"/>
                <a:cs typeface="Times New Roman" panose="02020603050405020304" pitchFamily="18" charset="0"/>
              </a:rPr>
              <a:t>，唯一拥有过</a:t>
            </a:r>
            <a:r>
              <a:rPr lang="en-US" altLang="zh-CN" sz="2400" dirty="0">
                <a:latin typeface="Times New Roman" panose="02020603050405020304" pitchFamily="18" charset="0"/>
                <a:cs typeface="Times New Roman" panose="02020603050405020304" pitchFamily="18" charset="0"/>
              </a:rPr>
              <a:t>4</a:t>
            </a:r>
            <a:r>
              <a:rPr lang="zh-CN" altLang="en-US" sz="2400" dirty="0">
                <a:latin typeface="Times New Roman" panose="02020603050405020304" pitchFamily="18" charset="0"/>
                <a:cs typeface="Times New Roman" panose="02020603050405020304" pitchFamily="18" charset="0"/>
              </a:rPr>
              <a:t>个英国皇室荣誉证书的汽车制造商，</a:t>
            </a:r>
            <a:r>
              <a:rPr lang="en-US" altLang="zh-CN" sz="2400" dirty="0">
                <a:latin typeface="Times New Roman" panose="02020603050405020304" pitchFamily="18" charset="0"/>
                <a:cs typeface="Times New Roman" panose="02020603050405020304" pitchFamily="18" charset="0"/>
              </a:rPr>
              <a:t>Land</a:t>
            </a:r>
            <a:r>
              <a:rPr lang="zh-CN" altLang="en-US" sz="2400" dirty="0">
                <a:latin typeface="Times New Roman" panose="02020603050405020304" pitchFamily="18" charset="0"/>
                <a:cs typeface="Times New Roman" panose="02020603050405020304" pitchFamily="18" charset="0"/>
              </a:rPr>
              <a:t>意为“陆地”，</a:t>
            </a:r>
            <a:r>
              <a:rPr lang="en-US" altLang="zh-CN" sz="2400" dirty="0">
                <a:latin typeface="Times New Roman" panose="02020603050405020304" pitchFamily="18" charset="0"/>
                <a:cs typeface="Times New Roman" panose="02020603050405020304" pitchFamily="18" charset="0"/>
              </a:rPr>
              <a:t>Rover</a:t>
            </a:r>
            <a:r>
              <a:rPr lang="zh-CN" altLang="en-US" sz="2400" dirty="0">
                <a:latin typeface="Times New Roman" panose="02020603050405020304" pitchFamily="18" charset="0"/>
                <a:cs typeface="Times New Roman" panose="02020603050405020304" pitchFamily="18" charset="0"/>
              </a:rPr>
              <a:t>则是北欧的一个勇敢善战的海盗民族，无法直译，谁愿意开着“陆路海盗”上路呢？其汉译商标名为“陆虎”，前部分译义，后部分译音。“虎”表示虎虎生威、威猛无敌，该译文迎合了中国男人的心理。</a:t>
            </a:r>
            <a:endParaRPr lang="zh-CN" altLang="en-US" sz="2400" dirty="0">
              <a:latin typeface="Times New Roman" panose="02020603050405020304" pitchFamily="18" charset="0"/>
              <a:cs typeface="Times New Roman" panose="02020603050405020304" pitchFamily="18" charset="0"/>
            </a:endParaRPr>
          </a:p>
          <a:p>
            <a:pPr eaLnBrk="1" hangingPunct="1"/>
            <a:endParaRPr lang="zh-CN" altLang="en-US" sz="24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8" name="Rectangle 3"/>
          <p:cNvSpPr>
            <a:spLocks noGrp="1"/>
          </p:cNvSpPr>
          <p:nvPr>
            <p:ph idx="1"/>
          </p:nvPr>
        </p:nvSpPr>
        <p:spPr>
          <a:xfrm>
            <a:off x="1703705" y="908685"/>
            <a:ext cx="9827895" cy="5471795"/>
          </a:xfrm>
        </p:spPr>
        <p:txBody>
          <a:bodyPr vert="horz" wrap="square" lIns="91440" tIns="45720" rIns="91440" bIns="45720" anchor="t" anchorCtr="0"/>
          <a:p>
            <a:pPr eaLnBrk="1" hangingPunct="1">
              <a:lnSpc>
                <a:spcPct val="160000"/>
              </a:lnSpc>
            </a:pPr>
            <a:r>
              <a:rPr lang="en-US" altLang="zh-CN" sz="2000" dirty="0">
                <a:latin typeface="Arial" panose="020B0604020202020204" pitchFamily="34" charset="0"/>
              </a:rPr>
              <a:t>3. </a:t>
            </a:r>
            <a:r>
              <a:rPr lang="zh-CN" altLang="en-US" sz="2000" dirty="0">
                <a:latin typeface="Arial" panose="020B0604020202020204" pitchFamily="34" charset="0"/>
              </a:rPr>
              <a:t>文化禁忌</a:t>
            </a:r>
            <a:endParaRPr lang="zh-CN" altLang="en-US" sz="2000" dirty="0">
              <a:latin typeface="Arial" panose="020B0604020202020204" pitchFamily="34" charset="0"/>
            </a:endParaRPr>
          </a:p>
          <a:p>
            <a:pPr eaLnBrk="1" hangingPunct="1">
              <a:lnSpc>
                <a:spcPct val="160000"/>
              </a:lnSpc>
            </a:pPr>
            <a:r>
              <a:rPr lang="zh-CN" altLang="en-US" sz="2000" dirty="0">
                <a:latin typeface="Arial" panose="020B0604020202020204" pitchFamily="34" charset="0"/>
              </a:rPr>
              <a:t>商标翻译文化适应性还应避免文化禁忌。常言道：“十里不同风，百里不同俗。” 不同国家不同民族的禁忌包括文化禁忌、动物禁忌、数字禁忌等，现分别简述如下：</a:t>
            </a:r>
            <a:endParaRPr lang="zh-CN" altLang="en-US" sz="2000" dirty="0">
              <a:latin typeface="Arial" panose="020B0604020202020204" pitchFamily="34" charset="0"/>
            </a:endParaRPr>
          </a:p>
          <a:p>
            <a:pPr eaLnBrk="1" hangingPunct="1">
              <a:lnSpc>
                <a:spcPct val="160000"/>
              </a:lnSpc>
            </a:pPr>
            <a:r>
              <a:rPr lang="zh-CN" altLang="en-US" sz="2000" dirty="0">
                <a:latin typeface="Arial" panose="020B0604020202020204" pitchFamily="34" charset="0"/>
              </a:rPr>
              <a:t>中国传统文化中，龙凤是吉祥的象征，中华民族是“龙的传人”，“龙”是皇帝的象征，与皇帝有关的东西叫“龙颜、龙体、龙袍、龙椅、龙床”等，不一而足。但是在西方，龙乃是“张牙舞爪的邪恶的东西”，所以，中国服装品牌“龙太子”具有望子成龙之意，如果直译，肯定达不到商标的功能和效果。在西方民族文化中“凤凰（</a:t>
            </a:r>
            <a:r>
              <a:rPr lang="en-US" altLang="zh-CN" sz="2000" dirty="0">
                <a:latin typeface="Arial" panose="020B0604020202020204" pitchFamily="34" charset="0"/>
              </a:rPr>
              <a:t>phoenix</a:t>
            </a:r>
            <a:r>
              <a:rPr lang="zh-CN" altLang="en-US" sz="2000" dirty="0">
                <a:latin typeface="Arial" panose="020B0604020202020204" pitchFamily="34" charset="0"/>
              </a:rPr>
              <a:t>）”是火鸟，烈火中的再生之鸟，有“冒死”之联想，当然没人愿意“劫后余生、死而复生”了；凤凰自行车直译肯定就无人问津了。</a:t>
            </a:r>
            <a:endParaRPr lang="zh-CN" altLang="en-US" sz="2000" dirty="0">
              <a:latin typeface="Arial" panose="020B0604020202020204" pitchFamily="34" charset="0"/>
            </a:endParaRPr>
          </a:p>
        </p:txBody>
      </p:sp>
    </p:spTree>
  </p:cSld>
  <p:clrMapOvr>
    <a:masterClrMapping/>
  </p:clrMapOvr>
  <p:transition spd="slow">
    <p:randomBar dir="vert"/>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Rectangle 3"/>
          <p:cNvSpPr>
            <a:spLocks noGrp="1"/>
          </p:cNvSpPr>
          <p:nvPr>
            <p:ph idx="1"/>
          </p:nvPr>
        </p:nvSpPr>
        <p:spPr>
          <a:xfrm>
            <a:off x="2135505" y="1773555"/>
            <a:ext cx="9295765" cy="3384550"/>
          </a:xfrm>
        </p:spPr>
        <p:txBody>
          <a:bodyPr vert="horz" wrap="square" lIns="91440" tIns="45720" rIns="91440" bIns="45720" anchor="t" anchorCtr="0"/>
          <a:p>
            <a:pPr eaLnBrk="1" hangingPunct="1">
              <a:lnSpc>
                <a:spcPct val="140000"/>
              </a:lnSpc>
            </a:pPr>
            <a:r>
              <a:rPr lang="zh-CN" altLang="en-US" sz="2000" dirty="0">
                <a:latin typeface="Arial" panose="020B0604020202020204" pitchFamily="34" charset="0"/>
              </a:rPr>
              <a:t>关于数字，各个国家大相径庭。在西方文化中，</a:t>
            </a:r>
            <a:r>
              <a:rPr lang="en-US" altLang="zh-CN" sz="2000" dirty="0">
                <a:latin typeface="Arial" panose="020B0604020202020204" pitchFamily="34" charset="0"/>
              </a:rPr>
              <a:t>13</a:t>
            </a:r>
            <a:r>
              <a:rPr lang="zh-CN" altLang="en-US" sz="2000" dirty="0">
                <a:latin typeface="Arial" panose="020B0604020202020204" pitchFamily="34" charset="0"/>
              </a:rPr>
              <a:t>是个令人恐惧不安的数字，日常生活中人们都尽量避免</a:t>
            </a:r>
            <a:r>
              <a:rPr lang="en-US" altLang="zh-CN" sz="2000" dirty="0">
                <a:latin typeface="Arial" panose="020B0604020202020204" pitchFamily="34" charset="0"/>
              </a:rPr>
              <a:t>13</a:t>
            </a:r>
            <a:r>
              <a:rPr lang="zh-CN" altLang="en-US" sz="2000" dirty="0">
                <a:latin typeface="Arial" panose="020B0604020202020204" pitchFamily="34" charset="0"/>
              </a:rPr>
              <a:t>。无论是门牌、楼层及各种编号，还是吃饭时避免</a:t>
            </a:r>
            <a:r>
              <a:rPr lang="en-US" altLang="zh-CN" sz="2000" dirty="0">
                <a:latin typeface="Arial" panose="020B0604020202020204" pitchFamily="34" charset="0"/>
              </a:rPr>
              <a:t>13</a:t>
            </a:r>
            <a:r>
              <a:rPr lang="zh-CN" altLang="en-US" sz="2000" dirty="0">
                <a:latin typeface="Arial" panose="020B0604020202020204" pitchFamily="34" charset="0"/>
              </a:rPr>
              <a:t>个人坐在一起，上菜不上</a:t>
            </a:r>
            <a:r>
              <a:rPr lang="en-US" altLang="zh-CN" sz="2000" dirty="0">
                <a:latin typeface="Arial" panose="020B0604020202020204" pitchFamily="34" charset="0"/>
              </a:rPr>
              <a:t>13</a:t>
            </a:r>
            <a:r>
              <a:rPr lang="zh-CN" altLang="en-US" sz="2000" dirty="0">
                <a:latin typeface="Arial" panose="020B0604020202020204" pitchFamily="34" charset="0"/>
              </a:rPr>
              <a:t>道，都尽量避开“</a:t>
            </a:r>
            <a:r>
              <a:rPr lang="en-US" altLang="zh-CN" sz="2000" dirty="0">
                <a:latin typeface="Arial" panose="020B0604020202020204" pitchFamily="34" charset="0"/>
              </a:rPr>
              <a:t>13”</a:t>
            </a:r>
            <a:r>
              <a:rPr lang="zh-CN" altLang="en-US" sz="2000" dirty="0">
                <a:latin typeface="Arial" panose="020B0604020202020204" pitchFamily="34" charset="0"/>
              </a:rPr>
              <a:t>。原因是耶稣和其弟子共进晚餐时，第</a:t>
            </a:r>
            <a:r>
              <a:rPr lang="en-US" altLang="zh-CN" sz="2000" dirty="0">
                <a:latin typeface="Arial" panose="020B0604020202020204" pitchFamily="34" charset="0"/>
              </a:rPr>
              <a:t>13</a:t>
            </a:r>
            <a:r>
              <a:rPr lang="zh-CN" altLang="en-US" sz="2000" dirty="0">
                <a:latin typeface="Arial" panose="020B0604020202020204" pitchFamily="34" charset="0"/>
              </a:rPr>
              <a:t>个人是犹大，犹大为了</a:t>
            </a:r>
            <a:r>
              <a:rPr lang="en-US" altLang="zh-CN" sz="2000" dirty="0">
                <a:latin typeface="Arial" panose="020B0604020202020204" pitchFamily="34" charset="0"/>
              </a:rPr>
              <a:t>30</a:t>
            </a:r>
            <a:r>
              <a:rPr lang="zh-CN" altLang="en-US" sz="2000" dirty="0">
                <a:latin typeface="Arial" panose="020B0604020202020204" pitchFamily="34" charset="0"/>
              </a:rPr>
              <a:t>块银币出卖了师傅，致使耶稣在</a:t>
            </a:r>
            <a:r>
              <a:rPr lang="en-US" altLang="zh-CN" sz="2000" dirty="0">
                <a:latin typeface="Arial" panose="020B0604020202020204" pitchFamily="34" charset="0"/>
              </a:rPr>
              <a:t>13</a:t>
            </a:r>
            <a:r>
              <a:rPr lang="zh-CN" altLang="en-US" sz="2000" dirty="0">
                <a:latin typeface="Arial" panose="020B0604020202020204" pitchFamily="34" charset="0"/>
              </a:rPr>
              <a:t>日（星期五）被钉死在十字架上。但是，中国人对此并不避讳，比如儒家“十三经”，皇陵“十三陵”等。</a:t>
            </a:r>
            <a:endParaRPr lang="zh-CN" altLang="en-US" sz="2000" dirty="0">
              <a:latin typeface="Arial" panose="020B0604020202020204" pitchFamily="34" charset="0"/>
            </a:endParaRPr>
          </a:p>
        </p:txBody>
      </p:sp>
    </p:spTree>
  </p:cSld>
  <p:clrMapOvr>
    <a:masterClrMapping/>
  </p:clrMapOvr>
  <p:transition spd="slow">
    <p:randomBar dir="vert"/>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6" name="Rectangle 2"/>
          <p:cNvSpPr>
            <a:spLocks noGrp="1"/>
          </p:cNvSpPr>
          <p:nvPr>
            <p:ph type="title"/>
          </p:nvPr>
        </p:nvSpPr>
        <p:spPr>
          <a:xfrm>
            <a:off x="1846898" y="836295"/>
            <a:ext cx="7640637" cy="534988"/>
          </a:xfrm>
        </p:spPr>
        <p:txBody>
          <a:bodyPr vert="horz" wrap="square" lIns="91440" tIns="45720" rIns="91440" bIns="45720" anchor="b" anchorCtr="0"/>
          <a:p>
            <a:pPr eaLnBrk="1" hangingPunct="1"/>
            <a:r>
              <a:rPr lang="en-US" altLang="zh-CN" b="1" dirty="0"/>
              <a:t>II.</a:t>
            </a:r>
            <a:r>
              <a:rPr lang="en-US" altLang="zh-CN" dirty="0"/>
              <a:t> </a:t>
            </a:r>
            <a:r>
              <a:rPr lang="zh-CN" altLang="en-US" dirty="0"/>
              <a:t>商务翻译中的文化因素</a:t>
            </a:r>
            <a:endParaRPr lang="zh-CN" altLang="en-US" dirty="0"/>
          </a:p>
        </p:txBody>
      </p:sp>
      <p:sp>
        <p:nvSpPr>
          <p:cNvPr id="67587" name="Rectangle 3"/>
          <p:cNvSpPr>
            <a:spLocks noGrp="1"/>
          </p:cNvSpPr>
          <p:nvPr>
            <p:ph idx="1"/>
          </p:nvPr>
        </p:nvSpPr>
        <p:spPr>
          <a:xfrm>
            <a:off x="1624330" y="1628775"/>
            <a:ext cx="9991725" cy="5329555"/>
          </a:xfrm>
        </p:spPr>
        <p:txBody>
          <a:bodyPr vert="horz" wrap="square" lIns="91440" tIns="45720" rIns="91440" bIns="45720" anchor="t" anchorCtr="0"/>
          <a:p>
            <a:pPr eaLnBrk="1" hangingPunct="1">
              <a:lnSpc>
                <a:spcPct val="120000"/>
              </a:lnSpc>
            </a:pPr>
            <a:r>
              <a:rPr lang="zh-CN" altLang="en-US" sz="2000" dirty="0">
                <a:latin typeface="Times New Roman" panose="02020603050405020304" pitchFamily="18" charset="0"/>
                <a:cs typeface="Times New Roman" panose="02020603050405020304" pitchFamily="18" charset="0"/>
              </a:rPr>
              <a:t>语言与文化息息相关，商务翻译需要译者注意文化因素对翻译带来的影响。现举例说明：红豆衬衫是江苏红豆实业股份有限公司的主打产品，翻译成“</a:t>
            </a:r>
            <a:r>
              <a:rPr lang="en-US" altLang="zh-CN" sz="2000" dirty="0">
                <a:latin typeface="Times New Roman" panose="02020603050405020304" pitchFamily="18" charset="0"/>
                <a:cs typeface="Times New Roman" panose="02020603050405020304" pitchFamily="18" charset="0"/>
              </a:rPr>
              <a:t>HOdo”</a:t>
            </a:r>
            <a:r>
              <a:rPr lang="zh-CN" altLang="en-US" sz="2000" dirty="0">
                <a:latin typeface="Times New Roman" panose="02020603050405020304" pitchFamily="18" charset="0"/>
                <a:cs typeface="Times New Roman" panose="02020603050405020304" pitchFamily="18" charset="0"/>
              </a:rPr>
              <a:t>，虽说其词形有些特别，别无其他含义，即使翻译成“</a:t>
            </a:r>
            <a:r>
              <a:rPr lang="en-US" altLang="zh-CN" sz="2000" dirty="0">
                <a:latin typeface="Times New Roman" panose="02020603050405020304" pitchFamily="18" charset="0"/>
                <a:cs typeface="Times New Roman" panose="02020603050405020304" pitchFamily="18" charset="0"/>
              </a:rPr>
              <a:t>Red Bean”</a:t>
            </a:r>
            <a:r>
              <a:rPr lang="zh-CN" altLang="en-US" sz="2000" dirty="0">
                <a:latin typeface="Times New Roman" panose="02020603050405020304" pitchFamily="18" charset="0"/>
                <a:cs typeface="Times New Roman" panose="02020603050405020304" pitchFamily="18" charset="0"/>
              </a:rPr>
              <a:t>或者“</a:t>
            </a:r>
            <a:r>
              <a:rPr lang="en-US" altLang="zh-CN" sz="2000" dirty="0">
                <a:latin typeface="Times New Roman" panose="02020603050405020304" pitchFamily="18" charset="0"/>
                <a:cs typeface="Times New Roman" panose="02020603050405020304" pitchFamily="18" charset="0"/>
              </a:rPr>
              <a:t>Love Pea”</a:t>
            </a:r>
            <a:r>
              <a:rPr lang="zh-CN" altLang="en-US" sz="2000" dirty="0">
                <a:latin typeface="Times New Roman" panose="02020603050405020304" pitchFamily="18" charset="0"/>
                <a:cs typeface="Times New Roman" panose="02020603050405020304" pitchFamily="18" charset="0"/>
              </a:rPr>
              <a:t>也无法传递红豆的深刻文化内涵。红豆有着极其深厚的文化底蕴。相传，古时有位男子出征，其妻朝夕倚于高山上的大树下祈望；因思念边塞的爱人，哭于树下。泪水流干后，流出来的是粒粒鲜红的血滴。血滴化为红豆，红豆生根发芽，长成大树，结满了一树红豆，人们称之为相思豆。日复一日，春去秋来。大树的果实，伴着姑娘心中的思念，慢慢的变成了地球上最美的红色心型种子</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相思豆。红豆让人联想到王维的名诗</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相思</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，“红豆生南国，春来发几枝？愿君多采撷，此物最相思”。因此，根据红豆的文化含义，建议把“红豆”翻译成“</a:t>
            </a:r>
            <a:r>
              <a:rPr lang="en-US" altLang="zh-CN" sz="2000" dirty="0">
                <a:latin typeface="Times New Roman" panose="02020603050405020304" pitchFamily="18" charset="0"/>
                <a:cs typeface="Times New Roman" panose="02020603050405020304" pitchFamily="18" charset="0"/>
              </a:rPr>
              <a:t>Red Rose”</a:t>
            </a:r>
            <a:r>
              <a:rPr lang="zh-CN" altLang="en-US" sz="2000" dirty="0">
                <a:latin typeface="Times New Roman" panose="02020603050405020304" pitchFamily="18" charset="0"/>
                <a:cs typeface="Times New Roman" panose="02020603050405020304" pitchFamily="18" charset="0"/>
              </a:rPr>
              <a:t>，因为在英文中，“</a:t>
            </a:r>
            <a:r>
              <a:rPr lang="en-US" altLang="zh-CN" sz="2000" dirty="0">
                <a:latin typeface="Times New Roman" panose="02020603050405020304" pitchFamily="18" charset="0"/>
                <a:cs typeface="Times New Roman" panose="02020603050405020304" pitchFamily="18" charset="0"/>
              </a:rPr>
              <a:t>Red Rose”</a:t>
            </a:r>
            <a:r>
              <a:rPr lang="zh-CN" altLang="en-US" sz="2000" dirty="0">
                <a:latin typeface="Times New Roman" panose="02020603050405020304" pitchFamily="18" charset="0"/>
                <a:cs typeface="Times New Roman" panose="02020603050405020304" pitchFamily="18" charset="0"/>
              </a:rPr>
              <a:t>容易让读者联想到</a:t>
            </a:r>
            <a:r>
              <a:rPr lang="en-US" altLang="zh-CN" sz="2000" dirty="0">
                <a:latin typeface="Times New Roman" panose="02020603050405020304" pitchFamily="18" charset="0"/>
                <a:cs typeface="Times New Roman" panose="02020603050405020304" pitchFamily="18" charset="0"/>
              </a:rPr>
              <a:t>Robert Burns</a:t>
            </a:r>
            <a:r>
              <a:rPr lang="zh-CN" altLang="en-US" sz="2000" dirty="0">
                <a:latin typeface="Times New Roman" panose="02020603050405020304" pitchFamily="18" charset="0"/>
                <a:cs typeface="Times New Roman" panose="02020603050405020304" pitchFamily="18" charset="0"/>
              </a:rPr>
              <a:t>的名诗“</a:t>
            </a:r>
            <a:r>
              <a:rPr lang="en-US" altLang="zh-CN" sz="2000" dirty="0">
                <a:latin typeface="Times New Roman" panose="02020603050405020304" pitchFamily="18" charset="0"/>
                <a:cs typeface="Times New Roman" panose="02020603050405020304" pitchFamily="18" charset="0"/>
              </a:rPr>
              <a:t>A Red, Red Rose”</a:t>
            </a:r>
            <a:r>
              <a:rPr lang="zh-CN" altLang="en-US" sz="2000" dirty="0">
                <a:latin typeface="Times New Roman" panose="02020603050405020304" pitchFamily="18" charset="0"/>
                <a:cs typeface="Times New Roman" panose="02020603050405020304" pitchFamily="18" charset="0"/>
              </a:rPr>
              <a:t>，同样表达了相思之情。</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Rectangle 3"/>
          <p:cNvSpPr>
            <a:spLocks noGrp="1"/>
          </p:cNvSpPr>
          <p:nvPr>
            <p:ph idx="1"/>
          </p:nvPr>
        </p:nvSpPr>
        <p:spPr>
          <a:xfrm>
            <a:off x="1631950" y="189230"/>
            <a:ext cx="5667375" cy="5782945"/>
          </a:xfrm>
          <a:solidFill>
            <a:schemeClr val="bg1"/>
          </a:solidFill>
        </p:spPr>
        <p:txBody>
          <a:bodyPr vert="horz" wrap="square" lIns="91440" tIns="45720" rIns="91440" bIns="45720" anchor="t" anchorCtr="0"/>
          <a:p>
            <a:pPr eaLnBrk="1" hangingPunct="1">
              <a:lnSpc>
                <a:spcPct val="90000"/>
              </a:lnSpc>
              <a:buNone/>
            </a:pPr>
            <a:r>
              <a:rPr lang="en-US" altLang="zh-CN" sz="2000" b="1" dirty="0">
                <a:latin typeface="Times New Roman" panose="02020603050405020304" pitchFamily="18" charset="0"/>
              </a:rPr>
              <a:t>           A Red, Red Rose </a:t>
            </a:r>
            <a:endParaRPr lang="en-US" altLang="zh-CN" sz="2000" b="1" dirty="0">
              <a:latin typeface="Times New Roman" panose="02020603050405020304" pitchFamily="18" charset="0"/>
            </a:endParaRPr>
          </a:p>
          <a:p>
            <a:pPr eaLnBrk="1" hangingPunct="1">
              <a:lnSpc>
                <a:spcPct val="90000"/>
              </a:lnSpc>
              <a:buNone/>
            </a:pPr>
            <a:r>
              <a:rPr lang="en-US" altLang="zh-CN" sz="2000" dirty="0">
                <a:latin typeface="Times New Roman" panose="02020603050405020304" pitchFamily="18" charset="0"/>
              </a:rPr>
              <a:t>               Robert Burns</a:t>
            </a:r>
            <a:endParaRPr lang="en-US" altLang="zh-CN" sz="2000" dirty="0">
              <a:latin typeface="Times New Roman" panose="02020603050405020304" pitchFamily="18" charset="0"/>
            </a:endParaRPr>
          </a:p>
          <a:p>
            <a:pPr eaLnBrk="1" hangingPunct="1">
              <a:lnSpc>
                <a:spcPct val="90000"/>
              </a:lnSpc>
            </a:pPr>
            <a:r>
              <a:rPr lang="en-US" altLang="zh-CN" sz="2000" dirty="0">
                <a:latin typeface="Times New Roman" panose="02020603050405020304" pitchFamily="18" charset="0"/>
              </a:rPr>
              <a:t>O, my love is like a red, red rose,</a:t>
            </a:r>
            <a:br>
              <a:rPr lang="en-US" altLang="zh-CN" sz="2000" dirty="0">
                <a:latin typeface="Times New Roman" panose="02020603050405020304" pitchFamily="18" charset="0"/>
              </a:rPr>
            </a:br>
            <a:r>
              <a:rPr lang="en-US" altLang="zh-CN" sz="2000" dirty="0">
                <a:latin typeface="Times New Roman" panose="02020603050405020304" pitchFamily="18" charset="0"/>
              </a:rPr>
              <a:t>That is newly sprung in June.</a:t>
            </a:r>
            <a:br>
              <a:rPr lang="en-US" altLang="zh-CN" sz="2000" dirty="0">
                <a:latin typeface="Times New Roman" panose="02020603050405020304" pitchFamily="18" charset="0"/>
              </a:rPr>
            </a:br>
            <a:r>
              <a:rPr lang="en-US" altLang="zh-CN" sz="2000" dirty="0">
                <a:latin typeface="Times New Roman" panose="02020603050405020304" pitchFamily="18" charset="0"/>
              </a:rPr>
              <a:t>O, my love is like the melody,</a:t>
            </a:r>
            <a:br>
              <a:rPr lang="en-US" altLang="zh-CN" sz="2000" dirty="0">
                <a:latin typeface="Times New Roman" panose="02020603050405020304" pitchFamily="18" charset="0"/>
              </a:rPr>
            </a:br>
            <a:r>
              <a:rPr lang="en-US" altLang="zh-CN" sz="2000" dirty="0">
                <a:latin typeface="Times New Roman" panose="02020603050405020304" pitchFamily="18" charset="0"/>
              </a:rPr>
              <a:t>That is sweetly played in tune.</a:t>
            </a:r>
            <a:br>
              <a:rPr lang="en-US" altLang="zh-CN" sz="2000" dirty="0">
                <a:latin typeface="Times New Roman" panose="02020603050405020304" pitchFamily="18" charset="0"/>
              </a:rPr>
            </a:br>
            <a:br>
              <a:rPr lang="en-US" altLang="zh-CN" sz="2000" dirty="0">
                <a:latin typeface="Times New Roman" panose="02020603050405020304" pitchFamily="18" charset="0"/>
              </a:rPr>
            </a:br>
            <a:r>
              <a:rPr lang="en-US" altLang="zh-CN" sz="2000" dirty="0">
                <a:latin typeface="Times New Roman" panose="02020603050405020304" pitchFamily="18" charset="0"/>
              </a:rPr>
              <a:t>As fair are you, my lovely lass,</a:t>
            </a:r>
            <a:br>
              <a:rPr lang="en-US" altLang="zh-CN" sz="2000" dirty="0">
                <a:latin typeface="Times New Roman" panose="02020603050405020304" pitchFamily="18" charset="0"/>
              </a:rPr>
            </a:br>
            <a:r>
              <a:rPr lang="en-US" altLang="zh-CN" sz="2000" dirty="0">
                <a:latin typeface="Times New Roman" panose="02020603050405020304" pitchFamily="18" charset="0"/>
              </a:rPr>
              <a:t>So deep in love am I,</a:t>
            </a:r>
            <a:br>
              <a:rPr lang="en-US" altLang="zh-CN" sz="2000" dirty="0">
                <a:latin typeface="Times New Roman" panose="02020603050405020304" pitchFamily="18" charset="0"/>
              </a:rPr>
            </a:br>
            <a:r>
              <a:rPr lang="en-US" altLang="zh-CN" sz="2000" dirty="0">
                <a:latin typeface="Times New Roman" panose="02020603050405020304" pitchFamily="18" charset="0"/>
              </a:rPr>
              <a:t>And I will love you still, my Dear,</a:t>
            </a:r>
            <a:br>
              <a:rPr lang="en-US" altLang="zh-CN" sz="2000" dirty="0">
                <a:latin typeface="Times New Roman" panose="02020603050405020304" pitchFamily="18" charset="0"/>
              </a:rPr>
            </a:br>
            <a:r>
              <a:rPr lang="en-US" altLang="zh-CN" sz="2000" dirty="0">
                <a:latin typeface="Times New Roman" panose="02020603050405020304" pitchFamily="18" charset="0"/>
              </a:rPr>
              <a:t>Till all the seas go dry.</a:t>
            </a:r>
            <a:br>
              <a:rPr lang="en-US" altLang="zh-CN" sz="2000" dirty="0">
                <a:latin typeface="Times New Roman" panose="02020603050405020304" pitchFamily="18" charset="0"/>
              </a:rPr>
            </a:br>
            <a:br>
              <a:rPr lang="en-US" altLang="zh-CN" sz="2000" dirty="0">
                <a:latin typeface="Times New Roman" panose="02020603050405020304" pitchFamily="18" charset="0"/>
              </a:rPr>
            </a:br>
            <a:r>
              <a:rPr lang="en-US" altLang="zh-CN" sz="2000" dirty="0">
                <a:latin typeface="Times New Roman" panose="02020603050405020304" pitchFamily="18" charset="0"/>
              </a:rPr>
              <a:t>Till all the seas go dry, my Dear,</a:t>
            </a:r>
            <a:br>
              <a:rPr lang="en-US" altLang="zh-CN" sz="2000" dirty="0">
                <a:latin typeface="Times New Roman" panose="02020603050405020304" pitchFamily="18" charset="0"/>
              </a:rPr>
            </a:br>
            <a:r>
              <a:rPr lang="en-US" altLang="zh-CN" sz="2000" dirty="0">
                <a:latin typeface="Times New Roman" panose="02020603050405020304" pitchFamily="18" charset="0"/>
              </a:rPr>
              <a:t>And the rocks melt with the sun!</a:t>
            </a:r>
            <a:br>
              <a:rPr lang="en-US" altLang="zh-CN" sz="2000" dirty="0">
                <a:latin typeface="Times New Roman" panose="02020603050405020304" pitchFamily="18" charset="0"/>
              </a:rPr>
            </a:br>
            <a:r>
              <a:rPr lang="en-US" altLang="zh-CN" sz="2000" dirty="0">
                <a:latin typeface="Times New Roman" panose="02020603050405020304" pitchFamily="18" charset="0"/>
              </a:rPr>
              <a:t>O I will love you still, my Dear,</a:t>
            </a:r>
            <a:br>
              <a:rPr lang="en-US" altLang="zh-CN" sz="2000" dirty="0">
                <a:latin typeface="Times New Roman" panose="02020603050405020304" pitchFamily="18" charset="0"/>
              </a:rPr>
            </a:br>
            <a:r>
              <a:rPr lang="en-US" altLang="zh-CN" sz="2000" dirty="0">
                <a:latin typeface="Times New Roman" panose="02020603050405020304" pitchFamily="18" charset="0"/>
              </a:rPr>
              <a:t>While the sands of life shall run.</a:t>
            </a:r>
            <a:endParaRPr lang="en-US" altLang="zh-CN" sz="2000" dirty="0">
              <a:latin typeface="Times New Roman" panose="02020603050405020304" pitchFamily="18" charset="0"/>
            </a:endParaRPr>
          </a:p>
          <a:p>
            <a:pPr eaLnBrk="1" hangingPunct="1">
              <a:lnSpc>
                <a:spcPct val="90000"/>
              </a:lnSpc>
            </a:pPr>
            <a:r>
              <a:rPr lang="en-US" altLang="zh-CN" sz="2000" dirty="0">
                <a:latin typeface="Times New Roman" panose="02020603050405020304" pitchFamily="18" charset="0"/>
              </a:rPr>
              <a:t>And fare you well, my only Love,</a:t>
            </a:r>
            <a:br>
              <a:rPr lang="en-US" altLang="zh-CN" sz="2000" dirty="0">
                <a:latin typeface="Times New Roman" panose="02020603050405020304" pitchFamily="18" charset="0"/>
              </a:rPr>
            </a:br>
            <a:r>
              <a:rPr lang="en-US" altLang="zh-CN" sz="2000" dirty="0">
                <a:latin typeface="Times New Roman" panose="02020603050405020304" pitchFamily="18" charset="0"/>
              </a:rPr>
              <a:t>And fare you well a while!</a:t>
            </a:r>
            <a:br>
              <a:rPr lang="en-US" altLang="zh-CN" sz="2000" dirty="0">
                <a:latin typeface="Times New Roman" panose="02020603050405020304" pitchFamily="18" charset="0"/>
              </a:rPr>
            </a:br>
            <a:r>
              <a:rPr lang="en-US" altLang="zh-CN" sz="2000" dirty="0">
                <a:latin typeface="Times New Roman" panose="02020603050405020304" pitchFamily="18" charset="0"/>
              </a:rPr>
              <a:t>And I will come again, my Love,</a:t>
            </a:r>
            <a:br>
              <a:rPr lang="en-US" altLang="zh-CN" sz="2000" dirty="0">
                <a:latin typeface="Times New Roman" panose="02020603050405020304" pitchFamily="18" charset="0"/>
              </a:rPr>
            </a:br>
            <a:r>
              <a:rPr lang="en-US" altLang="zh-CN" sz="2000" dirty="0">
                <a:latin typeface="Times New Roman" panose="02020603050405020304" pitchFamily="18" charset="0"/>
              </a:rPr>
              <a:t>Although it were ten thousand mile!</a:t>
            </a:r>
            <a:endParaRPr lang="en-US" altLang="zh-CN" sz="2000" dirty="0">
              <a:latin typeface="Times New Roman" panose="02020603050405020304" pitchFamily="18" charset="0"/>
            </a:endParaRPr>
          </a:p>
        </p:txBody>
      </p:sp>
    </p:spTree>
  </p:cSld>
  <p:clrMapOvr>
    <a:masterClrMapping/>
  </p:clrMapOvr>
  <p:transition spd="slow">
    <p:randomBar dir="vert"/>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Rectangle 3"/>
          <p:cNvSpPr>
            <a:spLocks noGrp="1"/>
          </p:cNvSpPr>
          <p:nvPr>
            <p:ph idx="1"/>
          </p:nvPr>
        </p:nvSpPr>
        <p:spPr>
          <a:xfrm>
            <a:off x="2063750" y="1772920"/>
            <a:ext cx="9286240" cy="4697730"/>
          </a:xfrm>
        </p:spPr>
        <p:txBody>
          <a:bodyPr vert="horz" wrap="square" lIns="91440" tIns="45720" rIns="91440" bIns="45720" anchor="t" anchorCtr="0"/>
          <a:p>
            <a:pPr eaLnBrk="1" hangingPunct="1">
              <a:lnSpc>
                <a:spcPct val="15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1</a:t>
            </a:r>
            <a:r>
              <a:rPr lang="zh-CN" altLang="en-US" sz="2000" dirty="0">
                <a:latin typeface="Times New Roman" panose="02020603050405020304" pitchFamily="18" charset="0"/>
                <a:cs typeface="Times New Roman" panose="02020603050405020304" pitchFamily="18" charset="0"/>
              </a:rPr>
              <a:t>］原文：功课终于做完了，真累啊</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如果有一瓶乐百氏奶</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（乐百氏饮料广告）</a:t>
            </a:r>
            <a:endParaRPr lang="zh-CN" altLang="en-US"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译文：</a:t>
            </a:r>
            <a:r>
              <a:rPr lang="en-US" altLang="zh-CN" sz="2000" dirty="0">
                <a:latin typeface="Times New Roman" panose="02020603050405020304" pitchFamily="18" charset="0"/>
                <a:cs typeface="Times New Roman" panose="02020603050405020304" pitchFamily="18" charset="0"/>
              </a:rPr>
              <a:t>A Robust a day makes me work, rest and play.</a:t>
            </a:r>
            <a:endParaRPr lang="en-US" altLang="zh-CN" sz="2000" dirty="0">
              <a:latin typeface="Times New Roman" panose="02020603050405020304" pitchFamily="18" charset="0"/>
              <a:cs typeface="Times New Roman" panose="02020603050405020304" pitchFamily="18" charset="0"/>
            </a:endParaRPr>
          </a:p>
          <a:p>
            <a:pPr eaLnBrk="1" hangingPunct="1">
              <a:lnSpc>
                <a:spcPct val="150000"/>
              </a:lnSpc>
            </a:pPr>
            <a:r>
              <a:rPr lang="zh-CN" altLang="en-US" sz="2000" dirty="0">
                <a:latin typeface="Times New Roman" panose="02020603050405020304" pitchFamily="18" charset="0"/>
                <a:cs typeface="Times New Roman" panose="02020603050405020304" pitchFamily="18" charset="0"/>
              </a:rPr>
              <a:t>广告利用了“</a:t>
            </a:r>
            <a:r>
              <a:rPr lang="en-US" altLang="zh-CN" sz="2000" dirty="0">
                <a:latin typeface="Times New Roman" panose="02020603050405020304" pitchFamily="18" charset="0"/>
                <a:cs typeface="Times New Roman" panose="02020603050405020304" pitchFamily="18" charset="0"/>
              </a:rPr>
              <a:t>An apple a day keeps the doctor away.” </a:t>
            </a:r>
            <a:r>
              <a:rPr lang="zh-CN" altLang="en-US" sz="2000" dirty="0">
                <a:latin typeface="Times New Roman" panose="02020603050405020304" pitchFamily="18" charset="0"/>
                <a:cs typeface="Times New Roman" panose="02020603050405020304" pitchFamily="18" charset="0"/>
              </a:rPr>
              <a:t>和“</a:t>
            </a:r>
            <a:r>
              <a:rPr lang="en-US" altLang="zh-CN" sz="2000" dirty="0">
                <a:latin typeface="Times New Roman" panose="02020603050405020304" pitchFamily="18" charset="0"/>
                <a:cs typeface="Times New Roman" panose="02020603050405020304" pitchFamily="18" charset="0"/>
              </a:rPr>
              <a:t>All work no play makes Jack a dull boy.” </a:t>
            </a:r>
            <a:r>
              <a:rPr lang="zh-CN" altLang="en-US" sz="2000" dirty="0">
                <a:latin typeface="Times New Roman" panose="02020603050405020304" pitchFamily="18" charset="0"/>
                <a:cs typeface="Times New Roman" panose="02020603050405020304" pitchFamily="18" charset="0"/>
              </a:rPr>
              <a:t>两条习语进行套译，充分考虑到西方接受者对西方文化的熟悉程度，这是成功翻译的典范。</a:t>
            </a:r>
            <a:endParaRPr lang="zh-CN" altLang="en-US" sz="2000" dirty="0">
              <a:latin typeface="Times New Roman" panose="02020603050405020304" pitchFamily="18" charset="0"/>
              <a:cs typeface="Times New Roman" panose="02020603050405020304" pitchFamily="18" charset="0"/>
            </a:endParaRPr>
          </a:p>
        </p:txBody>
      </p:sp>
      <p:pic>
        <p:nvPicPr>
          <p:cNvPr id="69635" name="Picture 4" descr="badspeech"/>
          <p:cNvPicPr>
            <a:picLocks noChangeAspect="1"/>
          </p:cNvPicPr>
          <p:nvPr/>
        </p:nvPicPr>
        <p:blipFill>
          <a:blip r:embed="rId1"/>
          <a:stretch>
            <a:fillRect/>
          </a:stretch>
        </p:blipFill>
        <p:spPr>
          <a:xfrm>
            <a:off x="1524000" y="5114925"/>
            <a:ext cx="1104900" cy="1743075"/>
          </a:xfrm>
          <a:prstGeom prst="rect">
            <a:avLst/>
          </a:prstGeom>
          <a:noFill/>
          <a:ln w="9525">
            <a:noFill/>
          </a:ln>
        </p:spPr>
      </p:pic>
    </p:spTree>
  </p:cSld>
  <p:clrMapOvr>
    <a:masterClrMapping/>
  </p:clrMapOvr>
  <p:transition spd="slow">
    <p:randomBar dir="vert"/>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Rectangle 3"/>
          <p:cNvSpPr>
            <a:spLocks noGrp="1"/>
          </p:cNvSpPr>
          <p:nvPr>
            <p:ph idx="1"/>
          </p:nvPr>
        </p:nvSpPr>
        <p:spPr>
          <a:xfrm>
            <a:off x="1631315" y="1628775"/>
            <a:ext cx="9914890" cy="3394710"/>
          </a:xfrm>
        </p:spPr>
        <p:txBody>
          <a:bodyPr vert="horz" wrap="square" lIns="91440" tIns="45720" rIns="91440" bIns="45720" anchor="t" anchorCtr="0"/>
          <a:p>
            <a:pPr eaLnBrk="1" hangingPunct="1">
              <a:lnSpc>
                <a:spcPct val="140000"/>
              </a:lnSpc>
            </a:pPr>
            <a:r>
              <a:rPr lang="zh-CN" altLang="en-US" sz="2000" dirty="0">
                <a:latin typeface="Times New Roman" panose="02020603050405020304" pitchFamily="18" charset="0"/>
                <a:cs typeface="Times New Roman" panose="02020603050405020304" pitchFamily="18" charset="0"/>
              </a:rPr>
              <a:t>［例</a:t>
            </a:r>
            <a:r>
              <a:rPr lang="en-US" altLang="zh-CN" sz="2000" b="1"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］原文：</a:t>
            </a:r>
            <a:r>
              <a:rPr lang="en-US" altLang="zh-CN" sz="2000" dirty="0">
                <a:latin typeface="Times New Roman" panose="02020603050405020304" pitchFamily="18" charset="0"/>
                <a:cs typeface="Times New Roman" panose="02020603050405020304" pitchFamily="18" charset="0"/>
              </a:rPr>
              <a:t>The president of the company insisted that he would negotiate with his counterpart of ABC company instead of Tom, Dick and Harry. </a:t>
            </a:r>
            <a:endParaRPr lang="en-US" altLang="zh-CN"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译文：该公司总裁坚持要同</a:t>
            </a:r>
            <a:r>
              <a:rPr lang="en-US" altLang="zh-CN" sz="2000" dirty="0">
                <a:latin typeface="Times New Roman" panose="02020603050405020304" pitchFamily="18" charset="0"/>
                <a:cs typeface="Times New Roman" panose="02020603050405020304" pitchFamily="18" charset="0"/>
              </a:rPr>
              <a:t>ABC</a:t>
            </a:r>
            <a:r>
              <a:rPr lang="zh-CN" altLang="en-US" sz="2000" dirty="0">
                <a:latin typeface="Times New Roman" panose="02020603050405020304" pitchFamily="18" charset="0"/>
                <a:cs typeface="Times New Roman" panose="02020603050405020304" pitchFamily="18" charset="0"/>
              </a:rPr>
              <a:t>公司总裁进行会谈，而不是张三、李四、王五等普通人员。</a:t>
            </a:r>
            <a:endParaRPr lang="zh-CN" altLang="en-US" sz="2000" dirty="0">
              <a:latin typeface="Times New Roman" panose="02020603050405020304" pitchFamily="18" charset="0"/>
              <a:cs typeface="Times New Roman" panose="02020603050405020304" pitchFamily="18" charset="0"/>
            </a:endParaRPr>
          </a:p>
          <a:p>
            <a:pPr eaLnBrk="1" hangingPunct="1">
              <a:lnSpc>
                <a:spcPct val="140000"/>
              </a:lnSpc>
            </a:pPr>
            <a:r>
              <a:rPr lang="zh-CN" altLang="en-US" sz="2000" dirty="0">
                <a:latin typeface="Times New Roman" panose="02020603050405020304" pitchFamily="18" charset="0"/>
                <a:cs typeface="Times New Roman" panose="02020603050405020304" pitchFamily="18" charset="0"/>
              </a:rPr>
              <a:t>在英美国家，</a:t>
            </a:r>
            <a:r>
              <a:rPr lang="en-US" altLang="zh-CN" sz="2000" dirty="0">
                <a:latin typeface="Times New Roman" panose="02020603050405020304" pitchFamily="18" charset="0"/>
                <a:cs typeface="Times New Roman" panose="02020603050405020304" pitchFamily="18" charset="0"/>
              </a:rPr>
              <a:t>Tom</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Dick</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Harry</a:t>
            </a:r>
            <a:r>
              <a:rPr lang="zh-CN" altLang="en-US" sz="2000" dirty="0">
                <a:latin typeface="Times New Roman" panose="02020603050405020304" pitchFamily="18" charset="0"/>
                <a:cs typeface="Times New Roman" panose="02020603050405020304" pitchFamily="18" charset="0"/>
              </a:rPr>
              <a:t>都是普通人名，可以泛指任何人，此处不能直译为“汤姆、迪克和哈里”，中西文化具有一定的差异性，这里的差异性不大，尚可以进行移植，可以译成“张三、李四、王五等普通人员”。</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Rectangle 2"/>
          <p:cNvSpPr>
            <a:spLocks noGrp="1"/>
          </p:cNvSpPr>
          <p:nvPr>
            <p:ph type="title"/>
          </p:nvPr>
        </p:nvSpPr>
        <p:spPr>
          <a:xfrm>
            <a:off x="2894013" y="301625"/>
            <a:ext cx="7313612" cy="534988"/>
          </a:xfrm>
        </p:spPr>
        <p:txBody>
          <a:bodyPr vert="horz" wrap="square" lIns="91440" tIns="45720" rIns="91440" bIns="45720" anchor="b" anchorCtr="0"/>
          <a:p>
            <a:pPr eaLnBrk="1" hangingPunct="1"/>
            <a:r>
              <a:rPr lang="en-US" altLang="zh-CN" sz="3200" b="1" dirty="0"/>
              <a:t>§ PART SIX </a:t>
            </a:r>
            <a:r>
              <a:rPr lang="zh-CN" altLang="en-US" sz="3200" dirty="0"/>
              <a:t>商标翻译实践</a:t>
            </a:r>
            <a:endParaRPr lang="zh-CN" altLang="en-US" sz="3200" dirty="0"/>
          </a:p>
        </p:txBody>
      </p:sp>
      <p:sp>
        <p:nvSpPr>
          <p:cNvPr id="71683" name="Rectangle 3"/>
          <p:cNvSpPr>
            <a:spLocks noGrp="1"/>
          </p:cNvSpPr>
          <p:nvPr>
            <p:ph idx="1"/>
          </p:nvPr>
        </p:nvSpPr>
        <p:spPr>
          <a:xfrm>
            <a:off x="2279650" y="1052513"/>
            <a:ext cx="7927975" cy="5040312"/>
          </a:xfrm>
        </p:spPr>
        <p:txBody>
          <a:bodyPr vert="horz" wrap="square" lIns="91440" tIns="45720" rIns="91440" bIns="45720" anchor="t" anchorCtr="0"/>
          <a:p>
            <a:pPr eaLnBrk="1" hangingPunct="1">
              <a:lnSpc>
                <a:spcPct val="90000"/>
              </a:lnSpc>
              <a:buNone/>
            </a:pPr>
            <a:r>
              <a:rPr lang="en-US" altLang="zh-CN" sz="2400" b="1" dirty="0">
                <a:latin typeface="Times New Roman" panose="02020603050405020304" pitchFamily="18" charset="0"/>
                <a:cs typeface="Times New Roman" panose="02020603050405020304" pitchFamily="18" charset="0"/>
              </a:rPr>
              <a:t>Task I</a:t>
            </a: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请为下列商标选择适当的翻译，并将其代码填入括号中。</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1. Colgate    </a:t>
            </a:r>
            <a:r>
              <a:rPr lang="zh-CN" altLang="en-US" sz="2400" dirty="0">
                <a:latin typeface="Times New Roman" panose="02020603050405020304" pitchFamily="18" charset="0"/>
                <a:cs typeface="Times New Roman" panose="02020603050405020304" pitchFamily="18" charset="0"/>
              </a:rPr>
              <a:t>（      ） 		</a:t>
            </a:r>
            <a:r>
              <a:rPr lang="en-US" altLang="zh-CN" sz="2400" dirty="0">
                <a:latin typeface="Times New Roman" panose="02020603050405020304" pitchFamily="18" charset="0"/>
                <a:cs typeface="Times New Roman" panose="02020603050405020304" pitchFamily="18" charset="0"/>
              </a:rPr>
              <a:t>A. </a:t>
            </a:r>
            <a:r>
              <a:rPr lang="zh-CN" altLang="en-US" sz="2400" dirty="0">
                <a:latin typeface="Times New Roman" panose="02020603050405020304" pitchFamily="18" charset="0"/>
                <a:cs typeface="Times New Roman" panose="02020603050405020304" pitchFamily="18" charset="0"/>
              </a:rPr>
              <a:t>爱普生</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2. Carrefour </a:t>
            </a:r>
            <a:r>
              <a:rPr lang="zh-CN" altLang="en-US" sz="2400" dirty="0">
                <a:latin typeface="Times New Roman" panose="02020603050405020304" pitchFamily="18" charset="0"/>
                <a:cs typeface="Times New Roman" panose="02020603050405020304" pitchFamily="18" charset="0"/>
              </a:rPr>
              <a:t>（      ）		</a:t>
            </a:r>
            <a:r>
              <a:rPr lang="en-US" altLang="zh-CN" sz="2400" dirty="0">
                <a:latin typeface="Times New Roman" panose="02020603050405020304" pitchFamily="18" charset="0"/>
                <a:cs typeface="Times New Roman" panose="02020603050405020304" pitchFamily="18" charset="0"/>
              </a:rPr>
              <a:t>B. </a:t>
            </a:r>
            <a:r>
              <a:rPr lang="zh-CN" altLang="en-US" sz="2400" dirty="0">
                <a:latin typeface="Times New Roman" panose="02020603050405020304" pitchFamily="18" charset="0"/>
                <a:cs typeface="Times New Roman" panose="02020603050405020304" pitchFamily="18" charset="0"/>
              </a:rPr>
              <a:t>克莱斯勒</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3. Casio       </a:t>
            </a:r>
            <a:r>
              <a:rPr lang="zh-CN" altLang="en-US" sz="2400" dirty="0">
                <a:latin typeface="Times New Roman" panose="02020603050405020304" pitchFamily="18" charset="0"/>
                <a:cs typeface="Times New Roman" panose="02020603050405020304" pitchFamily="18" charset="0"/>
              </a:rPr>
              <a:t>（      ） 	           </a:t>
            </a:r>
            <a:r>
              <a:rPr lang="en-US" altLang="zh-CN" sz="2400" dirty="0">
                <a:latin typeface="Times New Roman" panose="02020603050405020304" pitchFamily="18" charset="0"/>
                <a:cs typeface="Times New Roman" panose="02020603050405020304" pitchFamily="18" charset="0"/>
              </a:rPr>
              <a:t>C. </a:t>
            </a:r>
            <a:r>
              <a:rPr lang="zh-CN" altLang="en-US" sz="2400" dirty="0">
                <a:latin typeface="Times New Roman" panose="02020603050405020304" pitchFamily="18" charset="0"/>
                <a:cs typeface="Times New Roman" panose="02020603050405020304" pitchFamily="18" charset="0"/>
              </a:rPr>
              <a:t>妮维雅</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4. Epson	 </a:t>
            </a:r>
            <a:r>
              <a:rPr lang="zh-CN" altLang="en-US" sz="2400" dirty="0">
                <a:latin typeface="Times New Roman" panose="02020603050405020304" pitchFamily="18" charset="0"/>
                <a:cs typeface="Times New Roman" panose="02020603050405020304" pitchFamily="18" charset="0"/>
              </a:rPr>
              <a:t>（	）                  </a:t>
            </a:r>
            <a:r>
              <a:rPr lang="en-US" altLang="zh-CN" sz="2400" dirty="0">
                <a:latin typeface="Times New Roman" panose="02020603050405020304" pitchFamily="18" charset="0"/>
                <a:cs typeface="Times New Roman" panose="02020603050405020304" pitchFamily="18" charset="0"/>
              </a:rPr>
              <a:t>	D. </a:t>
            </a:r>
            <a:r>
              <a:rPr lang="zh-CN" altLang="en-US" sz="2400" dirty="0">
                <a:latin typeface="Times New Roman" panose="02020603050405020304" pitchFamily="18" charset="0"/>
                <a:cs typeface="Times New Roman" panose="02020603050405020304" pitchFamily="18" charset="0"/>
              </a:rPr>
              <a:t>百宝利</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5. Lego	 </a:t>
            </a:r>
            <a:r>
              <a:rPr lang="zh-CN" altLang="en-US" sz="2400" dirty="0">
                <a:latin typeface="Times New Roman" panose="02020603050405020304" pitchFamily="18" charset="0"/>
                <a:cs typeface="Times New Roman" panose="02020603050405020304" pitchFamily="18" charset="0"/>
              </a:rPr>
              <a:t>（	）                  </a:t>
            </a:r>
            <a:r>
              <a:rPr lang="en-US" altLang="zh-CN" sz="2400" dirty="0">
                <a:latin typeface="Times New Roman" panose="02020603050405020304" pitchFamily="18" charset="0"/>
                <a:cs typeface="Times New Roman" panose="02020603050405020304" pitchFamily="18" charset="0"/>
              </a:rPr>
              <a:t>E. </a:t>
            </a:r>
            <a:r>
              <a:rPr lang="zh-CN" altLang="en-US" sz="2400" dirty="0">
                <a:latin typeface="Times New Roman" panose="02020603050405020304" pitchFamily="18" charset="0"/>
                <a:cs typeface="Times New Roman" panose="02020603050405020304" pitchFamily="18" charset="0"/>
              </a:rPr>
              <a:t>凯蒂猫</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6. Nivea	 </a:t>
            </a:r>
            <a:r>
              <a:rPr lang="zh-CN" altLang="en-US" sz="2400" dirty="0">
                <a:latin typeface="Times New Roman" panose="02020603050405020304" pitchFamily="18" charset="0"/>
                <a:cs typeface="Times New Roman" panose="02020603050405020304" pitchFamily="18" charset="0"/>
              </a:rPr>
              <a:t>（	） 	          </a:t>
            </a:r>
            <a:r>
              <a:rPr lang="en-US" altLang="zh-CN" sz="2400" dirty="0">
                <a:latin typeface="Times New Roman" panose="02020603050405020304" pitchFamily="18" charset="0"/>
                <a:cs typeface="Times New Roman" panose="02020603050405020304" pitchFamily="18" charset="0"/>
              </a:rPr>
              <a:t>	F. </a:t>
            </a:r>
            <a:r>
              <a:rPr lang="zh-CN" altLang="en-US" sz="2400" dirty="0">
                <a:latin typeface="Times New Roman" panose="02020603050405020304" pitchFamily="18" charset="0"/>
                <a:cs typeface="Times New Roman" panose="02020603050405020304" pitchFamily="18" charset="0"/>
              </a:rPr>
              <a:t>博朗</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7. Chrysler  </a:t>
            </a:r>
            <a:r>
              <a:rPr lang="zh-CN" altLang="en-US" sz="2400" dirty="0">
                <a:latin typeface="Times New Roman" panose="02020603050405020304" pitchFamily="18" charset="0"/>
                <a:cs typeface="Times New Roman" panose="02020603050405020304" pitchFamily="18" charset="0"/>
              </a:rPr>
              <a:t>（       ） 	          </a:t>
            </a:r>
            <a:r>
              <a:rPr lang="en-US" altLang="zh-CN" sz="2400" dirty="0">
                <a:latin typeface="Times New Roman" panose="02020603050405020304" pitchFamily="18" charset="0"/>
                <a:cs typeface="Times New Roman" panose="02020603050405020304" pitchFamily="18" charset="0"/>
              </a:rPr>
              <a:t>	G. </a:t>
            </a:r>
            <a:r>
              <a:rPr lang="zh-CN" altLang="en-US" sz="2400" dirty="0">
                <a:latin typeface="Times New Roman" panose="02020603050405020304" pitchFamily="18" charset="0"/>
                <a:cs typeface="Times New Roman" panose="02020603050405020304" pitchFamily="18" charset="0"/>
              </a:rPr>
              <a:t>家乐福</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8. Hello Kitty</a:t>
            </a:r>
            <a:r>
              <a:rPr lang="zh-CN" altLang="en-US" sz="2400" dirty="0">
                <a:latin typeface="Times New Roman" panose="02020603050405020304" pitchFamily="18" charset="0"/>
                <a:cs typeface="Times New Roman" panose="02020603050405020304" pitchFamily="18" charset="0"/>
              </a:rPr>
              <a:t>（	）                 </a:t>
            </a:r>
            <a:r>
              <a:rPr lang="en-US" altLang="zh-CN" sz="2400" dirty="0">
                <a:latin typeface="Times New Roman" panose="02020603050405020304" pitchFamily="18" charset="0"/>
                <a:cs typeface="Times New Roman" panose="02020603050405020304" pitchFamily="18" charset="0"/>
              </a:rPr>
              <a:t>	H. </a:t>
            </a:r>
            <a:r>
              <a:rPr lang="zh-CN" altLang="en-US" sz="2400" dirty="0">
                <a:latin typeface="Times New Roman" panose="02020603050405020304" pitchFamily="18" charset="0"/>
                <a:cs typeface="Times New Roman" panose="02020603050405020304" pitchFamily="18" charset="0"/>
              </a:rPr>
              <a:t>乐高</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9. Braun	 </a:t>
            </a:r>
            <a:r>
              <a:rPr lang="zh-CN" altLang="en-US" sz="2400" dirty="0">
                <a:latin typeface="Times New Roman" panose="02020603050405020304" pitchFamily="18" charset="0"/>
                <a:cs typeface="Times New Roman" panose="02020603050405020304" pitchFamily="18" charset="0"/>
              </a:rPr>
              <a:t>（	） 	         </a:t>
            </a:r>
            <a:r>
              <a:rPr lang="en-US" altLang="zh-CN" sz="2400" dirty="0">
                <a:latin typeface="Times New Roman" panose="02020603050405020304" pitchFamily="18" charset="0"/>
                <a:cs typeface="Times New Roman" panose="02020603050405020304" pitchFamily="18" charset="0"/>
              </a:rPr>
              <a:t>	I. </a:t>
            </a:r>
            <a:r>
              <a:rPr lang="zh-CN" altLang="en-US" sz="2400" dirty="0">
                <a:latin typeface="Times New Roman" panose="02020603050405020304" pitchFamily="18" charset="0"/>
                <a:cs typeface="Times New Roman" panose="02020603050405020304" pitchFamily="18" charset="0"/>
              </a:rPr>
              <a:t>卡西欧</a:t>
            </a:r>
            <a:endParaRPr lang="zh-CN" altLang="en-US"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10. Burberry</a:t>
            </a:r>
            <a:r>
              <a:rPr lang="zh-CN" altLang="en-US" sz="2400" dirty="0">
                <a:latin typeface="Times New Roman" panose="02020603050405020304" pitchFamily="18" charset="0"/>
                <a:cs typeface="Times New Roman" panose="02020603050405020304" pitchFamily="18" charset="0"/>
              </a:rPr>
              <a:t>（	）      	         </a:t>
            </a:r>
            <a:r>
              <a:rPr lang="en-US" altLang="zh-CN" sz="2400" dirty="0">
                <a:latin typeface="Times New Roman" panose="02020603050405020304" pitchFamily="18" charset="0"/>
                <a:cs typeface="Times New Roman" panose="02020603050405020304" pitchFamily="18" charset="0"/>
              </a:rPr>
              <a:t>	J . </a:t>
            </a:r>
            <a:r>
              <a:rPr lang="zh-CN" altLang="en-US" sz="2400" dirty="0">
                <a:latin typeface="Times New Roman" panose="02020603050405020304" pitchFamily="18" charset="0"/>
                <a:cs typeface="Times New Roman" panose="02020603050405020304" pitchFamily="18" charset="0"/>
              </a:rPr>
              <a:t>高露洁</a:t>
            </a:r>
            <a:endParaRPr lang="zh-CN" altLang="en-US" sz="2400" dirty="0">
              <a:latin typeface="Times New Roman" panose="02020603050405020304" pitchFamily="18" charset="0"/>
              <a:cs typeface="Times New Roman" panose="02020603050405020304" pitchFamily="18" charset="0"/>
            </a:endParaRPr>
          </a:p>
        </p:txBody>
      </p:sp>
      <p:sp>
        <p:nvSpPr>
          <p:cNvPr id="200709" name="Text Box 5"/>
          <p:cNvSpPr txBox="1"/>
          <p:nvPr/>
        </p:nvSpPr>
        <p:spPr>
          <a:xfrm>
            <a:off x="4656138" y="1844675"/>
            <a:ext cx="647700" cy="36830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1800" dirty="0"/>
              <a:t>J</a:t>
            </a:r>
            <a:endParaRPr lang="en-US" altLang="zh-CN" sz="1800" dirty="0"/>
          </a:p>
        </p:txBody>
      </p:sp>
      <p:sp>
        <p:nvSpPr>
          <p:cNvPr id="200710" name="Text Box 6"/>
          <p:cNvSpPr txBox="1"/>
          <p:nvPr/>
        </p:nvSpPr>
        <p:spPr>
          <a:xfrm>
            <a:off x="4656138" y="2276475"/>
            <a:ext cx="647700" cy="36830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1800" dirty="0"/>
              <a:t>G</a:t>
            </a:r>
            <a:endParaRPr lang="en-US" altLang="zh-CN" sz="1800" dirty="0"/>
          </a:p>
        </p:txBody>
      </p:sp>
      <p:sp>
        <p:nvSpPr>
          <p:cNvPr id="200711" name="Text Box 7"/>
          <p:cNvSpPr txBox="1"/>
          <p:nvPr/>
        </p:nvSpPr>
        <p:spPr>
          <a:xfrm>
            <a:off x="4583113" y="2636838"/>
            <a:ext cx="647700" cy="36830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1800" dirty="0"/>
              <a:t>I</a:t>
            </a:r>
            <a:endParaRPr lang="en-US" altLang="zh-CN" sz="1800" dirty="0"/>
          </a:p>
        </p:txBody>
      </p:sp>
      <p:sp>
        <p:nvSpPr>
          <p:cNvPr id="200712" name="Text Box 8"/>
          <p:cNvSpPr txBox="1"/>
          <p:nvPr/>
        </p:nvSpPr>
        <p:spPr>
          <a:xfrm>
            <a:off x="4511675" y="3068638"/>
            <a:ext cx="647700" cy="36830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1800" dirty="0"/>
              <a:t>  A</a:t>
            </a:r>
            <a:endParaRPr lang="en-US" altLang="zh-CN" sz="1800" dirty="0"/>
          </a:p>
        </p:txBody>
      </p:sp>
      <p:sp>
        <p:nvSpPr>
          <p:cNvPr id="200713" name="Text Box 9"/>
          <p:cNvSpPr txBox="1"/>
          <p:nvPr/>
        </p:nvSpPr>
        <p:spPr>
          <a:xfrm>
            <a:off x="4511675" y="3429000"/>
            <a:ext cx="647700" cy="36830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1800" dirty="0"/>
              <a:t>  H</a:t>
            </a:r>
            <a:endParaRPr lang="en-US" altLang="zh-CN" sz="1800" dirty="0"/>
          </a:p>
        </p:txBody>
      </p:sp>
      <p:sp>
        <p:nvSpPr>
          <p:cNvPr id="200714" name="Text Box 10"/>
          <p:cNvSpPr txBox="1"/>
          <p:nvPr/>
        </p:nvSpPr>
        <p:spPr>
          <a:xfrm>
            <a:off x="4511675" y="3860800"/>
            <a:ext cx="647700" cy="36830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1800" dirty="0"/>
              <a:t>  C</a:t>
            </a:r>
            <a:endParaRPr lang="en-US" altLang="zh-CN" sz="1800" dirty="0"/>
          </a:p>
        </p:txBody>
      </p:sp>
      <p:sp>
        <p:nvSpPr>
          <p:cNvPr id="200715" name="Text Box 11"/>
          <p:cNvSpPr txBox="1"/>
          <p:nvPr/>
        </p:nvSpPr>
        <p:spPr>
          <a:xfrm>
            <a:off x="4511675" y="4292600"/>
            <a:ext cx="647700" cy="36830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1800" dirty="0"/>
              <a:t>  B</a:t>
            </a:r>
            <a:endParaRPr lang="en-US" altLang="zh-CN" sz="1800" dirty="0"/>
          </a:p>
        </p:txBody>
      </p:sp>
      <p:sp>
        <p:nvSpPr>
          <p:cNvPr id="200716" name="Text Box 12"/>
          <p:cNvSpPr txBox="1"/>
          <p:nvPr/>
        </p:nvSpPr>
        <p:spPr>
          <a:xfrm>
            <a:off x="4511675" y="4724400"/>
            <a:ext cx="647700" cy="36830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1800" dirty="0"/>
              <a:t>  E</a:t>
            </a:r>
            <a:endParaRPr lang="en-US" altLang="zh-CN" sz="1800" dirty="0"/>
          </a:p>
        </p:txBody>
      </p:sp>
      <p:sp>
        <p:nvSpPr>
          <p:cNvPr id="200717" name="Text Box 13"/>
          <p:cNvSpPr txBox="1"/>
          <p:nvPr/>
        </p:nvSpPr>
        <p:spPr>
          <a:xfrm>
            <a:off x="4511675" y="5084763"/>
            <a:ext cx="647700" cy="36830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1800" dirty="0"/>
              <a:t>  F</a:t>
            </a:r>
            <a:endParaRPr lang="en-US" altLang="zh-CN" sz="1800" dirty="0"/>
          </a:p>
        </p:txBody>
      </p:sp>
      <p:sp>
        <p:nvSpPr>
          <p:cNvPr id="200718" name="Text Box 14"/>
          <p:cNvSpPr txBox="1"/>
          <p:nvPr/>
        </p:nvSpPr>
        <p:spPr>
          <a:xfrm>
            <a:off x="4583113" y="5445125"/>
            <a:ext cx="647700" cy="36830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Tx/>
              <a:buNone/>
            </a:pPr>
            <a:r>
              <a:rPr lang="en-US" altLang="zh-CN" sz="1800" dirty="0"/>
              <a:t>  D</a:t>
            </a:r>
            <a:endParaRPr lang="en-US" altLang="zh-CN" sz="1800"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0709"/>
                                        </p:tgtEl>
                                        <p:attrNameLst>
                                          <p:attrName>style.visibility</p:attrName>
                                        </p:attrNameLst>
                                      </p:cBhvr>
                                      <p:to>
                                        <p:strVal val="visible"/>
                                      </p:to>
                                    </p:set>
                                    <p:animEffect transition="in" filter="wipe(down)">
                                      <p:cBhvr>
                                        <p:cTn id="7" dur="500"/>
                                        <p:tgtEl>
                                          <p:spTgt spid="20070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00710"/>
                                        </p:tgtEl>
                                        <p:attrNameLst>
                                          <p:attrName>style.visibility</p:attrName>
                                        </p:attrNameLst>
                                      </p:cBhvr>
                                      <p:to>
                                        <p:strVal val="visible"/>
                                      </p:to>
                                    </p:set>
                                    <p:animEffect transition="in" filter="wipe(down)">
                                      <p:cBhvr>
                                        <p:cTn id="12" dur="500"/>
                                        <p:tgtEl>
                                          <p:spTgt spid="2007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00711"/>
                                        </p:tgtEl>
                                        <p:attrNameLst>
                                          <p:attrName>style.visibility</p:attrName>
                                        </p:attrNameLst>
                                      </p:cBhvr>
                                      <p:to>
                                        <p:strVal val="visible"/>
                                      </p:to>
                                    </p:set>
                                    <p:animEffect transition="in" filter="wipe(down)">
                                      <p:cBhvr>
                                        <p:cTn id="17" dur="500"/>
                                        <p:tgtEl>
                                          <p:spTgt spid="2007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00712"/>
                                        </p:tgtEl>
                                        <p:attrNameLst>
                                          <p:attrName>style.visibility</p:attrName>
                                        </p:attrNameLst>
                                      </p:cBhvr>
                                      <p:to>
                                        <p:strVal val="visible"/>
                                      </p:to>
                                    </p:set>
                                    <p:animEffect transition="in" filter="wipe(down)">
                                      <p:cBhvr>
                                        <p:cTn id="22" dur="500"/>
                                        <p:tgtEl>
                                          <p:spTgt spid="20071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00713"/>
                                        </p:tgtEl>
                                        <p:attrNameLst>
                                          <p:attrName>style.visibility</p:attrName>
                                        </p:attrNameLst>
                                      </p:cBhvr>
                                      <p:to>
                                        <p:strVal val="visible"/>
                                      </p:to>
                                    </p:set>
                                    <p:animEffect transition="in" filter="wipe(down)">
                                      <p:cBhvr>
                                        <p:cTn id="27" dur="500"/>
                                        <p:tgtEl>
                                          <p:spTgt spid="2007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00714"/>
                                        </p:tgtEl>
                                        <p:attrNameLst>
                                          <p:attrName>style.visibility</p:attrName>
                                        </p:attrNameLst>
                                      </p:cBhvr>
                                      <p:to>
                                        <p:strVal val="visible"/>
                                      </p:to>
                                    </p:set>
                                    <p:animEffect transition="in" filter="wipe(down)">
                                      <p:cBhvr>
                                        <p:cTn id="32" dur="500"/>
                                        <p:tgtEl>
                                          <p:spTgt spid="20071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00715"/>
                                        </p:tgtEl>
                                        <p:attrNameLst>
                                          <p:attrName>style.visibility</p:attrName>
                                        </p:attrNameLst>
                                      </p:cBhvr>
                                      <p:to>
                                        <p:strVal val="visible"/>
                                      </p:to>
                                    </p:set>
                                    <p:animEffect transition="in" filter="wipe(down)">
                                      <p:cBhvr>
                                        <p:cTn id="37" dur="500"/>
                                        <p:tgtEl>
                                          <p:spTgt spid="20071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00716"/>
                                        </p:tgtEl>
                                        <p:attrNameLst>
                                          <p:attrName>style.visibility</p:attrName>
                                        </p:attrNameLst>
                                      </p:cBhvr>
                                      <p:to>
                                        <p:strVal val="visible"/>
                                      </p:to>
                                    </p:set>
                                    <p:animEffect transition="in" filter="wipe(down)">
                                      <p:cBhvr>
                                        <p:cTn id="42" dur="500"/>
                                        <p:tgtEl>
                                          <p:spTgt spid="20071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00717"/>
                                        </p:tgtEl>
                                        <p:attrNameLst>
                                          <p:attrName>style.visibility</p:attrName>
                                        </p:attrNameLst>
                                      </p:cBhvr>
                                      <p:to>
                                        <p:strVal val="visible"/>
                                      </p:to>
                                    </p:set>
                                    <p:animEffect transition="in" filter="wipe(down)">
                                      <p:cBhvr>
                                        <p:cTn id="47" dur="500"/>
                                        <p:tgtEl>
                                          <p:spTgt spid="200717"/>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00718"/>
                                        </p:tgtEl>
                                        <p:attrNameLst>
                                          <p:attrName>style.visibility</p:attrName>
                                        </p:attrNameLst>
                                      </p:cBhvr>
                                      <p:to>
                                        <p:strVal val="visible"/>
                                      </p:to>
                                    </p:set>
                                    <p:animEffect transition="in" filter="wipe(down)">
                                      <p:cBhvr>
                                        <p:cTn id="52" dur="500"/>
                                        <p:tgtEl>
                                          <p:spTgt spid="2007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09" grpId="0"/>
      <p:bldP spid="200710" grpId="0"/>
      <p:bldP spid="200711" grpId="0"/>
      <p:bldP spid="200712" grpId="0"/>
      <p:bldP spid="200713" grpId="0"/>
      <p:bldP spid="200714" grpId="0"/>
      <p:bldP spid="200715" grpId="0"/>
      <p:bldP spid="200716" grpId="0"/>
      <p:bldP spid="200717" grpId="0"/>
      <p:bldP spid="200718"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1731" name="Rectangle 3"/>
          <p:cNvSpPr>
            <a:spLocks noGrp="1"/>
          </p:cNvSpPr>
          <p:nvPr>
            <p:ph idx="1"/>
          </p:nvPr>
        </p:nvSpPr>
        <p:spPr>
          <a:xfrm>
            <a:off x="6096000" y="1601788"/>
            <a:ext cx="3889375" cy="5256212"/>
          </a:xfrm>
        </p:spPr>
        <p:txBody>
          <a:bodyPr vert="horz" wrap="square" lIns="91440" tIns="45720" rIns="91440" bIns="45720" anchor="t" anchorCtr="0"/>
          <a:p>
            <a:pPr eaLnBrk="1" hangingPunct="1"/>
            <a:r>
              <a:rPr lang="en-US" altLang="zh-CN" dirty="0">
                <a:latin typeface="Times New Roman" panose="02020603050405020304" pitchFamily="18" charset="0"/>
                <a:cs typeface="Times New Roman" panose="02020603050405020304" pitchFamily="18" charset="0"/>
              </a:rPr>
              <a:t>1. </a:t>
            </a:r>
            <a:r>
              <a:rPr lang="zh-CN" altLang="en-US" dirty="0">
                <a:latin typeface="Times New Roman" panose="02020603050405020304" pitchFamily="18" charset="0"/>
                <a:cs typeface="Times New Roman" panose="02020603050405020304" pitchFamily="18" charset="0"/>
              </a:rPr>
              <a:t>桑塔纳	</a:t>
            </a:r>
            <a:endParaRPr lang="zh-CN" altLang="en-US" dirty="0">
              <a:latin typeface="Times New Roman" panose="02020603050405020304" pitchFamily="18" charset="0"/>
              <a:cs typeface="Times New Roman" panose="02020603050405020304" pitchFamily="18" charset="0"/>
            </a:endParaRPr>
          </a:p>
          <a:p>
            <a:pPr eaLnBrk="1" hangingPunct="1"/>
            <a:r>
              <a:rPr lang="en-US" altLang="zh-CN" dirty="0">
                <a:latin typeface="Times New Roman" panose="02020603050405020304" pitchFamily="18" charset="0"/>
                <a:cs typeface="Times New Roman" panose="02020603050405020304" pitchFamily="18" charset="0"/>
              </a:rPr>
              <a:t>2. </a:t>
            </a:r>
            <a:r>
              <a:rPr lang="zh-CN" altLang="en-US" dirty="0">
                <a:latin typeface="Times New Roman" panose="02020603050405020304" pitchFamily="18" charset="0"/>
                <a:cs typeface="Times New Roman" panose="02020603050405020304" pitchFamily="18" charset="0"/>
              </a:rPr>
              <a:t>凯迪拉克	</a:t>
            </a:r>
            <a:endParaRPr lang="zh-CN" altLang="en-US" dirty="0">
              <a:latin typeface="Times New Roman" panose="02020603050405020304" pitchFamily="18" charset="0"/>
              <a:cs typeface="Times New Roman" panose="02020603050405020304" pitchFamily="18" charset="0"/>
            </a:endParaRPr>
          </a:p>
          <a:p>
            <a:pPr eaLnBrk="1" hangingPunct="1"/>
            <a:r>
              <a:rPr lang="en-US" altLang="zh-CN" dirty="0">
                <a:latin typeface="Times New Roman" panose="02020603050405020304" pitchFamily="18" charset="0"/>
                <a:cs typeface="Times New Roman" panose="02020603050405020304" pitchFamily="18" charset="0"/>
              </a:rPr>
              <a:t>3. </a:t>
            </a:r>
            <a:r>
              <a:rPr lang="zh-CN" altLang="en-US" dirty="0">
                <a:latin typeface="Times New Roman" panose="02020603050405020304" pitchFamily="18" charset="0"/>
                <a:cs typeface="Times New Roman" panose="02020603050405020304" pitchFamily="18" charset="0"/>
              </a:rPr>
              <a:t>悍马		</a:t>
            </a:r>
            <a:endParaRPr lang="zh-CN" altLang="en-US" dirty="0">
              <a:latin typeface="Times New Roman" panose="02020603050405020304" pitchFamily="18" charset="0"/>
              <a:cs typeface="Times New Roman" panose="02020603050405020304" pitchFamily="18" charset="0"/>
            </a:endParaRPr>
          </a:p>
          <a:p>
            <a:pPr eaLnBrk="1" hangingPunct="1"/>
            <a:r>
              <a:rPr lang="en-US" altLang="zh-CN" dirty="0">
                <a:latin typeface="Times New Roman" panose="02020603050405020304" pitchFamily="18" charset="0"/>
                <a:cs typeface="Times New Roman" panose="02020603050405020304" pitchFamily="18" charset="0"/>
              </a:rPr>
              <a:t>4. </a:t>
            </a:r>
            <a:r>
              <a:rPr lang="zh-CN" altLang="en-US" dirty="0">
                <a:latin typeface="Times New Roman" panose="02020603050405020304" pitchFamily="18" charset="0"/>
                <a:cs typeface="Times New Roman" panose="02020603050405020304" pitchFamily="18" charset="0"/>
              </a:rPr>
              <a:t>别克</a:t>
            </a:r>
            <a:endParaRPr lang="zh-CN" altLang="en-US" dirty="0">
              <a:latin typeface="Times New Roman" panose="02020603050405020304" pitchFamily="18" charset="0"/>
              <a:cs typeface="Times New Roman" panose="02020603050405020304" pitchFamily="18" charset="0"/>
            </a:endParaRPr>
          </a:p>
          <a:p>
            <a:pPr eaLnBrk="1" hangingPunct="1"/>
            <a:r>
              <a:rPr lang="en-US" altLang="zh-CN" dirty="0">
                <a:latin typeface="Times New Roman" panose="02020603050405020304" pitchFamily="18" charset="0"/>
                <a:cs typeface="Times New Roman" panose="02020603050405020304" pitchFamily="18" charset="0"/>
              </a:rPr>
              <a:t>5. </a:t>
            </a:r>
            <a:r>
              <a:rPr lang="zh-CN" altLang="en-US" dirty="0">
                <a:latin typeface="Times New Roman" panose="02020603050405020304" pitchFamily="18" charset="0"/>
                <a:cs typeface="Times New Roman" panose="02020603050405020304" pitchFamily="18" charset="0"/>
              </a:rPr>
              <a:t>丰田		</a:t>
            </a:r>
            <a:endParaRPr lang="zh-CN" altLang="en-US" dirty="0">
              <a:latin typeface="Times New Roman" panose="02020603050405020304" pitchFamily="18" charset="0"/>
              <a:cs typeface="Times New Roman" panose="02020603050405020304" pitchFamily="18" charset="0"/>
            </a:endParaRPr>
          </a:p>
          <a:p>
            <a:pPr eaLnBrk="1" hangingPunct="1"/>
            <a:r>
              <a:rPr lang="en-US" altLang="zh-CN" dirty="0">
                <a:latin typeface="Times New Roman" panose="02020603050405020304" pitchFamily="18" charset="0"/>
                <a:cs typeface="Times New Roman" panose="02020603050405020304" pitchFamily="18" charset="0"/>
              </a:rPr>
              <a:t>6. </a:t>
            </a:r>
            <a:r>
              <a:rPr lang="zh-CN" altLang="en-US" dirty="0">
                <a:latin typeface="Times New Roman" panose="02020603050405020304" pitchFamily="18" charset="0"/>
                <a:cs typeface="Times New Roman" panose="02020603050405020304" pitchFamily="18" charset="0"/>
              </a:rPr>
              <a:t>富豪</a:t>
            </a:r>
            <a:r>
              <a:rPr lang="en-US" altLang="zh-CN" dirty="0">
                <a:latin typeface="Times New Roman" panose="02020603050405020304" pitchFamily="18" charset="0"/>
                <a:cs typeface="Times New Roman" panose="02020603050405020304" pitchFamily="18" charset="0"/>
              </a:rPr>
              <a:t>/</a:t>
            </a:r>
            <a:r>
              <a:rPr lang="zh-CN" altLang="en-US" dirty="0">
                <a:latin typeface="Times New Roman" panose="02020603050405020304" pitchFamily="18" charset="0"/>
                <a:cs typeface="Times New Roman" panose="02020603050405020304" pitchFamily="18" charset="0"/>
              </a:rPr>
              <a:t>沃尔沃</a:t>
            </a:r>
            <a:endParaRPr lang="zh-CN" altLang="en-US" dirty="0">
              <a:latin typeface="Times New Roman" panose="02020603050405020304" pitchFamily="18" charset="0"/>
              <a:cs typeface="Times New Roman" panose="02020603050405020304" pitchFamily="18" charset="0"/>
            </a:endParaRPr>
          </a:p>
          <a:p>
            <a:pPr eaLnBrk="1" hangingPunct="1"/>
            <a:r>
              <a:rPr lang="en-US" altLang="zh-CN" dirty="0">
                <a:latin typeface="Times New Roman" panose="02020603050405020304" pitchFamily="18" charset="0"/>
                <a:cs typeface="Times New Roman" panose="02020603050405020304" pitchFamily="18" charset="0"/>
              </a:rPr>
              <a:t>7. </a:t>
            </a:r>
            <a:r>
              <a:rPr lang="zh-CN" altLang="en-US" dirty="0">
                <a:latin typeface="Times New Roman" panose="02020603050405020304" pitchFamily="18" charset="0"/>
                <a:cs typeface="Times New Roman" panose="02020603050405020304" pitchFamily="18" charset="0"/>
              </a:rPr>
              <a:t>林肯	</a:t>
            </a:r>
            <a:r>
              <a:rPr lang="zh-CN" altLang="en-US" dirty="0">
                <a:latin typeface="Times New Roman" panose="02020603050405020304" pitchFamily="18" charset="0"/>
                <a:cs typeface="Times New Roman" panose="02020603050405020304" pitchFamily="18" charset="0"/>
              </a:rPr>
              <a:t>		</a:t>
            </a:r>
            <a:endParaRPr lang="zh-CN" altLang="en-US" dirty="0">
              <a:latin typeface="Times New Roman" panose="02020603050405020304" pitchFamily="18" charset="0"/>
              <a:cs typeface="Times New Roman" panose="02020603050405020304" pitchFamily="18" charset="0"/>
            </a:endParaRPr>
          </a:p>
        </p:txBody>
      </p:sp>
      <p:sp>
        <p:nvSpPr>
          <p:cNvPr id="72707" name="Text Box 6"/>
          <p:cNvSpPr txBox="1"/>
          <p:nvPr/>
        </p:nvSpPr>
        <p:spPr>
          <a:xfrm>
            <a:off x="2495550" y="1700213"/>
            <a:ext cx="4032250" cy="353822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Tx/>
              <a:buNone/>
            </a:pPr>
            <a:r>
              <a:rPr lang="en-US" altLang="zh-CN" sz="3200" dirty="0">
                <a:latin typeface="Times New Roman" panose="02020603050405020304" pitchFamily="18" charset="0"/>
                <a:cs typeface="Times New Roman" panose="02020603050405020304" pitchFamily="18" charset="0"/>
              </a:rPr>
              <a:t>1. Santana		</a:t>
            </a:r>
            <a:endParaRPr lang="en-US" altLang="zh-CN" sz="32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3200" dirty="0">
                <a:latin typeface="Times New Roman" panose="02020603050405020304" pitchFamily="18" charset="0"/>
                <a:cs typeface="Times New Roman" panose="02020603050405020304" pitchFamily="18" charset="0"/>
              </a:rPr>
              <a:t>2. Cadillac	</a:t>
            </a:r>
            <a:endParaRPr lang="en-US" altLang="zh-CN" sz="32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3200" dirty="0">
                <a:latin typeface="Times New Roman" panose="02020603050405020304" pitchFamily="18" charset="0"/>
                <a:cs typeface="Times New Roman" panose="02020603050405020304" pitchFamily="18" charset="0"/>
              </a:rPr>
              <a:t>3. Hummer	</a:t>
            </a:r>
            <a:endParaRPr lang="en-US" altLang="zh-CN" sz="32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3200" dirty="0">
                <a:latin typeface="Times New Roman" panose="02020603050405020304" pitchFamily="18" charset="0"/>
                <a:cs typeface="Times New Roman" panose="02020603050405020304" pitchFamily="18" charset="0"/>
              </a:rPr>
              <a:t>4. Buick 		</a:t>
            </a:r>
            <a:endParaRPr lang="en-US" altLang="zh-CN" sz="32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3200" dirty="0">
                <a:latin typeface="Times New Roman" panose="02020603050405020304" pitchFamily="18" charset="0"/>
                <a:cs typeface="Times New Roman" panose="02020603050405020304" pitchFamily="18" charset="0"/>
              </a:rPr>
              <a:t>5. Toyota  		</a:t>
            </a:r>
            <a:endParaRPr lang="en-US" altLang="zh-CN" sz="32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3200" dirty="0">
                <a:latin typeface="Times New Roman" panose="02020603050405020304" pitchFamily="18" charset="0"/>
                <a:cs typeface="Times New Roman" panose="02020603050405020304" pitchFamily="18" charset="0"/>
              </a:rPr>
              <a:t>6. Volvo  	</a:t>
            </a:r>
            <a:endParaRPr lang="en-US" altLang="zh-CN" sz="32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3200" dirty="0">
                <a:latin typeface="Times New Roman" panose="02020603050405020304" pitchFamily="18" charset="0"/>
                <a:cs typeface="Times New Roman" panose="02020603050405020304" pitchFamily="18" charset="0"/>
              </a:rPr>
              <a:t>7. Lincoln</a:t>
            </a:r>
            <a:endParaRPr lang="en-US" altLang="zh-CN" sz="3200" dirty="0">
              <a:latin typeface="Times New Roman" panose="02020603050405020304" pitchFamily="18" charset="0"/>
              <a:cs typeface="Times New Roman" panose="02020603050405020304" pitchFamily="18" charset="0"/>
            </a:endParaRPr>
          </a:p>
        </p:txBody>
      </p:sp>
      <p:sp>
        <p:nvSpPr>
          <p:cNvPr id="72708" name="Rectangle 7"/>
          <p:cNvSpPr>
            <a:spLocks noGrp="1"/>
          </p:cNvSpPr>
          <p:nvPr>
            <p:ph type="title"/>
          </p:nvPr>
        </p:nvSpPr>
        <p:spPr/>
        <p:txBody>
          <a:bodyPr vert="horz" wrap="square" lIns="91440" tIns="45720" rIns="91440" bIns="45720" anchor="b" anchorCtr="0"/>
          <a:p>
            <a:pPr eaLnBrk="1" hangingPunct="1"/>
            <a:r>
              <a:rPr lang="en-US" altLang="zh-CN" sz="3200" b="1" dirty="0">
                <a:solidFill>
                  <a:schemeClr val="tx1"/>
                </a:solidFill>
              </a:rPr>
              <a:t>Task II</a:t>
            </a:r>
            <a:r>
              <a:rPr lang="en-US" altLang="zh-CN" sz="3200" dirty="0">
                <a:solidFill>
                  <a:schemeClr val="tx1"/>
                </a:solidFill>
              </a:rPr>
              <a:t>  </a:t>
            </a:r>
            <a:r>
              <a:rPr lang="zh-CN" altLang="en-US" sz="3200" dirty="0">
                <a:solidFill>
                  <a:schemeClr val="tx1"/>
                </a:solidFill>
              </a:rPr>
              <a:t>请将下列英文商标翻译成中文。</a:t>
            </a:r>
            <a:endParaRPr lang="zh-CN" altLang="en-US" sz="3200" dirty="0">
              <a:solidFill>
                <a:schemeClr val="tx1"/>
              </a:solidFill>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1731">
                                            <p:txEl>
                                              <p:charRg st="0" end="8"/>
                                            </p:txEl>
                                          </p:spTgt>
                                        </p:tgtEl>
                                        <p:attrNameLst>
                                          <p:attrName>style.visibility</p:attrName>
                                        </p:attrNameLst>
                                      </p:cBhvr>
                                      <p:to>
                                        <p:strVal val="visible"/>
                                      </p:to>
                                    </p:set>
                                    <p:animEffect transition="in" filter="wipe(down)">
                                      <p:cBhvr>
                                        <p:cTn id="7" dur="500"/>
                                        <p:tgtEl>
                                          <p:spTgt spid="201731">
                                            <p:txEl>
                                              <p:charRg st="0" end="8"/>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01731">
                                            <p:txEl>
                                              <p:charRg st="8" end="17"/>
                                            </p:txEl>
                                          </p:spTgt>
                                        </p:tgtEl>
                                        <p:attrNameLst>
                                          <p:attrName>style.visibility</p:attrName>
                                        </p:attrNameLst>
                                      </p:cBhvr>
                                      <p:to>
                                        <p:strVal val="visible"/>
                                      </p:to>
                                    </p:set>
                                    <p:animEffect transition="in" filter="wipe(down)">
                                      <p:cBhvr>
                                        <p:cTn id="12" dur="500"/>
                                        <p:tgtEl>
                                          <p:spTgt spid="201731">
                                            <p:txEl>
                                              <p:charRg st="8" end="1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01731">
                                            <p:txEl>
                                              <p:charRg st="17" end="25"/>
                                            </p:txEl>
                                          </p:spTgt>
                                        </p:tgtEl>
                                        <p:attrNameLst>
                                          <p:attrName>style.visibility</p:attrName>
                                        </p:attrNameLst>
                                      </p:cBhvr>
                                      <p:to>
                                        <p:strVal val="visible"/>
                                      </p:to>
                                    </p:set>
                                    <p:animEffect transition="in" filter="wipe(down)">
                                      <p:cBhvr>
                                        <p:cTn id="17" dur="500"/>
                                        <p:tgtEl>
                                          <p:spTgt spid="201731">
                                            <p:txEl>
                                              <p:charRg st="17" end="2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01731">
                                            <p:txEl>
                                              <p:charRg st="25" end="31"/>
                                            </p:txEl>
                                          </p:spTgt>
                                        </p:tgtEl>
                                        <p:attrNameLst>
                                          <p:attrName>style.visibility</p:attrName>
                                        </p:attrNameLst>
                                      </p:cBhvr>
                                      <p:to>
                                        <p:strVal val="visible"/>
                                      </p:to>
                                    </p:set>
                                    <p:animEffect transition="in" filter="wipe(down)">
                                      <p:cBhvr>
                                        <p:cTn id="22" dur="500"/>
                                        <p:tgtEl>
                                          <p:spTgt spid="201731">
                                            <p:txEl>
                                              <p:charRg st="25" end="3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01731">
                                            <p:txEl>
                                              <p:charRg st="31" end="39"/>
                                            </p:txEl>
                                          </p:spTgt>
                                        </p:tgtEl>
                                        <p:attrNameLst>
                                          <p:attrName>style.visibility</p:attrName>
                                        </p:attrNameLst>
                                      </p:cBhvr>
                                      <p:to>
                                        <p:strVal val="visible"/>
                                      </p:to>
                                    </p:set>
                                    <p:animEffect transition="in" filter="wipe(down)">
                                      <p:cBhvr>
                                        <p:cTn id="27" dur="500"/>
                                        <p:tgtEl>
                                          <p:spTgt spid="201731">
                                            <p:txEl>
                                              <p:charRg st="31" end="3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01731">
                                            <p:txEl>
                                              <p:charRg st="39" end="49"/>
                                            </p:txEl>
                                          </p:spTgt>
                                        </p:tgtEl>
                                        <p:attrNameLst>
                                          <p:attrName>style.visibility</p:attrName>
                                        </p:attrNameLst>
                                      </p:cBhvr>
                                      <p:to>
                                        <p:strVal val="visible"/>
                                      </p:to>
                                    </p:set>
                                    <p:animEffect transition="in" filter="wipe(down)">
                                      <p:cBhvr>
                                        <p:cTn id="32" dur="500"/>
                                        <p:tgtEl>
                                          <p:spTgt spid="201731">
                                            <p:txEl>
                                              <p:charRg st="39" end="4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01731">
                                            <p:txEl>
                                              <p:charRg st="49" end="58"/>
                                            </p:txEl>
                                          </p:spTgt>
                                        </p:tgtEl>
                                        <p:attrNameLst>
                                          <p:attrName>style.visibility</p:attrName>
                                        </p:attrNameLst>
                                      </p:cBhvr>
                                      <p:to>
                                        <p:strVal val="visible"/>
                                      </p:to>
                                    </p:set>
                                    <p:animEffect transition="in" filter="wipe(down)">
                                      <p:cBhvr>
                                        <p:cTn id="37" dur="500"/>
                                        <p:tgtEl>
                                          <p:spTgt spid="201731">
                                            <p:txEl>
                                              <p:charRg st="49" end="5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1"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83" name="Rectangle 3"/>
          <p:cNvSpPr>
            <a:spLocks noGrp="1"/>
          </p:cNvSpPr>
          <p:nvPr>
            <p:ph idx="1"/>
          </p:nvPr>
        </p:nvSpPr>
        <p:spPr>
          <a:xfrm>
            <a:off x="6383338" y="1628458"/>
            <a:ext cx="3240087" cy="3906837"/>
          </a:xfrm>
          <a:solidFill>
            <a:schemeClr val="bg1"/>
          </a:solidFill>
        </p:spPr>
        <p:txBody>
          <a:bodyPr vert="horz" wrap="square" lIns="91440" tIns="45720" rIns="91440" bIns="45720" anchor="t" anchorCtr="0"/>
          <a:p>
            <a:pPr eaLnBrk="1" hangingPunct="1"/>
            <a:r>
              <a:rPr lang="en-US" altLang="zh-CN" sz="2500" dirty="0">
                <a:latin typeface="Times New Roman" panose="02020603050405020304" pitchFamily="18" charset="0"/>
                <a:cs typeface="Times New Roman" panose="02020603050405020304" pitchFamily="18" charset="0"/>
              </a:rPr>
              <a:t>8. </a:t>
            </a:r>
            <a:r>
              <a:rPr lang="zh-CN" altLang="en-US" sz="2500" dirty="0">
                <a:latin typeface="Times New Roman" panose="02020603050405020304" pitchFamily="18" charset="0"/>
                <a:cs typeface="Times New Roman" panose="02020603050405020304" pitchFamily="18" charset="0"/>
              </a:rPr>
              <a:t>本田</a:t>
            </a:r>
            <a:endParaRPr lang="zh-CN" altLang="en-US" sz="2500" dirty="0">
              <a:latin typeface="Times New Roman" panose="02020603050405020304" pitchFamily="18" charset="0"/>
              <a:cs typeface="Times New Roman" panose="02020603050405020304" pitchFamily="18" charset="0"/>
            </a:endParaRPr>
          </a:p>
          <a:p>
            <a:pPr eaLnBrk="1" hangingPunct="1"/>
            <a:r>
              <a:rPr lang="en-US" altLang="zh-CN" sz="2500" dirty="0">
                <a:latin typeface="Times New Roman" panose="02020603050405020304" pitchFamily="18" charset="0"/>
                <a:cs typeface="Times New Roman" panose="02020603050405020304" pitchFamily="18" charset="0"/>
              </a:rPr>
              <a:t>9. </a:t>
            </a:r>
            <a:r>
              <a:rPr lang="zh-CN" altLang="en-US" sz="2500" dirty="0">
                <a:latin typeface="Times New Roman" panose="02020603050405020304" pitchFamily="18" charset="0"/>
                <a:cs typeface="Times New Roman" panose="02020603050405020304" pitchFamily="18" charset="0"/>
              </a:rPr>
              <a:t>纪梵希		</a:t>
            </a:r>
            <a:endParaRPr lang="zh-CN" altLang="en-US" sz="2500" dirty="0">
              <a:latin typeface="Times New Roman" panose="02020603050405020304" pitchFamily="18" charset="0"/>
              <a:cs typeface="Times New Roman" panose="02020603050405020304" pitchFamily="18" charset="0"/>
            </a:endParaRPr>
          </a:p>
          <a:p>
            <a:pPr eaLnBrk="1" hangingPunct="1"/>
            <a:r>
              <a:rPr lang="en-US" altLang="zh-CN" sz="2500" dirty="0">
                <a:latin typeface="Times New Roman" panose="02020603050405020304" pitchFamily="18" charset="0"/>
                <a:cs typeface="Times New Roman" panose="02020603050405020304" pitchFamily="18" charset="0"/>
              </a:rPr>
              <a:t>10. </a:t>
            </a:r>
            <a:r>
              <a:rPr lang="zh-CN" altLang="en-US" sz="2500" dirty="0">
                <a:latin typeface="Times New Roman" panose="02020603050405020304" pitchFamily="18" charset="0"/>
                <a:cs typeface="Times New Roman" panose="02020603050405020304" pitchFamily="18" charset="0"/>
              </a:rPr>
              <a:t>古姿		</a:t>
            </a:r>
            <a:endParaRPr lang="zh-CN" altLang="en-US" sz="2500" dirty="0">
              <a:latin typeface="Times New Roman" panose="02020603050405020304" pitchFamily="18" charset="0"/>
              <a:cs typeface="Times New Roman" panose="02020603050405020304" pitchFamily="18" charset="0"/>
            </a:endParaRPr>
          </a:p>
          <a:p>
            <a:pPr eaLnBrk="1" hangingPunct="1"/>
            <a:r>
              <a:rPr lang="en-US" altLang="zh-CN" sz="2500" dirty="0">
                <a:latin typeface="Times New Roman" panose="02020603050405020304" pitchFamily="18" charset="0"/>
                <a:cs typeface="Times New Roman" panose="02020603050405020304" pitchFamily="18" charset="0"/>
              </a:rPr>
              <a:t>11. </a:t>
            </a:r>
            <a:r>
              <a:rPr lang="zh-CN" altLang="en-US" sz="2500" dirty="0">
                <a:latin typeface="Times New Roman" panose="02020603050405020304" pitchFamily="18" charset="0"/>
                <a:cs typeface="Times New Roman" panose="02020603050405020304" pitchFamily="18" charset="0"/>
              </a:rPr>
              <a:t>倩碧		</a:t>
            </a:r>
            <a:endParaRPr lang="zh-CN" altLang="en-US" sz="2500" dirty="0">
              <a:latin typeface="Times New Roman" panose="02020603050405020304" pitchFamily="18" charset="0"/>
              <a:cs typeface="Times New Roman" panose="02020603050405020304" pitchFamily="18" charset="0"/>
            </a:endParaRPr>
          </a:p>
          <a:p>
            <a:pPr eaLnBrk="1" hangingPunct="1"/>
            <a:r>
              <a:rPr lang="en-US" altLang="zh-CN" sz="2500" dirty="0">
                <a:latin typeface="Times New Roman" panose="02020603050405020304" pitchFamily="18" charset="0"/>
                <a:cs typeface="Times New Roman" panose="02020603050405020304" pitchFamily="18" charset="0"/>
              </a:rPr>
              <a:t>12. </a:t>
            </a:r>
            <a:r>
              <a:rPr lang="zh-CN" altLang="en-US" sz="2500" dirty="0">
                <a:latin typeface="Times New Roman" panose="02020603050405020304" pitchFamily="18" charset="0"/>
                <a:cs typeface="Times New Roman" panose="02020603050405020304" pitchFamily="18" charset="0"/>
              </a:rPr>
              <a:t>薇姿</a:t>
            </a:r>
            <a:endParaRPr lang="zh-CN" altLang="en-US" sz="2500" dirty="0">
              <a:latin typeface="Times New Roman" panose="02020603050405020304" pitchFamily="18" charset="0"/>
              <a:cs typeface="Times New Roman" panose="02020603050405020304" pitchFamily="18" charset="0"/>
            </a:endParaRPr>
          </a:p>
          <a:p>
            <a:pPr eaLnBrk="1" hangingPunct="1"/>
            <a:r>
              <a:rPr lang="en-US" altLang="zh-CN" sz="2500" dirty="0">
                <a:latin typeface="Times New Roman" panose="02020603050405020304" pitchFamily="18" charset="0"/>
                <a:cs typeface="Times New Roman" panose="02020603050405020304" pitchFamily="18" charset="0"/>
              </a:rPr>
              <a:t>13.</a:t>
            </a:r>
            <a:r>
              <a:rPr lang="zh-CN" altLang="en-US" sz="2500" dirty="0">
                <a:latin typeface="Times New Roman" panose="02020603050405020304" pitchFamily="18" charset="0"/>
                <a:cs typeface="Times New Roman" panose="02020603050405020304" pitchFamily="18" charset="0"/>
              </a:rPr>
              <a:t>香奈儿		</a:t>
            </a:r>
            <a:endParaRPr lang="zh-CN" altLang="en-US" sz="2500" dirty="0">
              <a:latin typeface="Times New Roman" panose="02020603050405020304" pitchFamily="18" charset="0"/>
              <a:cs typeface="Times New Roman" panose="02020603050405020304" pitchFamily="18" charset="0"/>
            </a:endParaRPr>
          </a:p>
          <a:p>
            <a:pPr eaLnBrk="1" hangingPunct="1"/>
            <a:r>
              <a:rPr lang="en-US" altLang="zh-CN" sz="2500" dirty="0">
                <a:latin typeface="Times New Roman" panose="02020603050405020304" pitchFamily="18" charset="0"/>
                <a:cs typeface="Times New Roman" panose="02020603050405020304" pitchFamily="18" charset="0"/>
              </a:rPr>
              <a:t>14. </a:t>
            </a:r>
            <a:r>
              <a:rPr lang="zh-CN" altLang="en-US" sz="2500" dirty="0">
                <a:latin typeface="Times New Roman" panose="02020603050405020304" pitchFamily="18" charset="0"/>
                <a:cs typeface="Times New Roman" panose="02020603050405020304" pitchFamily="18" charset="0"/>
              </a:rPr>
              <a:t>水之澳	</a:t>
            </a:r>
            <a:endParaRPr lang="zh-CN" altLang="en-US" sz="2500" dirty="0">
              <a:latin typeface="Times New Roman" panose="02020603050405020304" pitchFamily="18" charset="0"/>
              <a:cs typeface="Times New Roman" panose="02020603050405020304" pitchFamily="18" charset="0"/>
            </a:endParaRPr>
          </a:p>
          <a:p>
            <a:pPr eaLnBrk="1" hangingPunct="1"/>
            <a:r>
              <a:rPr lang="en-US" altLang="zh-CN" sz="2500" dirty="0">
                <a:latin typeface="Times New Roman" panose="02020603050405020304" pitchFamily="18" charset="0"/>
                <a:cs typeface="Times New Roman" panose="02020603050405020304" pitchFamily="18" charset="0"/>
              </a:rPr>
              <a:t>15. </a:t>
            </a:r>
            <a:r>
              <a:rPr lang="zh-CN" altLang="en-US" sz="2500" dirty="0">
                <a:latin typeface="Times New Roman" panose="02020603050405020304" pitchFamily="18" charset="0"/>
                <a:cs typeface="Times New Roman" panose="02020603050405020304" pitchFamily="18" charset="0"/>
              </a:rPr>
              <a:t>迪奥</a:t>
            </a:r>
            <a:endParaRPr lang="zh-CN" altLang="en-US" sz="2500" dirty="0">
              <a:latin typeface="Times New Roman" panose="02020603050405020304" pitchFamily="18" charset="0"/>
              <a:cs typeface="Times New Roman" panose="02020603050405020304" pitchFamily="18" charset="0"/>
            </a:endParaRPr>
          </a:p>
          <a:p>
            <a:pPr eaLnBrk="1" hangingPunct="1">
              <a:spcBef>
                <a:spcPct val="0"/>
              </a:spcBef>
              <a:buClrTx/>
              <a:buSzTx/>
              <a:buFontTx/>
              <a:buNone/>
            </a:pPr>
            <a:endParaRPr lang="en-US" altLang="zh-CN" sz="1800" dirty="0">
              <a:latin typeface="Times New Roman" panose="02020603050405020304" pitchFamily="18" charset="0"/>
              <a:cs typeface="Times New Roman" panose="02020603050405020304" pitchFamily="18" charset="0"/>
            </a:endParaRPr>
          </a:p>
        </p:txBody>
      </p:sp>
      <p:sp>
        <p:nvSpPr>
          <p:cNvPr id="73731" name="Text Box 5"/>
          <p:cNvSpPr txBox="1"/>
          <p:nvPr/>
        </p:nvSpPr>
        <p:spPr>
          <a:xfrm>
            <a:off x="2279650" y="1700848"/>
            <a:ext cx="4824413" cy="395414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8. Honda  	</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9. Givenchy			</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10. Gucci 	</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11. Clinique			</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12. VICHY	</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13. Chanel 			</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14. H2O  	</a:t>
            </a:r>
            <a:endParaRPr lang="en-US" altLang="zh-CN" sz="2800" dirty="0">
              <a:latin typeface="Times New Roman" panose="02020603050405020304" pitchFamily="18" charset="0"/>
              <a:cs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15. Christian Dior (CD)</a:t>
            </a:r>
            <a:r>
              <a:rPr lang="en-US" altLang="zh-CN" sz="1800" dirty="0">
                <a:latin typeface="Times New Roman" panose="02020603050405020304" pitchFamily="18" charset="0"/>
                <a:cs typeface="Times New Roman" panose="02020603050405020304" pitchFamily="18" charset="0"/>
              </a:rPr>
              <a:t>	</a:t>
            </a:r>
            <a:endParaRPr lang="en-US" altLang="zh-CN" sz="1800" dirty="0">
              <a:latin typeface="Times New Roman" panose="02020603050405020304" pitchFamily="18" charset="0"/>
              <a:cs typeface="Times New Roman" panose="02020603050405020304" pitchFamily="18" charset="0"/>
            </a:endParaRPr>
          </a:p>
          <a:p>
            <a:pPr marL="0" lvl="0" indent="0" eaLnBrk="1" hangingPunct="1">
              <a:spcBef>
                <a:spcPct val="50000"/>
              </a:spcBef>
              <a:buClrTx/>
              <a:buSzTx/>
              <a:buFontTx/>
              <a:buNone/>
            </a:pPr>
            <a:endParaRPr lang="en-US" altLang="zh-CN" sz="18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25283"/>
                                        </p:tgtEl>
                                        <p:attrNameLst>
                                          <p:attrName>style.visibility</p:attrName>
                                        </p:attrNameLst>
                                      </p:cBhvr>
                                      <p:to>
                                        <p:strVal val="visible"/>
                                      </p:to>
                                    </p:set>
                                    <p:animEffect transition="in" filter="wipe(down)">
                                      <p:cBhvr>
                                        <p:cTn id="7" dur="500"/>
                                        <p:tgtEl>
                                          <p:spTgt spid="22528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25283">
                                            <p:txEl>
                                              <p:charRg st="0" end="6"/>
                                            </p:txEl>
                                          </p:spTgt>
                                        </p:tgtEl>
                                        <p:attrNameLst>
                                          <p:attrName>style.visibility</p:attrName>
                                        </p:attrNameLst>
                                      </p:cBhvr>
                                      <p:to>
                                        <p:strVal val="visible"/>
                                      </p:to>
                                    </p:set>
                                    <p:animEffect transition="in" filter="wipe(down)">
                                      <p:cBhvr>
                                        <p:cTn id="12" dur="500"/>
                                        <p:tgtEl>
                                          <p:spTgt spid="225283">
                                            <p:txEl>
                                              <p:charRg st="0"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25283">
                                            <p:txEl>
                                              <p:charRg st="6" end="15"/>
                                            </p:txEl>
                                          </p:spTgt>
                                        </p:tgtEl>
                                        <p:attrNameLst>
                                          <p:attrName>style.visibility</p:attrName>
                                        </p:attrNameLst>
                                      </p:cBhvr>
                                      <p:to>
                                        <p:strVal val="visible"/>
                                      </p:to>
                                    </p:set>
                                    <p:animEffect transition="in" filter="wipe(down)">
                                      <p:cBhvr>
                                        <p:cTn id="17" dur="500"/>
                                        <p:tgtEl>
                                          <p:spTgt spid="225283">
                                            <p:txEl>
                                              <p:charRg st="6" end="1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25283">
                                            <p:txEl>
                                              <p:charRg st="15" end="24"/>
                                            </p:txEl>
                                          </p:spTgt>
                                        </p:tgtEl>
                                        <p:attrNameLst>
                                          <p:attrName>style.visibility</p:attrName>
                                        </p:attrNameLst>
                                      </p:cBhvr>
                                      <p:to>
                                        <p:strVal val="visible"/>
                                      </p:to>
                                    </p:set>
                                    <p:animEffect transition="in" filter="wipe(down)">
                                      <p:cBhvr>
                                        <p:cTn id="22" dur="500"/>
                                        <p:tgtEl>
                                          <p:spTgt spid="225283">
                                            <p:txEl>
                                              <p:charRg st="15" end="2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25283">
                                            <p:txEl>
                                              <p:charRg st="24" end="33"/>
                                            </p:txEl>
                                          </p:spTgt>
                                        </p:tgtEl>
                                        <p:attrNameLst>
                                          <p:attrName>style.visibility</p:attrName>
                                        </p:attrNameLst>
                                      </p:cBhvr>
                                      <p:to>
                                        <p:strVal val="visible"/>
                                      </p:to>
                                    </p:set>
                                    <p:animEffect transition="in" filter="wipe(down)">
                                      <p:cBhvr>
                                        <p:cTn id="27" dur="500"/>
                                        <p:tgtEl>
                                          <p:spTgt spid="225283">
                                            <p:txEl>
                                              <p:charRg st="24" end="3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25283">
                                            <p:txEl>
                                              <p:charRg st="33" end="40"/>
                                            </p:txEl>
                                          </p:spTgt>
                                        </p:tgtEl>
                                        <p:attrNameLst>
                                          <p:attrName>style.visibility</p:attrName>
                                        </p:attrNameLst>
                                      </p:cBhvr>
                                      <p:to>
                                        <p:strVal val="visible"/>
                                      </p:to>
                                    </p:set>
                                    <p:animEffect transition="in" filter="wipe(down)">
                                      <p:cBhvr>
                                        <p:cTn id="32" dur="500"/>
                                        <p:tgtEl>
                                          <p:spTgt spid="225283">
                                            <p:txEl>
                                              <p:charRg st="33" end="4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25283">
                                            <p:txEl>
                                              <p:charRg st="40" end="49"/>
                                            </p:txEl>
                                          </p:spTgt>
                                        </p:tgtEl>
                                        <p:attrNameLst>
                                          <p:attrName>style.visibility</p:attrName>
                                        </p:attrNameLst>
                                      </p:cBhvr>
                                      <p:to>
                                        <p:strVal val="visible"/>
                                      </p:to>
                                    </p:set>
                                    <p:animEffect transition="in" filter="wipe(down)">
                                      <p:cBhvr>
                                        <p:cTn id="37" dur="500"/>
                                        <p:tgtEl>
                                          <p:spTgt spid="225283">
                                            <p:txEl>
                                              <p:charRg st="40" end="4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25283">
                                            <p:txEl>
                                              <p:charRg st="49" end="58"/>
                                            </p:txEl>
                                          </p:spTgt>
                                        </p:tgtEl>
                                        <p:attrNameLst>
                                          <p:attrName>style.visibility</p:attrName>
                                        </p:attrNameLst>
                                      </p:cBhvr>
                                      <p:to>
                                        <p:strVal val="visible"/>
                                      </p:to>
                                    </p:set>
                                    <p:animEffect transition="in" filter="wipe(down)">
                                      <p:cBhvr>
                                        <p:cTn id="42" dur="500"/>
                                        <p:tgtEl>
                                          <p:spTgt spid="225283">
                                            <p:txEl>
                                              <p:charRg st="49" end="5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25283">
                                            <p:txEl>
                                              <p:charRg st="58" end="65"/>
                                            </p:txEl>
                                          </p:spTgt>
                                        </p:tgtEl>
                                        <p:attrNameLst>
                                          <p:attrName>style.visibility</p:attrName>
                                        </p:attrNameLst>
                                      </p:cBhvr>
                                      <p:to>
                                        <p:strVal val="visible"/>
                                      </p:to>
                                    </p:set>
                                    <p:animEffect transition="in" filter="wipe(down)">
                                      <p:cBhvr>
                                        <p:cTn id="47" dur="500"/>
                                        <p:tgtEl>
                                          <p:spTgt spid="225283">
                                            <p:txEl>
                                              <p:charRg st="58" end="6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8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1555" name="Rectangle 3"/>
          <p:cNvSpPr>
            <a:spLocks noGrp="1"/>
          </p:cNvSpPr>
          <p:nvPr>
            <p:ph idx="1"/>
          </p:nvPr>
        </p:nvSpPr>
        <p:spPr>
          <a:xfrm>
            <a:off x="1702435" y="1628775"/>
            <a:ext cx="9942830" cy="4897120"/>
          </a:xfrm>
        </p:spPr>
        <p:txBody>
          <a:bodyPr vert="horz" wrap="square" lIns="91440" tIns="45720" rIns="91440" bIns="45720" anchor="t" anchorCtr="0"/>
          <a:p>
            <a:pPr algn="just" eaLnBrk="1" hangingPunct="1">
              <a:lnSpc>
                <a:spcPct val="180000"/>
              </a:lnSpc>
            </a:pPr>
            <a:r>
              <a:rPr lang="zh-CN" altLang="en-US" sz="2000" dirty="0"/>
              <a:t>商标是商品质量和商品信誉的保障，又是商品特征的标志，也是商品广告和商品销售的重要手段。可以说，商标是商品质量的代名词，老百姓选购产品主要依靠商标，也就是商品品牌。既然商标是产品的质量象征和形象代表，又是知识产权，因此，商标命名至关重要，在翻译时更要反复推敲，正如严复所言，</a:t>
            </a:r>
            <a:r>
              <a:rPr lang="zh-CN" altLang="en-US" sz="2000" dirty="0">
                <a:latin typeface="Arial" panose="020B0604020202020204" pitchFamily="34" charset="0"/>
              </a:rPr>
              <a:t>“</a:t>
            </a:r>
            <a:r>
              <a:rPr lang="zh-CN" altLang="en-US" sz="2000" dirty="0"/>
              <a:t>一名之立，旬月踯躅</a:t>
            </a:r>
            <a:r>
              <a:rPr lang="zh-CN" altLang="en-US" sz="2000" dirty="0">
                <a:latin typeface="Arial" panose="020B0604020202020204" pitchFamily="34" charset="0"/>
              </a:rPr>
              <a:t>”</a:t>
            </a:r>
            <a:r>
              <a:rPr lang="zh-CN" altLang="en-US" sz="2000" dirty="0"/>
              <a:t>，商标翻译的好坏直接影响到其产品形象的好坏和销量的大小。美国学者艾</a:t>
            </a:r>
            <a:r>
              <a:rPr lang="en-US" altLang="zh-CN" sz="2000" dirty="0">
                <a:latin typeface="Arial" panose="020B0604020202020204" pitchFamily="34" charset="0"/>
              </a:rPr>
              <a:t>·</a:t>
            </a:r>
            <a:r>
              <a:rPr lang="zh-CN" altLang="en-US" sz="2000" dirty="0"/>
              <a:t>里斯强调商标译名的优劣时如是说：</a:t>
            </a:r>
            <a:r>
              <a:rPr lang="zh-CN" altLang="en-US" sz="2000" dirty="0">
                <a:latin typeface="Arial" panose="020B0604020202020204" pitchFamily="34" charset="0"/>
              </a:rPr>
              <a:t>“</a:t>
            </a:r>
            <a:r>
              <a:rPr lang="zh-CN" altLang="en-US" sz="2000" b="1" dirty="0"/>
              <a:t>在销售成绩上能有千百万美元的差异</a:t>
            </a:r>
            <a:r>
              <a:rPr lang="zh-CN" altLang="en-US" sz="2000" dirty="0"/>
              <a:t>。</a:t>
            </a:r>
            <a:r>
              <a:rPr lang="zh-CN" altLang="en-US" sz="2000" dirty="0">
                <a:latin typeface="Arial" panose="020B0604020202020204" pitchFamily="34" charset="0"/>
              </a:rPr>
              <a:t>”</a:t>
            </a:r>
            <a:endParaRPr lang="zh-CN" altLang="en-US" sz="2000" dirty="0">
              <a:latin typeface="Arial" panose="020B0604020202020204" pitchFamily="34"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1555">
                                            <p:txEl>
                                              <p:charRg st="0" end="217"/>
                                            </p:txEl>
                                          </p:spTgt>
                                        </p:tgtEl>
                                        <p:attrNameLst>
                                          <p:attrName>style.visibility</p:attrName>
                                        </p:attrNameLst>
                                      </p:cBhvr>
                                      <p:to>
                                        <p:strVal val="visible"/>
                                      </p:to>
                                    </p:set>
                                    <p:animEffect transition="in" filter="wipe(left)">
                                      <p:cBhvr>
                                        <p:cTn id="7" dur="500"/>
                                        <p:tgtEl>
                                          <p:spTgt spid="151555">
                                            <p:txEl>
                                              <p:charRg st="0" end="2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Rectangle 3"/>
          <p:cNvSpPr>
            <a:spLocks noGrp="1"/>
          </p:cNvSpPr>
          <p:nvPr>
            <p:ph idx="1"/>
          </p:nvPr>
        </p:nvSpPr>
        <p:spPr>
          <a:xfrm>
            <a:off x="4035425" y="1628775"/>
            <a:ext cx="7428230" cy="4114800"/>
          </a:xfrm>
        </p:spPr>
        <p:txBody>
          <a:bodyPr vert="horz" wrap="square" lIns="91440" tIns="45720" rIns="91440" bIns="45720" anchor="t" anchorCtr="0"/>
          <a:p>
            <a:pPr eaLnBrk="1" hangingPunct="1">
              <a:lnSpc>
                <a:spcPct val="110000"/>
              </a:lnSpc>
            </a:pPr>
            <a:r>
              <a:rPr lang="en-US" altLang="zh-CN" sz="2000" dirty="0">
                <a:latin typeface="Times New Roman" panose="02020603050405020304" pitchFamily="18" charset="0"/>
                <a:cs typeface="Times New Roman" panose="02020603050405020304" pitchFamily="18" charset="0"/>
              </a:rPr>
              <a:t>1.“Hisense”</a:t>
            </a:r>
            <a:r>
              <a:rPr lang="zh-CN" altLang="en-US" sz="2000" dirty="0">
                <a:latin typeface="Times New Roman" panose="02020603050405020304" pitchFamily="18" charset="0"/>
                <a:cs typeface="Times New Roman" panose="02020603050405020304" pitchFamily="18" charset="0"/>
              </a:rPr>
              <a:t>表示“</a:t>
            </a:r>
            <a:r>
              <a:rPr lang="en-US" altLang="zh-CN" sz="2000" dirty="0">
                <a:latin typeface="Times New Roman" panose="02020603050405020304" pitchFamily="18" charset="0"/>
                <a:cs typeface="Times New Roman" panose="02020603050405020304" pitchFamily="18" charset="0"/>
              </a:rPr>
              <a:t>High sense”</a:t>
            </a:r>
            <a:r>
              <a:rPr lang="zh-CN" altLang="en-US" sz="2000" dirty="0">
                <a:latin typeface="Times New Roman" panose="02020603050405020304" pitchFamily="18" charset="0"/>
                <a:cs typeface="Times New Roman" panose="02020603050405020304" pitchFamily="18" charset="0"/>
              </a:rPr>
              <a:t>，即“感觉很好”的意思。</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dirty="0">
                <a:latin typeface="Times New Roman" panose="02020603050405020304" pitchFamily="18" charset="0"/>
                <a:cs typeface="Times New Roman" panose="02020603050405020304" pitchFamily="18" charset="0"/>
              </a:rPr>
              <a:t>2.“Midea”</a:t>
            </a:r>
            <a:r>
              <a:rPr lang="zh-CN" altLang="en-US" sz="2000" dirty="0">
                <a:latin typeface="Times New Roman" panose="02020603050405020304" pitchFamily="18" charset="0"/>
                <a:cs typeface="Times New Roman" panose="02020603050405020304" pitchFamily="18" charset="0"/>
              </a:rPr>
              <a:t>与“</a:t>
            </a:r>
            <a:r>
              <a:rPr lang="en-US" altLang="zh-CN" sz="2000" dirty="0">
                <a:latin typeface="Times New Roman" panose="02020603050405020304" pitchFamily="18" charset="0"/>
                <a:cs typeface="Times New Roman" panose="02020603050405020304" pitchFamily="18" charset="0"/>
              </a:rPr>
              <a:t>My dear”</a:t>
            </a:r>
            <a:r>
              <a:rPr lang="zh-CN" altLang="en-US" sz="2000" dirty="0">
                <a:latin typeface="Times New Roman" panose="02020603050405020304" pitchFamily="18" charset="0"/>
                <a:cs typeface="Times New Roman" panose="02020603050405020304" pitchFamily="18" charset="0"/>
              </a:rPr>
              <a:t>谐音，表示产品非常惹人喜欢。</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dirty="0">
                <a:latin typeface="Times New Roman" panose="02020603050405020304" pitchFamily="18" charset="0"/>
                <a:cs typeface="Times New Roman" panose="02020603050405020304" pitchFamily="18" charset="0"/>
              </a:rPr>
              <a:t>3.“Royal Star”</a:t>
            </a:r>
            <a:r>
              <a:rPr lang="zh-CN" altLang="en-US" sz="2000" dirty="0">
                <a:latin typeface="Times New Roman" panose="02020603050405020304" pitchFamily="18" charset="0"/>
                <a:cs typeface="Times New Roman" panose="02020603050405020304" pitchFamily="18" charset="0"/>
              </a:rPr>
              <a:t>表示尊贵之意。</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dirty="0">
                <a:latin typeface="Times New Roman" panose="02020603050405020304" pitchFamily="18" charset="0"/>
                <a:cs typeface="Times New Roman" panose="02020603050405020304" pitchFamily="18" charset="0"/>
              </a:rPr>
              <a:t>4.“Go Believe”</a:t>
            </a:r>
            <a:r>
              <a:rPr lang="zh-CN" altLang="en-US" sz="2000" dirty="0">
                <a:latin typeface="Times New Roman" panose="02020603050405020304" pitchFamily="18" charset="0"/>
                <a:cs typeface="Times New Roman" panose="02020603050405020304" pitchFamily="18" charset="0"/>
              </a:rPr>
              <a:t>表达了“眼见为实”的意思，促使消费者尝试它，欣赏它。</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dirty="0">
                <a:latin typeface="Times New Roman" panose="02020603050405020304" pitchFamily="18" charset="0"/>
                <a:cs typeface="Times New Roman" panose="02020603050405020304" pitchFamily="18" charset="0"/>
              </a:rPr>
              <a:t>5.“Vatti”</a:t>
            </a:r>
            <a:r>
              <a:rPr lang="zh-CN" altLang="en-US" sz="2000" dirty="0">
                <a:latin typeface="Times New Roman" panose="02020603050405020304" pitchFamily="18" charset="0"/>
                <a:cs typeface="Times New Roman" panose="02020603050405020304" pitchFamily="18" charset="0"/>
              </a:rPr>
              <a:t>，采用音译法。</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dirty="0">
                <a:latin typeface="Times New Roman" panose="02020603050405020304" pitchFamily="18" charset="0"/>
                <a:cs typeface="Times New Roman" panose="02020603050405020304" pitchFamily="18" charset="0"/>
              </a:rPr>
              <a:t>6.“Only One”</a:t>
            </a:r>
            <a:r>
              <a:rPr lang="zh-CN" altLang="en-US" sz="2000" dirty="0">
                <a:latin typeface="Times New Roman" panose="02020603050405020304" pitchFamily="18" charset="0"/>
                <a:cs typeface="Times New Roman" panose="02020603050405020304" pitchFamily="18" charset="0"/>
              </a:rPr>
              <a:t>表示“只此一家”之意。</a:t>
            </a:r>
            <a:endParaRPr lang="zh-CN" altLang="en-US" sz="2000" dirty="0">
              <a:latin typeface="Times New Roman" panose="02020603050405020304" pitchFamily="18" charset="0"/>
              <a:cs typeface="Times New Roman" panose="02020603050405020304" pitchFamily="18" charset="0"/>
            </a:endParaRPr>
          </a:p>
          <a:p>
            <a:pPr eaLnBrk="1" hangingPunct="1">
              <a:lnSpc>
                <a:spcPct val="110000"/>
              </a:lnSpc>
            </a:pPr>
            <a:r>
              <a:rPr lang="en-US" altLang="zh-CN" sz="2000" dirty="0">
                <a:latin typeface="Times New Roman" panose="02020603050405020304" pitchFamily="18" charset="0"/>
                <a:cs typeface="Times New Roman" panose="02020603050405020304" pitchFamily="18" charset="0"/>
              </a:rPr>
              <a:t>7.“Virtue”</a:t>
            </a:r>
            <a:r>
              <a:rPr lang="zh-CN" altLang="en-US" sz="2000" dirty="0">
                <a:latin typeface="Times New Roman" panose="02020603050405020304" pitchFamily="18" charset="0"/>
                <a:cs typeface="Times New Roman" panose="02020603050405020304" pitchFamily="18" charset="0"/>
              </a:rPr>
              <a:t>表示“品德”的意思。</a:t>
            </a:r>
            <a:endParaRPr lang="zh-CN" altLang="en-US" sz="2000" dirty="0">
              <a:latin typeface="Times New Roman" panose="02020603050405020304" pitchFamily="18" charset="0"/>
              <a:cs typeface="Times New Roman" panose="02020603050405020304" pitchFamily="18" charset="0"/>
            </a:endParaRPr>
          </a:p>
        </p:txBody>
      </p:sp>
      <p:sp>
        <p:nvSpPr>
          <p:cNvPr id="74755" name="Text Box 5"/>
          <p:cNvSpPr txBox="1"/>
          <p:nvPr/>
        </p:nvSpPr>
        <p:spPr>
          <a:xfrm>
            <a:off x="1774825" y="1628775"/>
            <a:ext cx="2089150" cy="3107690"/>
          </a:xfrm>
          <a:prstGeom prst="rect">
            <a:avLst/>
          </a:prstGeom>
          <a:solidFill>
            <a:srgbClr val="99CCFF"/>
          </a:solid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eaLnBrk="1" hangingPunct="1">
              <a:lnSpc>
                <a:spcPct val="140000"/>
              </a:lnSpc>
              <a:spcBef>
                <a:spcPct val="0"/>
              </a:spcBef>
              <a:buClrTx/>
              <a:buSzTx/>
              <a:buFontTx/>
              <a:buAutoNum type="arabicPeriod"/>
            </a:pPr>
            <a:r>
              <a:rPr lang="zh-CN" altLang="en-US" sz="2000" dirty="0">
                <a:latin typeface="Times New Roman" panose="02020603050405020304" pitchFamily="18" charset="0"/>
                <a:cs typeface="Times New Roman" panose="02020603050405020304" pitchFamily="18" charset="0"/>
              </a:rPr>
              <a:t>海信  </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40000"/>
              </a:lnSpc>
              <a:spcBef>
                <a:spcPct val="0"/>
              </a:spcBef>
              <a:buClrTx/>
              <a:buSzTx/>
              <a:buFontTx/>
              <a:buNone/>
            </a:pPr>
            <a:r>
              <a:rPr lang="en-US" altLang="zh-CN" sz="2000" dirty="0">
                <a:latin typeface="Times New Roman" panose="02020603050405020304" pitchFamily="18" charset="0"/>
                <a:cs typeface="Times New Roman" panose="02020603050405020304" pitchFamily="18" charset="0"/>
              </a:rPr>
              <a:t>2. </a:t>
            </a:r>
            <a:r>
              <a:rPr lang="zh-CN" altLang="en-US" sz="2000" dirty="0">
                <a:latin typeface="Times New Roman" panose="02020603050405020304" pitchFamily="18" charset="0"/>
                <a:cs typeface="Times New Roman" panose="02020603050405020304" pitchFamily="18" charset="0"/>
              </a:rPr>
              <a:t>美的 </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40000"/>
              </a:lnSpc>
              <a:spcBef>
                <a:spcPct val="0"/>
              </a:spcBef>
              <a:buClrTx/>
              <a:buSzTx/>
              <a:buFontTx/>
              <a:buNone/>
            </a:pPr>
            <a:r>
              <a:rPr lang="en-US" altLang="zh-CN" sz="2000" dirty="0">
                <a:latin typeface="Times New Roman" panose="02020603050405020304" pitchFamily="18" charset="0"/>
                <a:cs typeface="Times New Roman" panose="02020603050405020304" pitchFamily="18" charset="0"/>
              </a:rPr>
              <a:t>3. </a:t>
            </a:r>
            <a:r>
              <a:rPr lang="zh-CN" altLang="en-US" sz="2000" dirty="0">
                <a:latin typeface="Times New Roman" panose="02020603050405020304" pitchFamily="18" charset="0"/>
                <a:cs typeface="Times New Roman" panose="02020603050405020304" pitchFamily="18" charset="0"/>
              </a:rPr>
              <a:t>荣事达</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40000"/>
              </a:lnSpc>
              <a:spcBef>
                <a:spcPct val="0"/>
              </a:spcBef>
              <a:buClrTx/>
              <a:buSzTx/>
              <a:buFontTx/>
              <a:buNone/>
            </a:pPr>
            <a:r>
              <a:rPr lang="en-US" altLang="zh-CN" sz="2000" dirty="0">
                <a:latin typeface="Times New Roman" panose="02020603050405020304" pitchFamily="18" charset="0"/>
                <a:cs typeface="Times New Roman" panose="02020603050405020304" pitchFamily="18" charset="0"/>
              </a:rPr>
              <a:t>4. </a:t>
            </a:r>
            <a:r>
              <a:rPr lang="zh-CN" altLang="en-US" sz="2000" dirty="0">
                <a:latin typeface="Times New Roman" panose="02020603050405020304" pitchFamily="18" charset="0"/>
                <a:cs typeface="Times New Roman" panose="02020603050405020304" pitchFamily="18" charset="0"/>
              </a:rPr>
              <a:t>狗不理</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40000"/>
              </a:lnSpc>
              <a:spcBef>
                <a:spcPct val="0"/>
              </a:spcBef>
              <a:buClrTx/>
              <a:buSzTx/>
              <a:buFontTx/>
              <a:buNone/>
            </a:pPr>
            <a:r>
              <a:rPr lang="en-US" altLang="zh-CN" sz="2000" dirty="0">
                <a:latin typeface="Times New Roman" panose="02020603050405020304" pitchFamily="18" charset="0"/>
                <a:cs typeface="Times New Roman" panose="02020603050405020304" pitchFamily="18" charset="0"/>
              </a:rPr>
              <a:t>5. </a:t>
            </a:r>
            <a:r>
              <a:rPr lang="zh-CN" altLang="en-US" sz="2000" dirty="0">
                <a:latin typeface="Times New Roman" panose="02020603050405020304" pitchFamily="18" charset="0"/>
                <a:cs typeface="Times New Roman" panose="02020603050405020304" pitchFamily="18" charset="0"/>
              </a:rPr>
              <a:t>华帝  </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40000"/>
              </a:lnSpc>
              <a:spcBef>
                <a:spcPct val="0"/>
              </a:spcBef>
              <a:buClrTx/>
              <a:buSzTx/>
              <a:buFontTx/>
              <a:buNone/>
            </a:pPr>
            <a:r>
              <a:rPr lang="en-US" altLang="zh-CN" sz="2000" dirty="0">
                <a:latin typeface="Times New Roman" panose="02020603050405020304" pitchFamily="18" charset="0"/>
                <a:cs typeface="Times New Roman" panose="02020603050405020304" pitchFamily="18" charset="0"/>
              </a:rPr>
              <a:t>6. </a:t>
            </a:r>
            <a:r>
              <a:rPr lang="zh-CN" altLang="en-US" sz="2000" dirty="0">
                <a:latin typeface="Times New Roman" panose="02020603050405020304" pitchFamily="18" charset="0"/>
                <a:cs typeface="Times New Roman" panose="02020603050405020304" pitchFamily="18" charset="0"/>
              </a:rPr>
              <a:t>昂立一号</a:t>
            </a:r>
            <a:endParaRPr lang="zh-CN" altLang="en-US" sz="2000" dirty="0">
              <a:latin typeface="Times New Roman" panose="02020603050405020304" pitchFamily="18" charset="0"/>
              <a:cs typeface="Times New Roman" panose="02020603050405020304" pitchFamily="18" charset="0"/>
            </a:endParaRPr>
          </a:p>
          <a:p>
            <a:pPr marL="342900" lvl="0" indent="-342900" eaLnBrk="1" hangingPunct="1">
              <a:lnSpc>
                <a:spcPct val="140000"/>
              </a:lnSpc>
              <a:spcBef>
                <a:spcPct val="0"/>
              </a:spcBef>
              <a:buClrTx/>
              <a:buSzTx/>
              <a:buFontTx/>
              <a:buNone/>
            </a:pPr>
            <a:r>
              <a:rPr lang="en-US" altLang="zh-CN" sz="2000" dirty="0">
                <a:latin typeface="Times New Roman" panose="02020603050405020304" pitchFamily="18" charset="0"/>
                <a:cs typeface="Times New Roman" panose="02020603050405020304" pitchFamily="18" charset="0"/>
              </a:rPr>
              <a:t>7. </a:t>
            </a:r>
            <a:r>
              <a:rPr lang="zh-CN" altLang="en-US" sz="2000" dirty="0">
                <a:latin typeface="Times New Roman" panose="02020603050405020304" pitchFamily="18" charset="0"/>
                <a:cs typeface="Times New Roman" panose="02020603050405020304" pitchFamily="18" charset="0"/>
              </a:rPr>
              <a:t>富绅</a:t>
            </a:r>
            <a:r>
              <a:rPr lang="zh-CN" altLang="en-US" sz="1400" dirty="0">
                <a:latin typeface="Times New Roman" panose="02020603050405020304" pitchFamily="18" charset="0"/>
                <a:cs typeface="Times New Roman" panose="02020603050405020304" pitchFamily="18" charset="0"/>
              </a:rPr>
              <a:t>  	</a:t>
            </a:r>
            <a:endParaRPr lang="zh-CN" altLang="en-US" sz="1400" dirty="0">
              <a:latin typeface="Times New Roman" panose="02020603050405020304" pitchFamily="18" charset="0"/>
              <a:cs typeface="Times New Roman" panose="02020603050405020304" pitchFamily="18" charset="0"/>
            </a:endParaRPr>
          </a:p>
        </p:txBody>
      </p:sp>
      <p:sp>
        <p:nvSpPr>
          <p:cNvPr id="74756" name="Rectangle 6"/>
          <p:cNvSpPr>
            <a:spLocks noGrp="1"/>
          </p:cNvSpPr>
          <p:nvPr>
            <p:ph type="title"/>
          </p:nvPr>
        </p:nvSpPr>
        <p:spPr>
          <a:xfrm>
            <a:off x="2495550" y="549275"/>
            <a:ext cx="7313613" cy="649288"/>
          </a:xfrm>
        </p:spPr>
        <p:txBody>
          <a:bodyPr vert="horz" wrap="square" lIns="91440" tIns="45720" rIns="91440" bIns="45720" anchor="b" anchorCtr="0"/>
          <a:p>
            <a:pPr eaLnBrk="1" hangingPunct="1"/>
            <a:r>
              <a:rPr lang="en-US" altLang="zh-CN" sz="3200" b="1" dirty="0">
                <a:solidFill>
                  <a:schemeClr val="tx1"/>
                </a:solidFill>
              </a:rPr>
              <a:t>Task III</a:t>
            </a:r>
            <a:r>
              <a:rPr lang="en-US" altLang="zh-CN" sz="3200" dirty="0">
                <a:solidFill>
                  <a:schemeClr val="tx1"/>
                </a:solidFill>
              </a:rPr>
              <a:t>  </a:t>
            </a:r>
            <a:r>
              <a:rPr lang="zh-CN" altLang="en-US" sz="3200" dirty="0">
                <a:solidFill>
                  <a:schemeClr val="tx1"/>
                </a:solidFill>
              </a:rPr>
              <a:t>请将下列中文商标翻译成英文。</a:t>
            </a:r>
            <a:endParaRPr lang="zh-CN" altLang="en-US" sz="3200" dirty="0">
              <a:solidFill>
                <a:schemeClr val="tx1"/>
              </a:solidFill>
            </a:endParaRPr>
          </a:p>
        </p:txBody>
      </p:sp>
    </p:spTree>
  </p:cSld>
  <p:clrMapOvr>
    <a:masterClrMapping/>
  </p:clrMapOvr>
  <p:transition spd="slow">
    <p:randomBar dir="vert"/>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8" name="Rectangle 3"/>
          <p:cNvSpPr>
            <a:spLocks noGrp="1"/>
          </p:cNvSpPr>
          <p:nvPr>
            <p:ph idx="1"/>
          </p:nvPr>
        </p:nvSpPr>
        <p:spPr>
          <a:xfrm>
            <a:off x="4079875" y="549275"/>
            <a:ext cx="7686040" cy="4711700"/>
          </a:xfrm>
          <a:solidFill>
            <a:schemeClr val="bg1"/>
          </a:solidFill>
        </p:spPr>
        <p:txBody>
          <a:bodyPr vert="horz" wrap="square" lIns="91440" tIns="45720" rIns="91440" bIns="45720" anchor="t" anchorCtr="0"/>
          <a:p>
            <a:pPr eaLnBrk="1" hangingPunct="1">
              <a:lnSpc>
                <a:spcPct val="120000"/>
              </a:lnSpc>
            </a:pPr>
            <a:r>
              <a:rPr lang="en-US" altLang="zh-CN" sz="2000" dirty="0">
                <a:latin typeface="Times New Roman" panose="02020603050405020304" pitchFamily="18" charset="0"/>
                <a:cs typeface="Times New Roman" panose="02020603050405020304" pitchFamily="18" charset="0"/>
              </a:rPr>
              <a:t>8.“Kelon”</a:t>
            </a:r>
            <a:r>
              <a:rPr lang="zh-CN" altLang="en-US" sz="2000" dirty="0">
                <a:latin typeface="Times New Roman" panose="02020603050405020304" pitchFamily="18" charset="0"/>
                <a:cs typeface="Times New Roman" panose="02020603050405020304" pitchFamily="18" charset="0"/>
              </a:rPr>
              <a:t>，采用音译法进行翻译。</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9.“Skinice”</a:t>
            </a:r>
            <a:r>
              <a:rPr lang="zh-CN" altLang="en-US" sz="2000" dirty="0">
                <a:latin typeface="Times New Roman" panose="02020603050405020304" pitchFamily="18" charset="0"/>
                <a:cs typeface="Times New Roman" panose="02020603050405020304" pitchFamily="18" charset="0"/>
              </a:rPr>
              <a:t>是“</a:t>
            </a:r>
            <a:r>
              <a:rPr lang="en-US" altLang="zh-CN" sz="2000" dirty="0">
                <a:latin typeface="Times New Roman" panose="02020603050405020304" pitchFamily="18" charset="0"/>
                <a:cs typeface="Times New Roman" panose="02020603050405020304" pitchFamily="18" charset="0"/>
              </a:rPr>
              <a:t>Skin nice”</a:t>
            </a:r>
            <a:r>
              <a:rPr lang="zh-CN" altLang="en-US" sz="2000" dirty="0">
                <a:latin typeface="Times New Roman" panose="02020603050405020304" pitchFamily="18" charset="0"/>
                <a:cs typeface="Times New Roman" panose="02020603050405020304" pitchFamily="18" charset="0"/>
              </a:rPr>
              <a:t>结合创造而来。</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10.“Gree”</a:t>
            </a:r>
            <a:r>
              <a:rPr lang="zh-CN" altLang="en-US" sz="2000" dirty="0">
                <a:latin typeface="Times New Roman" panose="02020603050405020304" pitchFamily="18" charset="0"/>
                <a:cs typeface="Times New Roman" panose="02020603050405020304" pitchFamily="18" charset="0"/>
              </a:rPr>
              <a:t>既与格力谐音，又具有“优越、杰出、胜利”的意思。</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11.“Robust”</a:t>
            </a:r>
            <a:r>
              <a:rPr lang="zh-CN" altLang="en-US" sz="2000" dirty="0">
                <a:latin typeface="Times New Roman" panose="02020603050405020304" pitchFamily="18" charset="0"/>
                <a:cs typeface="Times New Roman" panose="02020603050405020304" pitchFamily="18" charset="0"/>
              </a:rPr>
              <a:t>表示“强壮”的意思。</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12.“Youngor”</a:t>
            </a:r>
            <a:r>
              <a:rPr lang="zh-CN" altLang="en-US" sz="2000" dirty="0">
                <a:latin typeface="Times New Roman" panose="02020603050405020304" pitchFamily="18" charset="0"/>
                <a:cs typeface="Times New Roman" panose="02020603050405020304" pitchFamily="18" charset="0"/>
              </a:rPr>
              <a:t>与“雅戈尔”谐音，又与“</a:t>
            </a:r>
            <a:r>
              <a:rPr lang="en-US" altLang="zh-CN" sz="2000" dirty="0">
                <a:latin typeface="Times New Roman" panose="02020603050405020304" pitchFamily="18" charset="0"/>
                <a:cs typeface="Times New Roman" panose="02020603050405020304" pitchFamily="18" charset="0"/>
              </a:rPr>
              <a:t>younger”</a:t>
            </a:r>
            <a:r>
              <a:rPr lang="zh-CN" altLang="en-US" sz="2000" dirty="0">
                <a:latin typeface="Times New Roman" panose="02020603050405020304" pitchFamily="18" charset="0"/>
                <a:cs typeface="Times New Roman" panose="02020603050405020304" pitchFamily="18" charset="0"/>
              </a:rPr>
              <a:t>谐音，其表示“越穿越年轻”的含义。</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13.“Supor”</a:t>
            </a:r>
            <a:r>
              <a:rPr lang="zh-CN" altLang="en-US" sz="2000" dirty="0">
                <a:latin typeface="Times New Roman" panose="02020603050405020304" pitchFamily="18" charset="0"/>
                <a:cs typeface="Times New Roman" panose="02020603050405020304" pitchFamily="18" charset="0"/>
              </a:rPr>
              <a:t>与“苏泊尔”谐音，而且表示“超越”的含义。</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14. </a:t>
            </a:r>
            <a:r>
              <a:rPr lang="zh-CN" altLang="en-US" sz="2000" dirty="0">
                <a:latin typeface="Times New Roman" panose="02020603050405020304" pitchFamily="18" charset="0"/>
                <a:cs typeface="Times New Roman" panose="02020603050405020304" pitchFamily="18" charset="0"/>
              </a:rPr>
              <a:t>面对扬名在先的可口可乐和百事可乐，非常可乐必须出奇制胜，所以翻译成“</a:t>
            </a:r>
            <a:r>
              <a:rPr lang="en-US" altLang="zh-CN" sz="2000" dirty="0">
                <a:latin typeface="Times New Roman" panose="02020603050405020304" pitchFamily="18" charset="0"/>
                <a:cs typeface="Times New Roman" panose="02020603050405020304" pitchFamily="18" charset="0"/>
              </a:rPr>
              <a:t>Future Cola”</a:t>
            </a:r>
            <a:r>
              <a:rPr lang="zh-CN" altLang="en-US" sz="2000" dirty="0">
                <a:latin typeface="Times New Roman" panose="02020603050405020304" pitchFamily="18" charset="0"/>
                <a:cs typeface="Times New Roman" panose="02020603050405020304" pitchFamily="18" charset="0"/>
              </a:rPr>
              <a:t>，永远面向未来，走在前面，是非常恰当的翻译。</a:t>
            </a:r>
            <a:endParaRPr lang="zh-CN" altLang="en-US" sz="2000" dirty="0">
              <a:latin typeface="Times New Roman" panose="02020603050405020304" pitchFamily="18" charset="0"/>
              <a:cs typeface="Times New Roman" panose="02020603050405020304" pitchFamily="18" charset="0"/>
            </a:endParaRPr>
          </a:p>
          <a:p>
            <a:pPr eaLnBrk="1" hangingPunct="1">
              <a:lnSpc>
                <a:spcPct val="120000"/>
              </a:lnSpc>
            </a:pPr>
            <a:r>
              <a:rPr lang="en-US" altLang="zh-CN" sz="2000" dirty="0">
                <a:latin typeface="Times New Roman" panose="02020603050405020304" pitchFamily="18" charset="0"/>
                <a:cs typeface="Times New Roman" panose="02020603050405020304" pitchFamily="18" charset="0"/>
              </a:rPr>
              <a:t>15.“Chigo”</a:t>
            </a:r>
            <a:r>
              <a:rPr lang="zh-CN" altLang="en-US" sz="2000" dirty="0">
                <a:latin typeface="Times New Roman" panose="02020603050405020304" pitchFamily="18" charset="0"/>
                <a:cs typeface="Times New Roman" panose="02020603050405020304" pitchFamily="18" charset="0"/>
              </a:rPr>
              <a:t>与“志高”谐音。</a:t>
            </a:r>
            <a:endParaRPr lang="zh-CN" altLang="en-US" sz="2000" dirty="0">
              <a:latin typeface="Times New Roman" panose="02020603050405020304" pitchFamily="18" charset="0"/>
              <a:cs typeface="Times New Roman" panose="02020603050405020304" pitchFamily="18" charset="0"/>
            </a:endParaRPr>
          </a:p>
        </p:txBody>
      </p:sp>
      <p:sp>
        <p:nvSpPr>
          <p:cNvPr id="75779" name="Text Box 6"/>
          <p:cNvSpPr txBox="1"/>
          <p:nvPr/>
        </p:nvSpPr>
        <p:spPr>
          <a:xfrm>
            <a:off x="1703388" y="908050"/>
            <a:ext cx="2232025" cy="3636010"/>
          </a:xfrm>
          <a:prstGeom prst="rect">
            <a:avLst/>
          </a:prstGeom>
          <a:solidFill>
            <a:srgbClr val="CCFFFF"/>
          </a:solidFill>
          <a:ln w="22225" cap="flat" cmpd="sng">
            <a:solidFill>
              <a:srgbClr val="0000FF"/>
            </a:solidFill>
            <a:prstDash val="solid"/>
            <a:miter/>
            <a:headEnd type="none" w="med" len="med"/>
            <a:tailEnd type="none" w="med" len="med"/>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2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8. </a:t>
            </a:r>
            <a:r>
              <a:rPr lang="zh-CN" altLang="en-US" sz="2400" dirty="0">
                <a:latin typeface="Times New Roman" panose="02020603050405020304" pitchFamily="18" charset="0"/>
                <a:cs typeface="Times New Roman" panose="02020603050405020304" pitchFamily="18" charset="0"/>
              </a:rPr>
              <a:t>科龙	</a:t>
            </a:r>
            <a:endParaRPr lang="zh-CN" altLang="en-US" sz="2400" dirty="0">
              <a:latin typeface="Times New Roman" panose="02020603050405020304" pitchFamily="18" charset="0"/>
              <a:cs typeface="Times New Roman" panose="02020603050405020304" pitchFamily="18" charset="0"/>
            </a:endParaRPr>
          </a:p>
          <a:p>
            <a:pPr marL="0" lvl="0" indent="0" eaLnBrk="1" hangingPunct="1">
              <a:lnSpc>
                <a:spcPct val="12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9. </a:t>
            </a:r>
            <a:r>
              <a:rPr lang="zh-CN" altLang="en-US" sz="2400" dirty="0">
                <a:latin typeface="Times New Roman" panose="02020603050405020304" pitchFamily="18" charset="0"/>
                <a:cs typeface="Times New Roman" panose="02020603050405020304" pitchFamily="18" charset="0"/>
              </a:rPr>
              <a:t>肤美灵</a:t>
            </a:r>
            <a:endParaRPr lang="zh-CN" altLang="en-US" sz="2400" dirty="0">
              <a:latin typeface="Times New Roman" panose="02020603050405020304" pitchFamily="18" charset="0"/>
              <a:cs typeface="Times New Roman" panose="02020603050405020304" pitchFamily="18" charset="0"/>
            </a:endParaRPr>
          </a:p>
          <a:p>
            <a:pPr marL="0" lvl="0" indent="0" eaLnBrk="1" hangingPunct="1">
              <a:lnSpc>
                <a:spcPct val="12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10. </a:t>
            </a:r>
            <a:r>
              <a:rPr lang="zh-CN" altLang="en-US" sz="2400" dirty="0">
                <a:latin typeface="Times New Roman" panose="02020603050405020304" pitchFamily="18" charset="0"/>
                <a:cs typeface="Times New Roman" panose="02020603050405020304" pitchFamily="18" charset="0"/>
              </a:rPr>
              <a:t>格力    </a:t>
            </a:r>
            <a:endParaRPr lang="zh-CN" altLang="en-US" sz="2400" dirty="0">
              <a:latin typeface="Times New Roman" panose="02020603050405020304" pitchFamily="18" charset="0"/>
              <a:cs typeface="Times New Roman" panose="02020603050405020304" pitchFamily="18" charset="0"/>
            </a:endParaRPr>
          </a:p>
          <a:p>
            <a:pPr marL="0" lvl="0" indent="0" eaLnBrk="1" hangingPunct="1">
              <a:lnSpc>
                <a:spcPct val="12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11. </a:t>
            </a:r>
            <a:r>
              <a:rPr lang="zh-CN" altLang="en-US" sz="2400" dirty="0">
                <a:latin typeface="Times New Roman" panose="02020603050405020304" pitchFamily="18" charset="0"/>
                <a:cs typeface="Times New Roman" panose="02020603050405020304" pitchFamily="18" charset="0"/>
              </a:rPr>
              <a:t>乐百氏</a:t>
            </a:r>
            <a:endParaRPr lang="zh-CN" altLang="en-US" sz="2400" dirty="0">
              <a:latin typeface="Times New Roman" panose="02020603050405020304" pitchFamily="18" charset="0"/>
              <a:cs typeface="Times New Roman" panose="02020603050405020304" pitchFamily="18" charset="0"/>
            </a:endParaRPr>
          </a:p>
          <a:p>
            <a:pPr marL="0" lvl="0" indent="0" eaLnBrk="1" hangingPunct="1">
              <a:lnSpc>
                <a:spcPct val="12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12. </a:t>
            </a:r>
            <a:r>
              <a:rPr lang="zh-CN" altLang="en-US" sz="2400" dirty="0">
                <a:latin typeface="Times New Roman" panose="02020603050405020304" pitchFamily="18" charset="0"/>
                <a:cs typeface="Times New Roman" panose="02020603050405020304" pitchFamily="18" charset="0"/>
              </a:rPr>
              <a:t>雅戈尔 </a:t>
            </a:r>
            <a:endParaRPr lang="zh-CN" altLang="en-US" sz="2400" dirty="0">
              <a:latin typeface="Times New Roman" panose="02020603050405020304" pitchFamily="18" charset="0"/>
              <a:cs typeface="Times New Roman" panose="02020603050405020304" pitchFamily="18" charset="0"/>
            </a:endParaRPr>
          </a:p>
          <a:p>
            <a:pPr marL="0" lvl="0" indent="0" eaLnBrk="1" hangingPunct="1">
              <a:lnSpc>
                <a:spcPct val="12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13. </a:t>
            </a:r>
            <a:r>
              <a:rPr lang="zh-CN" altLang="en-US" sz="2400" dirty="0">
                <a:latin typeface="Times New Roman" panose="02020603050405020304" pitchFamily="18" charset="0"/>
                <a:cs typeface="Times New Roman" panose="02020603050405020304" pitchFamily="18" charset="0"/>
              </a:rPr>
              <a:t>苏泊尔</a:t>
            </a:r>
            <a:endParaRPr lang="zh-CN" altLang="en-US" sz="2400" dirty="0">
              <a:latin typeface="Times New Roman" panose="02020603050405020304" pitchFamily="18" charset="0"/>
              <a:cs typeface="Times New Roman" panose="02020603050405020304" pitchFamily="18" charset="0"/>
            </a:endParaRPr>
          </a:p>
          <a:p>
            <a:pPr marL="0" lvl="0" indent="0" eaLnBrk="1" hangingPunct="1">
              <a:lnSpc>
                <a:spcPct val="12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14. </a:t>
            </a:r>
            <a:r>
              <a:rPr lang="zh-CN" altLang="en-US" sz="2400" dirty="0">
                <a:latin typeface="Times New Roman" panose="02020603050405020304" pitchFamily="18" charset="0"/>
                <a:cs typeface="Times New Roman" panose="02020603050405020304" pitchFamily="18" charset="0"/>
              </a:rPr>
              <a:t>非常可乐</a:t>
            </a:r>
            <a:endParaRPr lang="zh-CN" altLang="en-US" sz="2400" dirty="0">
              <a:latin typeface="Times New Roman" panose="02020603050405020304" pitchFamily="18" charset="0"/>
              <a:cs typeface="Times New Roman" panose="02020603050405020304" pitchFamily="18" charset="0"/>
            </a:endParaRPr>
          </a:p>
          <a:p>
            <a:pPr marL="0" lvl="0" indent="0" eaLnBrk="1" hangingPunct="1">
              <a:lnSpc>
                <a:spcPct val="120000"/>
              </a:lnSpc>
              <a:spcBef>
                <a:spcPct val="0"/>
              </a:spcBef>
              <a:buClrTx/>
              <a:buSzTx/>
              <a:buFontTx/>
              <a:buNone/>
            </a:pPr>
            <a:r>
              <a:rPr lang="en-US" altLang="zh-CN" sz="2400" dirty="0">
                <a:latin typeface="Times New Roman" panose="02020603050405020304" pitchFamily="18" charset="0"/>
                <a:cs typeface="Times New Roman" panose="02020603050405020304" pitchFamily="18" charset="0"/>
              </a:rPr>
              <a:t>15. </a:t>
            </a:r>
            <a:r>
              <a:rPr lang="zh-CN" altLang="en-US" sz="2400" dirty="0">
                <a:latin typeface="Times New Roman" panose="02020603050405020304" pitchFamily="18" charset="0"/>
                <a:cs typeface="Times New Roman" panose="02020603050405020304" pitchFamily="18" charset="0"/>
              </a:rPr>
              <a:t>志高</a:t>
            </a:r>
            <a:r>
              <a:rPr lang="zh-CN" altLang="en-US" sz="1600" dirty="0">
                <a:latin typeface="Times New Roman" panose="02020603050405020304" pitchFamily="18" charset="0"/>
                <a:cs typeface="Times New Roman" panose="02020603050405020304" pitchFamily="18" charset="0"/>
              </a:rPr>
              <a:t> 	</a:t>
            </a:r>
            <a:endParaRPr lang="zh-CN" altLang="en-US" sz="16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Rectangle 2"/>
          <p:cNvSpPr>
            <a:spLocks noGrp="1"/>
          </p:cNvSpPr>
          <p:nvPr>
            <p:ph type="title"/>
          </p:nvPr>
        </p:nvSpPr>
        <p:spPr/>
        <p:txBody>
          <a:bodyPr vert="horz" wrap="square" lIns="91440" tIns="45720" rIns="91440" bIns="45720" anchor="b" anchorCtr="0"/>
          <a:p>
            <a:pPr eaLnBrk="1" hangingPunct="1"/>
            <a:endParaRPr lang="zh-CN" altLang="zh-CN" dirty="0"/>
          </a:p>
        </p:txBody>
      </p:sp>
      <p:sp>
        <p:nvSpPr>
          <p:cNvPr id="76803" name="Rectangle 3"/>
          <p:cNvSpPr>
            <a:spLocks noGrp="1"/>
          </p:cNvSpPr>
          <p:nvPr>
            <p:ph idx="1"/>
          </p:nvPr>
        </p:nvSpPr>
        <p:spPr>
          <a:xfrm>
            <a:off x="1787525" y="1700530"/>
            <a:ext cx="9680575" cy="4481195"/>
          </a:xfrm>
        </p:spPr>
        <p:txBody>
          <a:bodyPr vert="horz" wrap="square" lIns="91440" tIns="45720" rIns="91440" bIns="45720" anchor="t" anchorCtr="0"/>
          <a:p>
            <a:pPr eaLnBrk="1" hangingPunct="1">
              <a:lnSpc>
                <a:spcPct val="150000"/>
              </a:lnSpc>
            </a:pPr>
            <a:r>
              <a:rPr lang="zh-CN" altLang="en-US" sz="2000" dirty="0">
                <a:latin typeface="Times New Roman" panose="02020603050405020304" pitchFamily="18" charset="0"/>
                <a:cs typeface="Times New Roman" panose="02020603050405020304" pitchFamily="18" charset="0"/>
              </a:rPr>
              <a:t>例</a:t>
            </a:r>
            <a:r>
              <a:rPr lang="en-US" altLang="zh-CN" sz="2000" dirty="0">
                <a:latin typeface="Times New Roman" panose="02020603050405020304" pitchFamily="18" charset="0"/>
                <a:cs typeface="Times New Roman" panose="02020603050405020304" pitchFamily="18" charset="0"/>
              </a:rPr>
              <a:t>5</a:t>
            </a:r>
            <a:r>
              <a:rPr lang="zh-CN" altLang="en-US" sz="2000" dirty="0">
                <a:latin typeface="Times New Roman" panose="02020603050405020304" pitchFamily="18" charset="0"/>
                <a:cs typeface="Times New Roman" panose="02020603050405020304" pitchFamily="18" charset="0"/>
              </a:rPr>
              <a:t>中，</a:t>
            </a:r>
            <a:r>
              <a:rPr lang="en-US" altLang="zh-CN" sz="2000" dirty="0">
                <a:latin typeface="Times New Roman" panose="02020603050405020304" pitchFamily="18" charset="0"/>
                <a:cs typeface="Times New Roman" panose="02020603050405020304" pitchFamily="18" charset="0"/>
              </a:rPr>
              <a:t>Napoleon</a:t>
            </a:r>
            <a:r>
              <a:rPr lang="zh-CN" altLang="en-US" sz="2000" dirty="0">
                <a:latin typeface="Times New Roman" panose="02020603050405020304" pitchFamily="18" charset="0"/>
                <a:cs typeface="Times New Roman" panose="02020603050405020304" pitchFamily="18" charset="0"/>
              </a:rPr>
              <a:t>一词本是家喻户晓的人名</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拿破仑，但在语言运用中常使用其引申义“巨头、很强大的人或集团”。例</a:t>
            </a:r>
            <a:r>
              <a:rPr lang="en-US" altLang="zh-CN" sz="2000" dirty="0">
                <a:latin typeface="Times New Roman" panose="02020603050405020304" pitchFamily="18" charset="0"/>
                <a:cs typeface="Times New Roman" panose="02020603050405020304" pitchFamily="18" charset="0"/>
              </a:rPr>
              <a:t>6</a:t>
            </a:r>
            <a:r>
              <a:rPr lang="zh-CN" altLang="en-US" sz="2000" dirty="0">
                <a:latin typeface="Times New Roman" panose="02020603050405020304" pitchFamily="18" charset="0"/>
                <a:cs typeface="Times New Roman" panose="02020603050405020304" pitchFamily="18" charset="0"/>
              </a:rPr>
              <a:t>中的“五湖四海”一词在汉语中具有“湖”和“海”的形象，意思为“全国各地”或“世界各地”，翻译成英语并没有直接保留其“湖”和“海”的形象，而是采取了意译的方法，将其意思直接表达出来。例</a:t>
            </a:r>
            <a:r>
              <a:rPr lang="en-US" altLang="zh-CN" sz="2000" dirty="0">
                <a:latin typeface="Times New Roman" panose="02020603050405020304" pitchFamily="18" charset="0"/>
                <a:cs typeface="Times New Roman" panose="02020603050405020304" pitchFamily="18" charset="0"/>
              </a:rPr>
              <a:t>7</a:t>
            </a:r>
            <a:r>
              <a:rPr lang="zh-CN" altLang="en-US" sz="2000" dirty="0">
                <a:latin typeface="Times New Roman" panose="02020603050405020304" pitchFamily="18" charset="0"/>
                <a:cs typeface="Times New Roman" panose="02020603050405020304" pitchFamily="18" charset="0"/>
              </a:rPr>
              <a:t>中的“</a:t>
            </a:r>
            <a:r>
              <a:rPr lang="en-US" altLang="zh-CN" sz="2000" dirty="0">
                <a:latin typeface="Times New Roman" panose="02020603050405020304" pitchFamily="18" charset="0"/>
                <a:cs typeface="Times New Roman" panose="02020603050405020304" pitchFamily="18" charset="0"/>
              </a:rPr>
              <a:t>red tape”</a:t>
            </a:r>
            <a:r>
              <a:rPr lang="zh-CN" altLang="en-US" sz="2000" dirty="0">
                <a:latin typeface="Times New Roman" panose="02020603050405020304" pitchFamily="18" charset="0"/>
                <a:cs typeface="Times New Roman" panose="02020603050405020304" pitchFamily="18" charset="0"/>
              </a:rPr>
              <a:t>不能直译为“红带子”，意译为“繁文缛节”，缘起英国的律师和政府官员习惯用红带子捆扎文件，后来就将“</a:t>
            </a:r>
            <a:r>
              <a:rPr lang="en-US" altLang="zh-CN" sz="2000" dirty="0">
                <a:latin typeface="Times New Roman" panose="02020603050405020304" pitchFamily="18" charset="0"/>
                <a:cs typeface="Times New Roman" panose="02020603050405020304" pitchFamily="18" charset="0"/>
              </a:rPr>
              <a:t>red tape”</a:t>
            </a:r>
            <a:r>
              <a:rPr lang="zh-CN" altLang="en-US" sz="2000" dirty="0">
                <a:latin typeface="Times New Roman" panose="02020603050405020304" pitchFamily="18" charset="0"/>
                <a:cs typeface="Times New Roman" panose="02020603050405020304" pitchFamily="18" charset="0"/>
              </a:rPr>
              <a:t>引申为公事手续上的形式主义。例</a:t>
            </a:r>
            <a:r>
              <a:rPr lang="en-US" altLang="zh-CN" sz="2000" dirty="0">
                <a:latin typeface="Times New Roman" panose="02020603050405020304" pitchFamily="18" charset="0"/>
                <a:cs typeface="Times New Roman" panose="02020603050405020304" pitchFamily="18" charset="0"/>
              </a:rPr>
              <a:t>8</a:t>
            </a:r>
            <a:r>
              <a:rPr lang="zh-CN" altLang="en-US" sz="2000" dirty="0">
                <a:latin typeface="Times New Roman" panose="02020603050405020304" pitchFamily="18" charset="0"/>
                <a:cs typeface="Times New Roman" panose="02020603050405020304" pitchFamily="18" charset="0"/>
              </a:rPr>
              <a:t>中采取了“</a:t>
            </a:r>
            <a:r>
              <a:rPr lang="en-US" altLang="zh-CN" sz="2000" dirty="0">
                <a:latin typeface="Times New Roman" panose="02020603050405020304" pitchFamily="18" charset="0"/>
                <a:cs typeface="Times New Roman" panose="02020603050405020304" pitchFamily="18" charset="0"/>
              </a:rPr>
              <a:t>what’s done is done and can’t be undone”</a:t>
            </a:r>
            <a:r>
              <a:rPr lang="zh-CN" altLang="en-US" sz="2000" dirty="0">
                <a:latin typeface="Times New Roman" panose="02020603050405020304" pitchFamily="18" charset="0"/>
                <a:cs typeface="Times New Roman" panose="02020603050405020304" pitchFamily="18" charset="0"/>
              </a:rPr>
              <a:t>一句习语来意译“木已成舟”和“生米煮成熟饭”，既精炼，又达意。</a:t>
            </a:r>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7826" name="Picture 4" descr="2007124_167cb50b26f90f511b48804988a91f9e"/>
          <p:cNvPicPr>
            <a:picLocks noChangeAspect="1"/>
          </p:cNvPicPr>
          <p:nvPr/>
        </p:nvPicPr>
        <p:blipFill>
          <a:blip r:embed="rId1"/>
          <a:stretch>
            <a:fillRect/>
          </a:stretch>
        </p:blipFill>
        <p:spPr>
          <a:xfrm>
            <a:off x="1847850" y="4581525"/>
            <a:ext cx="2076450" cy="2076450"/>
          </a:xfrm>
          <a:prstGeom prst="rect">
            <a:avLst/>
          </a:prstGeom>
          <a:noFill/>
          <a:ln w="9525">
            <a:noFill/>
          </a:ln>
        </p:spPr>
      </p:pic>
      <p:sp>
        <p:nvSpPr>
          <p:cNvPr id="77827" name="Rectangle 3"/>
          <p:cNvSpPr>
            <a:spLocks noGrp="1"/>
          </p:cNvSpPr>
          <p:nvPr>
            <p:ph idx="1"/>
          </p:nvPr>
        </p:nvSpPr>
        <p:spPr>
          <a:xfrm>
            <a:off x="1992313" y="1916113"/>
            <a:ext cx="8675687" cy="4105275"/>
          </a:xfrm>
        </p:spPr>
        <p:txBody>
          <a:bodyPr vert="horz" wrap="square" lIns="91440" tIns="45720" rIns="91440" bIns="45720" anchor="t" anchorCtr="0"/>
          <a:p>
            <a:pPr eaLnBrk="1" hangingPunct="1"/>
            <a:r>
              <a:rPr lang="en-US" altLang="zh-CN" sz="2400" dirty="0">
                <a:latin typeface="Times New Roman" panose="02020603050405020304" pitchFamily="18" charset="0"/>
                <a:cs typeface="Times New Roman" panose="02020603050405020304" pitchFamily="18" charset="0"/>
              </a:rPr>
              <a:t>1. </a:t>
            </a:r>
            <a:r>
              <a:rPr lang="zh-CN" altLang="en-US" sz="2400" dirty="0">
                <a:latin typeface="Times New Roman" panose="02020603050405020304" pitchFamily="18" charset="0"/>
                <a:cs typeface="Times New Roman" panose="02020603050405020304" pitchFamily="18" charset="0"/>
              </a:rPr>
              <a:t>金星（啤酒） </a:t>
            </a:r>
            <a:r>
              <a:rPr lang="en-US" altLang="zh-CN" sz="2400" dirty="0">
                <a:latin typeface="Times New Roman" panose="02020603050405020304" pitchFamily="18" charset="0"/>
                <a:cs typeface="Times New Roman" panose="02020603050405020304" pitchFamily="18" charset="0"/>
              </a:rPr>
              <a:t>A. Gold Star                  B. King Star</a:t>
            </a:r>
            <a:endParaRPr lang="en-US" altLang="zh-CN"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2. </a:t>
            </a:r>
            <a:r>
              <a:rPr lang="zh-CN" altLang="en-US" sz="2400" dirty="0">
                <a:latin typeface="Times New Roman" panose="02020603050405020304" pitchFamily="18" charset="0"/>
                <a:cs typeface="Times New Roman" panose="02020603050405020304" pitchFamily="18" charset="0"/>
              </a:rPr>
              <a:t>黑人（牙膏）</a:t>
            </a:r>
            <a:r>
              <a:rPr lang="en-US" altLang="zh-CN" sz="2400" dirty="0">
                <a:latin typeface="Times New Roman" panose="02020603050405020304" pitchFamily="18" charset="0"/>
                <a:cs typeface="Times New Roman" panose="02020603050405020304" pitchFamily="18" charset="0"/>
              </a:rPr>
              <a:t>A. Darlie                          B. Dark/Negro</a:t>
            </a:r>
            <a:endParaRPr lang="en-US" altLang="zh-CN"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3. </a:t>
            </a:r>
            <a:r>
              <a:rPr lang="zh-CN" altLang="en-US" sz="2400" dirty="0">
                <a:latin typeface="Times New Roman" panose="02020603050405020304" pitchFamily="18" charset="0"/>
                <a:cs typeface="Times New Roman" panose="02020603050405020304" pitchFamily="18" charset="0"/>
              </a:rPr>
              <a:t>金纺（纺织品）</a:t>
            </a:r>
            <a:r>
              <a:rPr lang="en-US" altLang="zh-CN" sz="2400" dirty="0">
                <a:latin typeface="Times New Roman" panose="02020603050405020304" pitchFamily="18" charset="0"/>
                <a:cs typeface="Times New Roman" panose="02020603050405020304" pitchFamily="18" charset="0"/>
              </a:rPr>
              <a:t>A. Gold Textile	  B. Comfort</a:t>
            </a:r>
            <a:endParaRPr lang="en-US" altLang="zh-CN"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4. </a:t>
            </a:r>
            <a:r>
              <a:rPr lang="zh-CN" altLang="en-US" sz="2400" dirty="0">
                <a:latin typeface="Times New Roman" panose="02020603050405020304" pitchFamily="18" charset="0"/>
                <a:cs typeface="Times New Roman" panose="02020603050405020304" pitchFamily="18" charset="0"/>
              </a:rPr>
              <a:t>美加净（化妆品）</a:t>
            </a:r>
            <a:r>
              <a:rPr lang="en-US" altLang="zh-CN" sz="2400" dirty="0">
                <a:latin typeface="Times New Roman" panose="02020603050405020304" pitchFamily="18" charset="0"/>
                <a:cs typeface="Times New Roman" panose="02020603050405020304" pitchFamily="18" charset="0"/>
              </a:rPr>
              <a:t>A. Maxam		  B. Clean &amp; Beautiful</a:t>
            </a:r>
            <a:endParaRPr lang="en-US" altLang="zh-CN"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5. </a:t>
            </a:r>
            <a:r>
              <a:rPr lang="zh-CN" altLang="en-US" sz="2400" dirty="0">
                <a:latin typeface="Times New Roman" panose="02020603050405020304" pitchFamily="18" charset="0"/>
                <a:cs typeface="Times New Roman" panose="02020603050405020304" pitchFamily="18" charset="0"/>
              </a:rPr>
              <a:t>金鸡（闹钟）	 </a:t>
            </a:r>
            <a:r>
              <a:rPr lang="en-US" altLang="zh-CN" sz="2400" dirty="0">
                <a:latin typeface="Times New Roman" panose="02020603050405020304" pitchFamily="18" charset="0"/>
                <a:cs typeface="Times New Roman" panose="02020603050405020304" pitchFamily="18" charset="0"/>
              </a:rPr>
              <a:t>A. Golden Cock 	  B. Golden Rooster	</a:t>
            </a:r>
            <a:endParaRPr lang="en-US" altLang="zh-CN"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6. </a:t>
            </a:r>
            <a:r>
              <a:rPr lang="zh-CN" altLang="en-US" sz="2400" dirty="0">
                <a:latin typeface="Times New Roman" panose="02020603050405020304" pitchFamily="18" charset="0"/>
                <a:cs typeface="Times New Roman" panose="02020603050405020304" pitchFamily="18" charset="0"/>
              </a:rPr>
              <a:t>鸳鸯（电热毯）</a:t>
            </a:r>
            <a:r>
              <a:rPr lang="en-US" altLang="zh-CN" sz="2400" dirty="0">
                <a:latin typeface="Times New Roman" panose="02020603050405020304" pitchFamily="18" charset="0"/>
                <a:cs typeface="Times New Roman" panose="02020603050405020304" pitchFamily="18" charset="0"/>
              </a:rPr>
              <a:t>A. Mandarin Duck	  B. Love Bird 	  </a:t>
            </a:r>
            <a:endParaRPr lang="en-US" altLang="zh-CN" dirty="0">
              <a:latin typeface="Times New Roman" panose="02020603050405020304" pitchFamily="18" charset="0"/>
              <a:cs typeface="Times New Roman" panose="02020603050405020304" pitchFamily="18" charset="0"/>
            </a:endParaRPr>
          </a:p>
        </p:txBody>
      </p:sp>
      <p:sp>
        <p:nvSpPr>
          <p:cNvPr id="77828" name="Rectangle 6"/>
          <p:cNvSpPr>
            <a:spLocks noGrp="1"/>
          </p:cNvSpPr>
          <p:nvPr>
            <p:ph type="title"/>
          </p:nvPr>
        </p:nvSpPr>
        <p:spPr/>
        <p:txBody>
          <a:bodyPr vert="horz" wrap="square" lIns="91440" tIns="45720" rIns="91440" bIns="45720" anchor="b" anchorCtr="0"/>
          <a:p>
            <a:pPr eaLnBrk="1" hangingPunct="1"/>
            <a:r>
              <a:rPr lang="en-US" altLang="zh-CN" sz="3200" b="1" dirty="0"/>
              <a:t>Task IV</a:t>
            </a:r>
            <a:r>
              <a:rPr lang="en-US" altLang="zh-CN" sz="3200" dirty="0"/>
              <a:t>  </a:t>
            </a:r>
            <a:r>
              <a:rPr lang="zh-CN" altLang="en-US" sz="3200" dirty="0"/>
              <a:t>请判断下列商标翻译，哪一个会更成功</a:t>
            </a:r>
            <a:r>
              <a:rPr lang="en-US" altLang="zh-CN" sz="3200" dirty="0"/>
              <a:t>?</a:t>
            </a:r>
            <a:r>
              <a:rPr lang="zh-CN" altLang="en-US" sz="3200" dirty="0"/>
              <a:t>请说明理由。</a:t>
            </a:r>
            <a:endParaRPr lang="zh-CN" altLang="en-US" sz="3200" dirty="0"/>
          </a:p>
        </p:txBody>
      </p:sp>
    </p:spTree>
  </p:cSld>
  <p:clrMapOvr>
    <a:masterClrMapping/>
  </p:clrMapOvr>
  <p:transition spd="slow">
    <p:randomBar dir="vert"/>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Rectangle 3"/>
          <p:cNvSpPr>
            <a:spLocks noGrp="1"/>
          </p:cNvSpPr>
          <p:nvPr>
            <p:ph idx="1"/>
          </p:nvPr>
        </p:nvSpPr>
        <p:spPr>
          <a:xfrm>
            <a:off x="1271905" y="621030"/>
            <a:ext cx="10253980" cy="5130165"/>
          </a:xfrm>
          <a:solidFill>
            <a:schemeClr val="bg1"/>
          </a:solidFill>
        </p:spPr>
        <p:txBody>
          <a:bodyPr vert="horz" wrap="square" lIns="91440" tIns="45720" rIns="91440" bIns="45720" anchor="t" anchorCtr="0"/>
          <a:p>
            <a:pPr eaLnBrk="1" hangingPunct="1">
              <a:lnSpc>
                <a:spcPct val="130000"/>
              </a:lnSpc>
            </a:pPr>
            <a:r>
              <a:rPr lang="en-US" altLang="zh-CN" sz="1800" dirty="0">
                <a:latin typeface="Times New Roman" panose="02020603050405020304" pitchFamily="18" charset="0"/>
                <a:cs typeface="Times New Roman" panose="02020603050405020304" pitchFamily="18" charset="0"/>
              </a:rPr>
              <a:t>1.  B. Gold Star</a:t>
            </a:r>
            <a:r>
              <a:rPr lang="zh-CN" altLang="en-US" sz="1800" dirty="0">
                <a:latin typeface="Times New Roman" panose="02020603050405020304" pitchFamily="18" charset="0"/>
                <a:cs typeface="Times New Roman" panose="02020603050405020304" pitchFamily="18" charset="0"/>
              </a:rPr>
              <a:t>在美国表示阵亡将士的代名词，不符合有关语言和风俗习惯。</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1800" dirty="0">
                <a:latin typeface="Times New Roman" panose="02020603050405020304" pitchFamily="18" charset="0"/>
                <a:cs typeface="Times New Roman" panose="02020603050405020304" pitchFamily="18" charset="0"/>
              </a:rPr>
              <a:t>2.  A. </a:t>
            </a:r>
            <a:r>
              <a:rPr lang="zh-CN" altLang="en-US" sz="1800" dirty="0">
                <a:latin typeface="Times New Roman" panose="02020603050405020304" pitchFamily="18" charset="0"/>
                <a:cs typeface="Times New Roman" panose="02020603050405020304" pitchFamily="18" charset="0"/>
              </a:rPr>
              <a:t>将黑人直接翻译成</a:t>
            </a:r>
            <a:r>
              <a:rPr lang="en-US" altLang="zh-CN" sz="1800" dirty="0">
                <a:latin typeface="Times New Roman" panose="02020603050405020304" pitchFamily="18" charset="0"/>
                <a:cs typeface="Times New Roman" panose="02020603050405020304" pitchFamily="18" charset="0"/>
              </a:rPr>
              <a:t>Negro</a:t>
            </a:r>
            <a:r>
              <a:rPr lang="zh-CN" altLang="en-US" sz="1800" dirty="0">
                <a:latin typeface="Times New Roman" panose="02020603050405020304" pitchFamily="18" charset="0"/>
                <a:cs typeface="Times New Roman" panose="02020603050405020304" pitchFamily="18" charset="0"/>
              </a:rPr>
              <a:t>是行不通的，</a:t>
            </a:r>
            <a:r>
              <a:rPr lang="en-US" altLang="zh-CN" sz="1800" dirty="0">
                <a:latin typeface="Times New Roman" panose="02020603050405020304" pitchFamily="18" charset="0"/>
                <a:cs typeface="Times New Roman" panose="02020603050405020304" pitchFamily="18" charset="0"/>
              </a:rPr>
              <a:t>Negro</a:t>
            </a:r>
            <a:r>
              <a:rPr lang="zh-CN" altLang="en-US" sz="1800" dirty="0">
                <a:latin typeface="Times New Roman" panose="02020603050405020304" pitchFamily="18" charset="0"/>
                <a:cs typeface="Times New Roman" panose="02020603050405020304" pitchFamily="18" charset="0"/>
              </a:rPr>
              <a:t>具有贬义，即使是翻译成表示中性含义的</a:t>
            </a:r>
            <a:r>
              <a:rPr lang="en-US" altLang="zh-CN" sz="1800" dirty="0">
                <a:latin typeface="Times New Roman" panose="02020603050405020304" pitchFamily="18" charset="0"/>
                <a:cs typeface="Times New Roman" panose="02020603050405020304" pitchFamily="18" charset="0"/>
              </a:rPr>
              <a:t>Black</a:t>
            </a:r>
            <a:r>
              <a:rPr lang="zh-CN" altLang="en-US" sz="1800" dirty="0">
                <a:latin typeface="Times New Roman" panose="02020603050405020304" pitchFamily="18" charset="0"/>
                <a:cs typeface="Times New Roman" panose="02020603050405020304" pitchFamily="18" charset="0"/>
              </a:rPr>
              <a:t>仍不妥帖。但是翻译成</a:t>
            </a:r>
            <a:r>
              <a:rPr lang="en-US" altLang="zh-CN" sz="1800" dirty="0">
                <a:latin typeface="Times New Roman" panose="02020603050405020304" pitchFamily="18" charset="0"/>
                <a:cs typeface="Times New Roman" panose="02020603050405020304" pitchFamily="18" charset="0"/>
              </a:rPr>
              <a:t>Darlie</a:t>
            </a:r>
            <a:r>
              <a:rPr lang="zh-CN" altLang="en-US" sz="1800" dirty="0">
                <a:latin typeface="Times New Roman" panose="02020603050405020304" pitchFamily="18" charset="0"/>
                <a:cs typeface="Times New Roman" panose="02020603050405020304" pitchFamily="18" charset="0"/>
              </a:rPr>
              <a:t>，与</a:t>
            </a:r>
            <a:r>
              <a:rPr lang="en-US" altLang="zh-CN" sz="1800" dirty="0">
                <a:latin typeface="Times New Roman" panose="02020603050405020304" pitchFamily="18" charset="0"/>
                <a:cs typeface="Times New Roman" panose="02020603050405020304" pitchFamily="18" charset="0"/>
              </a:rPr>
              <a:t>Darling</a:t>
            </a:r>
            <a:r>
              <a:rPr lang="zh-CN" altLang="en-US" sz="1800" dirty="0">
                <a:latin typeface="Times New Roman" panose="02020603050405020304" pitchFamily="18" charset="0"/>
                <a:cs typeface="Times New Roman" panose="02020603050405020304" pitchFamily="18" charset="0"/>
              </a:rPr>
              <a:t>谐音，听起来舒适上口，效果非同一般。</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1800" dirty="0">
                <a:latin typeface="Times New Roman" panose="02020603050405020304" pitchFamily="18" charset="0"/>
                <a:cs typeface="Times New Roman" panose="02020603050405020304" pitchFamily="18" charset="0"/>
              </a:rPr>
              <a:t>3.  B. Gold Textile</a:t>
            </a:r>
            <a:r>
              <a:rPr lang="zh-CN" altLang="en-US" sz="1800" dirty="0">
                <a:latin typeface="Times New Roman" panose="02020603050405020304" pitchFamily="18" charset="0"/>
                <a:cs typeface="Times New Roman" panose="02020603050405020304" pitchFamily="18" charset="0"/>
              </a:rPr>
              <a:t>容易误解成“金纺织品”或者“含金的纺织品”，而翻译成“</a:t>
            </a:r>
            <a:r>
              <a:rPr lang="en-US" altLang="zh-CN" sz="1800" dirty="0">
                <a:latin typeface="Times New Roman" panose="02020603050405020304" pitchFamily="18" charset="0"/>
                <a:cs typeface="Times New Roman" panose="02020603050405020304" pitchFamily="18" charset="0"/>
              </a:rPr>
              <a:t>Comfort”</a:t>
            </a:r>
            <a:r>
              <a:rPr lang="zh-CN" altLang="en-US" sz="1800" dirty="0">
                <a:latin typeface="Times New Roman" panose="02020603050405020304" pitchFamily="18" charset="0"/>
                <a:cs typeface="Times New Roman" panose="02020603050405020304" pitchFamily="18" charset="0"/>
              </a:rPr>
              <a:t>表达了该纺织品给人“舒适”的感觉，其发音也与汉语的“金纺”非常接近。</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1800" dirty="0">
                <a:latin typeface="Times New Roman" panose="02020603050405020304" pitchFamily="18" charset="0"/>
                <a:cs typeface="Times New Roman" panose="02020603050405020304" pitchFamily="18" charset="0"/>
              </a:rPr>
              <a:t>4.  A.“MAXAM”</a:t>
            </a:r>
            <a:r>
              <a:rPr lang="zh-CN" altLang="en-US" sz="1800" dirty="0">
                <a:latin typeface="Times New Roman" panose="02020603050405020304" pitchFamily="18" charset="0"/>
                <a:cs typeface="Times New Roman" panose="02020603050405020304" pitchFamily="18" charset="0"/>
              </a:rPr>
              <a:t>在发音上接近于原商标名，而且其发音效果与“</a:t>
            </a:r>
            <a:r>
              <a:rPr lang="en-US" altLang="zh-CN" sz="1800" dirty="0">
                <a:latin typeface="Times New Roman" panose="02020603050405020304" pitchFamily="18" charset="0"/>
                <a:cs typeface="Times New Roman" panose="02020603050405020304" pitchFamily="18" charset="0"/>
              </a:rPr>
              <a:t>maximum”</a:t>
            </a:r>
            <a:r>
              <a:rPr lang="zh-CN" altLang="en-US" sz="1800" dirty="0">
                <a:latin typeface="Times New Roman" panose="02020603050405020304" pitchFamily="18" charset="0"/>
                <a:cs typeface="Times New Roman" panose="02020603050405020304" pitchFamily="18" charset="0"/>
              </a:rPr>
              <a:t>接近，有“最高、极致”的意思，况且译名拼写简短，首尾都是“</a:t>
            </a:r>
            <a:r>
              <a:rPr lang="en-US" altLang="zh-CN" sz="1800" dirty="0">
                <a:latin typeface="Times New Roman" panose="02020603050405020304" pitchFamily="18" charset="0"/>
                <a:cs typeface="Times New Roman" panose="02020603050405020304" pitchFamily="18" charset="0"/>
              </a:rPr>
              <a:t>M”</a:t>
            </a:r>
            <a:r>
              <a:rPr lang="zh-CN" altLang="en-US" sz="1800" dirty="0">
                <a:latin typeface="Times New Roman" panose="02020603050405020304" pitchFamily="18" charset="0"/>
                <a:cs typeface="Times New Roman" panose="02020603050405020304" pitchFamily="18" charset="0"/>
              </a:rPr>
              <a:t>，在形态上也产生平衡美感，是一个很成功的商标名，具备商标名内容美和形式美的统一，只是它的内容美和形式美换了一种方式。</a:t>
            </a:r>
            <a:endParaRPr lang="zh-CN" altLang="en-US" sz="18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1800" dirty="0">
                <a:latin typeface="Times New Roman" panose="02020603050405020304" pitchFamily="18" charset="0"/>
                <a:cs typeface="Times New Roman" panose="02020603050405020304" pitchFamily="18" charset="0"/>
              </a:rPr>
              <a:t>5.  B. Cock </a:t>
            </a:r>
            <a:r>
              <a:rPr lang="zh-CN" altLang="en-US" sz="1800" dirty="0">
                <a:latin typeface="Times New Roman" panose="02020603050405020304" pitchFamily="18" charset="0"/>
                <a:cs typeface="Times New Roman" panose="02020603050405020304" pitchFamily="18" charset="0"/>
              </a:rPr>
              <a:t>在英文中指男性性器官，是不雅之词，不能用于商标，只能译成</a:t>
            </a:r>
            <a:r>
              <a:rPr lang="en-US" altLang="zh-CN" sz="1800" dirty="0">
                <a:latin typeface="Times New Roman" panose="02020603050405020304" pitchFamily="18" charset="0"/>
                <a:cs typeface="Times New Roman" panose="02020603050405020304" pitchFamily="18" charset="0"/>
              </a:rPr>
              <a:t>Rooster.</a:t>
            </a:r>
            <a:endParaRPr lang="en-US" altLang="zh-CN" sz="1800" dirty="0">
              <a:latin typeface="Times New Roman" panose="02020603050405020304" pitchFamily="18" charset="0"/>
              <a:cs typeface="Times New Roman" panose="02020603050405020304" pitchFamily="18" charset="0"/>
            </a:endParaRPr>
          </a:p>
          <a:p>
            <a:pPr eaLnBrk="1" hangingPunct="1">
              <a:lnSpc>
                <a:spcPct val="130000"/>
              </a:lnSpc>
            </a:pPr>
            <a:r>
              <a:rPr lang="en-US" altLang="zh-CN" sz="1800" dirty="0">
                <a:latin typeface="Times New Roman" panose="02020603050405020304" pitchFamily="18" charset="0"/>
                <a:cs typeface="Times New Roman" panose="02020603050405020304" pitchFamily="18" charset="0"/>
              </a:rPr>
              <a:t>6. </a:t>
            </a:r>
            <a:r>
              <a:rPr lang="zh-CN" altLang="en-US" sz="1800" dirty="0">
                <a:latin typeface="Times New Roman" panose="02020603050405020304" pitchFamily="18" charset="0"/>
                <a:cs typeface="Times New Roman" panose="02020603050405020304" pitchFamily="18" charset="0"/>
              </a:rPr>
              <a:t>汉语中的“鸳鸯”经常出现在中国古代文学作品和神话传说中。鸳指雄鸟，鸯指雌鸟，一旦结为配偶，便陪伴终生，甚为忠诚。中国人常用其喻指恩爱的夫妻。但其英语译名“</a:t>
            </a:r>
            <a:r>
              <a:rPr lang="en-US" altLang="zh-CN" sz="1800" dirty="0">
                <a:latin typeface="Times New Roman" panose="02020603050405020304" pitchFamily="18" charset="0"/>
                <a:cs typeface="Times New Roman" panose="02020603050405020304" pitchFamily="18" charset="0"/>
              </a:rPr>
              <a:t>Mandarin Duck”</a:t>
            </a:r>
            <a:r>
              <a:rPr lang="zh-CN" altLang="en-US" sz="1800" dirty="0">
                <a:latin typeface="Times New Roman" panose="02020603050405020304" pitchFamily="18" charset="0"/>
                <a:cs typeface="Times New Roman" panose="02020603050405020304" pitchFamily="18" charset="0"/>
              </a:rPr>
              <a:t>却没有相关的联想意义，所以“鸳鸯”牌翻译时可以采用意译法，译为“</a:t>
            </a:r>
            <a:r>
              <a:rPr lang="en-US" altLang="zh-CN" sz="1800" dirty="0">
                <a:latin typeface="Times New Roman" panose="02020603050405020304" pitchFamily="18" charset="0"/>
                <a:cs typeface="Times New Roman" panose="02020603050405020304" pitchFamily="18" charset="0"/>
              </a:rPr>
              <a:t>Love Bird”</a:t>
            </a:r>
            <a:r>
              <a:rPr lang="zh-CN" altLang="en-US" sz="1800" dirty="0">
                <a:latin typeface="Times New Roman" panose="02020603050405020304" pitchFamily="18" charset="0"/>
                <a:cs typeface="Times New Roman" panose="02020603050405020304" pitchFamily="18" charset="0"/>
              </a:rPr>
              <a:t>才能传递其在原语文化中的特殊内涵。</a:t>
            </a:r>
            <a:endParaRPr lang="zh-CN" altLang="en-US" sz="18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4" name="Rectangle 3"/>
          <p:cNvSpPr>
            <a:spLocks noGrp="1"/>
          </p:cNvSpPr>
          <p:nvPr>
            <p:ph idx="1"/>
          </p:nvPr>
        </p:nvSpPr>
        <p:spPr>
          <a:xfrm>
            <a:off x="1919288" y="1700213"/>
            <a:ext cx="8388350" cy="1657350"/>
          </a:xfrm>
        </p:spPr>
        <p:txBody>
          <a:bodyPr vert="horz" wrap="square" lIns="91440" tIns="45720" rIns="91440" bIns="45720" anchor="t" anchorCtr="0"/>
          <a:p>
            <a:pPr eaLnBrk="1" hangingPunct="1"/>
            <a:r>
              <a:rPr lang="en-US" altLang="zh-CN" sz="2400" dirty="0">
                <a:latin typeface="Times New Roman" panose="02020603050405020304" pitchFamily="18" charset="0"/>
                <a:cs typeface="Times New Roman" panose="02020603050405020304" pitchFamily="18" charset="0"/>
              </a:rPr>
              <a:t>1. Accord</a:t>
            </a:r>
            <a:r>
              <a:rPr lang="zh-CN" altLang="en-US" sz="2400" dirty="0">
                <a:latin typeface="Times New Roman" panose="02020603050405020304" pitchFamily="18" charset="0"/>
                <a:cs typeface="Times New Roman" panose="02020603050405020304" pitchFamily="18" charset="0"/>
              </a:rPr>
              <a:t>（汽车）		</a:t>
            </a:r>
            <a:r>
              <a:rPr lang="en-US" altLang="zh-CN" sz="2400" dirty="0">
                <a:latin typeface="Times New Roman" panose="02020603050405020304" pitchFamily="18" charset="0"/>
                <a:cs typeface="Times New Roman" panose="02020603050405020304" pitchFamily="18" charset="0"/>
              </a:rPr>
              <a:t>2. Accord</a:t>
            </a:r>
            <a:r>
              <a:rPr lang="zh-CN" altLang="en-US" sz="2400" dirty="0">
                <a:latin typeface="Times New Roman" panose="02020603050405020304" pitchFamily="18" charset="0"/>
                <a:cs typeface="Times New Roman" panose="02020603050405020304" pitchFamily="18" charset="0"/>
              </a:rPr>
              <a:t>（手表）</a:t>
            </a:r>
            <a:endParaRPr lang="zh-CN" altLang="en-US"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3. Triumph </a:t>
            </a:r>
            <a:r>
              <a:rPr lang="zh-CN" altLang="en-US" sz="2400" dirty="0">
                <a:latin typeface="Times New Roman" panose="02020603050405020304" pitchFamily="18" charset="0"/>
                <a:cs typeface="Times New Roman" panose="02020603050405020304" pitchFamily="18" charset="0"/>
              </a:rPr>
              <a:t>（内衣）        </a:t>
            </a:r>
            <a:r>
              <a:rPr lang="en-US" altLang="zh-CN" sz="2400" dirty="0">
                <a:latin typeface="Times New Roman" panose="02020603050405020304" pitchFamily="18" charset="0"/>
                <a:cs typeface="Times New Roman" panose="02020603050405020304" pitchFamily="18" charset="0"/>
              </a:rPr>
              <a:t>		4. Triumph</a:t>
            </a:r>
            <a:r>
              <a:rPr lang="zh-CN" altLang="en-US" sz="2400" dirty="0">
                <a:latin typeface="Times New Roman" panose="02020603050405020304" pitchFamily="18" charset="0"/>
                <a:cs typeface="Times New Roman" panose="02020603050405020304" pitchFamily="18" charset="0"/>
              </a:rPr>
              <a:t>（汽车）</a:t>
            </a:r>
            <a:endParaRPr lang="zh-CN" altLang="en-US" sz="2400" dirty="0">
              <a:latin typeface="Times New Roman" panose="02020603050405020304" pitchFamily="18" charset="0"/>
              <a:cs typeface="Times New Roman" panose="02020603050405020304" pitchFamily="18" charset="0"/>
            </a:endParaRPr>
          </a:p>
          <a:p>
            <a:pPr eaLnBrk="1" hangingPunct="1"/>
            <a:r>
              <a:rPr lang="en-US" altLang="zh-CN" sz="2400" dirty="0">
                <a:latin typeface="Times New Roman" panose="02020603050405020304" pitchFamily="18" charset="0"/>
                <a:cs typeface="Times New Roman" panose="02020603050405020304" pitchFamily="18" charset="0"/>
              </a:rPr>
              <a:t>5. Dove </a:t>
            </a:r>
            <a:r>
              <a:rPr lang="zh-CN" altLang="en-US" sz="2400" dirty="0">
                <a:latin typeface="Times New Roman" panose="02020603050405020304" pitchFamily="18" charset="0"/>
                <a:cs typeface="Times New Roman" panose="02020603050405020304" pitchFamily="18" charset="0"/>
              </a:rPr>
              <a:t>（香皂）	        </a:t>
            </a:r>
            <a:r>
              <a:rPr lang="en-US" altLang="zh-CN" sz="2400" dirty="0">
                <a:latin typeface="Times New Roman" panose="02020603050405020304" pitchFamily="18" charset="0"/>
                <a:cs typeface="Times New Roman" panose="02020603050405020304" pitchFamily="18" charset="0"/>
              </a:rPr>
              <a:t>		6. Dove </a:t>
            </a:r>
            <a:r>
              <a:rPr lang="zh-CN" altLang="en-US" sz="2400" dirty="0">
                <a:latin typeface="Times New Roman" panose="02020603050405020304" pitchFamily="18" charset="0"/>
                <a:cs typeface="Times New Roman" panose="02020603050405020304" pitchFamily="18" charset="0"/>
              </a:rPr>
              <a:t>（巧克力）</a:t>
            </a:r>
            <a:r>
              <a:rPr lang="zh-CN" altLang="en-US" sz="2400" dirty="0">
                <a:latin typeface="Times New Roman" panose="02020603050405020304" pitchFamily="18" charset="0"/>
                <a:cs typeface="Times New Roman" panose="02020603050405020304" pitchFamily="18" charset="0"/>
              </a:rPr>
              <a:t> </a:t>
            </a:r>
            <a:endParaRPr lang="zh-CN" altLang="en-US" sz="2400" dirty="0">
              <a:latin typeface="Times New Roman" panose="02020603050405020304" pitchFamily="18" charset="0"/>
              <a:cs typeface="Times New Roman" panose="02020603050405020304" pitchFamily="18" charset="0"/>
            </a:endParaRPr>
          </a:p>
        </p:txBody>
      </p:sp>
      <p:sp>
        <p:nvSpPr>
          <p:cNvPr id="82947" name="Rectangle 5"/>
          <p:cNvSpPr>
            <a:spLocks noChangeArrowheads="1"/>
          </p:cNvSpPr>
          <p:nvPr/>
        </p:nvSpPr>
        <p:spPr bwMode="auto">
          <a:xfrm>
            <a:off x="1775460" y="3141028"/>
            <a:ext cx="9501505" cy="26765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marL="457200" marR="0" lvl="0" indent="-457200" algn="l" defTabSz="914400" rtl="0" eaLnBrk="1" fontAlgn="base" latinLnBrk="0" hangingPunct="1">
              <a:lnSpc>
                <a:spcPct val="120000"/>
              </a:lnSpc>
              <a:spcBef>
                <a:spcPct val="0"/>
              </a:spcBef>
              <a:spcAft>
                <a:spcPct val="0"/>
              </a:spcAft>
              <a:buClrTx/>
              <a:buSzTx/>
              <a:buFontTx/>
              <a:buAutoNum type="arabicPeriod"/>
              <a:defRPr/>
            </a:pPr>
            <a:r>
              <a:rPr kumimoji="0" lang="zh-CN" altLang="en-US" sz="20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rPr>
              <a:t>雅阁。雅指“优雅”之意，阁古代有房间、阁楼之意，汽车如自己的房子般舒服，谁不想拥有它呢？</a:t>
            </a:r>
            <a:endParaRPr kumimoji="0" lang="zh-CN" altLang="en-US" sz="20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266700" algn="l" defTabSz="914400" rtl="0" eaLnBrk="1" fontAlgn="base" latinLnBrk="0" hangingPunct="1">
              <a:lnSpc>
                <a:spcPct val="12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rPr>
              <a:t>2. </a:t>
            </a:r>
            <a:r>
              <a:rPr kumimoji="0" lang="zh-CN" altLang="en-US" sz="20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rPr>
              <a:t>雅确。手表必须精确无误。</a:t>
            </a:r>
            <a:endParaRPr kumimoji="0" lang="zh-CN" altLang="en-US" sz="20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266700" algn="l" defTabSz="914400" rtl="0" eaLnBrk="1" fontAlgn="base" latinLnBrk="0" hangingPunct="1">
              <a:lnSpc>
                <a:spcPct val="12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rPr>
              <a:t>3. </a:t>
            </a:r>
            <a:r>
              <a:rPr kumimoji="0" lang="zh-CN" altLang="en-US" sz="20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rPr>
              <a:t>黛安芬。由于是内衣品牌，需要顾及女性朋友的审美心理，故得此译名。</a:t>
            </a:r>
            <a:endParaRPr kumimoji="0" lang="zh-CN" altLang="en-US" sz="20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266700" algn="l" defTabSz="914400" rtl="0" eaLnBrk="1" fontAlgn="base" latinLnBrk="0" hangingPunct="1">
              <a:lnSpc>
                <a:spcPct val="12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rPr>
              <a:t>4. </a:t>
            </a:r>
            <a:r>
              <a:rPr kumimoji="0" lang="zh-CN" altLang="en-US" sz="20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rPr>
              <a:t>凯旋。“</a:t>
            </a:r>
            <a:r>
              <a:rPr kumimoji="0" lang="en-US" altLang="zh-CN" sz="20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rPr>
              <a:t>Triumph”</a:t>
            </a:r>
            <a:r>
              <a:rPr kumimoji="0" lang="zh-CN" altLang="en-US" sz="20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rPr>
              <a:t>原指“胜利”之意，车主驾车胜利归来，当然叫“凯旋”了。</a:t>
            </a:r>
            <a:endParaRPr kumimoji="0" lang="zh-CN" altLang="en-US" sz="20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266700" algn="l" defTabSz="914400" rtl="0" eaLnBrk="1" fontAlgn="base" latinLnBrk="0" hangingPunct="1">
              <a:lnSpc>
                <a:spcPct val="12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rPr>
              <a:t>5. </a:t>
            </a:r>
            <a:r>
              <a:rPr kumimoji="0" lang="zh-CN" altLang="en-US" sz="20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rPr>
              <a:t>多芬。取香皂芬芳的意思。</a:t>
            </a:r>
            <a:endParaRPr kumimoji="0" lang="zh-CN" altLang="en-US" sz="20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266700" algn="l" defTabSz="914400" rtl="0" eaLnBrk="1" fontAlgn="base" latinLnBrk="0" hangingPunct="1">
              <a:lnSpc>
                <a:spcPct val="12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rPr>
              <a:t>6. </a:t>
            </a:r>
            <a:r>
              <a:rPr kumimoji="0" lang="zh-CN" altLang="en-US" sz="20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rPr>
              <a:t>德芙。取富贵之意。</a:t>
            </a:r>
            <a:endParaRPr kumimoji="0" lang="zh-CN" altLang="en-US" sz="20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79876" name="Rectangle 6"/>
          <p:cNvSpPr>
            <a:spLocks noGrp="1"/>
          </p:cNvSpPr>
          <p:nvPr>
            <p:ph type="title"/>
          </p:nvPr>
        </p:nvSpPr>
        <p:spPr/>
        <p:txBody>
          <a:bodyPr vert="horz" wrap="square" lIns="91440" tIns="45720" rIns="91440" bIns="45720" anchor="b" anchorCtr="0"/>
          <a:p>
            <a:pPr eaLnBrk="1" hangingPunct="1"/>
            <a:r>
              <a:rPr lang="en-US" altLang="zh-CN" sz="2800" b="1" dirty="0"/>
              <a:t>Task V</a:t>
            </a:r>
            <a:r>
              <a:rPr lang="en-US" altLang="zh-CN" sz="2800" dirty="0"/>
              <a:t>  </a:t>
            </a:r>
            <a:r>
              <a:rPr lang="zh-CN" altLang="en-US" sz="2800" dirty="0"/>
              <a:t>下列产品商标词相同，但由于产品不同，其翻译也不同。请根据产品特征翻译下列商标词并说明这样翻译的原因。</a:t>
            </a:r>
            <a:endParaRPr lang="zh-CN" altLang="en-US" sz="2800"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947"/>
                                        </p:tgtEl>
                                        <p:attrNameLst>
                                          <p:attrName>style.visibility</p:attrName>
                                        </p:attrNameLst>
                                      </p:cBhvr>
                                      <p:to>
                                        <p:strVal val="visible"/>
                                      </p:to>
                                    </p:set>
                                    <p:anim calcmode="lin" valueType="num">
                                      <p:cBhvr additive="base">
                                        <p:cTn id="7" dur="500" fill="hold"/>
                                        <p:tgtEl>
                                          <p:spTgt spid="82947"/>
                                        </p:tgtEl>
                                        <p:attrNameLst>
                                          <p:attrName>ppt_x</p:attrName>
                                        </p:attrNameLst>
                                      </p:cBhvr>
                                      <p:tavLst>
                                        <p:tav tm="0">
                                          <p:val>
                                            <p:strVal val="#ppt_x"/>
                                          </p:val>
                                        </p:tav>
                                        <p:tav tm="100000">
                                          <p:val>
                                            <p:strVal val="#ppt_x"/>
                                          </p:val>
                                        </p:tav>
                                      </p:tavLst>
                                    </p:anim>
                                    <p:anim calcmode="lin" valueType="num">
                                      <p:cBhvr additive="base">
                                        <p:cTn id="8" dur="500" fill="hold"/>
                                        <p:tgtEl>
                                          <p:spTgt spid="8294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82947">
                                            <p:txEl>
                                              <p:charRg st="45" end="61"/>
                                            </p:txEl>
                                          </p:spTgt>
                                        </p:tgtEl>
                                        <p:attrNameLst>
                                          <p:attrName>style.visibility</p:attrName>
                                        </p:attrNameLst>
                                      </p:cBhvr>
                                      <p:to>
                                        <p:strVal val="visible"/>
                                      </p:to>
                                    </p:set>
                                    <p:animEffect transition="in" filter="fade">
                                      <p:cBhvr>
                                        <p:cTn id="13" dur="500"/>
                                        <p:tgtEl>
                                          <p:spTgt spid="82947">
                                            <p:txEl>
                                              <p:charRg st="45" end="6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82947">
                                            <p:txEl>
                                              <p:charRg st="61" end="97"/>
                                            </p:txEl>
                                          </p:spTgt>
                                        </p:tgtEl>
                                        <p:attrNameLst>
                                          <p:attrName>style.visibility</p:attrName>
                                        </p:attrNameLst>
                                      </p:cBhvr>
                                      <p:to>
                                        <p:strVal val="visible"/>
                                      </p:to>
                                    </p:set>
                                    <p:anim calcmode="lin" valueType="num">
                                      <p:cBhvr additive="base">
                                        <p:cTn id="18" dur="500" fill="hold"/>
                                        <p:tgtEl>
                                          <p:spTgt spid="82947">
                                            <p:txEl>
                                              <p:charRg st="61" end="97"/>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82947">
                                            <p:txEl>
                                              <p:charRg st="61" end="97"/>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82947">
                                            <p:txEl>
                                              <p:charRg st="97" end="140"/>
                                            </p:txEl>
                                          </p:spTgt>
                                        </p:tgtEl>
                                        <p:attrNameLst>
                                          <p:attrName>style.visibility</p:attrName>
                                        </p:attrNameLst>
                                      </p:cBhvr>
                                      <p:to>
                                        <p:strVal val="visible"/>
                                      </p:to>
                                    </p:set>
                                    <p:animEffect transition="in" filter="fade">
                                      <p:cBhvr>
                                        <p:cTn id="24" dur="1000"/>
                                        <p:tgtEl>
                                          <p:spTgt spid="82947">
                                            <p:txEl>
                                              <p:charRg st="97" end="140"/>
                                            </p:txEl>
                                          </p:spTgt>
                                        </p:tgtEl>
                                      </p:cBhvr>
                                    </p:animEffect>
                                    <p:anim calcmode="lin" valueType="num">
                                      <p:cBhvr>
                                        <p:cTn id="25" dur="1000" fill="hold"/>
                                        <p:tgtEl>
                                          <p:spTgt spid="82947">
                                            <p:txEl>
                                              <p:charRg st="97" end="140"/>
                                            </p:txEl>
                                          </p:spTgt>
                                        </p:tgtEl>
                                        <p:attrNameLst>
                                          <p:attrName>ppt_x</p:attrName>
                                        </p:attrNameLst>
                                      </p:cBhvr>
                                      <p:tavLst>
                                        <p:tav tm="0">
                                          <p:val>
                                            <p:strVal val="#ppt_x"/>
                                          </p:val>
                                        </p:tav>
                                        <p:tav tm="100000">
                                          <p:val>
                                            <p:strVal val="#ppt_x"/>
                                          </p:val>
                                        </p:tav>
                                      </p:tavLst>
                                    </p:anim>
                                    <p:anim calcmode="lin" valueType="num">
                                      <p:cBhvr>
                                        <p:cTn id="26" dur="1000" fill="hold"/>
                                        <p:tgtEl>
                                          <p:spTgt spid="82947">
                                            <p:txEl>
                                              <p:charRg st="97" end="140"/>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82947">
                                            <p:txEl>
                                              <p:charRg st="140" end="156"/>
                                            </p:txEl>
                                          </p:spTgt>
                                        </p:tgtEl>
                                        <p:attrNameLst>
                                          <p:attrName>style.visibility</p:attrName>
                                        </p:attrNameLst>
                                      </p:cBhvr>
                                      <p:to>
                                        <p:strVal val="visible"/>
                                      </p:to>
                                    </p:set>
                                    <p:animEffect transition="in" filter="barn(inVertical)">
                                      <p:cBhvr>
                                        <p:cTn id="31" dur="500"/>
                                        <p:tgtEl>
                                          <p:spTgt spid="82947">
                                            <p:txEl>
                                              <p:charRg st="140" end="15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82947">
                                            <p:txEl>
                                              <p:charRg st="156" end="169"/>
                                            </p:txEl>
                                          </p:spTgt>
                                        </p:tgtEl>
                                        <p:attrNameLst>
                                          <p:attrName>style.visibility</p:attrName>
                                        </p:attrNameLst>
                                      </p:cBhvr>
                                      <p:to>
                                        <p:strVal val="visible"/>
                                      </p:to>
                                    </p:set>
                                    <p:animEffect transition="in" filter="barn(inVertical)">
                                      <p:cBhvr>
                                        <p:cTn id="36" dur="500"/>
                                        <p:tgtEl>
                                          <p:spTgt spid="82947">
                                            <p:txEl>
                                              <p:charRg st="156" end="16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ldLvl="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8899" name="Rectangle 3"/>
          <p:cNvSpPr>
            <a:spLocks noGrp="1"/>
          </p:cNvSpPr>
          <p:nvPr>
            <p:ph idx="1"/>
          </p:nvPr>
        </p:nvSpPr>
        <p:spPr>
          <a:xfrm>
            <a:off x="5951538" y="1700213"/>
            <a:ext cx="4105275" cy="4681537"/>
          </a:xfrm>
          <a:solidFill>
            <a:schemeClr val="bg1"/>
          </a:solidFill>
        </p:spPr>
        <p:txBody>
          <a:bodyPr vert="horz" wrap="square" lIns="91440" tIns="45720" rIns="91440" bIns="45720" anchor="t" anchorCtr="0"/>
          <a:p>
            <a:pPr eaLnBrk="1" hangingPunct="1">
              <a:lnSpc>
                <a:spcPct val="80000"/>
              </a:lnSpc>
            </a:pPr>
            <a:r>
              <a:rPr lang="en-US" altLang="zh-CN" sz="2800" dirty="0">
                <a:latin typeface="Times New Roman" panose="02020603050405020304" pitchFamily="18" charset="0"/>
                <a:cs typeface="Times New Roman" panose="02020603050405020304" pitchFamily="18" charset="0"/>
              </a:rPr>
              <a:t>1. </a:t>
            </a:r>
            <a:r>
              <a:rPr lang="zh-CN" altLang="en-US" sz="2800" dirty="0">
                <a:latin typeface="Times New Roman" panose="02020603050405020304" pitchFamily="18" charset="0"/>
                <a:cs typeface="Times New Roman" panose="02020603050405020304" pitchFamily="18" charset="0"/>
              </a:rPr>
              <a:t>本田			</a:t>
            </a:r>
            <a:endParaRPr lang="zh-CN" altLang="en-US" sz="2800" dirty="0">
              <a:latin typeface="Times New Roman" panose="02020603050405020304" pitchFamily="18" charset="0"/>
              <a:cs typeface="Times New Roman" panose="02020603050405020304" pitchFamily="18" charset="0"/>
            </a:endParaRPr>
          </a:p>
          <a:p>
            <a:pPr eaLnBrk="1" hangingPunct="1">
              <a:lnSpc>
                <a:spcPct val="80000"/>
              </a:lnSpc>
            </a:pPr>
            <a:r>
              <a:rPr lang="en-US" altLang="zh-CN" sz="2800" dirty="0">
                <a:latin typeface="Times New Roman" panose="02020603050405020304" pitchFamily="18" charset="0"/>
                <a:cs typeface="Times New Roman" panose="02020603050405020304" pitchFamily="18" charset="0"/>
              </a:rPr>
              <a:t>2. </a:t>
            </a:r>
            <a:r>
              <a:rPr lang="zh-CN" altLang="en-US" sz="2800" dirty="0">
                <a:latin typeface="Times New Roman" panose="02020603050405020304" pitchFamily="18" charset="0"/>
                <a:cs typeface="Times New Roman" panose="02020603050405020304" pitchFamily="18" charset="0"/>
              </a:rPr>
              <a:t>奥迪			</a:t>
            </a:r>
            <a:endParaRPr lang="zh-CN" altLang="en-US" sz="2800" dirty="0">
              <a:latin typeface="Times New Roman" panose="02020603050405020304" pitchFamily="18" charset="0"/>
              <a:cs typeface="Times New Roman" panose="02020603050405020304" pitchFamily="18" charset="0"/>
            </a:endParaRPr>
          </a:p>
          <a:p>
            <a:pPr eaLnBrk="1" hangingPunct="1">
              <a:lnSpc>
                <a:spcPct val="80000"/>
              </a:lnSpc>
            </a:pPr>
            <a:r>
              <a:rPr lang="en-US" altLang="zh-CN" sz="2800" dirty="0">
                <a:latin typeface="Times New Roman" panose="02020603050405020304" pitchFamily="18" charset="0"/>
                <a:cs typeface="Times New Roman" panose="02020603050405020304" pitchFamily="18" charset="0"/>
              </a:rPr>
              <a:t>3. </a:t>
            </a:r>
            <a:r>
              <a:rPr lang="zh-CN" altLang="en-US" sz="2800" dirty="0">
                <a:latin typeface="Times New Roman" panose="02020603050405020304" pitchFamily="18" charset="0"/>
                <a:cs typeface="Times New Roman" panose="02020603050405020304" pitchFamily="18" charset="0"/>
              </a:rPr>
              <a:t>福特		</a:t>
            </a:r>
            <a:endParaRPr lang="zh-CN" altLang="en-US" sz="2800" dirty="0">
              <a:latin typeface="Times New Roman" panose="02020603050405020304" pitchFamily="18" charset="0"/>
              <a:cs typeface="Times New Roman" panose="02020603050405020304" pitchFamily="18" charset="0"/>
            </a:endParaRPr>
          </a:p>
          <a:p>
            <a:pPr eaLnBrk="1" hangingPunct="1">
              <a:lnSpc>
                <a:spcPct val="80000"/>
              </a:lnSpc>
            </a:pPr>
            <a:r>
              <a:rPr lang="en-US" altLang="zh-CN" sz="2800" dirty="0">
                <a:latin typeface="Times New Roman" panose="02020603050405020304" pitchFamily="18" charset="0"/>
                <a:cs typeface="Times New Roman" panose="02020603050405020304" pitchFamily="18" charset="0"/>
              </a:rPr>
              <a:t>4. </a:t>
            </a:r>
            <a:r>
              <a:rPr lang="zh-CN" altLang="en-US" sz="2800" dirty="0">
                <a:latin typeface="Times New Roman" panose="02020603050405020304" pitchFamily="18" charset="0"/>
                <a:cs typeface="Times New Roman" panose="02020603050405020304" pitchFamily="18" charset="0"/>
              </a:rPr>
              <a:t>马自达		</a:t>
            </a:r>
            <a:endParaRPr lang="zh-CN" altLang="en-US" sz="2800" dirty="0">
              <a:latin typeface="Times New Roman" panose="02020603050405020304" pitchFamily="18" charset="0"/>
              <a:cs typeface="Times New Roman" panose="02020603050405020304" pitchFamily="18" charset="0"/>
            </a:endParaRPr>
          </a:p>
          <a:p>
            <a:pPr eaLnBrk="1" hangingPunct="1">
              <a:lnSpc>
                <a:spcPct val="80000"/>
              </a:lnSpc>
            </a:pPr>
            <a:r>
              <a:rPr lang="en-US" altLang="zh-CN" sz="2800" dirty="0">
                <a:latin typeface="Times New Roman" panose="02020603050405020304" pitchFamily="18" charset="0"/>
                <a:cs typeface="Times New Roman" panose="02020603050405020304" pitchFamily="18" charset="0"/>
              </a:rPr>
              <a:t>5. </a:t>
            </a:r>
            <a:r>
              <a:rPr lang="zh-CN" altLang="en-US" sz="2800" dirty="0">
                <a:latin typeface="Times New Roman" panose="02020603050405020304" pitchFamily="18" charset="0"/>
                <a:cs typeface="Times New Roman" panose="02020603050405020304" pitchFamily="18" charset="0"/>
              </a:rPr>
              <a:t>劳斯莱斯</a:t>
            </a:r>
            <a:endParaRPr lang="zh-CN" altLang="en-US" sz="2800" dirty="0">
              <a:latin typeface="Times New Roman" panose="02020603050405020304" pitchFamily="18" charset="0"/>
              <a:cs typeface="Times New Roman" panose="02020603050405020304" pitchFamily="18" charset="0"/>
            </a:endParaRPr>
          </a:p>
          <a:p>
            <a:pPr eaLnBrk="1" hangingPunct="1">
              <a:lnSpc>
                <a:spcPct val="80000"/>
              </a:lnSpc>
            </a:pPr>
            <a:r>
              <a:rPr lang="en-US" altLang="zh-CN" sz="2800" dirty="0">
                <a:latin typeface="Times New Roman" panose="02020603050405020304" pitchFamily="18" charset="0"/>
                <a:cs typeface="Times New Roman" panose="02020603050405020304" pitchFamily="18" charset="0"/>
              </a:rPr>
              <a:t>6. </a:t>
            </a:r>
            <a:r>
              <a:rPr lang="zh-CN" altLang="en-US" sz="2800" dirty="0">
                <a:latin typeface="Times New Roman" panose="02020603050405020304" pitchFamily="18" charset="0"/>
                <a:cs typeface="Times New Roman" panose="02020603050405020304" pitchFamily="18" charset="0"/>
              </a:rPr>
              <a:t>沃尔沃		</a:t>
            </a:r>
            <a:endParaRPr lang="zh-CN" altLang="en-US" sz="2800" dirty="0">
              <a:latin typeface="Times New Roman" panose="02020603050405020304" pitchFamily="18" charset="0"/>
              <a:cs typeface="Times New Roman" panose="02020603050405020304" pitchFamily="18" charset="0"/>
            </a:endParaRPr>
          </a:p>
          <a:p>
            <a:pPr eaLnBrk="1" hangingPunct="1">
              <a:lnSpc>
                <a:spcPct val="80000"/>
              </a:lnSpc>
            </a:pPr>
            <a:r>
              <a:rPr lang="en-US" altLang="zh-CN" sz="2800" dirty="0">
                <a:latin typeface="Times New Roman" panose="02020603050405020304" pitchFamily="18" charset="0"/>
                <a:cs typeface="Times New Roman" panose="02020603050405020304" pitchFamily="18" charset="0"/>
              </a:rPr>
              <a:t>7. </a:t>
            </a:r>
            <a:r>
              <a:rPr lang="zh-CN" altLang="en-US" sz="2800" dirty="0">
                <a:latin typeface="Times New Roman" panose="02020603050405020304" pitchFamily="18" charset="0"/>
                <a:cs typeface="Times New Roman" panose="02020603050405020304" pitchFamily="18" charset="0"/>
              </a:rPr>
              <a:t>兄弟			</a:t>
            </a:r>
            <a:endParaRPr lang="zh-CN" altLang="en-US" sz="2800" dirty="0">
              <a:latin typeface="Times New Roman" panose="02020603050405020304" pitchFamily="18" charset="0"/>
              <a:cs typeface="Times New Roman" panose="02020603050405020304" pitchFamily="18" charset="0"/>
            </a:endParaRPr>
          </a:p>
          <a:p>
            <a:pPr eaLnBrk="1" hangingPunct="1">
              <a:lnSpc>
                <a:spcPct val="80000"/>
              </a:lnSpc>
            </a:pPr>
            <a:r>
              <a:rPr lang="en-US" altLang="zh-CN" sz="2800" dirty="0">
                <a:latin typeface="Times New Roman" panose="02020603050405020304" pitchFamily="18" charset="0"/>
                <a:cs typeface="Times New Roman" panose="02020603050405020304" pitchFamily="18" charset="0"/>
              </a:rPr>
              <a:t>8. </a:t>
            </a:r>
            <a:r>
              <a:rPr lang="zh-CN" altLang="en-US" sz="2800" dirty="0">
                <a:latin typeface="Times New Roman" panose="02020603050405020304" pitchFamily="18" charset="0"/>
                <a:cs typeface="Times New Roman" panose="02020603050405020304" pitchFamily="18" charset="0"/>
              </a:rPr>
              <a:t>依云		</a:t>
            </a:r>
            <a:endParaRPr lang="zh-CN" altLang="en-US" sz="2800" dirty="0">
              <a:latin typeface="Times New Roman" panose="02020603050405020304" pitchFamily="18" charset="0"/>
              <a:cs typeface="Times New Roman" panose="02020603050405020304" pitchFamily="18" charset="0"/>
            </a:endParaRPr>
          </a:p>
          <a:p>
            <a:pPr eaLnBrk="1" hangingPunct="1">
              <a:lnSpc>
                <a:spcPct val="80000"/>
              </a:lnSpc>
            </a:pPr>
            <a:r>
              <a:rPr lang="en-US" altLang="zh-CN" sz="2800" dirty="0">
                <a:latin typeface="Times New Roman" panose="02020603050405020304" pitchFamily="18" charset="0"/>
                <a:cs typeface="Times New Roman" panose="02020603050405020304" pitchFamily="18" charset="0"/>
              </a:rPr>
              <a:t>9. </a:t>
            </a:r>
            <a:r>
              <a:rPr lang="zh-CN" altLang="en-US" sz="2800" dirty="0">
                <a:latin typeface="Times New Roman" panose="02020603050405020304" pitchFamily="18" charset="0"/>
                <a:cs typeface="Times New Roman" panose="02020603050405020304" pitchFamily="18" charset="0"/>
              </a:rPr>
              <a:t>宜家			</a:t>
            </a:r>
            <a:endParaRPr lang="zh-CN" altLang="en-US" sz="2800" dirty="0">
              <a:latin typeface="Times New Roman" panose="02020603050405020304" pitchFamily="18" charset="0"/>
              <a:cs typeface="Times New Roman" panose="02020603050405020304" pitchFamily="18" charset="0"/>
            </a:endParaRPr>
          </a:p>
          <a:p>
            <a:pPr eaLnBrk="1" hangingPunct="1">
              <a:lnSpc>
                <a:spcPct val="80000"/>
              </a:lnSpc>
            </a:pPr>
            <a:r>
              <a:rPr lang="en-US" altLang="zh-CN" sz="2800" dirty="0">
                <a:latin typeface="Times New Roman" panose="02020603050405020304" pitchFamily="18" charset="0"/>
                <a:cs typeface="Times New Roman" panose="02020603050405020304" pitchFamily="18" charset="0"/>
              </a:rPr>
              <a:t>10. </a:t>
            </a:r>
            <a:r>
              <a:rPr lang="zh-CN" altLang="en-US" sz="2800" dirty="0">
                <a:latin typeface="Times New Roman" panose="02020603050405020304" pitchFamily="18" charset="0"/>
                <a:cs typeface="Times New Roman" panose="02020603050405020304" pitchFamily="18" charset="0"/>
              </a:rPr>
              <a:t>尼康</a:t>
            </a:r>
            <a:endParaRPr lang="zh-CN" altLang="en-US" sz="2800" dirty="0">
              <a:latin typeface="Times New Roman" panose="02020603050405020304" pitchFamily="18" charset="0"/>
              <a:cs typeface="Times New Roman" panose="02020603050405020304" pitchFamily="18" charset="0"/>
            </a:endParaRPr>
          </a:p>
        </p:txBody>
      </p:sp>
      <p:sp>
        <p:nvSpPr>
          <p:cNvPr id="80899" name="Text Box 6"/>
          <p:cNvSpPr txBox="1"/>
          <p:nvPr/>
        </p:nvSpPr>
        <p:spPr>
          <a:xfrm>
            <a:off x="2495550" y="1617663"/>
            <a:ext cx="3024188" cy="483108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1.Honda	</a:t>
            </a:r>
            <a:endParaRPr lang="en-US" altLang="zh-CN" sz="2800" dirty="0">
              <a:latin typeface="Times New Roman" panose="02020603050405020304" pitchFamily="18" charset="0"/>
              <a:cs typeface="Times New Roman" panose="02020603050405020304" pitchFamily="18" charset="0"/>
            </a:endParaRPr>
          </a:p>
          <a:p>
            <a:pPr marL="342900" lvl="0" indent="-34290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2. Audi	</a:t>
            </a:r>
            <a:endParaRPr lang="en-US" altLang="zh-CN" sz="2800" dirty="0">
              <a:latin typeface="Times New Roman" panose="02020603050405020304" pitchFamily="18" charset="0"/>
              <a:cs typeface="Times New Roman" panose="02020603050405020304" pitchFamily="18" charset="0"/>
            </a:endParaRPr>
          </a:p>
          <a:p>
            <a:pPr marL="342900" lvl="0" indent="-34290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3. Ford	</a:t>
            </a:r>
            <a:endParaRPr lang="en-US" altLang="zh-CN" sz="2800" dirty="0">
              <a:latin typeface="Times New Roman" panose="02020603050405020304" pitchFamily="18" charset="0"/>
              <a:cs typeface="Times New Roman" panose="02020603050405020304" pitchFamily="18" charset="0"/>
            </a:endParaRPr>
          </a:p>
          <a:p>
            <a:pPr marL="342900" lvl="0" indent="-34290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4. Mazda	</a:t>
            </a:r>
            <a:endParaRPr lang="en-US" altLang="zh-CN" sz="2800" dirty="0">
              <a:latin typeface="Times New Roman" panose="02020603050405020304" pitchFamily="18" charset="0"/>
              <a:cs typeface="Times New Roman" panose="02020603050405020304" pitchFamily="18" charset="0"/>
            </a:endParaRPr>
          </a:p>
          <a:p>
            <a:pPr marL="342900" lvl="0" indent="-34290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5. Rolls-royce </a:t>
            </a:r>
            <a:endParaRPr lang="en-US" altLang="zh-CN" sz="2800" dirty="0">
              <a:latin typeface="Times New Roman" panose="02020603050405020304" pitchFamily="18" charset="0"/>
              <a:cs typeface="Times New Roman" panose="02020603050405020304" pitchFamily="18" charset="0"/>
            </a:endParaRPr>
          </a:p>
          <a:p>
            <a:pPr marL="342900" lvl="0" indent="-34290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6. Volvo	</a:t>
            </a:r>
            <a:endParaRPr lang="en-US" altLang="zh-CN" sz="2800" dirty="0">
              <a:latin typeface="Times New Roman" panose="02020603050405020304" pitchFamily="18" charset="0"/>
              <a:cs typeface="Times New Roman" panose="02020603050405020304" pitchFamily="18" charset="0"/>
            </a:endParaRPr>
          </a:p>
          <a:p>
            <a:pPr marL="342900" lvl="0" indent="-34290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7. Brother	</a:t>
            </a:r>
            <a:endParaRPr lang="en-US" altLang="zh-CN" sz="2800" dirty="0">
              <a:latin typeface="Times New Roman" panose="02020603050405020304" pitchFamily="18" charset="0"/>
              <a:cs typeface="Times New Roman" panose="02020603050405020304" pitchFamily="18" charset="0"/>
            </a:endParaRPr>
          </a:p>
          <a:p>
            <a:pPr marL="342900" lvl="0" indent="-34290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8. Evian	</a:t>
            </a:r>
            <a:endParaRPr lang="en-US" altLang="zh-CN" sz="2800" dirty="0">
              <a:latin typeface="Times New Roman" panose="02020603050405020304" pitchFamily="18" charset="0"/>
              <a:cs typeface="Times New Roman" panose="02020603050405020304" pitchFamily="18" charset="0"/>
            </a:endParaRPr>
          </a:p>
          <a:p>
            <a:pPr marL="342900" lvl="0" indent="-34290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9. Ikea	</a:t>
            </a:r>
            <a:endParaRPr lang="en-US" altLang="zh-CN" sz="2800" dirty="0">
              <a:latin typeface="Times New Roman" panose="02020603050405020304" pitchFamily="18" charset="0"/>
              <a:cs typeface="Times New Roman" panose="02020603050405020304" pitchFamily="18" charset="0"/>
            </a:endParaRPr>
          </a:p>
          <a:p>
            <a:pPr marL="342900" lvl="0" indent="-34290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10. Nikon</a:t>
            </a:r>
            <a:endParaRPr lang="en-US" altLang="zh-CN" sz="2800" dirty="0">
              <a:latin typeface="Times New Roman" panose="02020603050405020304" pitchFamily="18" charset="0"/>
              <a:cs typeface="Times New Roman" panose="02020603050405020304" pitchFamily="18" charset="0"/>
            </a:endParaRPr>
          </a:p>
          <a:p>
            <a:pPr marL="342900" lvl="0" indent="-342900" eaLnBrk="1" hangingPunct="1">
              <a:spcBef>
                <a:spcPct val="0"/>
              </a:spcBef>
              <a:buClrTx/>
              <a:buSzTx/>
              <a:buFontTx/>
              <a:buNone/>
            </a:pPr>
            <a:endParaRPr lang="en-US" altLang="zh-CN" sz="2800" dirty="0">
              <a:latin typeface="Times New Roman" panose="02020603050405020304" pitchFamily="18" charset="0"/>
              <a:cs typeface="Times New Roman" panose="02020603050405020304" pitchFamily="18" charset="0"/>
            </a:endParaRPr>
          </a:p>
        </p:txBody>
      </p:sp>
      <p:sp>
        <p:nvSpPr>
          <p:cNvPr id="80900" name="Rectangle 8"/>
          <p:cNvSpPr>
            <a:spLocks noGrp="1"/>
          </p:cNvSpPr>
          <p:nvPr>
            <p:ph type="title"/>
          </p:nvPr>
        </p:nvSpPr>
        <p:spPr/>
        <p:txBody>
          <a:bodyPr vert="horz" wrap="square" lIns="91440" tIns="45720" rIns="91440" bIns="45720" anchor="b" anchorCtr="0"/>
          <a:p>
            <a:pPr eaLnBrk="1" hangingPunct="1"/>
            <a:r>
              <a:rPr lang="zh-CN" altLang="en-US" sz="3200" dirty="0">
                <a:solidFill>
                  <a:schemeClr val="tx1"/>
                </a:solidFill>
              </a:rPr>
              <a:t>补充练习：</a:t>
            </a:r>
            <a:br>
              <a:rPr lang="zh-CN" altLang="en-US" sz="3200" dirty="0">
                <a:solidFill>
                  <a:schemeClr val="tx1"/>
                </a:solidFill>
              </a:rPr>
            </a:br>
            <a:r>
              <a:rPr lang="en-US" altLang="zh-CN" sz="3200" dirty="0">
                <a:solidFill>
                  <a:schemeClr val="tx1"/>
                </a:solidFill>
              </a:rPr>
              <a:t>I. </a:t>
            </a:r>
            <a:r>
              <a:rPr lang="zh-CN" altLang="en-US" sz="3200" dirty="0">
                <a:solidFill>
                  <a:schemeClr val="tx1"/>
                </a:solidFill>
              </a:rPr>
              <a:t>把下列商标翻译成中文。</a:t>
            </a:r>
            <a:endParaRPr lang="zh-CN" altLang="en-US" sz="3200" dirty="0">
              <a:solidFill>
                <a:schemeClr val="tx1"/>
              </a:solidFill>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8899"/>
                                        </p:tgtEl>
                                        <p:attrNameLst>
                                          <p:attrName>style.visibility</p:attrName>
                                        </p:attrNameLst>
                                      </p:cBhvr>
                                      <p:to>
                                        <p:strVal val="visible"/>
                                      </p:to>
                                    </p:set>
                                    <p:animEffect transition="in" filter="wipe(down)">
                                      <p:cBhvr>
                                        <p:cTn id="7" dur="500"/>
                                        <p:tgtEl>
                                          <p:spTgt spid="20889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08899">
                                            <p:txEl>
                                              <p:charRg st="0" end="9"/>
                                            </p:txEl>
                                          </p:spTgt>
                                        </p:tgtEl>
                                        <p:attrNameLst>
                                          <p:attrName>style.visibility</p:attrName>
                                        </p:attrNameLst>
                                      </p:cBhvr>
                                      <p:to>
                                        <p:strVal val="visible"/>
                                      </p:to>
                                    </p:set>
                                    <p:animEffect transition="in" filter="wipe(down)">
                                      <p:cBhvr>
                                        <p:cTn id="12" dur="500"/>
                                        <p:tgtEl>
                                          <p:spTgt spid="208899">
                                            <p:txEl>
                                              <p:charRg st="0" end="9"/>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08899">
                                            <p:txEl>
                                              <p:charRg st="9" end="18"/>
                                            </p:txEl>
                                          </p:spTgt>
                                        </p:tgtEl>
                                        <p:attrNameLst>
                                          <p:attrName>style.visibility</p:attrName>
                                        </p:attrNameLst>
                                      </p:cBhvr>
                                      <p:to>
                                        <p:strVal val="visible"/>
                                      </p:to>
                                    </p:set>
                                    <p:animEffect transition="in" filter="wipe(down)">
                                      <p:cBhvr>
                                        <p:cTn id="17" dur="500"/>
                                        <p:tgtEl>
                                          <p:spTgt spid="208899">
                                            <p:txEl>
                                              <p:charRg st="9" end="1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08899">
                                            <p:txEl>
                                              <p:charRg st="18" end="26"/>
                                            </p:txEl>
                                          </p:spTgt>
                                        </p:tgtEl>
                                        <p:attrNameLst>
                                          <p:attrName>style.visibility</p:attrName>
                                        </p:attrNameLst>
                                      </p:cBhvr>
                                      <p:to>
                                        <p:strVal val="visible"/>
                                      </p:to>
                                    </p:set>
                                    <p:animEffect transition="in" filter="wipe(down)">
                                      <p:cBhvr>
                                        <p:cTn id="22" dur="500"/>
                                        <p:tgtEl>
                                          <p:spTgt spid="208899">
                                            <p:txEl>
                                              <p:charRg st="18" end="2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08899">
                                            <p:txEl>
                                              <p:charRg st="26" end="35"/>
                                            </p:txEl>
                                          </p:spTgt>
                                        </p:tgtEl>
                                        <p:attrNameLst>
                                          <p:attrName>style.visibility</p:attrName>
                                        </p:attrNameLst>
                                      </p:cBhvr>
                                      <p:to>
                                        <p:strVal val="visible"/>
                                      </p:to>
                                    </p:set>
                                    <p:animEffect transition="in" filter="wipe(down)">
                                      <p:cBhvr>
                                        <p:cTn id="27" dur="500"/>
                                        <p:tgtEl>
                                          <p:spTgt spid="208899">
                                            <p:txEl>
                                              <p:charRg st="26" end="3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08899">
                                            <p:txEl>
                                              <p:charRg st="35" end="43"/>
                                            </p:txEl>
                                          </p:spTgt>
                                        </p:tgtEl>
                                        <p:attrNameLst>
                                          <p:attrName>style.visibility</p:attrName>
                                        </p:attrNameLst>
                                      </p:cBhvr>
                                      <p:to>
                                        <p:strVal val="visible"/>
                                      </p:to>
                                    </p:set>
                                    <p:animEffect transition="in" filter="wipe(down)">
                                      <p:cBhvr>
                                        <p:cTn id="32" dur="500"/>
                                        <p:tgtEl>
                                          <p:spTgt spid="208899">
                                            <p:txEl>
                                              <p:charRg st="35" end="4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08899">
                                            <p:txEl>
                                              <p:charRg st="43" end="52"/>
                                            </p:txEl>
                                          </p:spTgt>
                                        </p:tgtEl>
                                        <p:attrNameLst>
                                          <p:attrName>style.visibility</p:attrName>
                                        </p:attrNameLst>
                                      </p:cBhvr>
                                      <p:to>
                                        <p:strVal val="visible"/>
                                      </p:to>
                                    </p:set>
                                    <p:animEffect transition="in" filter="wipe(down)">
                                      <p:cBhvr>
                                        <p:cTn id="37" dur="500"/>
                                        <p:tgtEl>
                                          <p:spTgt spid="208899">
                                            <p:txEl>
                                              <p:charRg st="43" end="5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08899">
                                            <p:txEl>
                                              <p:charRg st="52" end="61"/>
                                            </p:txEl>
                                          </p:spTgt>
                                        </p:tgtEl>
                                        <p:attrNameLst>
                                          <p:attrName>style.visibility</p:attrName>
                                        </p:attrNameLst>
                                      </p:cBhvr>
                                      <p:to>
                                        <p:strVal val="visible"/>
                                      </p:to>
                                    </p:set>
                                    <p:animEffect transition="in" filter="wipe(down)">
                                      <p:cBhvr>
                                        <p:cTn id="42" dur="500"/>
                                        <p:tgtEl>
                                          <p:spTgt spid="208899">
                                            <p:txEl>
                                              <p:charRg st="52" end="6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08899">
                                            <p:txEl>
                                              <p:charRg st="61" end="69"/>
                                            </p:txEl>
                                          </p:spTgt>
                                        </p:tgtEl>
                                        <p:attrNameLst>
                                          <p:attrName>style.visibility</p:attrName>
                                        </p:attrNameLst>
                                      </p:cBhvr>
                                      <p:to>
                                        <p:strVal val="visible"/>
                                      </p:to>
                                    </p:set>
                                    <p:animEffect transition="in" filter="wipe(down)">
                                      <p:cBhvr>
                                        <p:cTn id="47" dur="500"/>
                                        <p:tgtEl>
                                          <p:spTgt spid="208899">
                                            <p:txEl>
                                              <p:charRg st="61" end="6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08899">
                                            <p:txEl>
                                              <p:charRg st="69" end="78"/>
                                            </p:txEl>
                                          </p:spTgt>
                                        </p:tgtEl>
                                        <p:attrNameLst>
                                          <p:attrName>style.visibility</p:attrName>
                                        </p:attrNameLst>
                                      </p:cBhvr>
                                      <p:to>
                                        <p:strVal val="visible"/>
                                      </p:to>
                                    </p:set>
                                    <p:animEffect transition="in" filter="wipe(down)">
                                      <p:cBhvr>
                                        <p:cTn id="52" dur="500"/>
                                        <p:tgtEl>
                                          <p:spTgt spid="208899">
                                            <p:txEl>
                                              <p:charRg st="69" end="7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08899">
                                            <p:txEl>
                                              <p:charRg st="78" end="85"/>
                                            </p:txEl>
                                          </p:spTgt>
                                        </p:tgtEl>
                                        <p:attrNameLst>
                                          <p:attrName>style.visibility</p:attrName>
                                        </p:attrNameLst>
                                      </p:cBhvr>
                                      <p:to>
                                        <p:strVal val="visible"/>
                                      </p:to>
                                    </p:set>
                                    <p:animEffect transition="in" filter="wipe(down)">
                                      <p:cBhvr>
                                        <p:cTn id="57" dur="500"/>
                                        <p:tgtEl>
                                          <p:spTgt spid="208899">
                                            <p:txEl>
                                              <p:charRg st="78" end="8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899"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9923" name="Rectangle 3"/>
          <p:cNvSpPr>
            <a:spLocks noGrp="1"/>
          </p:cNvSpPr>
          <p:nvPr>
            <p:ph idx="1"/>
          </p:nvPr>
        </p:nvSpPr>
        <p:spPr>
          <a:xfrm>
            <a:off x="5664200" y="1550035"/>
            <a:ext cx="4032250" cy="4831715"/>
          </a:xfrm>
          <a:solidFill>
            <a:schemeClr val="bg1"/>
          </a:solidFill>
        </p:spPr>
        <p:txBody>
          <a:bodyPr vert="horz" wrap="square" lIns="91440" tIns="45720" rIns="91440" bIns="45720" anchor="t" anchorCtr="0"/>
          <a:p>
            <a:pPr eaLnBrk="1" hangingPunct="1">
              <a:lnSpc>
                <a:spcPct val="100000"/>
              </a:lnSpc>
            </a:pPr>
            <a:r>
              <a:rPr lang="en-US" altLang="zh-CN" sz="2400" dirty="0">
                <a:latin typeface="Times New Roman" panose="02020603050405020304" pitchFamily="18" charset="0"/>
                <a:cs typeface="Times New Roman" panose="02020603050405020304" pitchFamily="18" charset="0"/>
              </a:rPr>
              <a:t>11. </a:t>
            </a:r>
            <a:r>
              <a:rPr lang="zh-CN" altLang="en-US" sz="2400" dirty="0">
                <a:latin typeface="Times New Roman" panose="02020603050405020304" pitchFamily="18" charset="0"/>
                <a:cs typeface="Times New Roman" panose="02020603050405020304" pitchFamily="18" charset="0"/>
              </a:rPr>
              <a:t>欧米加	</a:t>
            </a:r>
            <a:endParaRPr lang="zh-CN" altLang="en-US" sz="24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dirty="0">
                <a:latin typeface="Times New Roman" panose="02020603050405020304" pitchFamily="18" charset="0"/>
                <a:cs typeface="Times New Roman" panose="02020603050405020304" pitchFamily="18" charset="0"/>
              </a:rPr>
              <a:t>12. </a:t>
            </a:r>
            <a:r>
              <a:rPr lang="zh-CN" altLang="en-US" sz="2400" dirty="0">
                <a:latin typeface="Times New Roman" panose="02020603050405020304" pitchFamily="18" charset="0"/>
                <a:cs typeface="Times New Roman" panose="02020603050405020304" pitchFamily="18" charset="0"/>
              </a:rPr>
              <a:t>星巴克	</a:t>
            </a:r>
            <a:endParaRPr lang="zh-CN" altLang="en-US" sz="24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dirty="0">
                <a:latin typeface="Times New Roman" panose="02020603050405020304" pitchFamily="18" charset="0"/>
                <a:cs typeface="Times New Roman" panose="02020603050405020304" pitchFamily="18" charset="0"/>
              </a:rPr>
              <a:t>13. </a:t>
            </a:r>
            <a:r>
              <a:rPr lang="zh-CN" altLang="en-US" sz="2400" dirty="0">
                <a:latin typeface="Times New Roman" panose="02020603050405020304" pitchFamily="18" charset="0"/>
                <a:cs typeface="Times New Roman" panose="02020603050405020304" pitchFamily="18" charset="0"/>
              </a:rPr>
              <a:t>迪士尼	</a:t>
            </a:r>
            <a:endParaRPr lang="zh-CN" altLang="en-US" sz="24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dirty="0">
                <a:latin typeface="Times New Roman" panose="02020603050405020304" pitchFamily="18" charset="0"/>
                <a:cs typeface="Times New Roman" panose="02020603050405020304" pitchFamily="18" charset="0"/>
              </a:rPr>
              <a:t>14. </a:t>
            </a:r>
            <a:r>
              <a:rPr lang="zh-CN" altLang="en-US" sz="2400" dirty="0">
                <a:latin typeface="Times New Roman" panose="02020603050405020304" pitchFamily="18" charset="0"/>
                <a:cs typeface="Times New Roman" panose="02020603050405020304" pitchFamily="18" charset="0"/>
              </a:rPr>
              <a:t>乔丹		</a:t>
            </a:r>
            <a:endParaRPr lang="zh-CN" altLang="en-US" sz="24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dirty="0">
                <a:latin typeface="Times New Roman" panose="02020603050405020304" pitchFamily="18" charset="0"/>
                <a:cs typeface="Times New Roman" panose="02020603050405020304" pitchFamily="18" charset="0"/>
              </a:rPr>
              <a:t>15. </a:t>
            </a:r>
            <a:r>
              <a:rPr lang="zh-CN" altLang="en-US" sz="2400" dirty="0">
                <a:latin typeface="Times New Roman" panose="02020603050405020304" pitchFamily="18" charset="0"/>
                <a:cs typeface="Times New Roman" panose="02020603050405020304" pitchFamily="18" charset="0"/>
              </a:rPr>
              <a:t>箭牌</a:t>
            </a:r>
            <a:endParaRPr lang="zh-CN" altLang="en-US" sz="24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dirty="0">
                <a:latin typeface="Times New Roman" panose="02020603050405020304" pitchFamily="18" charset="0"/>
                <a:cs typeface="Times New Roman" panose="02020603050405020304" pitchFamily="18" charset="0"/>
              </a:rPr>
              <a:t>16. </a:t>
            </a:r>
            <a:r>
              <a:rPr lang="zh-CN" altLang="en-US" sz="2400" dirty="0">
                <a:latin typeface="Times New Roman" panose="02020603050405020304" pitchFamily="18" charset="0"/>
                <a:cs typeface="Times New Roman" panose="02020603050405020304" pitchFamily="18" charset="0"/>
              </a:rPr>
              <a:t>佳洁士	</a:t>
            </a:r>
            <a:endParaRPr lang="zh-CN" altLang="en-US" sz="24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dirty="0">
                <a:latin typeface="Times New Roman" panose="02020603050405020304" pitchFamily="18" charset="0"/>
                <a:cs typeface="Times New Roman" panose="02020603050405020304" pitchFamily="18" charset="0"/>
              </a:rPr>
              <a:t>17. </a:t>
            </a:r>
            <a:r>
              <a:rPr lang="zh-CN" altLang="en-US" sz="2400" dirty="0">
                <a:latin typeface="Times New Roman" panose="02020603050405020304" pitchFamily="18" charset="0"/>
                <a:cs typeface="Times New Roman" panose="02020603050405020304" pitchFamily="18" charset="0"/>
              </a:rPr>
              <a:t>班尼路	</a:t>
            </a:r>
            <a:endParaRPr lang="zh-CN" altLang="en-US" sz="24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dirty="0">
                <a:latin typeface="Times New Roman" panose="02020603050405020304" pitchFamily="18" charset="0"/>
                <a:cs typeface="Times New Roman" panose="02020603050405020304" pitchFamily="18" charset="0"/>
              </a:rPr>
              <a:t>18. </a:t>
            </a:r>
            <a:r>
              <a:rPr lang="zh-CN" altLang="en-US" sz="2400" dirty="0">
                <a:latin typeface="Times New Roman" panose="02020603050405020304" pitchFamily="18" charset="0"/>
                <a:cs typeface="Times New Roman" panose="02020603050405020304" pitchFamily="18" charset="0"/>
              </a:rPr>
              <a:t>骆驼		</a:t>
            </a:r>
            <a:endParaRPr lang="zh-CN" altLang="en-US" sz="24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dirty="0">
                <a:latin typeface="Times New Roman" panose="02020603050405020304" pitchFamily="18" charset="0"/>
                <a:cs typeface="Times New Roman" panose="02020603050405020304" pitchFamily="18" charset="0"/>
              </a:rPr>
              <a:t>19. </a:t>
            </a:r>
            <a:r>
              <a:rPr lang="zh-CN" altLang="en-US" sz="2400" dirty="0">
                <a:latin typeface="Times New Roman" panose="02020603050405020304" pitchFamily="18" charset="0"/>
                <a:cs typeface="Times New Roman" panose="02020603050405020304" pitchFamily="18" charset="0"/>
              </a:rPr>
              <a:t>卡西欧	</a:t>
            </a:r>
            <a:endParaRPr lang="zh-CN" altLang="en-US" sz="2400" dirty="0">
              <a:latin typeface="Times New Roman" panose="02020603050405020304" pitchFamily="18" charset="0"/>
              <a:cs typeface="Times New Roman" panose="02020603050405020304" pitchFamily="18" charset="0"/>
            </a:endParaRPr>
          </a:p>
          <a:p>
            <a:pPr eaLnBrk="1" hangingPunct="1">
              <a:lnSpc>
                <a:spcPct val="100000"/>
              </a:lnSpc>
            </a:pPr>
            <a:r>
              <a:rPr lang="en-US" altLang="zh-CN" sz="2400" dirty="0">
                <a:latin typeface="Times New Roman" panose="02020603050405020304" pitchFamily="18" charset="0"/>
                <a:cs typeface="Times New Roman" panose="02020603050405020304" pitchFamily="18" charset="0"/>
              </a:rPr>
              <a:t>20. </a:t>
            </a:r>
            <a:r>
              <a:rPr lang="zh-CN" altLang="en-US" sz="2400" dirty="0">
                <a:latin typeface="Times New Roman" panose="02020603050405020304" pitchFamily="18" charset="0"/>
                <a:cs typeface="Times New Roman" panose="02020603050405020304" pitchFamily="18" charset="0"/>
              </a:rPr>
              <a:t>阿迪达斯</a:t>
            </a:r>
            <a:endParaRPr lang="zh-CN" altLang="en-US" sz="2400" dirty="0">
              <a:latin typeface="Times New Roman" panose="02020603050405020304" pitchFamily="18" charset="0"/>
              <a:cs typeface="Times New Roman" panose="02020603050405020304" pitchFamily="18" charset="0"/>
            </a:endParaRPr>
          </a:p>
        </p:txBody>
      </p:sp>
      <p:sp>
        <p:nvSpPr>
          <p:cNvPr id="81923" name="Text Box 4"/>
          <p:cNvSpPr txBox="1"/>
          <p:nvPr/>
        </p:nvSpPr>
        <p:spPr>
          <a:xfrm>
            <a:off x="2495550" y="1495425"/>
            <a:ext cx="3240405" cy="4317365"/>
          </a:xfrm>
          <a:prstGeom prst="rect">
            <a:avLst/>
          </a:prstGeom>
          <a:noFill/>
          <a:ln w="9525">
            <a:noFill/>
          </a:ln>
        </p:spPr>
        <p:txBody>
          <a:bodyPr>
            <a:no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Tx/>
              <a:buNone/>
            </a:pPr>
            <a:r>
              <a:rPr lang="en-US" altLang="zh-CN" sz="2800" dirty="0">
                <a:latin typeface="Times New Roman" panose="02020603050405020304" pitchFamily="18" charset="0"/>
              </a:rPr>
              <a:t>11. Omega	</a:t>
            </a:r>
            <a:endParaRPr lang="en-US" altLang="zh-CN" sz="2800" dirty="0">
              <a:latin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rPr>
              <a:t>12. Starbucks	</a:t>
            </a:r>
            <a:endParaRPr lang="en-US" altLang="zh-CN" sz="2800" dirty="0">
              <a:latin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rPr>
              <a:t>13. Disney	</a:t>
            </a:r>
            <a:endParaRPr lang="en-US" altLang="zh-CN" sz="2800" dirty="0">
              <a:latin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rPr>
              <a:t>14. Jordan	</a:t>
            </a:r>
            <a:endParaRPr lang="en-US" altLang="zh-CN" sz="2800" dirty="0">
              <a:latin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rPr>
              <a:t>15. Arrow</a:t>
            </a:r>
            <a:endParaRPr lang="en-US" altLang="zh-CN" sz="2800" dirty="0">
              <a:latin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rPr>
              <a:t>16. Crest	</a:t>
            </a:r>
            <a:endParaRPr lang="en-US" altLang="zh-CN" sz="2800" dirty="0">
              <a:latin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rPr>
              <a:t>17. Baleno 	</a:t>
            </a:r>
            <a:endParaRPr lang="en-US" altLang="zh-CN" sz="2800" dirty="0">
              <a:latin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rPr>
              <a:t>18. Camel	</a:t>
            </a:r>
            <a:endParaRPr lang="en-US" altLang="zh-CN" sz="2800" dirty="0">
              <a:latin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rPr>
              <a:t>19. Casio 	</a:t>
            </a:r>
            <a:endParaRPr lang="en-US" altLang="zh-CN" sz="2800" dirty="0">
              <a:latin typeface="Times New Roman" panose="02020603050405020304" pitchFamily="18" charset="0"/>
            </a:endParaRPr>
          </a:p>
          <a:p>
            <a:pPr marL="0" lvl="0" indent="0" eaLnBrk="1" hangingPunct="1">
              <a:spcBef>
                <a:spcPct val="0"/>
              </a:spcBef>
              <a:buClrTx/>
              <a:buSzTx/>
              <a:buFontTx/>
              <a:buNone/>
            </a:pPr>
            <a:r>
              <a:rPr lang="en-US" altLang="zh-CN" sz="2800" dirty="0">
                <a:latin typeface="Times New Roman" panose="02020603050405020304" pitchFamily="18" charset="0"/>
              </a:rPr>
              <a:t>20. Adidas</a:t>
            </a:r>
            <a:endParaRPr lang="en-US" altLang="zh-CN" sz="2800" dirty="0">
              <a:latin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9923"/>
                                        </p:tgtEl>
                                        <p:attrNameLst>
                                          <p:attrName>style.visibility</p:attrName>
                                        </p:attrNameLst>
                                      </p:cBhvr>
                                      <p:to>
                                        <p:strVal val="visible"/>
                                      </p:to>
                                    </p:set>
                                    <p:animEffect transition="in" filter="wipe(down)">
                                      <p:cBhvr>
                                        <p:cTn id="7" dur="500"/>
                                        <p:tgtEl>
                                          <p:spTgt spid="2099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09923">
                                            <p:txEl>
                                              <p:charRg st="0" end="9"/>
                                            </p:txEl>
                                          </p:spTgt>
                                        </p:tgtEl>
                                        <p:attrNameLst>
                                          <p:attrName>style.visibility</p:attrName>
                                        </p:attrNameLst>
                                      </p:cBhvr>
                                      <p:to>
                                        <p:strVal val="visible"/>
                                      </p:to>
                                    </p:set>
                                    <p:animEffect transition="in" filter="wipe(down)">
                                      <p:cBhvr>
                                        <p:cTn id="12" dur="500"/>
                                        <p:tgtEl>
                                          <p:spTgt spid="209923">
                                            <p:txEl>
                                              <p:charRg st="0" end="9"/>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09923">
                                            <p:txEl>
                                              <p:charRg st="9" end="18"/>
                                            </p:txEl>
                                          </p:spTgt>
                                        </p:tgtEl>
                                        <p:attrNameLst>
                                          <p:attrName>style.visibility</p:attrName>
                                        </p:attrNameLst>
                                      </p:cBhvr>
                                      <p:to>
                                        <p:strVal val="visible"/>
                                      </p:to>
                                    </p:set>
                                    <p:animEffect transition="in" filter="wipe(down)">
                                      <p:cBhvr>
                                        <p:cTn id="17" dur="500"/>
                                        <p:tgtEl>
                                          <p:spTgt spid="209923">
                                            <p:txEl>
                                              <p:charRg st="9" end="1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09923">
                                            <p:txEl>
                                              <p:charRg st="18" end="27"/>
                                            </p:txEl>
                                          </p:spTgt>
                                        </p:tgtEl>
                                        <p:attrNameLst>
                                          <p:attrName>style.visibility</p:attrName>
                                        </p:attrNameLst>
                                      </p:cBhvr>
                                      <p:to>
                                        <p:strVal val="visible"/>
                                      </p:to>
                                    </p:set>
                                    <p:animEffect transition="in" filter="wipe(down)">
                                      <p:cBhvr>
                                        <p:cTn id="22" dur="500"/>
                                        <p:tgtEl>
                                          <p:spTgt spid="209923">
                                            <p:txEl>
                                              <p:charRg st="18" end="2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09923">
                                            <p:txEl>
                                              <p:charRg st="27" end="36"/>
                                            </p:txEl>
                                          </p:spTgt>
                                        </p:tgtEl>
                                        <p:attrNameLst>
                                          <p:attrName>style.visibility</p:attrName>
                                        </p:attrNameLst>
                                      </p:cBhvr>
                                      <p:to>
                                        <p:strVal val="visible"/>
                                      </p:to>
                                    </p:set>
                                    <p:animEffect transition="in" filter="wipe(down)">
                                      <p:cBhvr>
                                        <p:cTn id="27" dur="500"/>
                                        <p:tgtEl>
                                          <p:spTgt spid="209923">
                                            <p:txEl>
                                              <p:charRg st="27" end="3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09923">
                                            <p:txEl>
                                              <p:charRg st="36" end="43"/>
                                            </p:txEl>
                                          </p:spTgt>
                                        </p:tgtEl>
                                        <p:attrNameLst>
                                          <p:attrName>style.visibility</p:attrName>
                                        </p:attrNameLst>
                                      </p:cBhvr>
                                      <p:to>
                                        <p:strVal val="visible"/>
                                      </p:to>
                                    </p:set>
                                    <p:animEffect transition="in" filter="wipe(down)">
                                      <p:cBhvr>
                                        <p:cTn id="32" dur="500"/>
                                        <p:tgtEl>
                                          <p:spTgt spid="209923">
                                            <p:txEl>
                                              <p:charRg st="36" end="4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09923">
                                            <p:txEl>
                                              <p:charRg st="43" end="52"/>
                                            </p:txEl>
                                          </p:spTgt>
                                        </p:tgtEl>
                                        <p:attrNameLst>
                                          <p:attrName>style.visibility</p:attrName>
                                        </p:attrNameLst>
                                      </p:cBhvr>
                                      <p:to>
                                        <p:strVal val="visible"/>
                                      </p:to>
                                    </p:set>
                                    <p:animEffect transition="in" filter="wipe(down)">
                                      <p:cBhvr>
                                        <p:cTn id="37" dur="500"/>
                                        <p:tgtEl>
                                          <p:spTgt spid="209923">
                                            <p:txEl>
                                              <p:charRg st="43" end="5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09923">
                                            <p:txEl>
                                              <p:charRg st="52" end="61"/>
                                            </p:txEl>
                                          </p:spTgt>
                                        </p:tgtEl>
                                        <p:attrNameLst>
                                          <p:attrName>style.visibility</p:attrName>
                                        </p:attrNameLst>
                                      </p:cBhvr>
                                      <p:to>
                                        <p:strVal val="visible"/>
                                      </p:to>
                                    </p:set>
                                    <p:animEffect transition="in" filter="wipe(down)">
                                      <p:cBhvr>
                                        <p:cTn id="42" dur="500"/>
                                        <p:tgtEl>
                                          <p:spTgt spid="209923">
                                            <p:txEl>
                                              <p:charRg st="52" end="6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09923">
                                            <p:txEl>
                                              <p:charRg st="61" end="70"/>
                                            </p:txEl>
                                          </p:spTgt>
                                        </p:tgtEl>
                                        <p:attrNameLst>
                                          <p:attrName>style.visibility</p:attrName>
                                        </p:attrNameLst>
                                      </p:cBhvr>
                                      <p:to>
                                        <p:strVal val="visible"/>
                                      </p:to>
                                    </p:set>
                                    <p:animEffect transition="in" filter="wipe(down)">
                                      <p:cBhvr>
                                        <p:cTn id="47" dur="500"/>
                                        <p:tgtEl>
                                          <p:spTgt spid="209923">
                                            <p:txEl>
                                              <p:charRg st="61" end="7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09923">
                                            <p:txEl>
                                              <p:charRg st="70" end="79"/>
                                            </p:txEl>
                                          </p:spTgt>
                                        </p:tgtEl>
                                        <p:attrNameLst>
                                          <p:attrName>style.visibility</p:attrName>
                                        </p:attrNameLst>
                                      </p:cBhvr>
                                      <p:to>
                                        <p:strVal val="visible"/>
                                      </p:to>
                                    </p:set>
                                    <p:animEffect transition="in" filter="wipe(down)">
                                      <p:cBhvr>
                                        <p:cTn id="52" dur="500"/>
                                        <p:tgtEl>
                                          <p:spTgt spid="209923">
                                            <p:txEl>
                                              <p:charRg st="70" end="7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09923">
                                            <p:txEl>
                                              <p:charRg st="79" end="88"/>
                                            </p:txEl>
                                          </p:spTgt>
                                        </p:tgtEl>
                                        <p:attrNameLst>
                                          <p:attrName>style.visibility</p:attrName>
                                        </p:attrNameLst>
                                      </p:cBhvr>
                                      <p:to>
                                        <p:strVal val="visible"/>
                                      </p:to>
                                    </p:set>
                                    <p:animEffect transition="in" filter="wipe(down)">
                                      <p:cBhvr>
                                        <p:cTn id="57" dur="500"/>
                                        <p:tgtEl>
                                          <p:spTgt spid="209923">
                                            <p:txEl>
                                              <p:charRg st="79" end="8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0947" name="Rectangle 3"/>
          <p:cNvSpPr>
            <a:spLocks noGrp="1"/>
          </p:cNvSpPr>
          <p:nvPr>
            <p:ph idx="1"/>
          </p:nvPr>
        </p:nvSpPr>
        <p:spPr>
          <a:xfrm>
            <a:off x="5448300" y="1700530"/>
            <a:ext cx="4751705" cy="4300855"/>
          </a:xfrm>
          <a:solidFill>
            <a:schemeClr val="bg1"/>
          </a:solidFill>
        </p:spPr>
        <p:txBody>
          <a:bodyPr vert="horz" wrap="square" lIns="91440" tIns="45720" rIns="91440" bIns="45720" anchor="t" anchorCtr="0"/>
          <a:p>
            <a:pPr eaLnBrk="1" hangingPunct="1">
              <a:lnSpc>
                <a:spcPct val="90000"/>
              </a:lnSpc>
            </a:pPr>
            <a:r>
              <a:rPr lang="en-US" altLang="zh-CN" sz="2500" dirty="0">
                <a:latin typeface="Times New Roman" panose="02020603050405020304" pitchFamily="18" charset="0"/>
                <a:cs typeface="Times New Roman" panose="02020603050405020304" pitchFamily="18" charset="0"/>
              </a:rPr>
              <a:t>1. Tsingtao 	</a:t>
            </a:r>
            <a:endParaRPr lang="en-US" altLang="zh-CN" sz="25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500" dirty="0">
                <a:latin typeface="Times New Roman" panose="02020603050405020304" pitchFamily="18" charset="0"/>
                <a:cs typeface="Times New Roman" panose="02020603050405020304" pitchFamily="18" charset="0"/>
              </a:rPr>
              <a:t>2. MouTai	</a:t>
            </a:r>
            <a:endParaRPr lang="en-US" altLang="zh-CN" sz="25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500" dirty="0">
                <a:latin typeface="Times New Roman" panose="02020603050405020304" pitchFamily="18" charset="0"/>
                <a:cs typeface="Times New Roman" panose="02020603050405020304" pitchFamily="18" charset="0"/>
              </a:rPr>
              <a:t>3. Haier	</a:t>
            </a:r>
            <a:endParaRPr lang="en-US" altLang="zh-CN" sz="25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500" dirty="0">
                <a:latin typeface="Times New Roman" panose="02020603050405020304" pitchFamily="18" charset="0"/>
                <a:cs typeface="Times New Roman" panose="02020603050405020304" pitchFamily="18" charset="0"/>
              </a:rPr>
              <a:t>4. Konka 	</a:t>
            </a:r>
            <a:endParaRPr lang="en-US" altLang="zh-CN" sz="25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500" dirty="0">
                <a:latin typeface="Times New Roman" panose="02020603050405020304" pitchFamily="18" charset="0"/>
                <a:cs typeface="Times New Roman" panose="02020603050405020304" pitchFamily="18" charset="0"/>
              </a:rPr>
              <a:t>5. Double Happiness</a:t>
            </a:r>
            <a:endParaRPr lang="en-US" altLang="zh-CN" sz="25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500" dirty="0">
                <a:latin typeface="Times New Roman" panose="02020603050405020304" pitchFamily="18" charset="0"/>
                <a:cs typeface="Times New Roman" panose="02020603050405020304" pitchFamily="18" charset="0"/>
              </a:rPr>
              <a:t>6. Fotile	</a:t>
            </a:r>
            <a:endParaRPr lang="en-US" altLang="zh-CN" sz="25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500" dirty="0">
                <a:latin typeface="Times New Roman" panose="02020603050405020304" pitchFamily="18" charset="0"/>
                <a:cs typeface="Times New Roman" panose="02020603050405020304" pitchFamily="18" charset="0"/>
              </a:rPr>
              <a:t>7. Gree	</a:t>
            </a:r>
            <a:endParaRPr lang="en-US" altLang="zh-CN" sz="25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500" dirty="0">
                <a:latin typeface="Times New Roman" panose="02020603050405020304" pitchFamily="18" charset="0"/>
                <a:cs typeface="Times New Roman" panose="02020603050405020304" pitchFamily="18" charset="0"/>
              </a:rPr>
              <a:t>8. Delicious	</a:t>
            </a:r>
            <a:endParaRPr lang="en-US" altLang="zh-CN" sz="25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500" dirty="0">
                <a:latin typeface="Times New Roman" panose="02020603050405020304" pitchFamily="18" charset="0"/>
                <a:cs typeface="Times New Roman" panose="02020603050405020304" pitchFamily="18" charset="0"/>
              </a:rPr>
              <a:t>9. Supor	</a:t>
            </a:r>
            <a:endParaRPr lang="en-US" altLang="zh-CN" sz="25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500" dirty="0">
                <a:latin typeface="Times New Roman" panose="02020603050405020304" pitchFamily="18" charset="0"/>
                <a:cs typeface="Times New Roman" panose="02020603050405020304" pitchFamily="18" charset="0"/>
              </a:rPr>
              <a:t>10. VV</a:t>
            </a:r>
            <a:r>
              <a:rPr lang="zh-CN" altLang="en-US" sz="2500" dirty="0">
                <a:latin typeface="Times New Roman" panose="02020603050405020304" pitchFamily="18" charset="0"/>
                <a:cs typeface="Times New Roman" panose="02020603050405020304" pitchFamily="18" charset="0"/>
              </a:rPr>
              <a:t>（</a:t>
            </a:r>
            <a:r>
              <a:rPr lang="en-US" altLang="zh-CN" sz="2500" dirty="0">
                <a:latin typeface="Times New Roman" panose="02020603050405020304" pitchFamily="18" charset="0"/>
                <a:cs typeface="Times New Roman" panose="02020603050405020304" pitchFamily="18" charset="0"/>
              </a:rPr>
              <a:t>Vitamin Victory</a:t>
            </a:r>
            <a:r>
              <a:rPr lang="zh-CN" altLang="en-US" sz="2500" dirty="0">
                <a:latin typeface="Times New Roman" panose="02020603050405020304" pitchFamily="18" charset="0"/>
                <a:cs typeface="Times New Roman" panose="02020603050405020304" pitchFamily="18" charset="0"/>
              </a:rPr>
              <a:t>）</a:t>
            </a:r>
            <a:endParaRPr lang="zh-CN" altLang="en-US" sz="2500" dirty="0">
              <a:latin typeface="Times New Roman" panose="02020603050405020304" pitchFamily="18" charset="0"/>
              <a:cs typeface="Times New Roman" panose="02020603050405020304" pitchFamily="18" charset="0"/>
            </a:endParaRPr>
          </a:p>
        </p:txBody>
      </p:sp>
      <p:sp>
        <p:nvSpPr>
          <p:cNvPr id="82947" name="Text Box 4"/>
          <p:cNvSpPr txBox="1"/>
          <p:nvPr/>
        </p:nvSpPr>
        <p:spPr>
          <a:xfrm>
            <a:off x="2855913" y="1700213"/>
            <a:ext cx="3024187" cy="439991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1. </a:t>
            </a:r>
            <a:r>
              <a:rPr lang="zh-CN" altLang="en-US" sz="2800" dirty="0">
                <a:latin typeface="Times New Roman" panose="02020603050405020304" pitchFamily="18" charset="0"/>
                <a:cs typeface="Times New Roman" panose="02020603050405020304" pitchFamily="18" charset="0"/>
              </a:rPr>
              <a:t>青岛	</a:t>
            </a:r>
            <a:endParaRPr lang="zh-CN" altLang="en-US" sz="2800" dirty="0">
              <a:latin typeface="Times New Roman" panose="02020603050405020304" pitchFamily="18" charset="0"/>
              <a:cs typeface="Times New Roman" panose="02020603050405020304" pitchFamily="18" charset="0"/>
            </a:endParaRPr>
          </a:p>
          <a:p>
            <a:pPr marL="342900" lvl="0" indent="-34290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2. </a:t>
            </a:r>
            <a:r>
              <a:rPr lang="zh-CN" altLang="en-US" sz="2800" dirty="0">
                <a:latin typeface="Times New Roman" panose="02020603050405020304" pitchFamily="18" charset="0"/>
                <a:cs typeface="Times New Roman" panose="02020603050405020304" pitchFamily="18" charset="0"/>
              </a:rPr>
              <a:t>茅台	</a:t>
            </a:r>
            <a:endParaRPr lang="zh-CN" altLang="en-US" sz="2800" dirty="0">
              <a:latin typeface="Times New Roman" panose="02020603050405020304" pitchFamily="18" charset="0"/>
              <a:cs typeface="Times New Roman" panose="02020603050405020304" pitchFamily="18" charset="0"/>
            </a:endParaRPr>
          </a:p>
          <a:p>
            <a:pPr marL="342900" lvl="0" indent="-34290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3. </a:t>
            </a:r>
            <a:r>
              <a:rPr lang="zh-CN" altLang="en-US" sz="2800" dirty="0">
                <a:latin typeface="Times New Roman" panose="02020603050405020304" pitchFamily="18" charset="0"/>
                <a:cs typeface="Times New Roman" panose="02020603050405020304" pitchFamily="18" charset="0"/>
              </a:rPr>
              <a:t>海尔	</a:t>
            </a:r>
            <a:endParaRPr lang="zh-CN" altLang="en-US" sz="2800" dirty="0">
              <a:latin typeface="Times New Roman" panose="02020603050405020304" pitchFamily="18" charset="0"/>
              <a:cs typeface="Times New Roman" panose="02020603050405020304" pitchFamily="18" charset="0"/>
            </a:endParaRPr>
          </a:p>
          <a:p>
            <a:pPr marL="342900" lvl="0" indent="-34290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4. </a:t>
            </a:r>
            <a:r>
              <a:rPr lang="zh-CN" altLang="en-US" sz="2800" dirty="0">
                <a:latin typeface="Times New Roman" panose="02020603050405020304" pitchFamily="18" charset="0"/>
                <a:cs typeface="Times New Roman" panose="02020603050405020304" pitchFamily="18" charset="0"/>
              </a:rPr>
              <a:t>康佳	</a:t>
            </a:r>
            <a:endParaRPr lang="zh-CN" altLang="en-US" sz="2800" dirty="0">
              <a:latin typeface="Times New Roman" panose="02020603050405020304" pitchFamily="18" charset="0"/>
              <a:cs typeface="Times New Roman" panose="02020603050405020304" pitchFamily="18" charset="0"/>
            </a:endParaRPr>
          </a:p>
          <a:p>
            <a:pPr marL="342900" lvl="0" indent="-34290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5. </a:t>
            </a:r>
            <a:r>
              <a:rPr lang="zh-CN" altLang="en-US" sz="2800" dirty="0">
                <a:latin typeface="Times New Roman" panose="02020603050405020304" pitchFamily="18" charset="0"/>
                <a:cs typeface="Times New Roman" panose="02020603050405020304" pitchFamily="18" charset="0"/>
              </a:rPr>
              <a:t>双喜</a:t>
            </a:r>
            <a:endParaRPr lang="zh-CN" altLang="en-US" sz="2800" dirty="0">
              <a:latin typeface="Times New Roman" panose="02020603050405020304" pitchFamily="18" charset="0"/>
              <a:cs typeface="Times New Roman" panose="02020603050405020304" pitchFamily="18" charset="0"/>
            </a:endParaRPr>
          </a:p>
          <a:p>
            <a:pPr marL="342900" lvl="0" indent="-34290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6. </a:t>
            </a:r>
            <a:r>
              <a:rPr lang="zh-CN" altLang="en-US" sz="2800" dirty="0">
                <a:latin typeface="Times New Roman" panose="02020603050405020304" pitchFamily="18" charset="0"/>
                <a:cs typeface="Times New Roman" panose="02020603050405020304" pitchFamily="18" charset="0"/>
              </a:rPr>
              <a:t>方太	</a:t>
            </a:r>
            <a:endParaRPr lang="zh-CN" altLang="en-US" sz="2800" dirty="0">
              <a:latin typeface="Times New Roman" panose="02020603050405020304" pitchFamily="18" charset="0"/>
              <a:cs typeface="Times New Roman" panose="02020603050405020304" pitchFamily="18" charset="0"/>
            </a:endParaRPr>
          </a:p>
          <a:p>
            <a:pPr marL="342900" lvl="0" indent="-34290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7. </a:t>
            </a:r>
            <a:r>
              <a:rPr lang="zh-CN" altLang="en-US" sz="2800" dirty="0">
                <a:latin typeface="Times New Roman" panose="02020603050405020304" pitchFamily="18" charset="0"/>
                <a:cs typeface="Times New Roman" panose="02020603050405020304" pitchFamily="18" charset="0"/>
              </a:rPr>
              <a:t>格力	</a:t>
            </a:r>
            <a:endParaRPr lang="zh-CN" altLang="en-US" sz="2800" dirty="0">
              <a:latin typeface="Times New Roman" panose="02020603050405020304" pitchFamily="18" charset="0"/>
              <a:cs typeface="Times New Roman" panose="02020603050405020304" pitchFamily="18" charset="0"/>
            </a:endParaRPr>
          </a:p>
          <a:p>
            <a:pPr marL="342900" lvl="0" indent="-34290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8. </a:t>
            </a:r>
            <a:r>
              <a:rPr lang="zh-CN" altLang="en-US" sz="2800" dirty="0">
                <a:latin typeface="Times New Roman" panose="02020603050405020304" pitchFamily="18" charset="0"/>
                <a:cs typeface="Times New Roman" panose="02020603050405020304" pitchFamily="18" charset="0"/>
              </a:rPr>
              <a:t>得利斯	</a:t>
            </a:r>
            <a:endParaRPr lang="zh-CN" altLang="en-US" sz="2800" dirty="0">
              <a:latin typeface="Times New Roman" panose="02020603050405020304" pitchFamily="18" charset="0"/>
              <a:cs typeface="Times New Roman" panose="02020603050405020304" pitchFamily="18" charset="0"/>
            </a:endParaRPr>
          </a:p>
          <a:p>
            <a:pPr marL="342900" lvl="0" indent="-34290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9. </a:t>
            </a:r>
            <a:r>
              <a:rPr lang="zh-CN" altLang="en-US" sz="2800" dirty="0">
                <a:latin typeface="Times New Roman" panose="02020603050405020304" pitchFamily="18" charset="0"/>
                <a:cs typeface="Times New Roman" panose="02020603050405020304" pitchFamily="18" charset="0"/>
              </a:rPr>
              <a:t>苏泊尔	</a:t>
            </a:r>
            <a:endParaRPr lang="zh-CN" altLang="en-US" sz="2800" dirty="0">
              <a:latin typeface="Times New Roman" panose="02020603050405020304" pitchFamily="18" charset="0"/>
              <a:cs typeface="Times New Roman" panose="02020603050405020304" pitchFamily="18" charset="0"/>
            </a:endParaRPr>
          </a:p>
          <a:p>
            <a:pPr marL="342900" lvl="0" indent="-342900" eaLnBrk="1" hangingPunct="1">
              <a:spcBef>
                <a:spcPct val="0"/>
              </a:spcBef>
              <a:buClrTx/>
              <a:buSzTx/>
              <a:buFontTx/>
              <a:buNone/>
            </a:pPr>
            <a:r>
              <a:rPr lang="en-US" altLang="zh-CN" sz="2800" dirty="0">
                <a:latin typeface="Times New Roman" panose="02020603050405020304" pitchFamily="18" charset="0"/>
                <a:cs typeface="Times New Roman" panose="02020603050405020304" pitchFamily="18" charset="0"/>
              </a:rPr>
              <a:t>10. </a:t>
            </a:r>
            <a:r>
              <a:rPr lang="zh-CN" altLang="en-US" sz="2800" dirty="0">
                <a:latin typeface="Times New Roman" panose="02020603050405020304" pitchFamily="18" charset="0"/>
                <a:cs typeface="Times New Roman" panose="02020603050405020304" pitchFamily="18" charset="0"/>
              </a:rPr>
              <a:t>维维</a:t>
            </a:r>
            <a:endParaRPr lang="zh-CN" altLang="en-US" sz="2800" dirty="0">
              <a:latin typeface="Times New Roman" panose="02020603050405020304" pitchFamily="18" charset="0"/>
              <a:cs typeface="Times New Roman" panose="02020603050405020304" pitchFamily="18" charset="0"/>
            </a:endParaRPr>
          </a:p>
        </p:txBody>
      </p:sp>
      <p:sp>
        <p:nvSpPr>
          <p:cNvPr id="82948" name="Rectangle 5"/>
          <p:cNvSpPr>
            <a:spLocks noGrp="1"/>
          </p:cNvSpPr>
          <p:nvPr>
            <p:ph type="title"/>
          </p:nvPr>
        </p:nvSpPr>
        <p:spPr/>
        <p:txBody>
          <a:bodyPr vert="horz" wrap="square" lIns="91440" tIns="45720" rIns="91440" bIns="45720" anchor="b" anchorCtr="0"/>
          <a:p>
            <a:pPr eaLnBrk="1" hangingPunct="1"/>
            <a:r>
              <a:rPr lang="en-US" altLang="zh-CN" dirty="0">
                <a:solidFill>
                  <a:schemeClr val="tx1"/>
                </a:solidFill>
              </a:rPr>
              <a:t>II. </a:t>
            </a:r>
            <a:r>
              <a:rPr lang="zh-CN" altLang="en-US" dirty="0">
                <a:solidFill>
                  <a:schemeClr val="tx1"/>
                </a:solidFill>
              </a:rPr>
              <a:t>把下列商标翻译成英文。</a:t>
            </a:r>
            <a:endParaRPr lang="zh-CN" altLang="en-US" dirty="0">
              <a:solidFill>
                <a:schemeClr val="tx1"/>
              </a:solidFill>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10947"/>
                                        </p:tgtEl>
                                        <p:attrNameLst>
                                          <p:attrName>style.visibility</p:attrName>
                                        </p:attrNameLst>
                                      </p:cBhvr>
                                      <p:to>
                                        <p:strVal val="visible"/>
                                      </p:to>
                                    </p:set>
                                    <p:animEffect transition="in" filter="wipe(down)">
                                      <p:cBhvr>
                                        <p:cTn id="7" dur="500"/>
                                        <p:tgtEl>
                                          <p:spTgt spid="21094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10947">
                                            <p:txEl>
                                              <p:charRg st="0" end="14"/>
                                            </p:txEl>
                                          </p:spTgt>
                                        </p:tgtEl>
                                        <p:attrNameLst>
                                          <p:attrName>style.visibility</p:attrName>
                                        </p:attrNameLst>
                                      </p:cBhvr>
                                      <p:to>
                                        <p:strVal val="visible"/>
                                      </p:to>
                                    </p:set>
                                    <p:animEffect transition="in" filter="wipe(down)">
                                      <p:cBhvr>
                                        <p:cTn id="12" dur="500"/>
                                        <p:tgtEl>
                                          <p:spTgt spid="210947">
                                            <p:txEl>
                                              <p:charRg st="0" end="1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10947">
                                            <p:txEl>
                                              <p:charRg st="14" end="25"/>
                                            </p:txEl>
                                          </p:spTgt>
                                        </p:tgtEl>
                                        <p:attrNameLst>
                                          <p:attrName>style.visibility</p:attrName>
                                        </p:attrNameLst>
                                      </p:cBhvr>
                                      <p:to>
                                        <p:strVal val="visible"/>
                                      </p:to>
                                    </p:set>
                                    <p:animEffect transition="in" filter="wipe(down)">
                                      <p:cBhvr>
                                        <p:cTn id="17" dur="500"/>
                                        <p:tgtEl>
                                          <p:spTgt spid="210947">
                                            <p:txEl>
                                              <p:charRg st="14" end="2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10947">
                                            <p:txEl>
                                              <p:charRg st="25" end="35"/>
                                            </p:txEl>
                                          </p:spTgt>
                                        </p:tgtEl>
                                        <p:attrNameLst>
                                          <p:attrName>style.visibility</p:attrName>
                                        </p:attrNameLst>
                                      </p:cBhvr>
                                      <p:to>
                                        <p:strVal val="visible"/>
                                      </p:to>
                                    </p:set>
                                    <p:animEffect transition="in" filter="wipe(down)">
                                      <p:cBhvr>
                                        <p:cTn id="22" dur="500"/>
                                        <p:tgtEl>
                                          <p:spTgt spid="210947">
                                            <p:txEl>
                                              <p:charRg st="25" end="3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10947">
                                            <p:txEl>
                                              <p:charRg st="35" end="46"/>
                                            </p:txEl>
                                          </p:spTgt>
                                        </p:tgtEl>
                                        <p:attrNameLst>
                                          <p:attrName>style.visibility</p:attrName>
                                        </p:attrNameLst>
                                      </p:cBhvr>
                                      <p:to>
                                        <p:strVal val="visible"/>
                                      </p:to>
                                    </p:set>
                                    <p:animEffect transition="in" filter="wipe(down)">
                                      <p:cBhvr>
                                        <p:cTn id="27" dur="500"/>
                                        <p:tgtEl>
                                          <p:spTgt spid="210947">
                                            <p:txEl>
                                              <p:charRg st="35" end="4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10947">
                                            <p:txEl>
                                              <p:charRg st="46" end="66"/>
                                            </p:txEl>
                                          </p:spTgt>
                                        </p:tgtEl>
                                        <p:attrNameLst>
                                          <p:attrName>style.visibility</p:attrName>
                                        </p:attrNameLst>
                                      </p:cBhvr>
                                      <p:to>
                                        <p:strVal val="visible"/>
                                      </p:to>
                                    </p:set>
                                    <p:animEffect transition="in" filter="wipe(down)">
                                      <p:cBhvr>
                                        <p:cTn id="32" dur="500"/>
                                        <p:tgtEl>
                                          <p:spTgt spid="210947">
                                            <p:txEl>
                                              <p:charRg st="46" end="6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10947">
                                            <p:txEl>
                                              <p:charRg st="66" end="77"/>
                                            </p:txEl>
                                          </p:spTgt>
                                        </p:tgtEl>
                                        <p:attrNameLst>
                                          <p:attrName>style.visibility</p:attrName>
                                        </p:attrNameLst>
                                      </p:cBhvr>
                                      <p:to>
                                        <p:strVal val="visible"/>
                                      </p:to>
                                    </p:set>
                                    <p:animEffect transition="in" filter="wipe(down)">
                                      <p:cBhvr>
                                        <p:cTn id="37" dur="500"/>
                                        <p:tgtEl>
                                          <p:spTgt spid="210947">
                                            <p:txEl>
                                              <p:charRg st="66" end="7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10947">
                                            <p:txEl>
                                              <p:charRg st="77" end="86"/>
                                            </p:txEl>
                                          </p:spTgt>
                                        </p:tgtEl>
                                        <p:attrNameLst>
                                          <p:attrName>style.visibility</p:attrName>
                                        </p:attrNameLst>
                                      </p:cBhvr>
                                      <p:to>
                                        <p:strVal val="visible"/>
                                      </p:to>
                                    </p:set>
                                    <p:animEffect transition="in" filter="wipe(down)">
                                      <p:cBhvr>
                                        <p:cTn id="42" dur="500"/>
                                        <p:tgtEl>
                                          <p:spTgt spid="210947">
                                            <p:txEl>
                                              <p:charRg st="77" end="8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10947">
                                            <p:txEl>
                                              <p:charRg st="86" end="100"/>
                                            </p:txEl>
                                          </p:spTgt>
                                        </p:tgtEl>
                                        <p:attrNameLst>
                                          <p:attrName>style.visibility</p:attrName>
                                        </p:attrNameLst>
                                      </p:cBhvr>
                                      <p:to>
                                        <p:strVal val="visible"/>
                                      </p:to>
                                    </p:set>
                                    <p:animEffect transition="in" filter="wipe(down)">
                                      <p:cBhvr>
                                        <p:cTn id="47" dur="500"/>
                                        <p:tgtEl>
                                          <p:spTgt spid="210947">
                                            <p:txEl>
                                              <p:charRg st="86" end="10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10947">
                                            <p:txEl>
                                              <p:charRg st="100" end="110"/>
                                            </p:txEl>
                                          </p:spTgt>
                                        </p:tgtEl>
                                        <p:attrNameLst>
                                          <p:attrName>style.visibility</p:attrName>
                                        </p:attrNameLst>
                                      </p:cBhvr>
                                      <p:to>
                                        <p:strVal val="visible"/>
                                      </p:to>
                                    </p:set>
                                    <p:animEffect transition="in" filter="wipe(down)">
                                      <p:cBhvr>
                                        <p:cTn id="52" dur="500"/>
                                        <p:tgtEl>
                                          <p:spTgt spid="210947">
                                            <p:txEl>
                                              <p:charRg st="100" end="1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10947">
                                            <p:txEl>
                                              <p:charRg st="110" end="134"/>
                                            </p:txEl>
                                          </p:spTgt>
                                        </p:tgtEl>
                                        <p:attrNameLst>
                                          <p:attrName>style.visibility</p:attrName>
                                        </p:attrNameLst>
                                      </p:cBhvr>
                                      <p:to>
                                        <p:strVal val="visible"/>
                                      </p:to>
                                    </p:set>
                                    <p:animEffect transition="in" filter="wipe(down)">
                                      <p:cBhvr>
                                        <p:cTn id="57" dur="500"/>
                                        <p:tgtEl>
                                          <p:spTgt spid="210947">
                                            <p:txEl>
                                              <p:charRg st="110" end="13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7"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1971" name="Rectangle 3"/>
          <p:cNvSpPr>
            <a:spLocks noGrp="1"/>
          </p:cNvSpPr>
          <p:nvPr>
            <p:ph idx="1"/>
          </p:nvPr>
        </p:nvSpPr>
        <p:spPr>
          <a:xfrm>
            <a:off x="5015865" y="1628458"/>
            <a:ext cx="5184775" cy="4481512"/>
          </a:xfrm>
        </p:spPr>
        <p:txBody>
          <a:bodyPr vert="horz" wrap="square" lIns="91440" tIns="45720" rIns="91440" bIns="45720" anchor="t" anchorCtr="0"/>
          <a:p>
            <a:pPr eaLnBrk="1" hangingPunct="1">
              <a:lnSpc>
                <a:spcPct val="90000"/>
              </a:lnSpc>
            </a:pPr>
            <a:r>
              <a:rPr lang="en-US" altLang="zh-CN" sz="2400" dirty="0">
                <a:latin typeface="Times New Roman" panose="02020603050405020304" pitchFamily="18" charset="0"/>
                <a:cs typeface="Times New Roman" panose="02020603050405020304" pitchFamily="18" charset="0"/>
              </a:rPr>
              <a:t>11. Shineway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12. Skyworth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13. Melody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14. Beyoung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15. Apollo</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16. Lucky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17. Bird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18. Dynasty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19. Great Wall	</a:t>
            </a:r>
            <a:endParaRPr lang="en-US" altLang="zh-CN" sz="2400" dirty="0">
              <a:latin typeface="Times New Roman" panose="02020603050405020304" pitchFamily="18" charset="0"/>
              <a:cs typeface="Times New Roman" panose="02020603050405020304" pitchFamily="18" charset="0"/>
            </a:endParaRPr>
          </a:p>
          <a:p>
            <a:pPr eaLnBrk="1" hangingPunct="1">
              <a:lnSpc>
                <a:spcPct val="90000"/>
              </a:lnSpc>
            </a:pPr>
            <a:r>
              <a:rPr lang="en-US" altLang="zh-CN" sz="2400" dirty="0">
                <a:latin typeface="Times New Roman" panose="02020603050405020304" pitchFamily="18" charset="0"/>
                <a:cs typeface="Times New Roman" panose="02020603050405020304" pitchFamily="18" charset="0"/>
              </a:rPr>
              <a:t>20. Onlyone</a:t>
            </a:r>
            <a:endParaRPr lang="en-US" altLang="zh-CN" sz="2400" dirty="0">
              <a:latin typeface="Times New Roman" panose="02020603050405020304" pitchFamily="18" charset="0"/>
              <a:cs typeface="Times New Roman" panose="02020603050405020304" pitchFamily="18" charset="0"/>
            </a:endParaRPr>
          </a:p>
        </p:txBody>
      </p:sp>
      <p:sp>
        <p:nvSpPr>
          <p:cNvPr id="83971" name="Text Box 5"/>
          <p:cNvSpPr txBox="1"/>
          <p:nvPr/>
        </p:nvSpPr>
        <p:spPr>
          <a:xfrm>
            <a:off x="2279333" y="1628775"/>
            <a:ext cx="2879725" cy="470408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10000"/>
              </a:lnSpc>
              <a:spcBef>
                <a:spcPct val="0"/>
              </a:spcBef>
              <a:buClrTx/>
              <a:buSzTx/>
              <a:buFontTx/>
              <a:buNone/>
            </a:pPr>
            <a:r>
              <a:rPr lang="en-US" altLang="zh-CN" sz="2400" dirty="0">
                <a:latin typeface="Times New Roman" panose="02020603050405020304" pitchFamily="18" charset="0"/>
              </a:rPr>
              <a:t>11. </a:t>
            </a:r>
            <a:r>
              <a:rPr lang="zh-CN" altLang="en-US" sz="2400" dirty="0">
                <a:latin typeface="Times New Roman" panose="02020603050405020304" pitchFamily="18" charset="0"/>
              </a:rPr>
              <a:t>双汇	</a:t>
            </a:r>
            <a:endParaRPr lang="zh-CN" altLang="en-US" sz="2400" dirty="0">
              <a:latin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rPr>
              <a:t>12. </a:t>
            </a:r>
            <a:r>
              <a:rPr lang="zh-CN" altLang="en-US" sz="2400" dirty="0">
                <a:latin typeface="Times New Roman" panose="02020603050405020304" pitchFamily="18" charset="0"/>
              </a:rPr>
              <a:t>创维	</a:t>
            </a:r>
            <a:endParaRPr lang="zh-CN" altLang="en-US" sz="2400" dirty="0">
              <a:latin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rPr>
              <a:t>13. </a:t>
            </a:r>
            <a:r>
              <a:rPr lang="zh-CN" altLang="en-US" sz="2400" dirty="0">
                <a:latin typeface="Times New Roman" panose="02020603050405020304" pitchFamily="18" charset="0"/>
              </a:rPr>
              <a:t>美乐	</a:t>
            </a:r>
            <a:endParaRPr lang="zh-CN" altLang="en-US" sz="2400" dirty="0">
              <a:latin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rPr>
              <a:t>14. </a:t>
            </a:r>
            <a:r>
              <a:rPr lang="zh-CN" altLang="en-US" sz="2400" dirty="0">
                <a:latin typeface="Times New Roman" panose="02020603050405020304" pitchFamily="18" charset="0"/>
              </a:rPr>
              <a:t>彼阳	</a:t>
            </a:r>
            <a:endParaRPr lang="zh-CN" altLang="en-US" sz="2400" dirty="0">
              <a:latin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rPr>
              <a:t>15. </a:t>
            </a:r>
            <a:r>
              <a:rPr lang="zh-CN" altLang="en-US" sz="2400" dirty="0">
                <a:latin typeface="Times New Roman" panose="02020603050405020304" pitchFamily="18" charset="0"/>
              </a:rPr>
              <a:t>太阳神</a:t>
            </a:r>
            <a:endParaRPr lang="zh-CN" altLang="en-US" sz="2400" dirty="0">
              <a:latin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rPr>
              <a:t>16. </a:t>
            </a:r>
            <a:r>
              <a:rPr lang="zh-CN" altLang="en-US" sz="2400" dirty="0">
                <a:latin typeface="Times New Roman" panose="02020603050405020304" pitchFamily="18" charset="0"/>
              </a:rPr>
              <a:t>乐凯	</a:t>
            </a:r>
            <a:endParaRPr lang="zh-CN" altLang="en-US" sz="2400" dirty="0">
              <a:latin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rPr>
              <a:t>17. </a:t>
            </a:r>
            <a:r>
              <a:rPr lang="zh-CN" altLang="en-US" sz="2400" dirty="0">
                <a:latin typeface="Times New Roman" panose="02020603050405020304" pitchFamily="18" charset="0"/>
              </a:rPr>
              <a:t>波导	</a:t>
            </a:r>
            <a:endParaRPr lang="zh-CN" altLang="en-US" sz="2400" dirty="0">
              <a:latin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rPr>
              <a:t>18. </a:t>
            </a:r>
            <a:r>
              <a:rPr lang="zh-CN" altLang="en-US" sz="2400" dirty="0">
                <a:latin typeface="Times New Roman" panose="02020603050405020304" pitchFamily="18" charset="0"/>
              </a:rPr>
              <a:t>王朝	</a:t>
            </a:r>
            <a:endParaRPr lang="zh-CN" altLang="en-US" sz="2400" dirty="0">
              <a:latin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rPr>
              <a:t>19. </a:t>
            </a:r>
            <a:r>
              <a:rPr lang="zh-CN" altLang="en-US" sz="2400" dirty="0">
                <a:latin typeface="Times New Roman" panose="02020603050405020304" pitchFamily="18" charset="0"/>
              </a:rPr>
              <a:t>长城	</a:t>
            </a:r>
            <a:endParaRPr lang="zh-CN" altLang="en-US" sz="2400" dirty="0">
              <a:latin typeface="Times New Roman" panose="02020603050405020304" pitchFamily="18" charset="0"/>
            </a:endParaRPr>
          </a:p>
          <a:p>
            <a:pPr marL="0" lvl="0" indent="0" eaLnBrk="1" hangingPunct="1">
              <a:lnSpc>
                <a:spcPct val="110000"/>
              </a:lnSpc>
              <a:spcBef>
                <a:spcPct val="0"/>
              </a:spcBef>
              <a:buClrTx/>
              <a:buSzTx/>
              <a:buFontTx/>
              <a:buNone/>
            </a:pPr>
            <a:r>
              <a:rPr lang="en-US" altLang="zh-CN" sz="2400" dirty="0">
                <a:latin typeface="Times New Roman" panose="02020603050405020304" pitchFamily="18" charset="0"/>
              </a:rPr>
              <a:t>20. </a:t>
            </a:r>
            <a:r>
              <a:rPr lang="zh-CN" altLang="en-US" sz="2400" dirty="0">
                <a:latin typeface="Times New Roman" panose="02020603050405020304" pitchFamily="18" charset="0"/>
              </a:rPr>
              <a:t>昂立一号</a:t>
            </a:r>
            <a:endParaRPr lang="zh-CN" altLang="en-US" sz="2400" dirty="0">
              <a:latin typeface="Times New Roman" panose="02020603050405020304" pitchFamily="18" charset="0"/>
            </a:endParaRPr>
          </a:p>
          <a:p>
            <a:pPr marL="0" lvl="0" indent="0" eaLnBrk="1" hangingPunct="1">
              <a:spcBef>
                <a:spcPct val="50000"/>
              </a:spcBef>
              <a:buClrTx/>
              <a:buSzTx/>
              <a:buFontTx/>
              <a:buNone/>
            </a:pPr>
            <a:endParaRPr lang="zh-CN" altLang="en-US" sz="2400" dirty="0">
              <a:latin typeface="Times New Roman" panose="02020603050405020304"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11971">
                                            <p:txEl>
                                              <p:charRg st="0" end="14"/>
                                            </p:txEl>
                                          </p:spTgt>
                                        </p:tgtEl>
                                        <p:attrNameLst>
                                          <p:attrName>style.visibility</p:attrName>
                                        </p:attrNameLst>
                                      </p:cBhvr>
                                      <p:to>
                                        <p:strVal val="visible"/>
                                      </p:to>
                                    </p:set>
                                    <p:animEffect transition="in" filter="wipe(down)">
                                      <p:cBhvr>
                                        <p:cTn id="7" dur="500"/>
                                        <p:tgtEl>
                                          <p:spTgt spid="211971">
                                            <p:txEl>
                                              <p:charRg st="0" end="14"/>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11971">
                                            <p:txEl>
                                              <p:charRg st="14" end="28"/>
                                            </p:txEl>
                                          </p:spTgt>
                                        </p:tgtEl>
                                        <p:attrNameLst>
                                          <p:attrName>style.visibility</p:attrName>
                                        </p:attrNameLst>
                                      </p:cBhvr>
                                      <p:to>
                                        <p:strVal val="visible"/>
                                      </p:to>
                                    </p:set>
                                    <p:animEffect transition="in" filter="wipe(down)">
                                      <p:cBhvr>
                                        <p:cTn id="12" dur="500"/>
                                        <p:tgtEl>
                                          <p:spTgt spid="211971">
                                            <p:txEl>
                                              <p:charRg st="14" end="28"/>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11971">
                                            <p:txEl>
                                              <p:charRg st="28" end="40"/>
                                            </p:txEl>
                                          </p:spTgt>
                                        </p:tgtEl>
                                        <p:attrNameLst>
                                          <p:attrName>style.visibility</p:attrName>
                                        </p:attrNameLst>
                                      </p:cBhvr>
                                      <p:to>
                                        <p:strVal val="visible"/>
                                      </p:to>
                                    </p:set>
                                    <p:animEffect transition="in" filter="wipe(down)">
                                      <p:cBhvr>
                                        <p:cTn id="17" dur="500"/>
                                        <p:tgtEl>
                                          <p:spTgt spid="211971">
                                            <p:txEl>
                                              <p:charRg st="28" end="4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11971">
                                            <p:txEl>
                                              <p:charRg st="40" end="53"/>
                                            </p:txEl>
                                          </p:spTgt>
                                        </p:tgtEl>
                                        <p:attrNameLst>
                                          <p:attrName>style.visibility</p:attrName>
                                        </p:attrNameLst>
                                      </p:cBhvr>
                                      <p:to>
                                        <p:strVal val="visible"/>
                                      </p:to>
                                    </p:set>
                                    <p:animEffect transition="in" filter="wipe(down)">
                                      <p:cBhvr>
                                        <p:cTn id="22" dur="500"/>
                                        <p:tgtEl>
                                          <p:spTgt spid="211971">
                                            <p:txEl>
                                              <p:charRg st="40" end="5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11971">
                                            <p:txEl>
                                              <p:charRg st="53" end="64"/>
                                            </p:txEl>
                                          </p:spTgt>
                                        </p:tgtEl>
                                        <p:attrNameLst>
                                          <p:attrName>style.visibility</p:attrName>
                                        </p:attrNameLst>
                                      </p:cBhvr>
                                      <p:to>
                                        <p:strVal val="visible"/>
                                      </p:to>
                                    </p:set>
                                    <p:animEffect transition="in" filter="wipe(down)">
                                      <p:cBhvr>
                                        <p:cTn id="27" dur="500"/>
                                        <p:tgtEl>
                                          <p:spTgt spid="211971">
                                            <p:txEl>
                                              <p:charRg st="53" end="6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11971">
                                            <p:txEl>
                                              <p:charRg st="64" end="75"/>
                                            </p:txEl>
                                          </p:spTgt>
                                        </p:tgtEl>
                                        <p:attrNameLst>
                                          <p:attrName>style.visibility</p:attrName>
                                        </p:attrNameLst>
                                      </p:cBhvr>
                                      <p:to>
                                        <p:strVal val="visible"/>
                                      </p:to>
                                    </p:set>
                                    <p:animEffect transition="in" filter="wipe(down)">
                                      <p:cBhvr>
                                        <p:cTn id="32" dur="500"/>
                                        <p:tgtEl>
                                          <p:spTgt spid="211971">
                                            <p:txEl>
                                              <p:charRg st="64" end="7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11971">
                                            <p:txEl>
                                              <p:charRg st="75" end="85"/>
                                            </p:txEl>
                                          </p:spTgt>
                                        </p:tgtEl>
                                        <p:attrNameLst>
                                          <p:attrName>style.visibility</p:attrName>
                                        </p:attrNameLst>
                                      </p:cBhvr>
                                      <p:to>
                                        <p:strVal val="visible"/>
                                      </p:to>
                                    </p:set>
                                    <p:animEffect transition="in" filter="wipe(down)">
                                      <p:cBhvr>
                                        <p:cTn id="37" dur="500"/>
                                        <p:tgtEl>
                                          <p:spTgt spid="211971">
                                            <p:txEl>
                                              <p:charRg st="75" end="8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11971">
                                            <p:txEl>
                                              <p:charRg st="85" end="98"/>
                                            </p:txEl>
                                          </p:spTgt>
                                        </p:tgtEl>
                                        <p:attrNameLst>
                                          <p:attrName>style.visibility</p:attrName>
                                        </p:attrNameLst>
                                      </p:cBhvr>
                                      <p:to>
                                        <p:strVal val="visible"/>
                                      </p:to>
                                    </p:set>
                                    <p:animEffect transition="in" filter="wipe(down)">
                                      <p:cBhvr>
                                        <p:cTn id="42" dur="500"/>
                                        <p:tgtEl>
                                          <p:spTgt spid="211971">
                                            <p:txEl>
                                              <p:charRg st="85" end="9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11971">
                                            <p:txEl>
                                              <p:charRg st="98" end="114"/>
                                            </p:txEl>
                                          </p:spTgt>
                                        </p:tgtEl>
                                        <p:attrNameLst>
                                          <p:attrName>style.visibility</p:attrName>
                                        </p:attrNameLst>
                                      </p:cBhvr>
                                      <p:to>
                                        <p:strVal val="visible"/>
                                      </p:to>
                                    </p:set>
                                    <p:animEffect transition="in" filter="wipe(down)">
                                      <p:cBhvr>
                                        <p:cTn id="47" dur="500"/>
                                        <p:tgtEl>
                                          <p:spTgt spid="211971">
                                            <p:txEl>
                                              <p:charRg st="98" end="11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11971">
                                            <p:txEl>
                                              <p:charRg st="114" end="126"/>
                                            </p:txEl>
                                          </p:spTgt>
                                        </p:tgtEl>
                                        <p:attrNameLst>
                                          <p:attrName>style.visibility</p:attrName>
                                        </p:attrNameLst>
                                      </p:cBhvr>
                                      <p:to>
                                        <p:strVal val="visible"/>
                                      </p:to>
                                    </p:set>
                                    <p:animEffect transition="in" filter="wipe(down)">
                                      <p:cBhvr>
                                        <p:cTn id="52" dur="500"/>
                                        <p:tgtEl>
                                          <p:spTgt spid="211971">
                                            <p:txEl>
                                              <p:charRg st="114" end="12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Rectangle 3"/>
          <p:cNvSpPr>
            <a:spLocks noGrp="1"/>
          </p:cNvSpPr>
          <p:nvPr>
            <p:ph idx="1"/>
          </p:nvPr>
        </p:nvSpPr>
        <p:spPr>
          <a:xfrm>
            <a:off x="2207895" y="908685"/>
            <a:ext cx="8207375" cy="4537075"/>
          </a:xfrm>
        </p:spPr>
        <p:txBody>
          <a:bodyPr vert="horz" wrap="square" lIns="91440" tIns="45720" rIns="91440" bIns="45720" anchor="t" anchorCtr="0"/>
          <a:p>
            <a:pPr algn="just" eaLnBrk="1" hangingPunct="1">
              <a:lnSpc>
                <a:spcPct val="130000"/>
              </a:lnSpc>
            </a:pPr>
            <a:r>
              <a:rPr lang="zh-CN" altLang="en-US" sz="2400" dirty="0">
                <a:latin typeface="Arial" panose="020B0604020202020204" pitchFamily="34" charset="0"/>
              </a:rPr>
              <a:t>商标的特征  </a:t>
            </a:r>
            <a:endParaRPr lang="en-US" altLang="zh-CN" sz="2400" dirty="0">
              <a:latin typeface="Arial" panose="020B0604020202020204" pitchFamily="34" charset="0"/>
            </a:endParaRPr>
          </a:p>
          <a:p>
            <a:pPr algn="just" eaLnBrk="1" hangingPunct="1">
              <a:lnSpc>
                <a:spcPct val="130000"/>
              </a:lnSpc>
            </a:pPr>
            <a:r>
              <a:rPr lang="zh-CN" altLang="en-US" sz="2400" dirty="0">
                <a:latin typeface="Arial" panose="020B0604020202020204" pitchFamily="34" charset="0"/>
              </a:rPr>
              <a:t>（</a:t>
            </a:r>
            <a:r>
              <a:rPr lang="en-US" altLang="zh-CN" sz="2400" dirty="0">
                <a:latin typeface="Arial" panose="020B0604020202020204" pitchFamily="34" charset="0"/>
              </a:rPr>
              <a:t>1</a:t>
            </a:r>
            <a:r>
              <a:rPr lang="zh-CN" altLang="en-US" sz="2400" dirty="0">
                <a:latin typeface="Arial" panose="020B0604020202020204" pitchFamily="34" charset="0"/>
              </a:rPr>
              <a:t>）依附性。</a:t>
            </a:r>
            <a:endParaRPr lang="en-US" altLang="zh-CN" sz="2400" dirty="0">
              <a:latin typeface="Arial" panose="020B0604020202020204" pitchFamily="34" charset="0"/>
            </a:endParaRPr>
          </a:p>
          <a:p>
            <a:pPr algn="just" eaLnBrk="1" hangingPunct="1">
              <a:lnSpc>
                <a:spcPct val="130000"/>
              </a:lnSpc>
            </a:pPr>
            <a:r>
              <a:rPr lang="zh-CN" altLang="en-US" sz="2400" dirty="0">
                <a:latin typeface="Arial" panose="020B0604020202020204" pitchFamily="34" charset="0"/>
              </a:rPr>
              <a:t>（</a:t>
            </a:r>
            <a:r>
              <a:rPr lang="en-US" altLang="zh-CN" sz="2400" dirty="0">
                <a:latin typeface="Arial" panose="020B0604020202020204" pitchFamily="34" charset="0"/>
              </a:rPr>
              <a:t>2</a:t>
            </a:r>
            <a:r>
              <a:rPr lang="zh-CN" altLang="en-US" sz="2400" dirty="0">
                <a:latin typeface="Arial" panose="020B0604020202020204" pitchFamily="34" charset="0"/>
              </a:rPr>
              <a:t>）区别性。</a:t>
            </a:r>
            <a:endParaRPr lang="en-US" altLang="zh-CN" sz="2400" dirty="0">
              <a:latin typeface="Arial" panose="020B0604020202020204" pitchFamily="34" charset="0"/>
            </a:endParaRPr>
          </a:p>
          <a:p>
            <a:pPr algn="just" eaLnBrk="1" hangingPunct="1">
              <a:lnSpc>
                <a:spcPct val="130000"/>
              </a:lnSpc>
            </a:pPr>
            <a:r>
              <a:rPr lang="zh-CN" altLang="en-US" sz="2400" dirty="0">
                <a:latin typeface="Arial" panose="020B0604020202020204" pitchFamily="34" charset="0"/>
              </a:rPr>
              <a:t>（</a:t>
            </a:r>
            <a:r>
              <a:rPr lang="en-US" altLang="zh-CN" sz="2400" dirty="0">
                <a:latin typeface="Arial" panose="020B0604020202020204" pitchFamily="34" charset="0"/>
              </a:rPr>
              <a:t>3</a:t>
            </a:r>
            <a:r>
              <a:rPr lang="zh-CN" altLang="en-US" sz="2400" dirty="0">
                <a:latin typeface="Arial" panose="020B0604020202020204" pitchFamily="34" charset="0"/>
              </a:rPr>
              <a:t>）专属性。</a:t>
            </a:r>
            <a:endParaRPr lang="en-US" altLang="zh-CN" sz="2400" dirty="0">
              <a:latin typeface="Arial" panose="020B0604020202020204" pitchFamily="34" charset="0"/>
            </a:endParaRPr>
          </a:p>
          <a:p>
            <a:pPr algn="just" eaLnBrk="1" hangingPunct="1">
              <a:lnSpc>
                <a:spcPct val="130000"/>
              </a:lnSpc>
            </a:pPr>
            <a:r>
              <a:rPr lang="zh-CN" altLang="en-US" sz="2400" dirty="0">
                <a:latin typeface="Arial" panose="020B0604020202020204" pitchFamily="34" charset="0"/>
              </a:rPr>
              <a:t>（</a:t>
            </a:r>
            <a:r>
              <a:rPr lang="en-US" altLang="zh-CN" sz="2400" dirty="0">
                <a:latin typeface="Arial" panose="020B0604020202020204" pitchFamily="34" charset="0"/>
              </a:rPr>
              <a:t>4</a:t>
            </a:r>
            <a:r>
              <a:rPr lang="zh-CN" altLang="en-US" sz="2400" dirty="0">
                <a:latin typeface="Arial" panose="020B0604020202020204" pitchFamily="34" charset="0"/>
              </a:rPr>
              <a:t>）可视性。</a:t>
            </a:r>
            <a:endParaRPr lang="en-US" altLang="zh-CN" sz="2400" dirty="0">
              <a:latin typeface="Arial" panose="020B0604020202020204" pitchFamily="34" charset="0"/>
            </a:endParaRPr>
          </a:p>
          <a:p>
            <a:pPr algn="just" eaLnBrk="1" hangingPunct="1">
              <a:lnSpc>
                <a:spcPct val="130000"/>
              </a:lnSpc>
            </a:pPr>
            <a:r>
              <a:rPr lang="zh-CN" altLang="en-US" sz="2400" dirty="0">
                <a:latin typeface="Arial" panose="020B0604020202020204" pitchFamily="34" charset="0"/>
              </a:rPr>
              <a:t>（</a:t>
            </a:r>
            <a:r>
              <a:rPr lang="en-US" altLang="zh-CN" sz="2400" dirty="0">
                <a:latin typeface="Arial" panose="020B0604020202020204" pitchFamily="34" charset="0"/>
              </a:rPr>
              <a:t>5</a:t>
            </a:r>
            <a:r>
              <a:rPr lang="zh-CN" altLang="en-US" sz="2400" dirty="0">
                <a:latin typeface="Arial" panose="020B0604020202020204" pitchFamily="34" charset="0"/>
              </a:rPr>
              <a:t>）信息性。</a:t>
            </a:r>
            <a:endParaRPr lang="en-US" altLang="zh-CN" sz="2400" dirty="0">
              <a:latin typeface="Arial" panose="020B0604020202020204" pitchFamily="34" charset="0"/>
            </a:endParaRPr>
          </a:p>
          <a:p>
            <a:pPr algn="just" eaLnBrk="1" hangingPunct="1">
              <a:lnSpc>
                <a:spcPct val="80000"/>
              </a:lnSpc>
            </a:pPr>
            <a:endParaRPr lang="en-US" altLang="zh-CN" sz="2400" dirty="0">
              <a:latin typeface="Arial" panose="020B0604020202020204" pitchFamily="34" charset="0"/>
            </a:endParaRPr>
          </a:p>
        </p:txBody>
      </p:sp>
    </p:spTree>
  </p:cSld>
  <p:clrMapOvr>
    <a:masterClrMapping/>
  </p:clrMapOvr>
  <p:transition spd="slow">
    <p:randomBar dir="vert"/>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4" name="Rectangle 3"/>
          <p:cNvSpPr>
            <a:spLocks noGrp="1"/>
          </p:cNvSpPr>
          <p:nvPr>
            <p:ph idx="1"/>
          </p:nvPr>
        </p:nvSpPr>
        <p:spPr>
          <a:xfrm>
            <a:off x="1733550" y="1700530"/>
            <a:ext cx="10038715" cy="4070350"/>
          </a:xfrm>
        </p:spPr>
        <p:txBody>
          <a:bodyPr vert="horz" wrap="square" lIns="91440" tIns="45720" rIns="91440" bIns="45720" anchor="t" anchorCtr="0"/>
          <a:p>
            <a:pPr eaLnBrk="1" hangingPunct="1">
              <a:lnSpc>
                <a:spcPct val="140000"/>
              </a:lnSpc>
            </a:pPr>
            <a:r>
              <a:rPr sz="1600" dirty="0">
                <a:latin typeface="Times New Roman" panose="02020603050405020304" pitchFamily="18" charset="0"/>
                <a:cs typeface="Times New Roman" panose="02020603050405020304" pitchFamily="18" charset="0"/>
              </a:rPr>
              <a:t>1.中国商标网：http://sbj.cnipa.gov.cn/sbj/index.html</a:t>
            </a:r>
            <a:endParaRPr sz="1600" dirty="0">
              <a:latin typeface="Times New Roman" panose="02020603050405020304" pitchFamily="18" charset="0"/>
              <a:cs typeface="Times New Roman" panose="02020603050405020304" pitchFamily="18" charset="0"/>
            </a:endParaRPr>
          </a:p>
          <a:p>
            <a:pPr eaLnBrk="1" hangingPunct="1">
              <a:lnSpc>
                <a:spcPct val="140000"/>
              </a:lnSpc>
            </a:pPr>
            <a:r>
              <a:rPr sz="1600" dirty="0">
                <a:latin typeface="Times New Roman" panose="02020603050405020304" pitchFamily="18" charset="0"/>
                <a:cs typeface="Times New Roman" panose="02020603050405020304" pitchFamily="18" charset="0"/>
              </a:rPr>
              <a:t>2.商标转让网：http://www.gbicom.cn/</a:t>
            </a:r>
            <a:endParaRPr sz="1600" dirty="0">
              <a:latin typeface="Times New Roman" panose="02020603050405020304" pitchFamily="18" charset="0"/>
              <a:cs typeface="Times New Roman" panose="02020603050405020304" pitchFamily="18" charset="0"/>
            </a:endParaRPr>
          </a:p>
          <a:p>
            <a:pPr eaLnBrk="1" hangingPunct="1">
              <a:lnSpc>
                <a:spcPct val="140000"/>
              </a:lnSpc>
            </a:pPr>
            <a:r>
              <a:rPr sz="1600" dirty="0">
                <a:latin typeface="Times New Roman" panose="02020603050405020304" pitchFamily="18" charset="0"/>
                <a:cs typeface="Times New Roman" panose="02020603050405020304" pitchFamily="18" charset="0"/>
              </a:rPr>
              <a:t>3.安青虎. 驰名商标和中国的驰名商标保护制度（精）［M］. 北京：商务印书馆，2009. </a:t>
            </a:r>
            <a:endParaRPr sz="1600" dirty="0">
              <a:latin typeface="Times New Roman" panose="02020603050405020304" pitchFamily="18" charset="0"/>
              <a:cs typeface="Times New Roman" panose="02020603050405020304" pitchFamily="18" charset="0"/>
            </a:endParaRPr>
          </a:p>
          <a:p>
            <a:pPr eaLnBrk="1" hangingPunct="1">
              <a:lnSpc>
                <a:spcPct val="140000"/>
              </a:lnSpc>
            </a:pPr>
            <a:r>
              <a:rPr sz="1600" dirty="0">
                <a:latin typeface="Times New Roman" panose="02020603050405020304" pitchFamily="18" charset="0"/>
                <a:cs typeface="Times New Roman" panose="02020603050405020304" pitchFamily="18" charset="0"/>
              </a:rPr>
              <a:t>4.左旭初. 著名企业家与名牌商标［M］. 上海：上海社会科学院出版社，2008. </a:t>
            </a:r>
            <a:endParaRPr sz="1600" dirty="0">
              <a:latin typeface="Times New Roman" panose="02020603050405020304" pitchFamily="18" charset="0"/>
              <a:cs typeface="Times New Roman" panose="02020603050405020304" pitchFamily="18" charset="0"/>
            </a:endParaRPr>
          </a:p>
          <a:p>
            <a:pPr eaLnBrk="1" hangingPunct="1">
              <a:lnSpc>
                <a:spcPct val="140000"/>
              </a:lnSpc>
            </a:pPr>
            <a:r>
              <a:rPr sz="1600" dirty="0">
                <a:latin typeface="Times New Roman" panose="02020603050405020304" pitchFamily="18" charset="0"/>
                <a:cs typeface="Times New Roman" panose="02020603050405020304" pitchFamily="18" charset="0"/>
              </a:rPr>
              <a:t>5.张朝栋. 中国驰名商标攻略——中国驰名商标认定与保护研究［M］. 北京：中国经济出版社，2010. </a:t>
            </a:r>
            <a:endParaRPr sz="1600" dirty="0">
              <a:latin typeface="Times New Roman" panose="02020603050405020304" pitchFamily="18" charset="0"/>
              <a:cs typeface="Times New Roman" panose="02020603050405020304" pitchFamily="18" charset="0"/>
            </a:endParaRPr>
          </a:p>
          <a:p>
            <a:pPr eaLnBrk="1" hangingPunct="1">
              <a:lnSpc>
                <a:spcPct val="140000"/>
              </a:lnSpc>
            </a:pPr>
            <a:r>
              <a:rPr sz="1600" dirty="0">
                <a:latin typeface="Times New Roman" panose="02020603050405020304" pitchFamily="18" charset="0"/>
                <a:cs typeface="Times New Roman" panose="02020603050405020304" pitchFamily="18" charset="0"/>
              </a:rPr>
              <a:t>6.白光. 品牌溯源的故事［M］. 北京：中国经济出版社，2006.</a:t>
            </a:r>
            <a:endParaRPr sz="1600" dirty="0">
              <a:latin typeface="Times New Roman" panose="02020603050405020304" pitchFamily="18" charset="0"/>
              <a:cs typeface="Times New Roman" panose="02020603050405020304" pitchFamily="18" charset="0"/>
            </a:endParaRPr>
          </a:p>
          <a:p>
            <a:pPr eaLnBrk="1" hangingPunct="1">
              <a:lnSpc>
                <a:spcPct val="140000"/>
              </a:lnSpc>
            </a:pPr>
            <a:r>
              <a:rPr sz="1600" dirty="0">
                <a:latin typeface="Times New Roman" panose="02020603050405020304" pitchFamily="18" charset="0"/>
                <a:cs typeface="Times New Roman" panose="02020603050405020304" pitchFamily="18" charset="0"/>
              </a:rPr>
              <a:t>7.靳埭强. 品牌设计100+1:100个品牌商标与1个品牌形象设计案例［M］. 北京：北京大学出版社，2016. </a:t>
            </a:r>
            <a:endParaRPr sz="1600" dirty="0">
              <a:latin typeface="Times New Roman" panose="02020603050405020304" pitchFamily="18" charset="0"/>
              <a:cs typeface="Times New Roman" panose="02020603050405020304" pitchFamily="18" charset="0"/>
            </a:endParaRPr>
          </a:p>
          <a:p>
            <a:pPr eaLnBrk="1" hangingPunct="1">
              <a:lnSpc>
                <a:spcPct val="140000"/>
              </a:lnSpc>
            </a:pPr>
            <a:r>
              <a:rPr sz="1600" dirty="0">
                <a:latin typeface="Times New Roman" panose="02020603050405020304" pitchFamily="18" charset="0"/>
                <a:cs typeface="Times New Roman" panose="02020603050405020304" pitchFamily="18" charset="0"/>
              </a:rPr>
              <a:t>8. 何红华. 农产品商标翻译研究［M］. 上海：上海交通大学出版社，2016.</a:t>
            </a:r>
            <a:endParaRPr sz="1600" dirty="0">
              <a:latin typeface="Times New Roman" panose="02020603050405020304" pitchFamily="18" charset="0"/>
              <a:cs typeface="Times New Roman" panose="02020603050405020304" pitchFamily="18" charset="0"/>
            </a:endParaRPr>
          </a:p>
          <a:p>
            <a:pPr eaLnBrk="1" hangingPunct="1">
              <a:lnSpc>
                <a:spcPct val="140000"/>
              </a:lnSpc>
            </a:pPr>
            <a:r>
              <a:rPr sz="1600" dirty="0">
                <a:latin typeface="Times New Roman" panose="02020603050405020304" pitchFamily="18" charset="0"/>
                <a:cs typeface="Times New Roman" panose="02020603050405020304" pitchFamily="18" charset="0"/>
              </a:rPr>
              <a:t>9. 胡晓姣. 品牌翻译规范化研究［M］. 北京：中央民族大学出版社，2017.</a:t>
            </a:r>
            <a:endParaRPr sz="1600" dirty="0">
              <a:latin typeface="Times New Roman" panose="02020603050405020304" pitchFamily="18" charset="0"/>
              <a:cs typeface="Times New Roman" panose="02020603050405020304" pitchFamily="18" charset="0"/>
            </a:endParaRPr>
          </a:p>
          <a:p>
            <a:pPr eaLnBrk="1" hangingPunct="1">
              <a:lnSpc>
                <a:spcPct val="140000"/>
              </a:lnSpc>
            </a:pPr>
            <a:r>
              <a:rPr sz="1600" dirty="0">
                <a:latin typeface="Times New Roman" panose="02020603050405020304" pitchFamily="18" charset="0"/>
                <a:cs typeface="Times New Roman" panose="02020603050405020304" pitchFamily="18" charset="0"/>
              </a:rPr>
              <a:t>10. 刘彦哲. 中外汽车品牌商标命名与翻译研究［M］. 北京：团结出版社，2024.</a:t>
            </a:r>
            <a:endParaRPr sz="1600" dirty="0">
              <a:latin typeface="Times New Roman" panose="02020603050405020304" pitchFamily="18" charset="0"/>
              <a:cs typeface="Times New Roman" panose="02020603050405020304" pitchFamily="18" charset="0"/>
            </a:endParaRPr>
          </a:p>
        </p:txBody>
      </p:sp>
      <p:sp>
        <p:nvSpPr>
          <p:cNvPr id="84995" name="Rectangle 4"/>
          <p:cNvSpPr>
            <a:spLocks noGrp="1"/>
          </p:cNvSpPr>
          <p:nvPr>
            <p:ph type="title"/>
          </p:nvPr>
        </p:nvSpPr>
        <p:spPr/>
        <p:txBody>
          <a:bodyPr vert="horz" wrap="square" lIns="91440" tIns="45720" rIns="91440" bIns="45720" anchor="b" anchorCtr="0"/>
          <a:p>
            <a:pPr eaLnBrk="1" hangingPunct="1"/>
            <a:r>
              <a:rPr lang="en-US" altLang="zh-CN" b="1" dirty="0"/>
              <a:t>PART</a:t>
            </a:r>
            <a:r>
              <a:rPr lang="en-US" altLang="zh-CN" dirty="0"/>
              <a:t> </a:t>
            </a:r>
            <a:r>
              <a:rPr lang="en-US" altLang="zh-CN" b="1" dirty="0"/>
              <a:t>SEVEN</a:t>
            </a:r>
            <a:r>
              <a:rPr lang="en-US" altLang="zh-CN" dirty="0"/>
              <a:t> </a:t>
            </a:r>
            <a:r>
              <a:rPr lang="zh-CN" altLang="en-US" dirty="0"/>
              <a:t>学习参考</a:t>
            </a:r>
            <a:endParaRPr lang="zh-CN" altLang="en-US" dirty="0"/>
          </a:p>
        </p:txBody>
      </p:sp>
    </p:spTree>
  </p:cSld>
  <p:clrMapOvr>
    <a:masterClrMapping/>
  </p:clrMapOvr>
  <p:transition spd="slow">
    <p:randomBar dir="vert"/>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8" name="Rectangle 2"/>
          <p:cNvSpPr>
            <a:spLocks noGrp="1"/>
          </p:cNvSpPr>
          <p:nvPr>
            <p:ph type="title"/>
          </p:nvPr>
        </p:nvSpPr>
        <p:spPr/>
        <p:txBody>
          <a:bodyPr vert="horz" wrap="square" lIns="91440" tIns="45720" rIns="91440" bIns="45720" anchor="b" anchorCtr="0"/>
          <a:p>
            <a:pPr eaLnBrk="1" hangingPunct="1"/>
            <a:r>
              <a:rPr lang="en-US" altLang="zh-CN" b="1" dirty="0"/>
              <a:t>PART</a:t>
            </a:r>
            <a:r>
              <a:rPr lang="en-US" altLang="zh-CN" dirty="0"/>
              <a:t> </a:t>
            </a:r>
            <a:r>
              <a:rPr lang="en-US" altLang="zh-CN" b="1" dirty="0"/>
              <a:t>EIGHT</a:t>
            </a:r>
            <a:r>
              <a:rPr lang="en-US" altLang="zh-CN" dirty="0"/>
              <a:t> </a:t>
            </a:r>
            <a:r>
              <a:rPr lang="zh-CN" altLang="en-US" dirty="0"/>
              <a:t>单元预告与实训任务</a:t>
            </a:r>
            <a:endParaRPr lang="zh-CN" altLang="en-US" dirty="0"/>
          </a:p>
        </p:txBody>
      </p:sp>
      <p:sp>
        <p:nvSpPr>
          <p:cNvPr id="86019" name="Rectangle 3"/>
          <p:cNvSpPr>
            <a:spLocks noGrp="1"/>
          </p:cNvSpPr>
          <p:nvPr>
            <p:ph idx="1"/>
          </p:nvPr>
        </p:nvSpPr>
        <p:spPr/>
        <p:txBody>
          <a:bodyPr vert="horz" wrap="square" lIns="91440" tIns="45720" rIns="91440" bIns="45720" anchor="t" anchorCtr="0"/>
          <a:p>
            <a:pPr eaLnBrk="1" hangingPunct="1">
              <a:lnSpc>
                <a:spcPct val="120000"/>
              </a:lnSpc>
            </a:pPr>
            <a:r>
              <a:rPr lang="en-US" altLang="zh-CN" sz="2400" dirty="0">
                <a:latin typeface="Arial" panose="020B0604020202020204" pitchFamily="34" charset="0"/>
              </a:rPr>
              <a:t>1. </a:t>
            </a:r>
            <a:r>
              <a:rPr lang="zh-CN" altLang="en-US" sz="2400" dirty="0">
                <a:latin typeface="Arial" panose="020B0604020202020204" pitchFamily="34" charset="0"/>
              </a:rPr>
              <a:t>下一单元我们将讲述公关文稿的翻译，涉及到公共关系各个环节的有关文件翻译。</a:t>
            </a:r>
            <a:endParaRPr lang="zh-CN" altLang="en-US" sz="2400" dirty="0">
              <a:latin typeface="Arial" panose="020B0604020202020204" pitchFamily="34" charset="0"/>
            </a:endParaRPr>
          </a:p>
          <a:p>
            <a:pPr eaLnBrk="1" hangingPunct="1">
              <a:lnSpc>
                <a:spcPct val="120000"/>
              </a:lnSpc>
            </a:pPr>
            <a:r>
              <a:rPr lang="en-US" altLang="zh-CN" sz="2400" dirty="0">
                <a:latin typeface="Arial" panose="020B0604020202020204" pitchFamily="34" charset="0"/>
              </a:rPr>
              <a:t>2. </a:t>
            </a:r>
            <a:r>
              <a:rPr lang="zh-CN" altLang="en-US" sz="2400" dirty="0">
                <a:latin typeface="Arial" panose="020B0604020202020204" pitchFamily="34" charset="0"/>
              </a:rPr>
              <a:t>如果你在广交会工作，美国贸易代表团来访，请为您的上司准备一份介绍广交会的文稿（双语），以便在欢迎宴会上发表讲话。</a:t>
            </a:r>
            <a:endParaRPr lang="zh-CN" altLang="en-US" sz="2400" dirty="0">
              <a:latin typeface="Arial" panose="020B0604020202020204" pitchFamily="34" charset="0"/>
            </a:endParaRPr>
          </a:p>
        </p:txBody>
      </p:sp>
    </p:spTree>
  </p:cSld>
  <p:clrMapOvr>
    <a:masterClrMapping/>
  </p:clrMapOvr>
  <p:transition spd="slow">
    <p:randomBar dir="vert"/>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2" name="Rectangle 3"/>
          <p:cNvSpPr>
            <a:spLocks noGrp="1"/>
          </p:cNvSpPr>
          <p:nvPr>
            <p:ph type="body" sz="half" idx="1"/>
          </p:nvPr>
        </p:nvSpPr>
        <p:spPr>
          <a:xfrm>
            <a:off x="3503613" y="3500438"/>
            <a:ext cx="5076825" cy="2014537"/>
          </a:xfrm>
        </p:spPr>
        <p:txBody>
          <a:bodyPr vert="horz" wrap="square" lIns="91440" tIns="45720" rIns="91440" bIns="45720" anchor="t" anchorCtr="0"/>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对外经济贸易大学出版社市场营销部</a:t>
            </a:r>
            <a:endParaRPr lang="zh-CN" altLang="en-US" sz="2200" b="1" dirty="0">
              <a:solidFill>
                <a:schemeClr val="tx2"/>
              </a:solidFill>
            </a:endParaRPr>
          </a:p>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地址：北京市朝阳区惠新东街</a:t>
            </a:r>
            <a:r>
              <a:rPr lang="en-US" altLang="zh-CN" sz="2200" b="1" dirty="0">
                <a:solidFill>
                  <a:schemeClr val="tx2"/>
                </a:solidFill>
              </a:rPr>
              <a:t>10</a:t>
            </a:r>
            <a:r>
              <a:rPr lang="zh-CN" altLang="en-US" sz="2200" b="1" dirty="0">
                <a:solidFill>
                  <a:schemeClr val="tx2"/>
                </a:solidFill>
              </a:rPr>
              <a:t>号    </a:t>
            </a:r>
            <a:endParaRPr lang="zh-CN" altLang="en-US" sz="2200" b="1" dirty="0">
              <a:solidFill>
                <a:schemeClr val="tx2"/>
              </a:solidFill>
            </a:endParaRPr>
          </a:p>
          <a:p>
            <a:pPr eaLnBrk="1" hangingPunct="1">
              <a:lnSpc>
                <a:spcPct val="90000"/>
              </a:lnSpc>
              <a:buClr>
                <a:schemeClr val="tx2"/>
              </a:buClr>
              <a:buSzPct val="70000"/>
              <a:buFont typeface="Wingdings" panose="05000000000000000000" pitchFamily="2" charset="2"/>
            </a:pPr>
            <a:r>
              <a:rPr lang="zh-CN" altLang="en-US" sz="2200" b="1" dirty="0">
                <a:solidFill>
                  <a:schemeClr val="tx2"/>
                </a:solidFill>
              </a:rPr>
              <a:t>电话：</a:t>
            </a:r>
            <a:r>
              <a:rPr lang="en-US" altLang="zh-CN" sz="2200" b="1" dirty="0">
                <a:solidFill>
                  <a:schemeClr val="tx2"/>
                </a:solidFill>
              </a:rPr>
              <a:t>010-64492342</a:t>
            </a:r>
            <a:endParaRPr lang="en-US" altLang="zh-CN" sz="2200" b="1" dirty="0">
              <a:solidFill>
                <a:schemeClr val="tx2"/>
              </a:solidFill>
            </a:endParaRPr>
          </a:p>
          <a:p>
            <a:pPr eaLnBrk="1" hangingPunct="1">
              <a:lnSpc>
                <a:spcPct val="90000"/>
              </a:lnSpc>
              <a:buClr>
                <a:schemeClr val="tx2"/>
              </a:buClr>
              <a:buSzPct val="70000"/>
              <a:buFont typeface="Wingdings" panose="05000000000000000000" pitchFamily="2" charset="2"/>
            </a:pPr>
            <a:r>
              <a:rPr lang="en-US" altLang="zh-CN" sz="2200" b="1" dirty="0">
                <a:solidFill>
                  <a:schemeClr val="tx2"/>
                </a:solidFill>
              </a:rPr>
              <a:t>http://www.uibep.com</a:t>
            </a:r>
            <a:endParaRPr lang="en-US" altLang="zh-CN" sz="2200" b="1" dirty="0">
              <a:solidFill>
                <a:schemeClr val="tx2"/>
              </a:solidFill>
            </a:endParaRPr>
          </a:p>
          <a:p>
            <a:pPr eaLnBrk="1" hangingPunct="1">
              <a:lnSpc>
                <a:spcPct val="90000"/>
              </a:lnSpc>
              <a:buClr>
                <a:schemeClr val="tx2"/>
              </a:buClr>
              <a:buSzPct val="70000"/>
              <a:buFont typeface="Wingdings" panose="05000000000000000000" pitchFamily="2" charset="2"/>
            </a:pPr>
            <a:r>
              <a:rPr lang="en-US" altLang="zh-CN" sz="2200" b="1" dirty="0">
                <a:solidFill>
                  <a:schemeClr val="tx2"/>
                </a:solidFill>
              </a:rPr>
              <a:t>E-mail: uibep@126.com</a:t>
            </a:r>
            <a:endParaRPr lang="en-US" altLang="zh-CN" sz="2200" b="1" dirty="0">
              <a:solidFill>
                <a:schemeClr val="tx2"/>
              </a:solidFill>
            </a:endParaRPr>
          </a:p>
        </p:txBody>
      </p:sp>
      <p:sp>
        <p:nvSpPr>
          <p:cNvPr id="72714" name="Rectangle 10"/>
          <p:cNvSpPr>
            <a:spLocks noChangeArrowheads="1"/>
          </p:cNvSpPr>
          <p:nvPr/>
        </p:nvSpPr>
        <p:spPr bwMode="auto">
          <a:xfrm>
            <a:off x="4727575" y="2043113"/>
            <a:ext cx="2736850" cy="1106805"/>
          </a:xfrm>
          <a:prstGeom prst="rect">
            <a:avLst/>
          </a:prstGeom>
          <a:noFill/>
          <a:ln w="9525">
            <a:noFill/>
            <a:miter lim="800000"/>
          </a:ln>
          <a:effec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6600" b="0"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华文琥珀" pitchFamily="2" charset="-122"/>
                <a:cs typeface="+mn-cs"/>
              </a:rPr>
              <a:t>谢谢！</a:t>
            </a:r>
            <a:endParaRPr kumimoji="0" lang="zh-CN" altLang="en-US" sz="6600" b="0" i="0" u="none" strike="noStrike" kern="1200" cap="none" spc="0" normalizeH="0" baseline="0" noProof="0">
              <a:ln>
                <a:noFill/>
              </a:ln>
              <a:solidFill>
                <a:schemeClr val="tx2"/>
              </a:solidFill>
              <a:effectLst>
                <a:outerShdw blurRad="38100" dist="38100" dir="2700000" algn="tl">
                  <a:srgbClr val="C0C0C0"/>
                </a:outerShdw>
              </a:effectLst>
              <a:uLnTx/>
              <a:uFillTx/>
              <a:latin typeface="Arial" panose="020B0604020202020204" pitchFamily="34" charset="0"/>
              <a:ea typeface="华文琥珀" pitchFamily="2" charset="-122"/>
              <a:cs typeface="+mn-cs"/>
            </a:endParaRPr>
          </a:p>
        </p:txBody>
      </p:sp>
    </p:spTree>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Rectangle 3"/>
          <p:cNvSpPr>
            <a:spLocks noGrp="1"/>
          </p:cNvSpPr>
          <p:nvPr>
            <p:ph idx="1"/>
          </p:nvPr>
        </p:nvSpPr>
        <p:spPr>
          <a:xfrm>
            <a:off x="1775460" y="1628775"/>
            <a:ext cx="9838690" cy="5113020"/>
          </a:xfrm>
        </p:spPr>
        <p:txBody>
          <a:bodyPr vert="horz" wrap="square" lIns="91440" tIns="45720" rIns="91440" bIns="45720" anchor="t" anchorCtr="0"/>
          <a:p>
            <a:pPr algn="just" eaLnBrk="1" hangingPunct="1">
              <a:lnSpc>
                <a:spcPct val="140000"/>
              </a:lnSpc>
            </a:pP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6</a:t>
            </a:r>
            <a:r>
              <a:rPr lang="zh-CN" altLang="en-US" sz="2000" dirty="0">
                <a:latin typeface="Times New Roman" panose="02020603050405020304" pitchFamily="18" charset="0"/>
                <a:cs typeface="Times New Roman" panose="02020603050405020304" pitchFamily="18" charset="0"/>
              </a:rPr>
              <a:t>）价值性。商标是一种无形资产，具有价值。有些商标价值连城，正如可口可乐前总裁道格拉斯</a:t>
            </a:r>
            <a:r>
              <a:rPr lang="en-US" altLang="zh-CN" sz="2000" dirty="0">
                <a:latin typeface="Times New Roman" panose="02020603050405020304" pitchFamily="18" charset="0"/>
                <a:cs typeface="Times New Roman" panose="02020603050405020304" pitchFamily="18" charset="0"/>
              </a:rPr>
              <a:t>•</a:t>
            </a:r>
            <a:r>
              <a:rPr lang="zh-CN" altLang="en-US" sz="2000" dirty="0">
                <a:latin typeface="Times New Roman" panose="02020603050405020304" pitchFamily="18" charset="0"/>
                <a:cs typeface="Times New Roman" panose="02020603050405020304" pitchFamily="18" charset="0"/>
              </a:rPr>
              <a:t>达夫特所说：“</a:t>
            </a:r>
            <a:r>
              <a:rPr lang="zh-CN" altLang="en-US" sz="2000" b="1" dirty="0">
                <a:latin typeface="Times New Roman" panose="02020603050405020304" pitchFamily="18" charset="0"/>
                <a:cs typeface="Times New Roman" panose="02020603050405020304" pitchFamily="18" charset="0"/>
              </a:rPr>
              <a:t>如果可口可乐在世界各地的厂房被一把大火烧光，只要可口可乐的品牌还在，一夜之间它会让所有的厂房在废墟上拔地而起</a:t>
            </a:r>
            <a:r>
              <a:rPr lang="zh-CN" altLang="en-US" sz="2000" dirty="0">
                <a:latin typeface="Times New Roman" panose="02020603050405020304" pitchFamily="18" charset="0"/>
                <a:cs typeface="Times New Roman" panose="02020603050405020304" pitchFamily="18" charset="0"/>
              </a:rPr>
              <a:t>。”</a:t>
            </a:r>
            <a:endParaRPr lang="en-US" altLang="zh-CN" sz="2000" dirty="0">
              <a:latin typeface="Times New Roman" panose="02020603050405020304" pitchFamily="18" charset="0"/>
              <a:cs typeface="Times New Roman" panose="02020603050405020304" pitchFamily="18" charset="0"/>
            </a:endParaRPr>
          </a:p>
          <a:p>
            <a:pPr algn="just" eaLnBrk="1" hangingPunct="1">
              <a:lnSpc>
                <a:spcPct val="140000"/>
              </a:lnSpc>
            </a:pP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7</a:t>
            </a:r>
            <a:r>
              <a:rPr lang="zh-CN" altLang="en-US" sz="2000" dirty="0">
                <a:latin typeface="Times New Roman" panose="02020603050405020304" pitchFamily="18" charset="0"/>
                <a:cs typeface="Times New Roman" panose="02020603050405020304" pitchFamily="18" charset="0"/>
              </a:rPr>
              <a:t>）简洁性。</a:t>
            </a:r>
            <a:endParaRPr lang="en-US" altLang="zh-CN" sz="2000" dirty="0">
              <a:latin typeface="Times New Roman" panose="02020603050405020304" pitchFamily="18" charset="0"/>
              <a:cs typeface="Times New Roman" panose="02020603050405020304" pitchFamily="18" charset="0"/>
            </a:endParaRPr>
          </a:p>
          <a:p>
            <a:pPr algn="just" eaLnBrk="1" hangingPunct="1">
              <a:lnSpc>
                <a:spcPct val="140000"/>
              </a:lnSpc>
            </a:pP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8</a:t>
            </a:r>
            <a:r>
              <a:rPr lang="zh-CN" altLang="en-US" sz="2000" dirty="0">
                <a:latin typeface="Times New Roman" panose="02020603050405020304" pitchFamily="18" charset="0"/>
                <a:cs typeface="Times New Roman" panose="02020603050405020304" pitchFamily="18" charset="0"/>
              </a:rPr>
              <a:t>）创新性。创新是商标的灵魂，是企业制胜的法宝。娃哈哈集团于</a:t>
            </a:r>
            <a:r>
              <a:rPr lang="en-US" altLang="zh-CN" sz="2000" dirty="0">
                <a:latin typeface="Times New Roman" panose="02020603050405020304" pitchFamily="18" charset="0"/>
                <a:cs typeface="Times New Roman" panose="02020603050405020304" pitchFamily="18" charset="0"/>
              </a:rPr>
              <a:t>1998</a:t>
            </a:r>
            <a:r>
              <a:rPr lang="zh-CN" altLang="en-US" sz="2000" dirty="0">
                <a:latin typeface="Times New Roman" panose="02020603050405020304" pitchFamily="18" charset="0"/>
                <a:cs typeface="Times New Roman" panose="02020603050405020304" pitchFamily="18" charset="0"/>
              </a:rPr>
              <a:t>年开始推出了“非常可乐”，面对扬名在先的“可口可乐”和“百事可乐”，该集团创造性地使用了“非常可乐”的商标，并创造性地使用“</a:t>
            </a:r>
            <a:r>
              <a:rPr lang="en-US" altLang="zh-CN" sz="2000" dirty="0">
                <a:latin typeface="Times New Roman" panose="02020603050405020304" pitchFamily="18" charset="0"/>
                <a:cs typeface="Times New Roman" panose="02020603050405020304" pitchFamily="18" charset="0"/>
              </a:rPr>
              <a:t>Future Cola”</a:t>
            </a:r>
            <a:r>
              <a:rPr lang="zh-CN" altLang="en-US" sz="2000" dirty="0">
                <a:latin typeface="Times New Roman" panose="02020603050405020304" pitchFamily="18" charset="0"/>
                <a:cs typeface="Times New Roman" panose="02020603050405020304" pitchFamily="18" charset="0"/>
              </a:rPr>
              <a:t>作为其英文翻译，取得了较大的成功。</a:t>
            </a:r>
            <a:endParaRPr lang="zh-CN" altLang="en-US" sz="2000" dirty="0">
              <a:latin typeface="Times New Roman" panose="02020603050405020304" pitchFamily="18" charset="0"/>
              <a:cs typeface="Times New Roman" panose="02020603050405020304" pitchFamily="18" charset="0"/>
            </a:endParaRPr>
          </a:p>
          <a:p>
            <a:pPr eaLnBrk="1" hangingPunct="1"/>
            <a:endParaRPr lang="zh-CN" altLang="en-US" sz="2000" dirty="0">
              <a:latin typeface="Times New Roman" panose="02020603050405020304" pitchFamily="18" charset="0"/>
              <a:cs typeface="Times New Roman" panose="02020603050405020304" pitchFamily="18" charset="0"/>
            </a:endParaRPr>
          </a:p>
        </p:txBody>
      </p:sp>
    </p:spTree>
  </p:cSld>
  <p:clrMapOvr>
    <a:masterClrMapping/>
  </p:clrMapOvr>
  <p:transition spd="slow">
    <p:randomBar dir="vert"/>
  </p:transition>
</p:sld>
</file>

<file path=ppt/tags/tag1.xml><?xml version="1.0" encoding="utf-8"?>
<p:tagLst xmlns:p="http://schemas.openxmlformats.org/presentationml/2006/main">
  <p:tag name="TABLE_ENDDRAG_ORIGIN_RECT" val="769*326"/>
  <p:tag name="TABLE_ENDDRAG_RECT" val="144*88*769*326"/>
</p:tagLst>
</file>

<file path=ppt/tags/tag2.xml><?xml version="1.0" encoding="utf-8"?>
<p:tagLst xmlns:p="http://schemas.openxmlformats.org/presentationml/2006/main">
  <p:tag name="commondata" val="eyJoZGlkIjoiYjk5ODM0YmMxOWJiYWQyNDU4MGIzYWRmYTA0ZmI5NDcifQ=="/>
</p:tagLst>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宋体"/>
        <a:cs typeface=""/>
      </a:majorFont>
      <a:minorFont>
        <a:latin typeface="Verdana"/>
        <a:ea typeface="宋体"/>
        <a:cs typeface=""/>
      </a:minorFont>
    </a:fontScheme>
    <a:fmtScheme name="视点">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Eclipse</Template>
  <TotalTime>0</TotalTime>
  <Words>19155</Words>
  <Application>WPS 演示</Application>
  <PresentationFormat>全屏显示(4:3)</PresentationFormat>
  <Paragraphs>783</Paragraphs>
  <Slides>82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82</vt:i4>
      </vt:variant>
    </vt:vector>
  </HeadingPairs>
  <TitlesOfParts>
    <vt:vector size="92" baseType="lpstr">
      <vt:lpstr>Arial</vt:lpstr>
      <vt:lpstr>宋体</vt:lpstr>
      <vt:lpstr>Wingdings</vt:lpstr>
      <vt:lpstr>Verdana</vt:lpstr>
      <vt:lpstr>微软雅黑</vt:lpstr>
      <vt:lpstr>Arial Unicode MS</vt:lpstr>
      <vt:lpstr>Times New Roman</vt:lpstr>
      <vt:lpstr>黑体</vt:lpstr>
      <vt:lpstr>华文琥珀</vt:lpstr>
      <vt:lpstr>Eclipse</vt:lpstr>
      <vt:lpstr>第九单元 商标翻译</vt:lpstr>
      <vt:lpstr>商标翻译</vt:lpstr>
      <vt:lpstr>企业简介翻译</vt:lpstr>
      <vt:lpstr>§ PART ONE 认识商标与商标翻译</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PART TWO 热身练习</vt:lpstr>
      <vt:lpstr>Task II  请翻译下列商标并尝试总结翻译技巧。</vt:lpstr>
      <vt:lpstr>PowerPoint 演示文稿</vt:lpstr>
      <vt:lpstr>PowerPoint 演示文稿</vt:lpstr>
      <vt:lpstr>PowerPoint 演示文稿</vt:lpstr>
      <vt:lpstr>Task III  试分析下列A、B两组商标翻译，看看哪组商标翻译是较好的翻译，为什么？哪组商标的翻译值得改进？如何改进？</vt:lpstr>
      <vt:lpstr>PowerPoint 演示文稿</vt:lpstr>
      <vt:lpstr>PowerPoint 演示文稿</vt:lpstr>
      <vt:lpstr>PowerPoint 演示文稿</vt:lpstr>
      <vt:lpstr>PowerPoint 演示文稿</vt:lpstr>
      <vt:lpstr>PowerPoint 演示文稿</vt:lpstr>
      <vt:lpstr>PowerPoint 演示文稿</vt:lpstr>
      <vt:lpstr>§ PART THREE 商标翻译技巧</vt:lpstr>
      <vt:lpstr>解析</vt:lpstr>
      <vt:lpstr>2. 阅读下列商标，思考其语义与产品特征的联系。</vt:lpstr>
      <vt:lpstr>解析</vt:lpstr>
      <vt:lpstr>3. 阅读下列商标，讨论其词形特征。</vt:lpstr>
      <vt:lpstr>4. 观察下列商标，说明其语言特征。</vt:lpstr>
      <vt:lpstr>5. 分析下列商标在中西文化中的不同含义。</vt:lpstr>
      <vt:lpstr>PowerPoint 演示文稿</vt:lpstr>
      <vt:lpstr>PowerPoint 演示文稿</vt:lpstr>
      <vt:lpstr>Task II  商标翻译的原则：请比较下列三组商标的翻译，选择你认为恰当的商标翻译并尝试探讨商标翻译的原则。</vt:lpstr>
      <vt:lpstr>PowerPoint 演示文稿</vt:lpstr>
      <vt:lpstr>PowerPoint 演示文稿</vt:lpstr>
      <vt:lpstr>PowerPoint 演示文稿</vt:lpstr>
      <vt:lpstr>Task III  商标翻译技巧：翻译下列商标，并总结商标翻译的技巧。</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II. 商标翻译余论 </vt:lpstr>
      <vt:lpstr>PowerPoint 演示文稿</vt:lpstr>
      <vt:lpstr>PowerPoint 演示文稿</vt:lpstr>
      <vt:lpstr>PowerPoint 演示文稿</vt:lpstr>
      <vt:lpstr>3. 商标翻译——“忠”与不“忠”的较量</vt:lpstr>
      <vt:lpstr>PowerPoint 演示文稿</vt:lpstr>
      <vt:lpstr>PowerPoint 演示文稿</vt:lpstr>
      <vt:lpstr>商标翻译“增译”举隅</vt:lpstr>
      <vt:lpstr>§ PART FIVE 译技点津：商务翻译技巧之文化与翻译</vt:lpstr>
      <vt:lpstr>2. 翻译的文化适应性</vt:lpstr>
      <vt:lpstr>PowerPoint 演示文稿</vt:lpstr>
      <vt:lpstr>PowerPoint 演示文稿</vt:lpstr>
      <vt:lpstr>PowerPoint 演示文稿</vt:lpstr>
      <vt:lpstr>II. 商务翻译中的文化因素</vt:lpstr>
      <vt:lpstr>PowerPoint 演示文稿</vt:lpstr>
      <vt:lpstr>PowerPoint 演示文稿</vt:lpstr>
      <vt:lpstr>PowerPoint 演示文稿</vt:lpstr>
      <vt:lpstr>§ PART SIX 商标翻译实践</vt:lpstr>
      <vt:lpstr>Task II  请将下列英文商标翻译成中文。</vt:lpstr>
      <vt:lpstr>PowerPoint 演示文稿</vt:lpstr>
      <vt:lpstr>Task III  请将下列中文商标翻译成英文。</vt:lpstr>
      <vt:lpstr>PowerPoint 演示文稿</vt:lpstr>
      <vt:lpstr>PowerPoint 演示文稿</vt:lpstr>
      <vt:lpstr>Task IV  请判断下列商标翻译，哪一个会更成功?请说明理由。</vt:lpstr>
      <vt:lpstr>PowerPoint 演示文稿</vt:lpstr>
      <vt:lpstr>Task V  下列产品商标词相同，但由于产品不同，其翻译也不同。请根据产品特征翻译下列商标词并说明这样翻译的原因。</vt:lpstr>
      <vt:lpstr>补充练习： I. 把下列商标翻译成中文。</vt:lpstr>
      <vt:lpstr>PowerPoint 演示文稿</vt:lpstr>
      <vt:lpstr>II. 把下列商标翻译成英文。</vt:lpstr>
      <vt:lpstr>PowerPoint 演示文稿</vt:lpstr>
      <vt:lpstr>PART SEVEN 学习参考</vt:lpstr>
      <vt:lpstr>PART EIGHT 单元预告与实训任务</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ZJR</cp:lastModifiedBy>
  <cp:revision>157</cp:revision>
  <dcterms:created xsi:type="dcterms:W3CDTF">2007-10-05T07:35:00Z</dcterms:created>
  <dcterms:modified xsi:type="dcterms:W3CDTF">2024-08-19T11:02:56Z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02D30450F8AC4051B7298ED0C7C847B6_12</vt:lpwstr>
  </property>
  <property fmtid="{D5CDD505-2E9C-101B-9397-08002B2CF9AE}" pid="3" name="KSOProductBuildVer">
    <vt:lpwstr>2052-12.1.0.17827</vt:lpwstr>
  </property>
</Properties>
</file>