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91"/>
  </p:notesMasterIdLst>
  <p:sldIdLst>
    <p:sldId id="308" r:id="rId4"/>
    <p:sldId id="309" r:id="rId5"/>
    <p:sldId id="312" r:id="rId6"/>
    <p:sldId id="311" r:id="rId7"/>
    <p:sldId id="310" r:id="rId8"/>
    <p:sldId id="377" r:id="rId9"/>
    <p:sldId id="313" r:id="rId10"/>
    <p:sldId id="314" r:id="rId11"/>
    <p:sldId id="383" r:id="rId12"/>
    <p:sldId id="315" r:id="rId13"/>
    <p:sldId id="400" r:id="rId14"/>
    <p:sldId id="316" r:id="rId15"/>
    <p:sldId id="317" r:id="rId16"/>
    <p:sldId id="501" r:id="rId17"/>
    <p:sldId id="318" r:id="rId18"/>
    <p:sldId id="319" r:id="rId19"/>
    <p:sldId id="320" r:id="rId20"/>
    <p:sldId id="378" r:id="rId21"/>
    <p:sldId id="321" r:id="rId22"/>
    <p:sldId id="322" r:id="rId23"/>
    <p:sldId id="379" r:id="rId24"/>
    <p:sldId id="323" r:id="rId25"/>
    <p:sldId id="324" r:id="rId26"/>
    <p:sldId id="325" r:id="rId27"/>
    <p:sldId id="326" r:id="rId28"/>
    <p:sldId id="327" r:id="rId29"/>
    <p:sldId id="328" r:id="rId30"/>
    <p:sldId id="329" r:id="rId31"/>
    <p:sldId id="330" r:id="rId32"/>
    <p:sldId id="331" r:id="rId33"/>
    <p:sldId id="380" r:id="rId34"/>
    <p:sldId id="332" r:id="rId35"/>
    <p:sldId id="333" r:id="rId36"/>
    <p:sldId id="334" r:id="rId37"/>
    <p:sldId id="337" r:id="rId38"/>
    <p:sldId id="335" r:id="rId39"/>
    <p:sldId id="336" r:id="rId40"/>
    <p:sldId id="338" r:id="rId41"/>
    <p:sldId id="339" r:id="rId42"/>
    <p:sldId id="340" r:id="rId43"/>
    <p:sldId id="341" r:id="rId44"/>
    <p:sldId id="342" r:id="rId45"/>
    <p:sldId id="343" r:id="rId46"/>
    <p:sldId id="344" r:id="rId47"/>
    <p:sldId id="345" r:id="rId48"/>
    <p:sldId id="346" r:id="rId49"/>
    <p:sldId id="347" r:id="rId50"/>
    <p:sldId id="348" r:id="rId51"/>
    <p:sldId id="349" r:id="rId52"/>
    <p:sldId id="350" r:id="rId53"/>
    <p:sldId id="351" r:id="rId54"/>
    <p:sldId id="352" r:id="rId55"/>
    <p:sldId id="353" r:id="rId56"/>
    <p:sldId id="354" r:id="rId57"/>
    <p:sldId id="381" r:id="rId58"/>
    <p:sldId id="355" r:id="rId59"/>
    <p:sldId id="356" r:id="rId60"/>
    <p:sldId id="357" r:id="rId61"/>
    <p:sldId id="358" r:id="rId62"/>
    <p:sldId id="359" r:id="rId63"/>
    <p:sldId id="382" r:id="rId64"/>
    <p:sldId id="360" r:id="rId65"/>
    <p:sldId id="361" r:id="rId66"/>
    <p:sldId id="362" r:id="rId67"/>
    <p:sldId id="364" r:id="rId68"/>
    <p:sldId id="502" r:id="rId69"/>
    <p:sldId id="366" r:id="rId70"/>
    <p:sldId id="367" r:id="rId71"/>
    <p:sldId id="368" r:id="rId72"/>
    <p:sldId id="369" r:id="rId73"/>
    <p:sldId id="370" r:id="rId74"/>
    <p:sldId id="371" r:id="rId75"/>
    <p:sldId id="385" r:id="rId76"/>
    <p:sldId id="386" r:id="rId77"/>
    <p:sldId id="387" r:id="rId78"/>
    <p:sldId id="389" r:id="rId79"/>
    <p:sldId id="390" r:id="rId80"/>
    <p:sldId id="392" r:id="rId81"/>
    <p:sldId id="393" r:id="rId82"/>
    <p:sldId id="394" r:id="rId83"/>
    <p:sldId id="395" r:id="rId84"/>
    <p:sldId id="396" r:id="rId85"/>
    <p:sldId id="397" r:id="rId86"/>
    <p:sldId id="398" r:id="rId87"/>
    <p:sldId id="372" r:id="rId88"/>
    <p:sldId id="374" r:id="rId89"/>
    <p:sldId id="306" r:id="rId90"/>
  </p:sldIdLst>
  <p:sldSz cx="12192000" cy="6858000"/>
  <p:notesSz cx="6858000" cy="9144000"/>
  <p:custDataLst>
    <p:tags r:id="rId95"/>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A50021"/>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7"/>
    <p:restoredTop sz="94651"/>
  </p:normalViewPr>
  <p:slideViewPr>
    <p:cSldViewPr showGuides="1">
      <p:cViewPr varScale="1">
        <p:scale>
          <a:sx n="84" d="100"/>
          <a:sy n="84" d="100"/>
        </p:scale>
        <p:origin x="1426" y="77"/>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5" Type="http://schemas.openxmlformats.org/officeDocument/2006/relationships/tags" Target="tags/tag1.xml"/><Relationship Id="rId94" Type="http://schemas.openxmlformats.org/officeDocument/2006/relationships/tableStyles" Target="tableStyles.xml"/><Relationship Id="rId93" Type="http://schemas.openxmlformats.org/officeDocument/2006/relationships/viewProps" Target="viewProps.xml"/><Relationship Id="rId92" Type="http://schemas.openxmlformats.org/officeDocument/2006/relationships/presProps" Target="presProps.xml"/><Relationship Id="rId91" Type="http://schemas.openxmlformats.org/officeDocument/2006/relationships/notesMaster" Target="notesMasters/notesMaster1.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Rectangle 4"/>
          <p:cNvSpPr>
            <a:spLocks noRo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4936A8CD-F7F9-4963-A750-39AD53AE0145}"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PhAnim="0"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3074" name="Group 2"/>
          <p:cNvGrpSpPr/>
          <p:nvPr/>
        </p:nvGrpSpPr>
        <p:grpSpPr>
          <a:xfrm>
            <a:off x="-4297362" y="304800"/>
            <a:ext cx="15879762" cy="4724400"/>
            <a:chOff x="-2030" y="192"/>
            <a:chExt cx="7502" cy="2976"/>
          </a:xfrm>
        </p:grpSpPr>
        <p:sp>
          <p:nvSpPr>
            <p:cNvPr id="3075" name="Line 3"/>
            <p:cNvSpPr/>
            <p:nvPr/>
          </p:nvSpPr>
          <p:spPr>
            <a:xfrm>
              <a:off x="912" y="1584"/>
              <a:ext cx="4560" cy="0"/>
            </a:xfrm>
            <a:prstGeom prst="line">
              <a:avLst/>
            </a:prstGeom>
            <a:ln w="12700" cap="flat" cmpd="sng">
              <a:solidFill>
                <a:schemeClr val="tx1"/>
              </a:solidFill>
              <a:prstDash val="solid"/>
              <a:round/>
              <a:headEnd type="none" w="med" len="med"/>
              <a:tailEnd type="none" w="med" len="med"/>
            </a:ln>
          </p:spPr>
        </p:sp>
        <p:sp>
          <p:nvSpPr>
            <p:cNvPr id="3076" name="AutoShape 4"/>
            <p:cNvSpPr/>
            <p:nvPr/>
          </p:nvSpPr>
          <p:spPr>
            <a:xfrm>
              <a:off x="-1584" y="864"/>
              <a:ext cx="2304" cy="2304"/>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ln>
          </p:spPr>
          <p:txBody>
            <a:bodyPr/>
            <a:p>
              <a:endParaRPr lang="zh-CN" altLang="en-US"/>
            </a:p>
          </p:txBody>
        </p:sp>
        <p:sp>
          <p:nvSpPr>
            <p:cNvPr id="3077" name="AutoShape 5"/>
            <p:cNvSpPr/>
            <p:nvPr/>
          </p:nvSpPr>
          <p:spPr>
            <a:xfrm>
              <a:off x="-2030" y="192"/>
              <a:ext cx="2544" cy="2544"/>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ln>
          </p:spPr>
          <p:txBody>
            <a:bodyPr/>
            <a:p>
              <a:endParaRPr lang="zh-CN" altLang="en-US"/>
            </a:p>
          </p:txBody>
        </p:sp>
      </p:grpSp>
      <p:pic>
        <p:nvPicPr>
          <p:cNvPr id="3078" name="Picture 12" descr="透明标PPT用"/>
          <p:cNvPicPr>
            <a:picLocks noChangeAspect="1"/>
          </p:cNvPicPr>
          <p:nvPr userDrawn="1"/>
        </p:nvPicPr>
        <p:blipFill>
          <a:blip r:embed="rId2"/>
          <a:stretch>
            <a:fillRect/>
          </a:stretch>
        </p:blipFill>
        <p:spPr>
          <a:xfrm>
            <a:off x="6430963" y="5622925"/>
            <a:ext cx="576103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pPr fontAlgn="base"/>
            <a:r>
              <a:rPr lang="zh-CN" altLang="en-US" strike="noStrike" noProof="1"/>
              <a:t>单击此处编辑母版标题样式</a:t>
            </a:r>
            <a:endParaRPr lang="zh-CN" altLang="en-US" strike="noStrike" noProof="1"/>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pPr fontAlgn="base"/>
            <a:r>
              <a:rPr lang="zh-CN" altLang="en-US" strike="noStrike" noProof="1"/>
              <a:t>单击此处编辑母版副标题样式</a:t>
            </a:r>
            <a:endParaRPr lang="zh-CN" altLang="en-US" strike="noStrike" noProof="1"/>
          </a:p>
        </p:txBody>
      </p:sp>
      <p:sp>
        <p:nvSpPr>
          <p:cNvPr id="17"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842A6776-7DA7-4F97-AC23-94F7EA2B81D5}"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826684" y="301625"/>
            <a:ext cx="7112000" cy="5640388"/>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1826684" y="1827213"/>
            <a:ext cx="9751483"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1826684" y="1827213"/>
            <a:ext cx="4773083"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802967" y="1827213"/>
            <a:ext cx="4775200"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showMasterPhAnim="0"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4098" name="Group 2"/>
          <p:cNvGrpSpPr/>
          <p:nvPr/>
        </p:nvGrpSpPr>
        <p:grpSpPr>
          <a:xfrm>
            <a:off x="-4297362" y="304800"/>
            <a:ext cx="15879762" cy="4724400"/>
            <a:chOff x="-2030" y="192"/>
            <a:chExt cx="7502" cy="2976"/>
          </a:xfrm>
        </p:grpSpPr>
        <p:sp>
          <p:nvSpPr>
            <p:cNvPr id="4099" name="Line 3"/>
            <p:cNvSpPr/>
            <p:nvPr/>
          </p:nvSpPr>
          <p:spPr>
            <a:xfrm>
              <a:off x="912" y="1584"/>
              <a:ext cx="4560" cy="0"/>
            </a:xfrm>
            <a:prstGeom prst="line">
              <a:avLst/>
            </a:prstGeom>
            <a:ln w="12700" cap="flat" cmpd="sng">
              <a:solidFill>
                <a:schemeClr val="tx1"/>
              </a:solidFill>
              <a:prstDash val="solid"/>
              <a:round/>
              <a:headEnd type="none" w="med" len="med"/>
              <a:tailEnd type="none" w="med" len="med"/>
            </a:ln>
          </p:spPr>
        </p:sp>
        <p:sp>
          <p:nvSpPr>
            <p:cNvPr id="4100" name="AutoShape 4"/>
            <p:cNvSpPr/>
            <p:nvPr/>
          </p:nvSpPr>
          <p:spPr>
            <a:xfrm>
              <a:off x="-1584" y="864"/>
              <a:ext cx="2304" cy="2304"/>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ln>
          </p:spPr>
          <p:txBody>
            <a:bodyPr/>
            <a:p>
              <a:endParaRPr lang="zh-CN" altLang="en-US"/>
            </a:p>
          </p:txBody>
        </p:sp>
        <p:sp>
          <p:nvSpPr>
            <p:cNvPr id="4101" name="AutoShape 5"/>
            <p:cNvSpPr/>
            <p:nvPr/>
          </p:nvSpPr>
          <p:spPr>
            <a:xfrm>
              <a:off x="-2030" y="192"/>
              <a:ext cx="2544" cy="2544"/>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ln>
          </p:spPr>
          <p:txBody>
            <a:bodyPr/>
            <a:p>
              <a:endParaRPr lang="zh-CN" altLang="en-US"/>
            </a:p>
          </p:txBody>
        </p:sp>
      </p:grpSp>
      <p:pic>
        <p:nvPicPr>
          <p:cNvPr id="4102" name="Picture 12" descr="透明标PPT用"/>
          <p:cNvPicPr>
            <a:picLocks noChangeAspect="1"/>
          </p:cNvPicPr>
          <p:nvPr userDrawn="1"/>
        </p:nvPicPr>
        <p:blipFill>
          <a:blip r:embed="rId2"/>
          <a:stretch>
            <a:fillRect/>
          </a:stretch>
        </p:blipFill>
        <p:spPr>
          <a:xfrm>
            <a:off x="6430963" y="5622925"/>
            <a:ext cx="576103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pPr fontAlgn="base"/>
            <a:r>
              <a:rPr lang="zh-CN" altLang="en-US" strike="noStrike" noProof="1"/>
              <a:t>单击此处编辑母版标题样式</a:t>
            </a:r>
            <a:endParaRPr lang="zh-CN" altLang="en-US" strike="noStrike" noProof="1"/>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pPr fontAlgn="base"/>
            <a:r>
              <a:rPr lang="zh-CN" altLang="en-US" strike="noStrike" noProof="1"/>
              <a:t>单击此处编辑母版副标题样式</a:t>
            </a:r>
            <a:endParaRPr lang="zh-CN" altLang="en-US" strike="noStrike" noProof="1"/>
          </a:p>
        </p:txBody>
      </p:sp>
      <p:sp>
        <p:nvSpPr>
          <p:cNvPr id="17"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842A6776-7DA7-4F97-AC23-94F7EA2B81D5}"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826684" y="1827213"/>
            <a:ext cx="477308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802967" y="1827213"/>
            <a:ext cx="477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826684" y="301625"/>
            <a:ext cx="7112000" cy="5640388"/>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1826684" y="1827213"/>
            <a:ext cx="9751483"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1826684" y="1827213"/>
            <a:ext cx="4773083"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802967" y="1827213"/>
            <a:ext cx="4775200"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826684" y="1827213"/>
            <a:ext cx="477308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802967" y="1827213"/>
            <a:ext cx="477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5" Type="http://schemas.openxmlformats.org/officeDocument/2006/relationships/theme" Target="../theme/theme2.xml"/><Relationship Id="rId14" Type="http://schemas.openxmlformats.org/officeDocument/2006/relationships/image" Target="../media/image1.png"/><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4318000" y="0"/>
            <a:ext cx="15900400" cy="3810000"/>
            <a:chOff x="-2040" y="0"/>
            <a:chExt cx="7512" cy="2400"/>
          </a:xfrm>
        </p:grpSpPr>
        <p:sp>
          <p:nvSpPr>
            <p:cNvPr id="1027" name="AutoShape 3"/>
            <p:cNvSpPr/>
            <p:nvPr/>
          </p:nvSpPr>
          <p:spPr>
            <a:xfrm>
              <a:off x="-2040" y="432"/>
              <a:ext cx="2592" cy="196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ln>
          </p:spPr>
          <p:txBody>
            <a:bodyPr/>
            <a:p>
              <a:endParaRPr lang="zh-CN" altLang="en-US"/>
            </a:p>
          </p:txBody>
        </p:sp>
        <p:sp>
          <p:nvSpPr>
            <p:cNvPr id="1028" name="AutoShape 4"/>
            <p:cNvSpPr/>
            <p:nvPr/>
          </p:nvSpPr>
          <p:spPr>
            <a:xfrm>
              <a:off x="-1528" y="0"/>
              <a:ext cx="1949" cy="19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ln>
          </p:spPr>
          <p:txBody>
            <a:bodyPr/>
            <a:p>
              <a:endParaRPr lang="zh-CN" altLang="en-US"/>
            </a:p>
          </p:txBody>
        </p:sp>
        <p:sp>
          <p:nvSpPr>
            <p:cNvPr id="1029" name="Line 5"/>
            <p:cNvSpPr/>
            <p:nvPr/>
          </p:nvSpPr>
          <p:spPr>
            <a:xfrm>
              <a:off x="864" y="960"/>
              <a:ext cx="4608" cy="0"/>
            </a:xfrm>
            <a:prstGeom prst="line">
              <a:avLst/>
            </a:prstGeom>
            <a:ln w="12700" cap="flat" cmpd="sng">
              <a:solidFill>
                <a:schemeClr val="tx1"/>
              </a:solidFill>
              <a:prstDash val="solid"/>
              <a:round/>
              <a:headEnd type="none" w="med" len="med"/>
              <a:tailEnd type="none" w="med" len="med"/>
            </a:ln>
          </p:spPr>
        </p:sp>
      </p:grpSp>
      <p:sp>
        <p:nvSpPr>
          <p:cNvPr id="1030" name="Rectangle 6"/>
          <p:cNvSpPr>
            <a:spLocks noGrp="1"/>
          </p:cNvSpPr>
          <p:nvPr>
            <p:ph type="title"/>
          </p:nvPr>
        </p:nvSpPr>
        <p:spPr>
          <a:xfrm>
            <a:off x="1827213" y="301625"/>
            <a:ext cx="9750425"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0359" name="Rectangle 7"/>
          <p:cNvSpPr>
            <a:spLocks noGrp="1"/>
          </p:cNvSpPr>
          <p:nvPr>
            <p:ph type="body"/>
          </p:nvPr>
        </p:nvSpPr>
        <p:spPr>
          <a:xfrm>
            <a:off x="1827213" y="1827213"/>
            <a:ext cx="9750425" cy="4114800"/>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35" name="Picture 12" descr="透明标PPT用"/>
          <p:cNvPicPr>
            <a:picLocks noChangeAspect="1"/>
          </p:cNvPicPr>
          <p:nvPr userDrawn="1"/>
        </p:nvPicPr>
        <p:blipFill>
          <a:blip r:embed="rId14"/>
          <a:stretch>
            <a:fillRect/>
          </a:stretch>
        </p:blipFill>
        <p:spPr>
          <a:xfrm>
            <a:off x="6430963" y="5622925"/>
            <a:ext cx="576103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359">
                                            <p:txEl>
                                              <p:charRg st="0" end="13"/>
                                            </p:txEl>
                                          </p:spTgt>
                                        </p:tgtEl>
                                        <p:attrNameLst>
                                          <p:attrName>style.visibility</p:attrName>
                                        </p:attrNameLst>
                                      </p:cBhvr>
                                      <p:to>
                                        <p:strVal val="visible"/>
                                      </p:to>
                                    </p:set>
                                    <p:animEffect transition="in" filter="fade">
                                      <p:cBhvr>
                                        <p:cTn id="7" dur="1000"/>
                                        <p:tgtEl>
                                          <p:spTgt spid="100359">
                                            <p:txEl>
                                              <p:charRg st="0" end="13"/>
                                            </p:txEl>
                                          </p:spTgt>
                                        </p:tgtEl>
                                      </p:cBhvr>
                                    </p:animEffect>
                                    <p:anim calcmode="lin" valueType="num">
                                      <p:cBhvr>
                                        <p:cTn id="8" dur="1000" fill="hold"/>
                                        <p:tgtEl>
                                          <p:spTgt spid="100359">
                                            <p:txEl>
                                              <p:charRg st="0" end="13"/>
                                            </p:txEl>
                                          </p:spTgt>
                                        </p:tgtEl>
                                        <p:attrNameLst>
                                          <p:attrName>ppt_x</p:attrName>
                                        </p:attrNameLst>
                                      </p:cBhvr>
                                      <p:tavLst>
                                        <p:tav tm="0">
                                          <p:val>
                                            <p:strVal val="#ppt_x"/>
                                          </p:val>
                                        </p:tav>
                                        <p:tav tm="100000">
                                          <p:val>
                                            <p:strVal val="#ppt_x"/>
                                          </p:val>
                                        </p:tav>
                                      </p:tavLst>
                                    </p:anim>
                                    <p:anim calcmode="lin" valueType="num">
                                      <p:cBhvr>
                                        <p:cTn id="9" dur="1000" fill="hold"/>
                                        <p:tgtEl>
                                          <p:spTgt spid="100359">
                                            <p:txEl>
                                              <p:charRg st="0" end="13"/>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0359">
                                            <p:txEl>
                                              <p:charRg st="13" end="17"/>
                                            </p:txEl>
                                          </p:spTgt>
                                        </p:tgtEl>
                                        <p:attrNameLst>
                                          <p:attrName>style.visibility</p:attrName>
                                        </p:attrNameLst>
                                      </p:cBhvr>
                                      <p:to>
                                        <p:strVal val="visible"/>
                                      </p:to>
                                    </p:set>
                                    <p:animEffect transition="in" filter="fade">
                                      <p:cBhvr>
                                        <p:cTn id="12" dur="1000"/>
                                        <p:tgtEl>
                                          <p:spTgt spid="100359">
                                            <p:txEl>
                                              <p:charRg st="13" end="17"/>
                                            </p:txEl>
                                          </p:spTgt>
                                        </p:tgtEl>
                                      </p:cBhvr>
                                    </p:animEffect>
                                    <p:anim calcmode="lin" valueType="num">
                                      <p:cBhvr>
                                        <p:cTn id="13" dur="1000" fill="hold"/>
                                        <p:tgtEl>
                                          <p:spTgt spid="100359">
                                            <p:txEl>
                                              <p:charRg st="13" end="17"/>
                                            </p:txEl>
                                          </p:spTgt>
                                        </p:tgtEl>
                                        <p:attrNameLst>
                                          <p:attrName>ppt_x</p:attrName>
                                        </p:attrNameLst>
                                      </p:cBhvr>
                                      <p:tavLst>
                                        <p:tav tm="0">
                                          <p:val>
                                            <p:strVal val="#ppt_x"/>
                                          </p:val>
                                        </p:tav>
                                        <p:tav tm="100000">
                                          <p:val>
                                            <p:strVal val="#ppt_x"/>
                                          </p:val>
                                        </p:tav>
                                      </p:tavLst>
                                    </p:anim>
                                    <p:anim calcmode="lin" valueType="num">
                                      <p:cBhvr>
                                        <p:cTn id="14" dur="1000" fill="hold"/>
                                        <p:tgtEl>
                                          <p:spTgt spid="100359">
                                            <p:txEl>
                                              <p:charRg st="13" end="17"/>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0359">
                                            <p:txEl>
                                              <p:charRg st="17" end="21"/>
                                            </p:txEl>
                                          </p:spTgt>
                                        </p:tgtEl>
                                        <p:attrNameLst>
                                          <p:attrName>style.visibility</p:attrName>
                                        </p:attrNameLst>
                                      </p:cBhvr>
                                      <p:to>
                                        <p:strVal val="visible"/>
                                      </p:to>
                                    </p:set>
                                    <p:animEffect transition="in" filter="fade">
                                      <p:cBhvr>
                                        <p:cTn id="17" dur="1000"/>
                                        <p:tgtEl>
                                          <p:spTgt spid="100359">
                                            <p:txEl>
                                              <p:charRg st="17" end="21"/>
                                            </p:txEl>
                                          </p:spTgt>
                                        </p:tgtEl>
                                      </p:cBhvr>
                                    </p:animEffect>
                                    <p:anim calcmode="lin" valueType="num">
                                      <p:cBhvr>
                                        <p:cTn id="18" dur="1000" fill="hold"/>
                                        <p:tgtEl>
                                          <p:spTgt spid="100359">
                                            <p:txEl>
                                              <p:charRg st="17" end="21"/>
                                            </p:txEl>
                                          </p:spTgt>
                                        </p:tgtEl>
                                        <p:attrNameLst>
                                          <p:attrName>ppt_x</p:attrName>
                                        </p:attrNameLst>
                                      </p:cBhvr>
                                      <p:tavLst>
                                        <p:tav tm="0">
                                          <p:val>
                                            <p:strVal val="#ppt_x"/>
                                          </p:val>
                                        </p:tav>
                                        <p:tav tm="100000">
                                          <p:val>
                                            <p:strVal val="#ppt_x"/>
                                          </p:val>
                                        </p:tav>
                                      </p:tavLst>
                                    </p:anim>
                                    <p:anim calcmode="lin" valueType="num">
                                      <p:cBhvr>
                                        <p:cTn id="19" dur="1000" fill="hold"/>
                                        <p:tgtEl>
                                          <p:spTgt spid="100359">
                                            <p:txEl>
                                              <p:charRg st="17" end="2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0359">
                                            <p:txEl>
                                              <p:charRg st="21" end="25"/>
                                            </p:txEl>
                                          </p:spTgt>
                                        </p:tgtEl>
                                        <p:attrNameLst>
                                          <p:attrName>style.visibility</p:attrName>
                                        </p:attrNameLst>
                                      </p:cBhvr>
                                      <p:to>
                                        <p:strVal val="visible"/>
                                      </p:to>
                                    </p:set>
                                    <p:animEffect transition="in" filter="fade">
                                      <p:cBhvr>
                                        <p:cTn id="22" dur="1000"/>
                                        <p:tgtEl>
                                          <p:spTgt spid="100359">
                                            <p:txEl>
                                              <p:charRg st="21" end="25"/>
                                            </p:txEl>
                                          </p:spTgt>
                                        </p:tgtEl>
                                      </p:cBhvr>
                                    </p:animEffect>
                                    <p:anim calcmode="lin" valueType="num">
                                      <p:cBhvr>
                                        <p:cTn id="23" dur="1000" fill="hold"/>
                                        <p:tgtEl>
                                          <p:spTgt spid="100359">
                                            <p:txEl>
                                              <p:charRg st="21" end="25"/>
                                            </p:txEl>
                                          </p:spTgt>
                                        </p:tgtEl>
                                        <p:attrNameLst>
                                          <p:attrName>ppt_x</p:attrName>
                                        </p:attrNameLst>
                                      </p:cBhvr>
                                      <p:tavLst>
                                        <p:tav tm="0">
                                          <p:val>
                                            <p:strVal val="#ppt_x"/>
                                          </p:val>
                                        </p:tav>
                                        <p:tav tm="100000">
                                          <p:val>
                                            <p:strVal val="#ppt_x"/>
                                          </p:val>
                                        </p:tav>
                                      </p:tavLst>
                                    </p:anim>
                                    <p:anim calcmode="lin" valueType="num">
                                      <p:cBhvr>
                                        <p:cTn id="24" dur="1000" fill="hold"/>
                                        <p:tgtEl>
                                          <p:spTgt spid="100359">
                                            <p:txEl>
                                              <p:charRg st="21" end="25"/>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0359">
                                            <p:txEl>
                                              <p:charRg st="25" end="29"/>
                                            </p:txEl>
                                          </p:spTgt>
                                        </p:tgtEl>
                                        <p:attrNameLst>
                                          <p:attrName>style.visibility</p:attrName>
                                        </p:attrNameLst>
                                      </p:cBhvr>
                                      <p:to>
                                        <p:strVal val="visible"/>
                                      </p:to>
                                    </p:set>
                                    <p:animEffect transition="in" filter="fade">
                                      <p:cBhvr>
                                        <p:cTn id="27" dur="1000"/>
                                        <p:tgtEl>
                                          <p:spTgt spid="100359">
                                            <p:txEl>
                                              <p:charRg st="25" end="29"/>
                                            </p:txEl>
                                          </p:spTgt>
                                        </p:tgtEl>
                                      </p:cBhvr>
                                    </p:animEffect>
                                    <p:anim calcmode="lin" valueType="num">
                                      <p:cBhvr>
                                        <p:cTn id="28" dur="1000" fill="hold"/>
                                        <p:tgtEl>
                                          <p:spTgt spid="100359">
                                            <p:txEl>
                                              <p:charRg st="25" end="29"/>
                                            </p:txEl>
                                          </p:spTgt>
                                        </p:tgtEl>
                                        <p:attrNameLst>
                                          <p:attrName>ppt_x</p:attrName>
                                        </p:attrNameLst>
                                      </p:cBhvr>
                                      <p:tavLst>
                                        <p:tav tm="0">
                                          <p:val>
                                            <p:strVal val="#ppt_x"/>
                                          </p:val>
                                        </p:tav>
                                        <p:tav tm="100000">
                                          <p:val>
                                            <p:strVal val="#ppt_x"/>
                                          </p:val>
                                        </p:tav>
                                      </p:tavLst>
                                    </p:anim>
                                    <p:anim calcmode="lin" valueType="num">
                                      <p:cBhvr>
                                        <p:cTn id="29" dur="1000" fill="hold"/>
                                        <p:tgtEl>
                                          <p:spTgt spid="100359">
                                            <p:txEl>
                                              <p:charRg st="25" end="2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9" grpId="0" build="p">
        <p:tmplLst>
          <p:tmpl lvl="1">
            <p:tnLst>
              <p:par>
                <p:cTn presetID="42" presetClass="entr" presetSubtype="0" fill="hold" nodeType="click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Lst>
      </p:bldP>
    </p:bldLst>
  </p:timing>
  <p:hf sldNum="0"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2050" name="Group 2"/>
          <p:cNvGrpSpPr/>
          <p:nvPr/>
        </p:nvGrpSpPr>
        <p:grpSpPr>
          <a:xfrm>
            <a:off x="-4318000" y="0"/>
            <a:ext cx="15900400" cy="3810000"/>
            <a:chOff x="-2040" y="0"/>
            <a:chExt cx="7512" cy="2400"/>
          </a:xfrm>
        </p:grpSpPr>
        <p:sp>
          <p:nvSpPr>
            <p:cNvPr id="2051" name="AutoShape 3"/>
            <p:cNvSpPr/>
            <p:nvPr/>
          </p:nvSpPr>
          <p:spPr>
            <a:xfrm>
              <a:off x="-2040" y="432"/>
              <a:ext cx="2592" cy="196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ln>
          </p:spPr>
          <p:txBody>
            <a:bodyPr/>
            <a:p>
              <a:endParaRPr lang="zh-CN" altLang="en-US"/>
            </a:p>
          </p:txBody>
        </p:sp>
        <p:sp>
          <p:nvSpPr>
            <p:cNvPr id="2052" name="AutoShape 4"/>
            <p:cNvSpPr/>
            <p:nvPr/>
          </p:nvSpPr>
          <p:spPr>
            <a:xfrm>
              <a:off x="-1528" y="0"/>
              <a:ext cx="1949" cy="19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ln>
          </p:spPr>
          <p:txBody>
            <a:bodyPr/>
            <a:p>
              <a:endParaRPr lang="zh-CN" altLang="en-US"/>
            </a:p>
          </p:txBody>
        </p:sp>
        <p:sp>
          <p:nvSpPr>
            <p:cNvPr id="2053" name="Line 5"/>
            <p:cNvSpPr/>
            <p:nvPr/>
          </p:nvSpPr>
          <p:spPr>
            <a:xfrm>
              <a:off x="864" y="960"/>
              <a:ext cx="4608" cy="0"/>
            </a:xfrm>
            <a:prstGeom prst="line">
              <a:avLst/>
            </a:prstGeom>
            <a:ln w="12700" cap="flat" cmpd="sng">
              <a:solidFill>
                <a:schemeClr val="tx1"/>
              </a:solidFill>
              <a:prstDash val="solid"/>
              <a:round/>
              <a:headEnd type="none" w="med" len="med"/>
              <a:tailEnd type="none" w="med" len="med"/>
            </a:ln>
          </p:spPr>
        </p:sp>
      </p:grpSp>
      <p:sp>
        <p:nvSpPr>
          <p:cNvPr id="2054" name="Rectangle 6"/>
          <p:cNvSpPr>
            <a:spLocks noGrp="1"/>
          </p:cNvSpPr>
          <p:nvPr>
            <p:ph type="title"/>
          </p:nvPr>
        </p:nvSpPr>
        <p:spPr>
          <a:xfrm>
            <a:off x="1827213" y="301625"/>
            <a:ext cx="9750425"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0359" name="Rectangle 7"/>
          <p:cNvSpPr>
            <a:spLocks noGrp="1"/>
          </p:cNvSpPr>
          <p:nvPr>
            <p:ph type="body"/>
          </p:nvPr>
        </p:nvSpPr>
        <p:spPr>
          <a:xfrm>
            <a:off x="1827213" y="1827213"/>
            <a:ext cx="9750425" cy="4114800"/>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6F705E2F-3EEA-4C9E-AD1A-24C6F7F2C9E7}"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2059" name="Picture 12" descr="透明标PPT用"/>
          <p:cNvPicPr>
            <a:picLocks noChangeAspect="1"/>
          </p:cNvPicPr>
          <p:nvPr userDrawn="1"/>
        </p:nvPicPr>
        <p:blipFill>
          <a:blip r:embed="rId14"/>
          <a:stretch>
            <a:fillRect/>
          </a:stretch>
        </p:blipFill>
        <p:spPr>
          <a:xfrm>
            <a:off x="6430963" y="5622925"/>
            <a:ext cx="576103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0359">
                                            <p:txEl>
                                              <p:charRg st="0" end="13"/>
                                            </p:txEl>
                                          </p:spTgt>
                                        </p:tgtEl>
                                        <p:attrNameLst>
                                          <p:attrName>style.visibility</p:attrName>
                                        </p:attrNameLst>
                                      </p:cBhvr>
                                      <p:to>
                                        <p:strVal val="visible"/>
                                      </p:to>
                                    </p:set>
                                    <p:animEffect transition="in" filter="fade">
                                      <p:cBhvr>
                                        <p:cTn id="7" dur="1000"/>
                                        <p:tgtEl>
                                          <p:spTgt spid="100359">
                                            <p:txEl>
                                              <p:charRg st="0" end="13"/>
                                            </p:txEl>
                                          </p:spTgt>
                                        </p:tgtEl>
                                      </p:cBhvr>
                                    </p:animEffect>
                                    <p:anim calcmode="lin" valueType="num">
                                      <p:cBhvr>
                                        <p:cTn id="8" dur="1000" fill="hold"/>
                                        <p:tgtEl>
                                          <p:spTgt spid="100359">
                                            <p:txEl>
                                              <p:charRg st="0" end="13"/>
                                            </p:txEl>
                                          </p:spTgt>
                                        </p:tgtEl>
                                        <p:attrNameLst>
                                          <p:attrName>ppt_x</p:attrName>
                                        </p:attrNameLst>
                                      </p:cBhvr>
                                      <p:tavLst>
                                        <p:tav tm="0">
                                          <p:val>
                                            <p:strVal val="#ppt_x"/>
                                          </p:val>
                                        </p:tav>
                                        <p:tav tm="100000">
                                          <p:val>
                                            <p:strVal val="#ppt_x"/>
                                          </p:val>
                                        </p:tav>
                                      </p:tavLst>
                                    </p:anim>
                                    <p:anim calcmode="lin" valueType="num">
                                      <p:cBhvr>
                                        <p:cTn id="9" dur="1000" fill="hold"/>
                                        <p:tgtEl>
                                          <p:spTgt spid="100359">
                                            <p:txEl>
                                              <p:charRg st="0" end="13"/>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0359">
                                            <p:txEl>
                                              <p:charRg st="13" end="17"/>
                                            </p:txEl>
                                          </p:spTgt>
                                        </p:tgtEl>
                                        <p:attrNameLst>
                                          <p:attrName>style.visibility</p:attrName>
                                        </p:attrNameLst>
                                      </p:cBhvr>
                                      <p:to>
                                        <p:strVal val="visible"/>
                                      </p:to>
                                    </p:set>
                                    <p:animEffect transition="in" filter="fade">
                                      <p:cBhvr>
                                        <p:cTn id="12" dur="1000"/>
                                        <p:tgtEl>
                                          <p:spTgt spid="100359">
                                            <p:txEl>
                                              <p:charRg st="13" end="17"/>
                                            </p:txEl>
                                          </p:spTgt>
                                        </p:tgtEl>
                                      </p:cBhvr>
                                    </p:animEffect>
                                    <p:anim calcmode="lin" valueType="num">
                                      <p:cBhvr>
                                        <p:cTn id="13" dur="1000" fill="hold"/>
                                        <p:tgtEl>
                                          <p:spTgt spid="100359">
                                            <p:txEl>
                                              <p:charRg st="13" end="17"/>
                                            </p:txEl>
                                          </p:spTgt>
                                        </p:tgtEl>
                                        <p:attrNameLst>
                                          <p:attrName>ppt_x</p:attrName>
                                        </p:attrNameLst>
                                      </p:cBhvr>
                                      <p:tavLst>
                                        <p:tav tm="0">
                                          <p:val>
                                            <p:strVal val="#ppt_x"/>
                                          </p:val>
                                        </p:tav>
                                        <p:tav tm="100000">
                                          <p:val>
                                            <p:strVal val="#ppt_x"/>
                                          </p:val>
                                        </p:tav>
                                      </p:tavLst>
                                    </p:anim>
                                    <p:anim calcmode="lin" valueType="num">
                                      <p:cBhvr>
                                        <p:cTn id="14" dur="1000" fill="hold"/>
                                        <p:tgtEl>
                                          <p:spTgt spid="100359">
                                            <p:txEl>
                                              <p:charRg st="13" end="17"/>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0359">
                                            <p:txEl>
                                              <p:charRg st="17" end="21"/>
                                            </p:txEl>
                                          </p:spTgt>
                                        </p:tgtEl>
                                        <p:attrNameLst>
                                          <p:attrName>style.visibility</p:attrName>
                                        </p:attrNameLst>
                                      </p:cBhvr>
                                      <p:to>
                                        <p:strVal val="visible"/>
                                      </p:to>
                                    </p:set>
                                    <p:animEffect transition="in" filter="fade">
                                      <p:cBhvr>
                                        <p:cTn id="17" dur="1000"/>
                                        <p:tgtEl>
                                          <p:spTgt spid="100359">
                                            <p:txEl>
                                              <p:charRg st="17" end="21"/>
                                            </p:txEl>
                                          </p:spTgt>
                                        </p:tgtEl>
                                      </p:cBhvr>
                                    </p:animEffect>
                                    <p:anim calcmode="lin" valueType="num">
                                      <p:cBhvr>
                                        <p:cTn id="18" dur="1000" fill="hold"/>
                                        <p:tgtEl>
                                          <p:spTgt spid="100359">
                                            <p:txEl>
                                              <p:charRg st="17" end="21"/>
                                            </p:txEl>
                                          </p:spTgt>
                                        </p:tgtEl>
                                        <p:attrNameLst>
                                          <p:attrName>ppt_x</p:attrName>
                                        </p:attrNameLst>
                                      </p:cBhvr>
                                      <p:tavLst>
                                        <p:tav tm="0">
                                          <p:val>
                                            <p:strVal val="#ppt_x"/>
                                          </p:val>
                                        </p:tav>
                                        <p:tav tm="100000">
                                          <p:val>
                                            <p:strVal val="#ppt_x"/>
                                          </p:val>
                                        </p:tav>
                                      </p:tavLst>
                                    </p:anim>
                                    <p:anim calcmode="lin" valueType="num">
                                      <p:cBhvr>
                                        <p:cTn id="19" dur="1000" fill="hold"/>
                                        <p:tgtEl>
                                          <p:spTgt spid="100359">
                                            <p:txEl>
                                              <p:charRg st="17" end="2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0359">
                                            <p:txEl>
                                              <p:charRg st="21" end="25"/>
                                            </p:txEl>
                                          </p:spTgt>
                                        </p:tgtEl>
                                        <p:attrNameLst>
                                          <p:attrName>style.visibility</p:attrName>
                                        </p:attrNameLst>
                                      </p:cBhvr>
                                      <p:to>
                                        <p:strVal val="visible"/>
                                      </p:to>
                                    </p:set>
                                    <p:animEffect transition="in" filter="fade">
                                      <p:cBhvr>
                                        <p:cTn id="22" dur="1000"/>
                                        <p:tgtEl>
                                          <p:spTgt spid="100359">
                                            <p:txEl>
                                              <p:charRg st="21" end="25"/>
                                            </p:txEl>
                                          </p:spTgt>
                                        </p:tgtEl>
                                      </p:cBhvr>
                                    </p:animEffect>
                                    <p:anim calcmode="lin" valueType="num">
                                      <p:cBhvr>
                                        <p:cTn id="23" dur="1000" fill="hold"/>
                                        <p:tgtEl>
                                          <p:spTgt spid="100359">
                                            <p:txEl>
                                              <p:charRg st="21" end="25"/>
                                            </p:txEl>
                                          </p:spTgt>
                                        </p:tgtEl>
                                        <p:attrNameLst>
                                          <p:attrName>ppt_x</p:attrName>
                                        </p:attrNameLst>
                                      </p:cBhvr>
                                      <p:tavLst>
                                        <p:tav tm="0">
                                          <p:val>
                                            <p:strVal val="#ppt_x"/>
                                          </p:val>
                                        </p:tav>
                                        <p:tav tm="100000">
                                          <p:val>
                                            <p:strVal val="#ppt_x"/>
                                          </p:val>
                                        </p:tav>
                                      </p:tavLst>
                                    </p:anim>
                                    <p:anim calcmode="lin" valueType="num">
                                      <p:cBhvr>
                                        <p:cTn id="24" dur="1000" fill="hold"/>
                                        <p:tgtEl>
                                          <p:spTgt spid="100359">
                                            <p:txEl>
                                              <p:charRg st="21" end="25"/>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0359">
                                            <p:txEl>
                                              <p:charRg st="25" end="29"/>
                                            </p:txEl>
                                          </p:spTgt>
                                        </p:tgtEl>
                                        <p:attrNameLst>
                                          <p:attrName>style.visibility</p:attrName>
                                        </p:attrNameLst>
                                      </p:cBhvr>
                                      <p:to>
                                        <p:strVal val="visible"/>
                                      </p:to>
                                    </p:set>
                                    <p:animEffect transition="in" filter="fade">
                                      <p:cBhvr>
                                        <p:cTn id="27" dur="1000"/>
                                        <p:tgtEl>
                                          <p:spTgt spid="100359">
                                            <p:txEl>
                                              <p:charRg st="25" end="29"/>
                                            </p:txEl>
                                          </p:spTgt>
                                        </p:tgtEl>
                                      </p:cBhvr>
                                    </p:animEffect>
                                    <p:anim calcmode="lin" valueType="num">
                                      <p:cBhvr>
                                        <p:cTn id="28" dur="1000" fill="hold"/>
                                        <p:tgtEl>
                                          <p:spTgt spid="100359">
                                            <p:txEl>
                                              <p:charRg st="25" end="29"/>
                                            </p:txEl>
                                          </p:spTgt>
                                        </p:tgtEl>
                                        <p:attrNameLst>
                                          <p:attrName>ppt_x</p:attrName>
                                        </p:attrNameLst>
                                      </p:cBhvr>
                                      <p:tavLst>
                                        <p:tav tm="0">
                                          <p:val>
                                            <p:strVal val="#ppt_x"/>
                                          </p:val>
                                        </p:tav>
                                        <p:tav tm="100000">
                                          <p:val>
                                            <p:strVal val="#ppt_x"/>
                                          </p:val>
                                        </p:tav>
                                      </p:tavLst>
                                    </p:anim>
                                    <p:anim calcmode="lin" valueType="num">
                                      <p:cBhvr>
                                        <p:cTn id="29" dur="1000" fill="hold"/>
                                        <p:tgtEl>
                                          <p:spTgt spid="100359">
                                            <p:txEl>
                                              <p:charRg st="25" end="2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9" grpId="0" build="p">
        <p:tmplLst>
          <p:tmpl lvl="1">
            <p:tnLst>
              <p:par>
                <p:cTn presetID="42" presetClass="entr" presetSubtype="0" fill="hold" nodeType="click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0359"/>
                        </p:tgtEl>
                        <p:attrNameLst>
                          <p:attrName>style.visibility</p:attrName>
                        </p:attrNameLst>
                      </p:cBhvr>
                      <p:to>
                        <p:strVal val="visible"/>
                      </p:to>
                    </p:set>
                    <p:animEffect transition="in" filter="fade">
                      <p:cBhvr>
                        <p:cTn dur="1000"/>
                        <p:tgtEl>
                          <p:spTgt spid="100359"/>
                        </p:tgtEl>
                      </p:cBhvr>
                    </p:animEffect>
                    <p:anim calcmode="lin" valueType="num">
                      <p:cBhvr>
                        <p:cTn dur="1000" fill="hold"/>
                        <p:tgtEl>
                          <p:spTgt spid="100359"/>
                        </p:tgtEl>
                        <p:attrNameLst>
                          <p:attrName>ppt_x</p:attrName>
                        </p:attrNameLst>
                      </p:cBhvr>
                      <p:tavLst>
                        <p:tav tm="0">
                          <p:val>
                            <p:strVal val="#ppt_x"/>
                          </p:val>
                        </p:tav>
                        <p:tav tm="100000">
                          <p:val>
                            <p:strVal val="#ppt_x"/>
                          </p:val>
                        </p:tav>
                      </p:tavLst>
                    </p:anim>
                    <p:anim calcmode="lin" valueType="num">
                      <p:cBhvr>
                        <p:cTn dur="1000" fill="hold"/>
                        <p:tgtEl>
                          <p:spTgt spid="100359"/>
                        </p:tgtEl>
                        <p:attrNameLst>
                          <p:attrName>ppt_y</p:attrName>
                        </p:attrNameLst>
                      </p:cBhvr>
                      <p:tavLst>
                        <p:tav tm="0">
                          <p:val>
                            <p:strVal val="#ppt_y+.1"/>
                          </p:val>
                        </p:tav>
                        <p:tav tm="100000">
                          <p:val>
                            <p:strVal val="#ppt_y"/>
                          </p:val>
                        </p:tav>
                      </p:tavLst>
                    </p:anim>
                  </p:childTnLst>
                </p:cTn>
              </p:par>
            </p:tnLst>
          </p:tmpl>
        </p:tmplLst>
      </p:bldP>
    </p:bldLst>
  </p:timing>
  <p:hf sldNum="0"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hyperlink" Target="http://baike.baidu.com/view/135168.htm" TargetMode="External"/><Relationship Id="rId3" Type="http://schemas.openxmlformats.org/officeDocument/2006/relationships/hyperlink" Target="http://baike.baidu.com/view/10088.htm" TargetMode="External"/><Relationship Id="rId2" Type="http://schemas.openxmlformats.org/officeDocument/2006/relationships/hyperlink" Target="http://baike.baidu.com/view/3055.htm" TargetMode="External"/><Relationship Id="rId1" Type="http://schemas.openxmlformats.org/officeDocument/2006/relationships/hyperlink" Target="http://baike.baidu.com/view/20338.htm"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12.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40290"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rPr>
              <a:t>商务翻译实务</a:t>
            </a:r>
            <a:endParaRPr kumimoji="0" lang="zh-CN" altLang="en-US" sz="54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0291" name="Rectangle 3"/>
          <p:cNvSpPr>
            <a:spLocks noChangeArrowheads="1"/>
          </p:cNvSpPr>
          <p:nvPr/>
        </p:nvSpPr>
        <p:spPr bwMode="auto">
          <a:xfrm>
            <a:off x="4856163" y="2924175"/>
            <a:ext cx="3455988" cy="830263"/>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袁 洪   王济华 主    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钱立武 赵继荣 副主编</a:t>
            </a:r>
            <a:endParaRPr kumimoji="0" lang="zh-CN" altLang="en-US" sz="24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2" name="Rectangle 4"/>
          <p:cNvSpPr>
            <a:spLocks noChangeArrowheads="1"/>
          </p:cNvSpPr>
          <p:nvPr/>
        </p:nvSpPr>
        <p:spPr bwMode="auto">
          <a:xfrm>
            <a:off x="0" y="0"/>
            <a:ext cx="4464050" cy="552450"/>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0293" name="Rectangle 5"/>
          <p:cNvSpPr>
            <a:spLocks noChangeArrowheads="1"/>
          </p:cNvSpPr>
          <p:nvPr/>
        </p:nvSpPr>
        <p:spPr bwMode="auto">
          <a:xfrm>
            <a:off x="2855913" y="4221163"/>
            <a:ext cx="7239000" cy="1104900"/>
          </a:xfrm>
          <a:prstGeom prst="rect">
            <a:avLst/>
          </a:prstGeom>
          <a:noFill/>
          <a:ln w="9525">
            <a:noFill/>
            <a:miter lim="800000"/>
          </a:ln>
          <a:effectLst/>
        </p:spPr>
        <p:txBody>
          <a:bodyPr anchor="b"/>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 </a:t>
            </a:r>
            <a:endParaRPr kumimoji="0" lang="en-US" altLang="zh-CN" sz="2000" b="1" i="0" u="none" strike="noStrike" kern="1200" cap="none" spc="0" normalizeH="0" baseline="0" noProof="0" smtClean="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Rectangle 2"/>
          <p:cNvSpPr>
            <a:spLocks noGrp="1"/>
          </p:cNvSpPr>
          <p:nvPr>
            <p:ph type="title"/>
          </p:nvPr>
        </p:nvSpPr>
        <p:spPr>
          <a:xfrm>
            <a:off x="1847850" y="692150"/>
            <a:ext cx="3130550" cy="679450"/>
          </a:xfrm>
          <a:ln/>
        </p:spPr>
        <p:txBody>
          <a:bodyPr vert="horz" wrap="square" lIns="91440" tIns="45720" rIns="91440" bIns="45720" anchor="b" anchorCtr="0"/>
          <a:p>
            <a:pPr eaLnBrk="1" hangingPunct="1"/>
            <a:r>
              <a:rPr lang="en-US" altLang="zh-CN" dirty="0"/>
              <a:t> </a:t>
            </a:r>
            <a:r>
              <a:rPr lang="zh-CN" altLang="en-US" b="1" dirty="0"/>
              <a:t>广告语言特征</a:t>
            </a:r>
            <a:r>
              <a:rPr lang="zh-CN" altLang="en-US" dirty="0"/>
              <a:t>：</a:t>
            </a:r>
            <a:endParaRPr lang="zh-CN" altLang="en-US" dirty="0"/>
          </a:p>
        </p:txBody>
      </p:sp>
      <p:sp>
        <p:nvSpPr>
          <p:cNvPr id="15362" name="Rectangle 3"/>
          <p:cNvSpPr>
            <a:spLocks noGrp="1"/>
          </p:cNvSpPr>
          <p:nvPr>
            <p:ph idx="1"/>
          </p:nvPr>
        </p:nvSpPr>
        <p:spPr>
          <a:xfrm>
            <a:off x="1847850" y="1700213"/>
            <a:ext cx="8569325" cy="5157787"/>
          </a:xfrm>
          <a:ln/>
        </p:spPr>
        <p:txBody>
          <a:bodyPr vert="horz" wrap="square" lIns="91440" tIns="45720" rIns="91440" bIns="45720" anchor="t" anchorCtr="0"/>
          <a:p>
            <a:pPr eaLnBrk="1" hangingPunct="1">
              <a:lnSpc>
                <a:spcPct val="120000"/>
              </a:lnSpc>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a:t>
            </a:r>
            <a:r>
              <a:rPr lang="zh-CN" altLang="en-US" sz="2400" b="1" dirty="0">
                <a:latin typeface="Times New Roman" panose="02020603050405020304" pitchFamily="18" charset="0"/>
                <a:cs typeface="Times New Roman" panose="02020603050405020304" pitchFamily="18" charset="0"/>
              </a:rPr>
              <a:t>简洁性（</a:t>
            </a:r>
            <a:r>
              <a:rPr lang="en-US" altLang="zh-CN" sz="2400" b="1" dirty="0">
                <a:latin typeface="Times New Roman" panose="02020603050405020304" pitchFamily="18" charset="0"/>
                <a:cs typeface="Times New Roman" panose="02020603050405020304" pitchFamily="18" charset="0"/>
              </a:rPr>
              <a:t>Brief</a:t>
            </a:r>
            <a:r>
              <a:rPr lang="zh-CN" altLang="en-US" sz="2400" b="1" dirty="0">
                <a:latin typeface="Times New Roman" panose="02020603050405020304" pitchFamily="18" charset="0"/>
                <a:cs typeface="Times New Roman" panose="02020603050405020304" pitchFamily="18" charset="0"/>
              </a:rPr>
              <a:t>）：</a:t>
            </a:r>
            <a:endParaRPr lang="zh-CN" altLang="en-US" sz="2400" b="1"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Just do it.</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Make·Believe (Sony) </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 Believe that anything you can imagine, you can make real.</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（创新源于好奇梦想成就未来） </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a:t>
            </a:r>
            <a:r>
              <a:rPr lang="zh-CN" altLang="en-US" sz="2400" b="1" dirty="0">
                <a:latin typeface="Times New Roman" panose="02020603050405020304" pitchFamily="18" charset="0"/>
                <a:cs typeface="Times New Roman" panose="02020603050405020304" pitchFamily="18" charset="0"/>
              </a:rPr>
              <a:t>创新性（</a:t>
            </a:r>
            <a:r>
              <a:rPr lang="en-US" altLang="zh-CN" sz="2400" b="1" dirty="0">
                <a:latin typeface="Times New Roman" panose="02020603050405020304" pitchFamily="18" charset="0"/>
                <a:cs typeface="Times New Roman" panose="02020603050405020304" pitchFamily="18" charset="0"/>
              </a:rPr>
              <a:t>Innovative</a:t>
            </a:r>
            <a:r>
              <a:rPr lang="zh-CN" altLang="en-US" sz="2400" b="1"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广告创新的目的是为了吸引眼球，留住顾客，比如：</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“今年过节不收礼，收礼还收脑白金”</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3"/>
          <p:cNvSpPr>
            <a:spLocks noGrp="1"/>
          </p:cNvSpPr>
          <p:nvPr>
            <p:ph idx="1"/>
          </p:nvPr>
        </p:nvSpPr>
        <p:spPr>
          <a:xfrm>
            <a:off x="1847850" y="1628775"/>
            <a:ext cx="9858375" cy="5184775"/>
          </a:xfrm>
          <a:ln/>
        </p:spPr>
        <p:txBody>
          <a:bodyPr vert="horz" wrap="square" lIns="91440" tIns="45720" rIns="91440" bIns="45720" anchor="t" anchorCtr="0"/>
          <a:p>
            <a:pPr eaLnBrk="1" hangingPunct="1">
              <a:lnSpc>
                <a:spcPct val="140000"/>
              </a:lnSpc>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a:t>
            </a:r>
            <a:r>
              <a:rPr lang="zh-CN" altLang="en-US" sz="2400" b="1" dirty="0">
                <a:latin typeface="Times New Roman" panose="02020603050405020304" pitchFamily="18" charset="0"/>
                <a:cs typeface="Times New Roman" panose="02020603050405020304" pitchFamily="18" charset="0"/>
              </a:rPr>
              <a:t>审美性（</a:t>
            </a:r>
            <a:r>
              <a:rPr lang="en-US" altLang="zh-CN" sz="2400" b="1" dirty="0">
                <a:latin typeface="Times New Roman" panose="02020603050405020304" pitchFamily="18" charset="0"/>
                <a:cs typeface="Times New Roman" panose="02020603050405020304" pitchFamily="18" charset="0"/>
              </a:rPr>
              <a:t>Aesthetic</a:t>
            </a:r>
            <a:r>
              <a:rPr lang="zh-CN" altLang="en-US" sz="2400" b="1"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Lady Stetson</a:t>
            </a:r>
            <a:endParaRPr lang="en-US" altLang="zh-CN" sz="24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400" dirty="0">
                <a:latin typeface="Times New Roman" panose="02020603050405020304" pitchFamily="18" charset="0"/>
                <a:cs typeface="Times New Roman" panose="02020603050405020304" pitchFamily="18" charset="0"/>
              </a:rPr>
              <a:t>“Her smile could beat up a nation. Her fragrance captured a nation. </a:t>
            </a:r>
            <a:endParaRPr lang="en-US" altLang="zh-CN" sz="24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400" dirty="0">
                <a:latin typeface="Times New Roman" panose="02020603050405020304" pitchFamily="18" charset="0"/>
                <a:cs typeface="Times New Roman" panose="02020603050405020304" pitchFamily="18" charset="0"/>
              </a:rPr>
              <a:t>迷魂牵魂笑貌，倾国倾城芳香。</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笑言迷百姓，香气醉万家</a:t>
            </a:r>
            <a:endParaRPr lang="zh-CN" altLang="en-US" sz="24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a:t>
            </a:r>
            <a:r>
              <a:rPr lang="zh-CN" altLang="en-US" sz="2400" b="1" dirty="0">
                <a:latin typeface="Times New Roman" panose="02020603050405020304" pitchFamily="18" charset="0"/>
                <a:cs typeface="Times New Roman" panose="02020603050405020304" pitchFamily="18" charset="0"/>
              </a:rPr>
              <a:t>说服性（</a:t>
            </a:r>
            <a:r>
              <a:rPr lang="en-US" altLang="zh-CN" sz="2400" b="1" dirty="0">
                <a:latin typeface="Times New Roman" panose="02020603050405020304" pitchFamily="18" charset="0"/>
                <a:cs typeface="Times New Roman" panose="02020603050405020304" pitchFamily="18" charset="0"/>
              </a:rPr>
              <a:t>Persuasive</a:t>
            </a:r>
            <a:r>
              <a:rPr lang="zh-CN" altLang="en-US" sz="2400" b="1"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某刀片的广告“</a:t>
            </a:r>
            <a:r>
              <a:rPr lang="en-US" altLang="zh-CN" sz="2400" dirty="0">
                <a:latin typeface="Times New Roman" panose="02020603050405020304" pitchFamily="18" charset="0"/>
                <a:cs typeface="Times New Roman" panose="02020603050405020304" pitchFamily="18" charset="0"/>
              </a:rPr>
              <a:t>Look sharp! Feel sharp! Be sharp! </a:t>
            </a:r>
            <a:r>
              <a:rPr lang="zh-CN" altLang="en-US" sz="2400" dirty="0">
                <a:latin typeface="Times New Roman" panose="02020603050405020304" pitchFamily="18" charset="0"/>
                <a:cs typeface="Times New Roman" panose="02020603050405020304" pitchFamily="18" charset="0"/>
              </a:rPr>
              <a:t>（好眼光！好锋利！好帅气！）”</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Rectangle 3"/>
          <p:cNvSpPr>
            <a:spLocks noGrp="1"/>
          </p:cNvSpPr>
          <p:nvPr>
            <p:ph idx="1"/>
          </p:nvPr>
        </p:nvSpPr>
        <p:spPr>
          <a:xfrm>
            <a:off x="2208213" y="1773238"/>
            <a:ext cx="7999412" cy="4265612"/>
          </a:xfrm>
          <a:ln/>
        </p:spPr>
        <p:txBody>
          <a:bodyPr vert="horz" wrap="square" lIns="91440" tIns="45720" rIns="91440" bIns="45720" anchor="t" anchorCtr="0"/>
          <a:p>
            <a:pPr eaLnBrk="1" hangingPunct="1">
              <a:lnSpc>
                <a:spcPct val="130000"/>
              </a:lnSpc>
            </a:pPr>
            <a:r>
              <a:rPr lang="en-US" altLang="zh-CN" sz="2400" b="1" dirty="0">
                <a:latin typeface="Times New Roman" panose="02020603050405020304" pitchFamily="18" charset="0"/>
                <a:cs typeface="Times New Roman" panose="02020603050405020304" pitchFamily="18" charset="0"/>
              </a:rPr>
              <a:t>Task I</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请搜集中英文双语广告至少</a:t>
            </a: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条，并分析其译文及翻译技巧。如果没有翻译，请自己翻译并谈谈你的翻译体会。</a:t>
            </a:r>
            <a:endParaRPr lang="zh-CN" altLang="en-US" sz="2400" dirty="0">
              <a:latin typeface="Times New Roman" panose="02020603050405020304" pitchFamily="18" charset="0"/>
              <a:cs typeface="Times New Roman" panose="02020603050405020304" pitchFamily="18" charset="0"/>
            </a:endParaRPr>
          </a:p>
        </p:txBody>
      </p:sp>
      <p:sp>
        <p:nvSpPr>
          <p:cNvPr id="17410" name="Rectangle 6"/>
          <p:cNvSpPr/>
          <p:nvPr/>
        </p:nvSpPr>
        <p:spPr>
          <a:xfrm>
            <a:off x="2279650" y="620713"/>
            <a:ext cx="6840538" cy="706437"/>
          </a:xfrm>
          <a:prstGeom prst="rect">
            <a:avLst/>
          </a:prstGeom>
          <a:noFill/>
          <a:ln w="9525">
            <a:noFill/>
          </a:ln>
        </p:spPr>
        <p:txBody>
          <a:bodyPr anchor="t" anchorCtr="0">
            <a:spAutoFit/>
          </a:bodyPr>
          <a:p>
            <a:pPr>
              <a:spcBef>
                <a:spcPct val="20000"/>
              </a:spcBef>
              <a:buClr>
                <a:schemeClr val="tx2"/>
              </a:buClr>
              <a:buSzPct val="70000"/>
              <a:buFont typeface="Wingdings" panose="05000000000000000000" pitchFamily="2" charset="2"/>
            </a:pPr>
            <a:r>
              <a:rPr lang="en-US" altLang="zh-CN" sz="4000" b="1" dirty="0">
                <a:latin typeface="Verdana" panose="020B0604030504040204" pitchFamily="34" charset="0"/>
                <a:ea typeface="宋体" panose="02010600030101010101" pitchFamily="2" charset="-122"/>
              </a:rPr>
              <a:t>§ PART TWO </a:t>
            </a:r>
            <a:r>
              <a:rPr lang="zh-CN" altLang="en-US" sz="4000" dirty="0">
                <a:latin typeface="Verdana" panose="020B0604030504040204" pitchFamily="34" charset="0"/>
                <a:ea typeface="宋体" panose="02010600030101010101" pitchFamily="2" charset="-122"/>
              </a:rPr>
              <a:t>热身练习</a:t>
            </a:r>
            <a:endParaRPr lang="zh-CN" altLang="en-US" sz="4000" dirty="0">
              <a:latin typeface="Verdana" panose="020B0604030504040204" pitchFamily="34" charset="0"/>
              <a:ea typeface="宋体" panose="02010600030101010101" pitchFamily="2" charset="-122"/>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Rectangle 5"/>
          <p:cNvSpPr>
            <a:spLocks noGrp="1"/>
          </p:cNvSpPr>
          <p:nvPr>
            <p:ph sz="half" idx="1"/>
          </p:nvPr>
        </p:nvSpPr>
        <p:spPr>
          <a:xfrm>
            <a:off x="1919288" y="1773238"/>
            <a:ext cx="5899150" cy="3641725"/>
          </a:xfrm>
          <a:solidFill>
            <a:schemeClr val="accent2"/>
          </a:solidFill>
          <a:ln/>
        </p:spPr>
        <p:txBody>
          <a:bodyPr vert="horz" wrap="square" lIns="91440" tIns="45720" rIns="91440" bIns="45720" anchor="t" anchorCtr="0"/>
          <a:p>
            <a:pPr eaLnBrk="1" hangingPunct="1">
              <a:lnSpc>
                <a:spcPct val="100000"/>
              </a:lnSpc>
              <a:buSzPct val="70000"/>
            </a:pPr>
            <a:r>
              <a:rPr lang="en-US" altLang="zh-CN" sz="2000" dirty="0">
                <a:latin typeface="Times New Roman" panose="02020603050405020304" pitchFamily="18" charset="0"/>
                <a:ea typeface="+mn-ea"/>
                <a:cs typeface="+mn-cs"/>
              </a:rPr>
              <a:t>1. Take the TOSHIBA, take the world. (TOSHIBA) </a:t>
            </a:r>
            <a:endParaRPr lang="en-US" altLang="zh-CN" sz="2000" dirty="0">
              <a:latin typeface="Times New Roman" panose="02020603050405020304" pitchFamily="18" charset="0"/>
              <a:ea typeface="+mn-ea"/>
              <a:cs typeface="+mn-cs"/>
            </a:endParaRPr>
          </a:p>
          <a:p>
            <a:pPr eaLnBrk="1" hangingPunct="1">
              <a:lnSpc>
                <a:spcPct val="100000"/>
              </a:lnSpc>
              <a:buSzPct val="70000"/>
            </a:pPr>
            <a:r>
              <a:rPr lang="en-US" altLang="zh-CN" sz="2000" dirty="0">
                <a:latin typeface="Times New Roman" panose="02020603050405020304" pitchFamily="18" charset="0"/>
                <a:ea typeface="+mn-ea"/>
                <a:cs typeface="+mn-cs"/>
              </a:rPr>
              <a:t>2. Born to shine. (LG Mobile Phone)	 </a:t>
            </a:r>
            <a:endParaRPr lang="en-US" altLang="zh-CN" sz="2000" dirty="0">
              <a:latin typeface="Times New Roman" panose="02020603050405020304" pitchFamily="18" charset="0"/>
              <a:ea typeface="+mn-ea"/>
              <a:cs typeface="+mn-cs"/>
            </a:endParaRPr>
          </a:p>
          <a:p>
            <a:pPr eaLnBrk="1" hangingPunct="1">
              <a:lnSpc>
                <a:spcPct val="100000"/>
              </a:lnSpc>
              <a:buSzPct val="70000"/>
            </a:pPr>
            <a:r>
              <a:rPr lang="en-US" altLang="zh-CN" sz="2000" dirty="0">
                <a:latin typeface="Times New Roman" panose="02020603050405020304" pitchFamily="18" charset="0"/>
                <a:ea typeface="+mn-ea"/>
                <a:cs typeface="+mn-cs"/>
              </a:rPr>
              <a:t>3. Think different. (APPLE)		 </a:t>
            </a:r>
            <a:endParaRPr lang="en-US" altLang="zh-CN" sz="2000" dirty="0">
              <a:latin typeface="Times New Roman" panose="02020603050405020304" pitchFamily="18" charset="0"/>
              <a:ea typeface="+mn-ea"/>
              <a:cs typeface="+mn-cs"/>
            </a:endParaRPr>
          </a:p>
          <a:p>
            <a:pPr eaLnBrk="1" hangingPunct="1">
              <a:lnSpc>
                <a:spcPct val="100000"/>
              </a:lnSpc>
              <a:buSzPct val="70000"/>
            </a:pPr>
            <a:r>
              <a:rPr lang="en-US" altLang="zh-CN" sz="2000" dirty="0">
                <a:latin typeface="Times New Roman" panose="02020603050405020304" pitchFamily="18" charset="0"/>
                <a:ea typeface="+mn-ea"/>
                <a:cs typeface="+mn-cs"/>
              </a:rPr>
              <a:t>4. Focus on life. (Olympus) 		 </a:t>
            </a:r>
            <a:endParaRPr lang="en-US" altLang="zh-CN" sz="2000" dirty="0">
              <a:latin typeface="Times New Roman" panose="02020603050405020304" pitchFamily="18" charset="0"/>
              <a:ea typeface="+mn-ea"/>
              <a:cs typeface="+mn-cs"/>
            </a:endParaRPr>
          </a:p>
          <a:p>
            <a:pPr eaLnBrk="1" hangingPunct="1">
              <a:lnSpc>
                <a:spcPct val="100000"/>
              </a:lnSpc>
              <a:buSzPct val="70000"/>
            </a:pPr>
            <a:r>
              <a:rPr lang="en-US" altLang="zh-CN" sz="2000" dirty="0">
                <a:latin typeface="Times New Roman" panose="02020603050405020304" pitchFamily="18" charset="0"/>
                <a:ea typeface="+mn-ea"/>
                <a:cs typeface="+mn-cs"/>
              </a:rPr>
              <a:t>5. A diamond lasts forever.</a:t>
            </a:r>
            <a:r>
              <a:rPr lang="zh-CN" altLang="en-US" sz="2000" dirty="0">
                <a:latin typeface="Times New Roman" panose="02020603050405020304" pitchFamily="18" charset="0"/>
                <a:ea typeface="+mn-ea"/>
                <a:cs typeface="+mn-cs"/>
              </a:rPr>
              <a:t>（</a:t>
            </a:r>
            <a:r>
              <a:rPr lang="en-US" altLang="zh-CN" sz="2000" dirty="0">
                <a:latin typeface="Times New Roman" panose="02020603050405020304" pitchFamily="18" charset="0"/>
                <a:ea typeface="+mn-ea"/>
                <a:cs typeface="+mn-cs"/>
              </a:rPr>
              <a:t>De Bierres</a:t>
            </a:r>
            <a:r>
              <a:rPr lang="zh-CN" altLang="en-US" sz="2000" dirty="0">
                <a:latin typeface="Times New Roman" panose="02020603050405020304" pitchFamily="18" charset="0"/>
                <a:ea typeface="+mn-ea"/>
                <a:cs typeface="+mn-cs"/>
              </a:rPr>
              <a:t>）	</a:t>
            </a:r>
            <a:endParaRPr lang="zh-CN" altLang="en-US" sz="2000" dirty="0">
              <a:latin typeface="Times New Roman" panose="02020603050405020304" pitchFamily="18" charset="0"/>
              <a:ea typeface="+mn-ea"/>
              <a:cs typeface="+mn-cs"/>
            </a:endParaRPr>
          </a:p>
          <a:p>
            <a:pPr eaLnBrk="1" hangingPunct="1">
              <a:lnSpc>
                <a:spcPct val="100000"/>
              </a:lnSpc>
              <a:buSzPct val="70000"/>
            </a:pPr>
            <a:r>
              <a:rPr lang="en-US" altLang="zh-CN" sz="2000" dirty="0">
                <a:latin typeface="Times New Roman" panose="02020603050405020304" pitchFamily="18" charset="0"/>
                <a:ea typeface="+mn-ea"/>
                <a:cs typeface="+mn-cs"/>
              </a:rPr>
              <a:t>6. Good teeth, good health. (Colgate) 	 </a:t>
            </a:r>
            <a:endParaRPr lang="en-US" altLang="zh-CN" sz="2000" dirty="0">
              <a:latin typeface="Times New Roman" panose="02020603050405020304" pitchFamily="18" charset="0"/>
              <a:ea typeface="+mn-ea"/>
              <a:cs typeface="+mn-cs"/>
            </a:endParaRPr>
          </a:p>
          <a:p>
            <a:pPr eaLnBrk="1" hangingPunct="1">
              <a:lnSpc>
                <a:spcPct val="100000"/>
              </a:lnSpc>
              <a:buSzPct val="70000"/>
            </a:pPr>
            <a:r>
              <a:rPr lang="en-US" altLang="zh-CN" sz="2000" dirty="0">
                <a:latin typeface="Times New Roman" panose="02020603050405020304" pitchFamily="18" charset="0"/>
                <a:ea typeface="+mn-ea"/>
                <a:cs typeface="+mn-cs"/>
              </a:rPr>
              <a:t>7. I’m More satisfied. (More)		 </a:t>
            </a:r>
            <a:endParaRPr lang="en-US" altLang="zh-CN" sz="2000" dirty="0">
              <a:latin typeface="Times New Roman" panose="02020603050405020304" pitchFamily="18" charset="0"/>
              <a:ea typeface="+mn-ea"/>
              <a:cs typeface="+mn-cs"/>
            </a:endParaRPr>
          </a:p>
          <a:p>
            <a:pPr eaLnBrk="1" hangingPunct="1">
              <a:lnSpc>
                <a:spcPct val="100000"/>
              </a:lnSpc>
              <a:buSzPct val="70000"/>
            </a:pPr>
            <a:r>
              <a:rPr lang="en-US" altLang="zh-CN" sz="2000" dirty="0">
                <a:latin typeface="Times New Roman" panose="02020603050405020304" pitchFamily="18" charset="0"/>
                <a:ea typeface="+mn-ea"/>
                <a:cs typeface="+mn-cs"/>
              </a:rPr>
              <a:t>8. Fresh-up with Seven-up. (Seven-up) 	 </a:t>
            </a:r>
            <a:endParaRPr lang="en-US" altLang="zh-CN" sz="2000" dirty="0">
              <a:latin typeface="Times New Roman" panose="02020603050405020304" pitchFamily="18" charset="0"/>
              <a:ea typeface="+mn-ea"/>
              <a:cs typeface="+mn-cs"/>
            </a:endParaRPr>
          </a:p>
          <a:p>
            <a:pPr eaLnBrk="1" hangingPunct="1">
              <a:lnSpc>
                <a:spcPct val="100000"/>
              </a:lnSpc>
              <a:buSzPct val="70000"/>
            </a:pPr>
            <a:r>
              <a:rPr lang="en-US" altLang="zh-CN" sz="2000" dirty="0">
                <a:latin typeface="Times New Roman" panose="02020603050405020304" pitchFamily="18" charset="0"/>
                <a:ea typeface="+mn-ea"/>
                <a:cs typeface="+mn-cs"/>
              </a:rPr>
              <a:t>9. Take time to indulge. (Nestle Ice-cream)  </a:t>
            </a:r>
            <a:endParaRPr lang="en-US" altLang="zh-CN" sz="2000" dirty="0">
              <a:latin typeface="Times New Roman" panose="02020603050405020304" pitchFamily="18" charset="0"/>
              <a:ea typeface="+mn-ea"/>
              <a:cs typeface="+mn-cs"/>
            </a:endParaRPr>
          </a:p>
          <a:p>
            <a:pPr eaLnBrk="1" hangingPunct="1">
              <a:lnSpc>
                <a:spcPct val="100000"/>
              </a:lnSpc>
              <a:buSzPct val="70000"/>
            </a:pPr>
            <a:r>
              <a:rPr lang="en-US" altLang="zh-CN" sz="2000" dirty="0">
                <a:latin typeface="Times New Roman" panose="02020603050405020304" pitchFamily="18" charset="0"/>
                <a:ea typeface="+mn-ea"/>
                <a:cs typeface="+mn-cs"/>
              </a:rPr>
              <a:t>10. Good to the last drop. (Maxwell)</a:t>
            </a:r>
            <a:r>
              <a:rPr lang="en-US" altLang="zh-CN" sz="1600" dirty="0">
                <a:latin typeface="Times New Roman" panose="02020603050405020304" pitchFamily="18" charset="0"/>
                <a:ea typeface="+mn-ea"/>
                <a:cs typeface="+mn-cs"/>
              </a:rPr>
              <a:t> 		 </a:t>
            </a:r>
            <a:endParaRPr lang="en-US" altLang="zh-CN" sz="1600" dirty="0">
              <a:latin typeface="Times New Roman" panose="02020603050405020304" pitchFamily="18" charset="0"/>
              <a:ea typeface="+mn-ea"/>
              <a:cs typeface="+mn-cs"/>
            </a:endParaRPr>
          </a:p>
        </p:txBody>
      </p:sp>
      <p:sp>
        <p:nvSpPr>
          <p:cNvPr id="18434" name="Text Box 4"/>
          <p:cNvSpPr txBox="1"/>
          <p:nvPr/>
        </p:nvSpPr>
        <p:spPr>
          <a:xfrm>
            <a:off x="1919288" y="549275"/>
            <a:ext cx="9332912" cy="829945"/>
          </a:xfrm>
          <a:prstGeom prst="rect">
            <a:avLst/>
          </a:prstGeom>
          <a:noFill/>
          <a:ln w="9525">
            <a:noFill/>
          </a:ln>
        </p:spPr>
        <p:txBody>
          <a:bodyPr wrap="square" anchor="t" anchorCtr="0">
            <a:spAutoFit/>
          </a:bodyPr>
          <a:p>
            <a:pPr>
              <a:spcBef>
                <a:spcPct val="20000"/>
              </a:spcBef>
              <a:buClr>
                <a:schemeClr val="tx2"/>
              </a:buClr>
              <a:buSzPct val="70000"/>
              <a:buFont typeface="Wingdings" panose="05000000000000000000" pitchFamily="2" charset="2"/>
              <a:buChar char="¡"/>
            </a:pPr>
            <a:r>
              <a:rPr lang="en-US" altLang="zh-CN" sz="2400" b="1" dirty="0">
                <a:latin typeface="Times New Roman" panose="02020603050405020304" pitchFamily="18" charset="0"/>
                <a:ea typeface="宋体" panose="02010600030101010101" pitchFamily="2" charset="-122"/>
                <a:cs typeface="Times New Roman" panose="02020603050405020304" pitchFamily="18" charset="0"/>
              </a:rPr>
              <a:t>Task II  </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请为下列英文选择适当的翻译，并将其编号填入后面的括号中。</a:t>
            </a:r>
            <a:endParaRPr lang="zh-CN" altLang="en-US" sz="24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54636" name="Rectangle 12"/>
          <p:cNvSpPr/>
          <p:nvPr/>
        </p:nvSpPr>
        <p:spPr>
          <a:xfrm>
            <a:off x="8256588" y="1889125"/>
            <a:ext cx="792162" cy="3409950"/>
          </a:xfrm>
          <a:prstGeom prst="rect">
            <a:avLst/>
          </a:prstGeom>
          <a:solidFill>
            <a:schemeClr val="accent1"/>
          </a:solidFill>
          <a:ln w="9525">
            <a:noFill/>
          </a:ln>
        </p:spPr>
        <p:txBody>
          <a:bodyPr anchor="t" anchorCtr="0"/>
          <a:p>
            <a:pPr marL="342900" indent="-342900">
              <a:lnSpc>
                <a:spcPct val="90000"/>
              </a:lnSpc>
              <a:spcBef>
                <a:spcPct val="20000"/>
              </a:spcBef>
              <a:buClr>
                <a:schemeClr val="tx2"/>
              </a:buClr>
              <a:buSzPct val="70000"/>
              <a:buFont typeface="Wingdings" panose="05000000000000000000" pitchFamily="2" charset="2"/>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(D)</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ct val="90000"/>
              </a:lnSpc>
              <a:spcBef>
                <a:spcPct val="20000"/>
              </a:spcBef>
              <a:buClr>
                <a:schemeClr val="tx2"/>
              </a:buClr>
              <a:buSzPct val="70000"/>
              <a:buFont typeface="Wingdings" panose="05000000000000000000" pitchFamily="2" charset="2"/>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(I)</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ct val="90000"/>
              </a:lnSpc>
              <a:spcBef>
                <a:spcPct val="20000"/>
              </a:spcBef>
              <a:buClr>
                <a:schemeClr val="tx2"/>
              </a:buClr>
              <a:buSzPct val="70000"/>
              <a:buFont typeface="Wingdings" panose="05000000000000000000" pitchFamily="2" charset="2"/>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(J)</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ct val="90000"/>
              </a:lnSpc>
              <a:spcBef>
                <a:spcPct val="20000"/>
              </a:spcBef>
              <a:buClr>
                <a:schemeClr val="tx2"/>
              </a:buClr>
              <a:buSzPct val="70000"/>
              <a:buFont typeface="Wingdings" panose="05000000000000000000" pitchFamily="2" charset="2"/>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(H)</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ct val="90000"/>
              </a:lnSpc>
              <a:spcBef>
                <a:spcPct val="20000"/>
              </a:spcBef>
              <a:buClr>
                <a:schemeClr val="tx2"/>
              </a:buClr>
              <a:buSzPct val="70000"/>
              <a:buFont typeface="Wingdings" panose="05000000000000000000" pitchFamily="2" charset="2"/>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(G)    </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ct val="90000"/>
              </a:lnSpc>
              <a:spcBef>
                <a:spcPct val="20000"/>
              </a:spcBef>
              <a:buClr>
                <a:schemeClr val="tx2"/>
              </a:buClr>
              <a:buSzPct val="70000"/>
              <a:buFont typeface="Wingdings" panose="05000000000000000000" pitchFamily="2" charset="2"/>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(A)</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ct val="90000"/>
              </a:lnSpc>
              <a:spcBef>
                <a:spcPct val="20000"/>
              </a:spcBef>
              <a:buClr>
                <a:schemeClr val="tx2"/>
              </a:buClr>
              <a:buSzPct val="70000"/>
              <a:buFont typeface="Wingdings" panose="05000000000000000000" pitchFamily="2" charset="2"/>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(F)</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ct val="90000"/>
              </a:lnSpc>
              <a:spcBef>
                <a:spcPct val="20000"/>
              </a:spcBef>
              <a:buClr>
                <a:schemeClr val="tx2"/>
              </a:buClr>
              <a:buSzPct val="70000"/>
              <a:buFont typeface="Wingdings" panose="05000000000000000000" pitchFamily="2" charset="2"/>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(B)</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ct val="90000"/>
              </a:lnSpc>
              <a:spcBef>
                <a:spcPct val="20000"/>
              </a:spcBef>
              <a:buClr>
                <a:schemeClr val="tx2"/>
              </a:buClr>
              <a:buSzPct val="70000"/>
              <a:buFont typeface="Wingdings" panose="05000000000000000000" pitchFamily="2" charset="2"/>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(C)</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342900" indent="-342900">
              <a:lnSpc>
                <a:spcPct val="90000"/>
              </a:lnSpc>
              <a:spcBef>
                <a:spcPct val="20000"/>
              </a:spcBef>
              <a:buClr>
                <a:schemeClr val="tx2"/>
              </a:buClr>
              <a:buSzPct val="70000"/>
              <a:buFont typeface="Wingdings" panose="05000000000000000000" pitchFamily="2" charset="2"/>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(E)</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4636"/>
                                        </p:tgtEl>
                                        <p:attrNameLst>
                                          <p:attrName>style.visibility</p:attrName>
                                        </p:attrNameLst>
                                      </p:cBhvr>
                                      <p:to>
                                        <p:strVal val="visible"/>
                                      </p:to>
                                    </p:set>
                                    <p:animEffect transition="in" filter="wipe(left)">
                                      <p:cBhvr>
                                        <p:cTn id="7" dur="500"/>
                                        <p:tgtEl>
                                          <p:spTgt spid="1546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4636">
                                            <p:txEl>
                                              <p:charRg st="0" end="4"/>
                                            </p:txEl>
                                          </p:spTgt>
                                        </p:tgtEl>
                                        <p:attrNameLst>
                                          <p:attrName>style.visibility</p:attrName>
                                        </p:attrNameLst>
                                      </p:cBhvr>
                                      <p:to>
                                        <p:strVal val="visible"/>
                                      </p:to>
                                    </p:set>
                                    <p:animEffect transition="in" filter="wipe(left)">
                                      <p:cBhvr>
                                        <p:cTn id="12" dur="500"/>
                                        <p:tgtEl>
                                          <p:spTgt spid="154636">
                                            <p:txEl>
                                              <p:charRg st="0"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4636">
                                            <p:txEl>
                                              <p:charRg st="4" end="8"/>
                                            </p:txEl>
                                          </p:spTgt>
                                        </p:tgtEl>
                                        <p:attrNameLst>
                                          <p:attrName>style.visibility</p:attrName>
                                        </p:attrNameLst>
                                      </p:cBhvr>
                                      <p:to>
                                        <p:strVal val="visible"/>
                                      </p:to>
                                    </p:set>
                                    <p:animEffect transition="in" filter="wipe(left)">
                                      <p:cBhvr>
                                        <p:cTn id="17" dur="500"/>
                                        <p:tgtEl>
                                          <p:spTgt spid="154636">
                                            <p:txEl>
                                              <p:charRg st="4"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54636">
                                            <p:txEl>
                                              <p:charRg st="8" end="12"/>
                                            </p:txEl>
                                          </p:spTgt>
                                        </p:tgtEl>
                                        <p:attrNameLst>
                                          <p:attrName>style.visibility</p:attrName>
                                        </p:attrNameLst>
                                      </p:cBhvr>
                                      <p:to>
                                        <p:strVal val="visible"/>
                                      </p:to>
                                    </p:set>
                                    <p:animEffect transition="in" filter="wipe(left)">
                                      <p:cBhvr>
                                        <p:cTn id="22" dur="500"/>
                                        <p:tgtEl>
                                          <p:spTgt spid="154636">
                                            <p:txEl>
                                              <p:charRg st="8" end="1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4636">
                                            <p:txEl>
                                              <p:charRg st="12" end="16"/>
                                            </p:txEl>
                                          </p:spTgt>
                                        </p:tgtEl>
                                        <p:attrNameLst>
                                          <p:attrName>style.visibility</p:attrName>
                                        </p:attrNameLst>
                                      </p:cBhvr>
                                      <p:to>
                                        <p:strVal val="visible"/>
                                      </p:to>
                                    </p:set>
                                    <p:animEffect transition="in" filter="wipe(left)">
                                      <p:cBhvr>
                                        <p:cTn id="27" dur="500"/>
                                        <p:tgtEl>
                                          <p:spTgt spid="154636">
                                            <p:txEl>
                                              <p:charRg st="12" end="1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4636">
                                            <p:txEl>
                                              <p:charRg st="16" end="24"/>
                                            </p:txEl>
                                          </p:spTgt>
                                        </p:tgtEl>
                                        <p:attrNameLst>
                                          <p:attrName>style.visibility</p:attrName>
                                        </p:attrNameLst>
                                      </p:cBhvr>
                                      <p:to>
                                        <p:strVal val="visible"/>
                                      </p:to>
                                    </p:set>
                                    <p:animEffect transition="in" filter="wipe(left)">
                                      <p:cBhvr>
                                        <p:cTn id="32" dur="500"/>
                                        <p:tgtEl>
                                          <p:spTgt spid="154636">
                                            <p:txEl>
                                              <p:charRg st="16" end="2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4636">
                                            <p:txEl>
                                              <p:charRg st="24" end="28"/>
                                            </p:txEl>
                                          </p:spTgt>
                                        </p:tgtEl>
                                        <p:attrNameLst>
                                          <p:attrName>style.visibility</p:attrName>
                                        </p:attrNameLst>
                                      </p:cBhvr>
                                      <p:to>
                                        <p:strVal val="visible"/>
                                      </p:to>
                                    </p:set>
                                    <p:animEffect transition="in" filter="wipe(left)">
                                      <p:cBhvr>
                                        <p:cTn id="37" dur="500"/>
                                        <p:tgtEl>
                                          <p:spTgt spid="154636">
                                            <p:txEl>
                                              <p:charRg st="24" end="2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54636">
                                            <p:txEl>
                                              <p:charRg st="28" end="32"/>
                                            </p:txEl>
                                          </p:spTgt>
                                        </p:tgtEl>
                                        <p:attrNameLst>
                                          <p:attrName>style.visibility</p:attrName>
                                        </p:attrNameLst>
                                      </p:cBhvr>
                                      <p:to>
                                        <p:strVal val="visible"/>
                                      </p:to>
                                    </p:set>
                                    <p:animEffect transition="in" filter="wipe(left)">
                                      <p:cBhvr>
                                        <p:cTn id="42" dur="500"/>
                                        <p:tgtEl>
                                          <p:spTgt spid="154636">
                                            <p:txEl>
                                              <p:charRg st="28" end="3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54636">
                                            <p:txEl>
                                              <p:charRg st="32" end="36"/>
                                            </p:txEl>
                                          </p:spTgt>
                                        </p:tgtEl>
                                        <p:attrNameLst>
                                          <p:attrName>style.visibility</p:attrName>
                                        </p:attrNameLst>
                                      </p:cBhvr>
                                      <p:to>
                                        <p:strVal val="visible"/>
                                      </p:to>
                                    </p:set>
                                    <p:animEffect transition="in" filter="wipe(left)">
                                      <p:cBhvr>
                                        <p:cTn id="47" dur="500"/>
                                        <p:tgtEl>
                                          <p:spTgt spid="154636">
                                            <p:txEl>
                                              <p:charRg st="32" end="3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54636">
                                            <p:txEl>
                                              <p:charRg st="36" end="40"/>
                                            </p:txEl>
                                          </p:spTgt>
                                        </p:tgtEl>
                                        <p:attrNameLst>
                                          <p:attrName>style.visibility</p:attrName>
                                        </p:attrNameLst>
                                      </p:cBhvr>
                                      <p:to>
                                        <p:strVal val="visible"/>
                                      </p:to>
                                    </p:set>
                                    <p:animEffect transition="in" filter="wipe(left)">
                                      <p:cBhvr>
                                        <p:cTn id="52" dur="500"/>
                                        <p:tgtEl>
                                          <p:spTgt spid="154636">
                                            <p:txEl>
                                              <p:charRg st="36" end="4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54636">
                                            <p:txEl>
                                              <p:charRg st="40" end="44"/>
                                            </p:txEl>
                                          </p:spTgt>
                                        </p:tgtEl>
                                        <p:attrNameLst>
                                          <p:attrName>style.visibility</p:attrName>
                                        </p:attrNameLst>
                                      </p:cBhvr>
                                      <p:to>
                                        <p:strVal val="visible"/>
                                      </p:to>
                                    </p:set>
                                    <p:animEffect transition="in" filter="wipe(left)">
                                      <p:cBhvr>
                                        <p:cTn id="57" dur="500"/>
                                        <p:tgtEl>
                                          <p:spTgt spid="154636">
                                            <p:txEl>
                                              <p:charRg st="40" end="4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3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6"/>
          <p:cNvSpPr>
            <a:spLocks noGrp="1"/>
          </p:cNvSpPr>
          <p:nvPr>
            <p:ph sz="half" idx="2"/>
          </p:nvPr>
        </p:nvSpPr>
        <p:spPr>
          <a:xfrm>
            <a:off x="2784475" y="1844675"/>
            <a:ext cx="5830888" cy="3776663"/>
          </a:xfrm>
          <a:solidFill>
            <a:srgbClr val="CCFFCC"/>
          </a:solidFill>
          <a:ln/>
        </p:spPr>
        <p:txBody>
          <a:bodyPr vert="horz" wrap="square" lIns="91440" tIns="45720" rIns="91440" bIns="45720" anchor="t" anchorCtr="0"/>
          <a:p>
            <a:pPr marL="361950" indent="-361950" eaLnBrk="1" hangingPunct="1">
              <a:lnSpc>
                <a:spcPct val="100000"/>
              </a:lnSpc>
              <a:buSzPct val="70000"/>
            </a:pPr>
            <a:r>
              <a:rPr lang="en-US" altLang="zh-CN" sz="2000" dirty="0">
                <a:latin typeface="Times New Roman" panose="02020603050405020304" pitchFamily="18" charset="0"/>
                <a:ea typeface="+mn-ea"/>
                <a:cs typeface="Times New Roman" panose="02020603050405020304" pitchFamily="18" charset="0"/>
              </a:rPr>
              <a:t>A. </a:t>
            </a:r>
            <a:r>
              <a:rPr lang="zh-CN" altLang="en-US" sz="2000" dirty="0">
                <a:latin typeface="Times New Roman" panose="02020603050405020304" pitchFamily="18" charset="0"/>
                <a:ea typeface="+mn-ea"/>
                <a:cs typeface="Times New Roman" panose="02020603050405020304" pitchFamily="18" charset="0"/>
              </a:rPr>
              <a:t>牙齿好，身体就好。（高露洁牙膏） </a:t>
            </a:r>
            <a:endParaRPr lang="zh-CN" altLang="en-US" sz="2000" dirty="0">
              <a:latin typeface="Times New Roman" panose="02020603050405020304" pitchFamily="18" charset="0"/>
              <a:ea typeface="+mn-ea"/>
              <a:cs typeface="Times New Roman" panose="02020603050405020304" pitchFamily="18" charset="0"/>
            </a:endParaRPr>
          </a:p>
          <a:p>
            <a:pPr marL="361950" indent="-361950" eaLnBrk="1" hangingPunct="1">
              <a:lnSpc>
                <a:spcPct val="100000"/>
              </a:lnSpc>
              <a:buSzPct val="70000"/>
            </a:pPr>
            <a:r>
              <a:rPr lang="en-US" altLang="zh-CN" sz="2000" dirty="0">
                <a:latin typeface="Times New Roman" panose="02020603050405020304" pitchFamily="18" charset="0"/>
                <a:ea typeface="+mn-ea"/>
                <a:cs typeface="Times New Roman" panose="02020603050405020304" pitchFamily="18" charset="0"/>
              </a:rPr>
              <a:t>B. </a:t>
            </a:r>
            <a:r>
              <a:rPr lang="zh-CN" altLang="en-US" sz="2000" dirty="0">
                <a:latin typeface="Times New Roman" panose="02020603050405020304" pitchFamily="18" charset="0"/>
                <a:ea typeface="+mn-ea"/>
                <a:cs typeface="Times New Roman" panose="02020603050405020304" pitchFamily="18" charset="0"/>
              </a:rPr>
              <a:t>君饮“</a:t>
            </a:r>
            <a:r>
              <a:rPr lang="zh-CN" altLang="en-US" sz="2000" i="1" dirty="0">
                <a:latin typeface="Times New Roman" panose="02020603050405020304" pitchFamily="18" charset="0"/>
                <a:ea typeface="+mn-ea"/>
                <a:cs typeface="Times New Roman" panose="02020603050405020304" pitchFamily="18" charset="0"/>
              </a:rPr>
              <a:t>七喜</a:t>
            </a:r>
            <a:r>
              <a:rPr lang="zh-CN" altLang="en-US" sz="2000" dirty="0">
                <a:latin typeface="Times New Roman" panose="02020603050405020304" pitchFamily="18" charset="0"/>
                <a:ea typeface="+mn-ea"/>
                <a:cs typeface="Times New Roman" panose="02020603050405020304" pitchFamily="18" charset="0"/>
              </a:rPr>
              <a:t>”， 提神醒脑。（七喜）</a:t>
            </a:r>
            <a:endParaRPr lang="zh-CN" altLang="en-US" sz="2000" dirty="0">
              <a:latin typeface="Times New Roman" panose="02020603050405020304" pitchFamily="18" charset="0"/>
              <a:ea typeface="+mn-ea"/>
              <a:cs typeface="Times New Roman" panose="02020603050405020304" pitchFamily="18" charset="0"/>
            </a:endParaRPr>
          </a:p>
          <a:p>
            <a:pPr marL="361950" indent="-361950" eaLnBrk="1" hangingPunct="1">
              <a:lnSpc>
                <a:spcPct val="100000"/>
              </a:lnSpc>
              <a:buSzPct val="70000"/>
            </a:pPr>
            <a:r>
              <a:rPr lang="en-US" altLang="zh-CN" sz="2000" dirty="0">
                <a:latin typeface="Times New Roman" panose="02020603050405020304" pitchFamily="18" charset="0"/>
                <a:ea typeface="+mn-ea"/>
                <a:cs typeface="Times New Roman" panose="02020603050405020304" pitchFamily="18" charset="0"/>
              </a:rPr>
              <a:t>C. </a:t>
            </a:r>
            <a:r>
              <a:rPr lang="zh-CN" altLang="en-US" sz="2000" dirty="0">
                <a:latin typeface="Times New Roman" panose="02020603050405020304" pitchFamily="18" charset="0"/>
                <a:ea typeface="+mn-ea"/>
                <a:cs typeface="Times New Roman" panose="02020603050405020304" pitchFamily="18" charset="0"/>
              </a:rPr>
              <a:t>尽情享受吧！（雀巢冰激凌）</a:t>
            </a:r>
            <a:endParaRPr lang="zh-CN" altLang="en-US" sz="2000" dirty="0">
              <a:latin typeface="Times New Roman" panose="02020603050405020304" pitchFamily="18" charset="0"/>
              <a:ea typeface="+mn-ea"/>
              <a:cs typeface="Times New Roman" panose="02020603050405020304" pitchFamily="18" charset="0"/>
            </a:endParaRPr>
          </a:p>
          <a:p>
            <a:pPr marL="361950" indent="-361950" eaLnBrk="1" hangingPunct="1">
              <a:lnSpc>
                <a:spcPct val="100000"/>
              </a:lnSpc>
              <a:buSzPct val="70000"/>
            </a:pPr>
            <a:r>
              <a:rPr lang="en-US" altLang="zh-CN" sz="2000" dirty="0">
                <a:latin typeface="Times New Roman" panose="02020603050405020304" pitchFamily="18" charset="0"/>
                <a:ea typeface="+mn-ea"/>
                <a:cs typeface="Times New Roman" panose="02020603050405020304" pitchFamily="18" charset="0"/>
              </a:rPr>
              <a:t>D. </a:t>
            </a:r>
            <a:r>
              <a:rPr lang="zh-CN" altLang="en-US" sz="2000" dirty="0">
                <a:latin typeface="Times New Roman" panose="02020603050405020304" pitchFamily="18" charset="0"/>
                <a:ea typeface="+mn-ea"/>
                <a:cs typeface="Times New Roman" panose="02020603050405020304" pitchFamily="18" charset="0"/>
              </a:rPr>
              <a:t>拥有东芝，拥有世界。（东芝电器）</a:t>
            </a:r>
            <a:endParaRPr lang="zh-CN" altLang="en-US" sz="2000" dirty="0">
              <a:latin typeface="Times New Roman" panose="02020603050405020304" pitchFamily="18" charset="0"/>
              <a:ea typeface="+mn-ea"/>
              <a:cs typeface="Times New Roman" panose="02020603050405020304" pitchFamily="18" charset="0"/>
            </a:endParaRPr>
          </a:p>
          <a:p>
            <a:pPr marL="361950" indent="-361950" eaLnBrk="1" hangingPunct="1">
              <a:lnSpc>
                <a:spcPct val="100000"/>
              </a:lnSpc>
              <a:buSzPct val="70000"/>
            </a:pPr>
            <a:r>
              <a:rPr lang="en-US" altLang="zh-CN" sz="2000" dirty="0">
                <a:latin typeface="Times New Roman" panose="02020603050405020304" pitchFamily="18" charset="0"/>
                <a:ea typeface="+mn-ea"/>
                <a:cs typeface="Times New Roman" panose="02020603050405020304" pitchFamily="18" charset="0"/>
              </a:rPr>
              <a:t>E. </a:t>
            </a:r>
            <a:r>
              <a:rPr lang="zh-CN" altLang="en-US" sz="2000" dirty="0">
                <a:latin typeface="Times New Roman" panose="02020603050405020304" pitchFamily="18" charset="0"/>
                <a:ea typeface="+mn-ea"/>
                <a:cs typeface="Times New Roman" panose="02020603050405020304" pitchFamily="18" charset="0"/>
              </a:rPr>
              <a:t>滴滴香浓，意犹未尽。（麦斯威尔咖啡）</a:t>
            </a:r>
            <a:endParaRPr lang="zh-CN" altLang="en-US" sz="2000" dirty="0">
              <a:latin typeface="Times New Roman" panose="02020603050405020304" pitchFamily="18" charset="0"/>
              <a:ea typeface="+mn-ea"/>
              <a:cs typeface="Times New Roman" panose="02020603050405020304" pitchFamily="18" charset="0"/>
            </a:endParaRPr>
          </a:p>
          <a:p>
            <a:pPr marL="361950" indent="-361950" eaLnBrk="1" hangingPunct="1">
              <a:lnSpc>
                <a:spcPct val="100000"/>
              </a:lnSpc>
              <a:buSzPct val="70000"/>
            </a:pPr>
            <a:r>
              <a:rPr lang="en-US" altLang="zh-CN" sz="2000" dirty="0">
                <a:latin typeface="Times New Roman" panose="02020603050405020304" pitchFamily="18" charset="0"/>
                <a:ea typeface="+mn-ea"/>
                <a:cs typeface="Times New Roman" panose="02020603050405020304" pitchFamily="18" charset="0"/>
              </a:rPr>
              <a:t>F. </a:t>
            </a:r>
            <a:r>
              <a:rPr lang="zh-CN" altLang="en-US" sz="2000" dirty="0">
                <a:latin typeface="Times New Roman" panose="02020603050405020304" pitchFamily="18" charset="0"/>
                <a:ea typeface="+mn-ea"/>
                <a:cs typeface="Times New Roman" panose="02020603050405020304" pitchFamily="18" charset="0"/>
              </a:rPr>
              <a:t>摩尔上口，感觉更优。（摩尔香烟）</a:t>
            </a:r>
            <a:endParaRPr lang="zh-CN" altLang="en-US" sz="2000" dirty="0">
              <a:latin typeface="Times New Roman" panose="02020603050405020304" pitchFamily="18" charset="0"/>
              <a:ea typeface="+mn-ea"/>
              <a:cs typeface="Times New Roman" panose="02020603050405020304" pitchFamily="18" charset="0"/>
            </a:endParaRPr>
          </a:p>
          <a:p>
            <a:pPr marL="361950" indent="-361950" eaLnBrk="1" hangingPunct="1">
              <a:lnSpc>
                <a:spcPct val="100000"/>
              </a:lnSpc>
              <a:buSzPct val="70000"/>
            </a:pPr>
            <a:r>
              <a:rPr lang="en-US" altLang="zh-CN" sz="2000" dirty="0">
                <a:latin typeface="Times New Roman" panose="02020603050405020304" pitchFamily="18" charset="0"/>
                <a:ea typeface="+mn-ea"/>
                <a:cs typeface="Times New Roman" panose="02020603050405020304" pitchFamily="18" charset="0"/>
              </a:rPr>
              <a:t>G. </a:t>
            </a:r>
            <a:r>
              <a:rPr lang="zh-CN" altLang="en-US" sz="2000" dirty="0">
                <a:latin typeface="Times New Roman" panose="02020603050405020304" pitchFamily="18" charset="0"/>
                <a:ea typeface="+mn-ea"/>
                <a:cs typeface="Times New Roman" panose="02020603050405020304" pitchFamily="18" charset="0"/>
              </a:rPr>
              <a:t>钻石恒久远，一颗永流传。（戴比尔斯）</a:t>
            </a:r>
            <a:endParaRPr lang="zh-CN" altLang="en-US" sz="2000" dirty="0">
              <a:latin typeface="Times New Roman" panose="02020603050405020304" pitchFamily="18" charset="0"/>
              <a:ea typeface="+mn-ea"/>
              <a:cs typeface="Times New Roman" panose="02020603050405020304" pitchFamily="18" charset="0"/>
            </a:endParaRPr>
          </a:p>
          <a:p>
            <a:pPr marL="361950" indent="-361950" eaLnBrk="1" hangingPunct="1">
              <a:lnSpc>
                <a:spcPct val="100000"/>
              </a:lnSpc>
              <a:buSzPct val="70000"/>
            </a:pPr>
            <a:r>
              <a:rPr lang="en-US" altLang="zh-CN" sz="2000" dirty="0">
                <a:latin typeface="Times New Roman" panose="02020603050405020304" pitchFamily="18" charset="0"/>
                <a:ea typeface="+mn-ea"/>
                <a:cs typeface="Times New Roman" panose="02020603050405020304" pitchFamily="18" charset="0"/>
              </a:rPr>
              <a:t>H. </a:t>
            </a:r>
            <a:r>
              <a:rPr lang="zh-CN" altLang="en-US" sz="2000" dirty="0">
                <a:latin typeface="Times New Roman" panose="02020603050405020304" pitchFamily="18" charset="0"/>
                <a:ea typeface="+mn-ea"/>
                <a:cs typeface="Times New Roman" panose="02020603050405020304" pitchFamily="18" charset="0"/>
              </a:rPr>
              <a:t>瞄准生活。（奥林巴斯）</a:t>
            </a:r>
            <a:endParaRPr lang="zh-CN" altLang="en-US" sz="2000" dirty="0">
              <a:latin typeface="Times New Roman" panose="02020603050405020304" pitchFamily="18" charset="0"/>
              <a:ea typeface="+mn-ea"/>
              <a:cs typeface="Times New Roman" panose="02020603050405020304" pitchFamily="18" charset="0"/>
            </a:endParaRPr>
          </a:p>
          <a:p>
            <a:pPr marL="361950" indent="-361950" eaLnBrk="1" hangingPunct="1">
              <a:lnSpc>
                <a:spcPct val="100000"/>
              </a:lnSpc>
              <a:buSzPct val="70000"/>
            </a:pPr>
            <a:r>
              <a:rPr lang="en-US" altLang="zh-CN" sz="2000" dirty="0">
                <a:latin typeface="Times New Roman" panose="02020603050405020304" pitchFamily="18" charset="0"/>
                <a:ea typeface="+mn-ea"/>
                <a:cs typeface="Times New Roman" panose="02020603050405020304" pitchFamily="18" charset="0"/>
              </a:rPr>
              <a:t>I. </a:t>
            </a:r>
            <a:r>
              <a:rPr lang="zh-CN" altLang="en-US" sz="2000" dirty="0">
                <a:latin typeface="Times New Roman" panose="02020603050405020304" pitchFamily="18" charset="0"/>
                <a:ea typeface="+mn-ea"/>
                <a:cs typeface="Times New Roman" panose="02020603050405020304" pitchFamily="18" charset="0"/>
              </a:rPr>
              <a:t>我本闪耀！（</a:t>
            </a:r>
            <a:r>
              <a:rPr lang="en-US" altLang="zh-CN" sz="2000" dirty="0">
                <a:latin typeface="Times New Roman" panose="02020603050405020304" pitchFamily="18" charset="0"/>
                <a:ea typeface="+mn-ea"/>
                <a:cs typeface="Times New Roman" panose="02020603050405020304" pitchFamily="18" charset="0"/>
              </a:rPr>
              <a:t>LG</a:t>
            </a:r>
            <a:r>
              <a:rPr lang="zh-CN" altLang="en-US" sz="2000" dirty="0">
                <a:latin typeface="Times New Roman" panose="02020603050405020304" pitchFamily="18" charset="0"/>
                <a:ea typeface="+mn-ea"/>
                <a:cs typeface="Times New Roman" panose="02020603050405020304" pitchFamily="18" charset="0"/>
              </a:rPr>
              <a:t>手机）</a:t>
            </a:r>
            <a:endParaRPr lang="zh-CN" altLang="en-US" sz="2000" dirty="0">
              <a:latin typeface="Times New Roman" panose="02020603050405020304" pitchFamily="18" charset="0"/>
              <a:ea typeface="+mn-ea"/>
              <a:cs typeface="Times New Roman" panose="02020603050405020304" pitchFamily="18" charset="0"/>
            </a:endParaRPr>
          </a:p>
          <a:p>
            <a:pPr marL="361950" indent="-361950" eaLnBrk="1" hangingPunct="1">
              <a:lnSpc>
                <a:spcPct val="100000"/>
              </a:lnSpc>
              <a:buSzPct val="70000"/>
            </a:pPr>
            <a:r>
              <a:rPr lang="en-US" altLang="zh-CN" sz="2000" dirty="0">
                <a:latin typeface="Times New Roman" panose="02020603050405020304" pitchFamily="18" charset="0"/>
                <a:ea typeface="+mn-ea"/>
                <a:cs typeface="Times New Roman" panose="02020603050405020304" pitchFamily="18" charset="0"/>
              </a:rPr>
              <a:t>J. </a:t>
            </a:r>
            <a:r>
              <a:rPr lang="zh-CN" altLang="en-US" sz="2000" dirty="0">
                <a:latin typeface="Times New Roman" panose="02020603050405020304" pitchFamily="18" charset="0"/>
                <a:ea typeface="+mn-ea"/>
                <a:cs typeface="Times New Roman" panose="02020603050405020304" pitchFamily="18" charset="0"/>
              </a:rPr>
              <a:t>苹果电脑，不同凡</a:t>
            </a:r>
            <a:r>
              <a:rPr lang="zh-CN" altLang="en-US" sz="2000" dirty="0">
                <a:latin typeface="Times New Roman" panose="02020603050405020304" pitchFamily="18" charset="0"/>
                <a:ea typeface="+mn-ea"/>
                <a:cs typeface="Times New Roman" panose="02020603050405020304" pitchFamily="18" charset="0"/>
              </a:rPr>
              <a:t>“想</a:t>
            </a:r>
            <a:r>
              <a:rPr lang="zh-CN" altLang="en-US" sz="2000" dirty="0">
                <a:latin typeface="Times New Roman" panose="02020603050405020304" pitchFamily="18" charset="0"/>
                <a:ea typeface="+mn-ea"/>
                <a:cs typeface="Times New Roman" panose="02020603050405020304" pitchFamily="18" charset="0"/>
              </a:rPr>
              <a:t>”。（苹果电脑）</a:t>
            </a:r>
            <a:endParaRPr lang="zh-CN" altLang="en-US" sz="2000" dirty="0">
              <a:latin typeface="Times New Roman" panose="02020603050405020304" pitchFamily="18" charset="0"/>
              <a:ea typeface="+mn-ea"/>
              <a:cs typeface="Times New Roman" panose="02020603050405020304" pitchFamily="18" charset="0"/>
            </a:endParaRPr>
          </a:p>
        </p:txBody>
      </p:sp>
      <p:sp>
        <p:nvSpPr>
          <p:cNvPr id="19458" name="Text Box 4"/>
          <p:cNvSpPr txBox="1"/>
          <p:nvPr/>
        </p:nvSpPr>
        <p:spPr>
          <a:xfrm>
            <a:off x="1775460" y="621030"/>
            <a:ext cx="8135938" cy="902970"/>
          </a:xfrm>
          <a:prstGeom prst="rect">
            <a:avLst/>
          </a:prstGeom>
          <a:noFill/>
          <a:ln w="9525">
            <a:noFill/>
          </a:ln>
        </p:spPr>
        <p:txBody>
          <a:bodyPr anchor="t" anchorCtr="0">
            <a:spAutoFit/>
          </a:bodyPr>
          <a:p>
            <a:pPr>
              <a:lnSpc>
                <a:spcPct val="110000"/>
              </a:lnSpc>
              <a:spcBef>
                <a:spcPct val="20000"/>
              </a:spcBef>
              <a:buClr>
                <a:schemeClr val="tx2"/>
              </a:buClr>
              <a:buSzPct val="70000"/>
              <a:buFont typeface="Wingdings" panose="05000000000000000000" pitchFamily="2" charset="2"/>
              <a:buChar char="¡"/>
            </a:pPr>
            <a:r>
              <a:rPr lang="en-US" altLang="zh-CN" sz="2400" b="1" dirty="0">
                <a:latin typeface="Times New Roman" panose="02020603050405020304" pitchFamily="18" charset="0"/>
                <a:ea typeface="宋体" panose="02010600030101010101" pitchFamily="2" charset="-122"/>
                <a:cs typeface="Times New Roman" panose="02020603050405020304" pitchFamily="18" charset="0"/>
              </a:rPr>
              <a:t>Task II  </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请为下列英文选择适当的翻译，并将其编号填入后面的括号中。</a:t>
            </a:r>
            <a:endParaRPr lang="zh-CN" altLang="en-US" sz="2400" b="1"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a:spLocks noGrp="1"/>
          </p:cNvSpPr>
          <p:nvPr>
            <p:ph type="title"/>
          </p:nvPr>
        </p:nvSpPr>
        <p:spPr>
          <a:xfrm>
            <a:off x="1727200" y="301625"/>
            <a:ext cx="8480425" cy="1143000"/>
          </a:xfrm>
          <a:ln/>
        </p:spPr>
        <p:txBody>
          <a:bodyPr vert="horz" wrap="square" lIns="91440" tIns="45720" rIns="91440" bIns="45720" anchor="b" anchorCtr="0"/>
          <a:p>
            <a:pPr eaLnBrk="1" hangingPunct="1"/>
            <a:r>
              <a:rPr lang="en-US" altLang="zh-CN" sz="2400" b="1" dirty="0">
                <a:latin typeface="Times New Roman" panose="02020603050405020304" pitchFamily="18" charset="0"/>
                <a:cs typeface="Times New Roman" panose="02020603050405020304" pitchFamily="18" charset="0"/>
              </a:rPr>
              <a:t>Task III  </a:t>
            </a:r>
            <a:r>
              <a:rPr lang="zh-CN" altLang="en-US" sz="2400" b="1" dirty="0">
                <a:latin typeface="Times New Roman" panose="02020603050405020304" pitchFamily="18" charset="0"/>
                <a:cs typeface="Times New Roman" panose="02020603050405020304" pitchFamily="18" charset="0"/>
              </a:rPr>
              <a:t>分析上述广告所使用的修辞手法，请找出来并具体说明修辞的种类。</a:t>
            </a:r>
            <a:endParaRPr lang="zh-CN" altLang="en-US" sz="2400" b="1" dirty="0">
              <a:latin typeface="Times New Roman" panose="02020603050405020304" pitchFamily="18" charset="0"/>
              <a:cs typeface="Times New Roman" panose="02020603050405020304" pitchFamily="18" charset="0"/>
            </a:endParaRPr>
          </a:p>
        </p:txBody>
      </p:sp>
      <p:sp>
        <p:nvSpPr>
          <p:cNvPr id="20482" name="Rectangle 3"/>
          <p:cNvSpPr>
            <a:spLocks noGrp="1"/>
          </p:cNvSpPr>
          <p:nvPr>
            <p:ph idx="1"/>
          </p:nvPr>
        </p:nvSpPr>
        <p:spPr>
          <a:xfrm>
            <a:off x="6672263" y="2277110"/>
            <a:ext cx="4713287" cy="4194175"/>
          </a:xfrm>
          <a:ln/>
        </p:spPr>
        <p:txBody>
          <a:bodyPr vert="horz" wrap="square" lIns="91440" tIns="45720" rIns="91440" bIns="45720" anchor="t" anchorCtr="0"/>
          <a:p>
            <a:pPr eaLnBrk="1" hangingPunct="1">
              <a:lnSpc>
                <a:spcPct val="90000"/>
              </a:lnSpc>
              <a:buNone/>
            </a:pPr>
            <a:r>
              <a:rPr lang="en-US" altLang="zh-CN" sz="20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（对偶）</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spcBef>
                <a:spcPct val="0"/>
              </a:spcBef>
              <a:buClrTx/>
              <a:buSzTx/>
              <a:buFontTx/>
              <a:buNone/>
            </a:pP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spcBef>
                <a:spcPct val="0"/>
              </a:spcBef>
              <a:buClrTx/>
              <a:buSzTx/>
              <a:buFontTx/>
              <a:buNone/>
            </a:pPr>
            <a:r>
              <a:rPr lang="zh-CN" altLang="en-US" sz="2400" dirty="0">
                <a:latin typeface="Times New Roman" panose="02020603050405020304" pitchFamily="18" charset="0"/>
                <a:cs typeface="Times New Roman" panose="02020603050405020304" pitchFamily="18" charset="0"/>
              </a:rPr>
              <a:t>（双关，</a:t>
            </a:r>
            <a:r>
              <a:rPr lang="en-US" altLang="zh-CN" sz="2400" dirty="0">
                <a:latin typeface="Times New Roman" panose="02020603050405020304" pitchFamily="18" charset="0"/>
                <a:cs typeface="Times New Roman" panose="02020603050405020304" pitchFamily="18" charset="0"/>
              </a:rPr>
              <a:t>More </a:t>
            </a:r>
            <a:r>
              <a:rPr lang="zh-CN" altLang="en-US" sz="2400" dirty="0">
                <a:latin typeface="Times New Roman" panose="02020603050405020304" pitchFamily="18" charset="0"/>
                <a:cs typeface="Times New Roman" panose="02020603050405020304" pitchFamily="18" charset="0"/>
              </a:rPr>
              <a:t>既表示品牌，又表示更加的意思）</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dirty="0">
                <a:latin typeface="Times New Roman" panose="02020603050405020304" pitchFamily="18" charset="0"/>
                <a:cs typeface="Times New Roman" panose="02020603050405020304" pitchFamily="18" charset="0"/>
              </a:rPr>
              <a:t>（拟人）</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buNone/>
            </a:pPr>
            <a:r>
              <a:rPr lang="zh-CN" altLang="en-US" sz="2400" dirty="0">
                <a:latin typeface="Times New Roman" panose="02020603050405020304" pitchFamily="18" charset="0"/>
                <a:cs typeface="Times New Roman" panose="02020603050405020304" pitchFamily="18" charset="0"/>
              </a:rPr>
              <a:t>（拟人，把电脑比拟成人，具有 “思考”的能力）</a:t>
            </a:r>
            <a:endParaRPr lang="zh-CN" altLang="en-US" sz="1400" dirty="0">
              <a:solidFill>
                <a:schemeClr val="hlink"/>
              </a:solidFill>
              <a:latin typeface="Times New Roman" panose="02020603050405020304" pitchFamily="18" charset="0"/>
              <a:cs typeface="Times New Roman" panose="02020603050405020304" pitchFamily="18" charset="0"/>
            </a:endParaRPr>
          </a:p>
          <a:p>
            <a:pPr eaLnBrk="1" hangingPunct="1">
              <a:lnSpc>
                <a:spcPct val="90000"/>
              </a:lnSpc>
              <a:buNone/>
            </a:pPr>
            <a:endParaRPr lang="zh-CN" altLang="en-US" sz="1400" dirty="0">
              <a:solidFill>
                <a:schemeClr val="hlink"/>
              </a:solidFill>
              <a:latin typeface="Times New Roman" panose="02020603050405020304" pitchFamily="18" charset="0"/>
              <a:cs typeface="Times New Roman" panose="02020603050405020304" pitchFamily="18" charset="0"/>
            </a:endParaRPr>
          </a:p>
        </p:txBody>
      </p:sp>
      <p:sp>
        <p:nvSpPr>
          <p:cNvPr id="20483" name="Text Box 4"/>
          <p:cNvSpPr txBox="1"/>
          <p:nvPr/>
        </p:nvSpPr>
        <p:spPr>
          <a:xfrm>
            <a:off x="1847850" y="2060575"/>
            <a:ext cx="4895850" cy="2330450"/>
          </a:xfrm>
          <a:prstGeom prst="rect">
            <a:avLst/>
          </a:prstGeom>
          <a:noFill/>
          <a:ln w="9525">
            <a:noFill/>
          </a:ln>
        </p:spPr>
        <p:txBody>
          <a:bodyPr anchor="t" anchorCtr="0">
            <a:spAutoFit/>
          </a:bodyPr>
          <a:p>
            <a:pPr>
              <a:lnSpc>
                <a:spcPct val="130000"/>
              </a:lnSpc>
              <a:buClrTx/>
              <a:buFontTx/>
              <a:buChar char="•"/>
            </a:pP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Take TOSHIBA, take the world. </a:t>
            </a:r>
            <a:endParaRPr lang="en-US" altLang="zh-CN" sz="2800" dirty="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ClrTx/>
              <a:buFontTx/>
              <a:buChar char="•"/>
            </a:pP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I’m More satisfied. </a:t>
            </a:r>
            <a:endParaRPr lang="en-US" altLang="zh-CN" sz="2800" dirty="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ClrTx/>
              <a:buFontTx/>
              <a:buChar char="•"/>
            </a:pP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Born to shine.     	</a:t>
            </a:r>
            <a:endParaRPr lang="en-US" altLang="zh-CN" sz="2800" dirty="0">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buClrTx/>
              <a:buFontTx/>
              <a:buChar char="•"/>
            </a:pP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Think different.   	</a:t>
            </a:r>
            <a:r>
              <a:rPr lang="en-US" altLang="zh-CN" sz="2800" dirty="0">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8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3"/>
          <p:cNvSpPr>
            <a:spLocks noGrp="1"/>
          </p:cNvSpPr>
          <p:nvPr>
            <p:ph idx="1"/>
          </p:nvPr>
        </p:nvSpPr>
        <p:spPr>
          <a:xfrm>
            <a:off x="1416050" y="908368"/>
            <a:ext cx="10067925" cy="4751387"/>
          </a:xfrm>
          <a:solidFill>
            <a:schemeClr val="bg1"/>
          </a:solidFill>
          <a:ln/>
        </p:spPr>
        <p:txBody>
          <a:bodyPr vert="horz" wrap="square" lIns="91440" tIns="45720" rIns="91440" bIns="45720" anchor="t" anchorCtr="0"/>
          <a:p>
            <a:pPr algn="just" eaLnBrk="1" hangingPunct="1">
              <a:lnSpc>
                <a:spcPct val="120000"/>
              </a:lnSpc>
              <a:buNone/>
            </a:pPr>
            <a:r>
              <a:rPr lang="en-US" altLang="zh-CN" sz="2400" b="1" dirty="0">
                <a:latin typeface="Times New Roman" panose="02020603050405020304" pitchFamily="18" charset="0"/>
                <a:cs typeface="Times New Roman" panose="02020603050405020304" pitchFamily="18" charset="0"/>
              </a:rPr>
              <a:t>Task I</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阅读下列广告并归纳广告语言的词汇特征：哪种词类最为常见，是名词还是动词？广告的词汇特征除词类分析外，还可以从哪些方面分析其语言特征？</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1. Go well, use Shell</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(Shell)</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2. Obey your thirst. (Pepsi)</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3. We lead. Others copy</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(Ricoh)</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4. Feast your eyes. (Pond’s Cucumber Eye Treatment) </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5. Intelligence everywhere. (Motorola)</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6. I Chocolate you. (LG Mobile Phone)</a:t>
            </a:r>
            <a:endParaRPr lang="en-US" altLang="zh-CN" sz="2400" b="1" dirty="0">
              <a:latin typeface="Times New Roman" panose="02020603050405020304" pitchFamily="18" charset="0"/>
              <a:cs typeface="Times New Roman" panose="02020603050405020304" pitchFamily="18" charset="0"/>
            </a:endParaRPr>
          </a:p>
        </p:txBody>
      </p:sp>
      <p:sp>
        <p:nvSpPr>
          <p:cNvPr id="21506" name="Text Box 4"/>
          <p:cNvSpPr txBox="1"/>
          <p:nvPr/>
        </p:nvSpPr>
        <p:spPr>
          <a:xfrm>
            <a:off x="2351088" y="188913"/>
            <a:ext cx="6265862" cy="584200"/>
          </a:xfrm>
          <a:prstGeom prst="rect">
            <a:avLst/>
          </a:prstGeom>
          <a:noFill/>
          <a:ln w="9525">
            <a:noFill/>
          </a:ln>
        </p:spPr>
        <p:txBody>
          <a:bodyPr anchor="t" anchorCtr="0">
            <a:spAutoFit/>
          </a:bodyPr>
          <a:p>
            <a:pPr>
              <a:spcBef>
                <a:spcPct val="50000"/>
              </a:spcBef>
              <a:buClrTx/>
              <a:buFontTx/>
            </a:pPr>
            <a:r>
              <a:rPr lang="en-US" altLang="zh-CN" sz="3200" b="1" dirty="0">
                <a:latin typeface="Verdana" panose="020B0604030504040204" pitchFamily="34" charset="0"/>
                <a:ea typeface="宋体" panose="02010600030101010101" pitchFamily="2" charset="-122"/>
              </a:rPr>
              <a:t>§ PART THREE </a:t>
            </a:r>
            <a:r>
              <a:rPr lang="zh-CN" altLang="en-US" sz="3200" dirty="0">
                <a:latin typeface="Verdana" panose="020B0604030504040204" pitchFamily="34" charset="0"/>
                <a:ea typeface="宋体" panose="02010600030101010101" pitchFamily="2" charset="-122"/>
              </a:rPr>
              <a:t>广告翻译技巧</a:t>
            </a:r>
            <a:endParaRPr lang="zh-CN" altLang="en-US" sz="3200" dirty="0">
              <a:latin typeface="Verdana" panose="020B0604030504040204" pitchFamily="34" charset="0"/>
              <a:ea typeface="宋体" panose="02010600030101010101" pitchFamily="2" charset="-122"/>
            </a:endParaRPr>
          </a:p>
        </p:txBody>
      </p:sp>
      <p:sp>
        <p:nvSpPr>
          <p:cNvPr id="157701" name="AutoShape 5"/>
          <p:cNvSpPr/>
          <p:nvPr/>
        </p:nvSpPr>
        <p:spPr>
          <a:xfrm>
            <a:off x="8400415" y="3068955"/>
            <a:ext cx="2376170" cy="596265"/>
          </a:xfrm>
          <a:prstGeom prst="wedgeRoundRectCallout">
            <a:avLst>
              <a:gd name="adj1" fmla="val -48866"/>
              <a:gd name="adj2" fmla="val -98310"/>
              <a:gd name="adj3" fmla="val 16667"/>
            </a:avLst>
          </a:prstGeom>
          <a:solidFill>
            <a:schemeClr val="accent1"/>
          </a:solidFill>
          <a:ln w="9525" cap="flat" cmpd="sng">
            <a:solidFill>
              <a:schemeClr val="tx1"/>
            </a:solidFill>
            <a:prstDash val="solid"/>
            <a:miter/>
            <a:headEnd type="none" w="med" len="med"/>
            <a:tailEnd type="none" w="med" len="med"/>
          </a:ln>
        </p:spPr>
        <p:txBody>
          <a:bodyPr anchor="t" anchorCtr="0"/>
          <a:p>
            <a:pPr algn="ctr">
              <a:buClrTx/>
              <a:buFontTx/>
            </a:pPr>
            <a:r>
              <a:rPr lang="zh-CN" altLang="en-US" sz="4000" dirty="0">
                <a:latin typeface="Verdana" panose="020B0604030504040204" pitchFamily="34" charset="0"/>
                <a:ea typeface="宋体" panose="02010600030101010101" pitchFamily="2" charset="-122"/>
              </a:rPr>
              <a:t>简洁性</a:t>
            </a:r>
            <a:endParaRPr lang="zh-CN" altLang="en-US" sz="4000" dirty="0">
              <a:latin typeface="Verdana" panose="020B0604030504040204" pitchFamily="34"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7701"/>
                                        </p:tgtEl>
                                        <p:attrNameLst>
                                          <p:attrName>style.visibility</p:attrName>
                                        </p:attrNameLst>
                                      </p:cBhvr>
                                      <p:to>
                                        <p:strVal val="visible"/>
                                      </p:to>
                                    </p:set>
                                    <p:anim calcmode="lin" valueType="num">
                                      <p:cBhvr additive="base">
                                        <p:cTn id="7" dur="500" fill="hold"/>
                                        <p:tgtEl>
                                          <p:spTgt spid="157701"/>
                                        </p:tgtEl>
                                        <p:attrNameLst>
                                          <p:attrName>ppt_x</p:attrName>
                                        </p:attrNameLst>
                                      </p:cBhvr>
                                      <p:tavLst>
                                        <p:tav tm="0">
                                          <p:val>
                                            <p:strVal val="#ppt_x"/>
                                          </p:val>
                                        </p:tav>
                                        <p:tav tm="100000">
                                          <p:val>
                                            <p:strVal val="#ppt_x"/>
                                          </p:val>
                                        </p:tav>
                                      </p:tavLst>
                                    </p:anim>
                                    <p:anim calcmode="lin" valueType="num">
                                      <p:cBhvr additive="base">
                                        <p:cTn id="8" dur="500" fill="hold"/>
                                        <p:tgtEl>
                                          <p:spTgt spid="1577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701"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Rectangle 3"/>
          <p:cNvSpPr>
            <a:spLocks noGrp="1"/>
          </p:cNvSpPr>
          <p:nvPr>
            <p:ph idx="1"/>
          </p:nvPr>
        </p:nvSpPr>
        <p:spPr>
          <a:xfrm>
            <a:off x="1919605" y="1484630"/>
            <a:ext cx="8135620" cy="2829560"/>
          </a:xfrm>
          <a:ln/>
        </p:spPr>
        <p:txBody>
          <a:bodyPr vert="horz" wrap="square" lIns="91440" tIns="45720" rIns="91440" bIns="45720" anchor="t" anchorCtr="0"/>
          <a:p>
            <a:pPr eaLnBrk="1" hangingPunct="1">
              <a:buNone/>
            </a:pPr>
            <a:r>
              <a:rPr lang="en-US" altLang="zh-CN" sz="2800" dirty="0">
                <a:latin typeface="Times New Roman" panose="02020603050405020304" pitchFamily="18" charset="0"/>
                <a:cs typeface="Times New Roman" panose="02020603050405020304" pitchFamily="18" charset="0"/>
              </a:rPr>
              <a:t> </a:t>
            </a:r>
            <a:endParaRPr lang="en-US" altLang="zh-CN" sz="2800" dirty="0">
              <a:latin typeface="Times New Roman" panose="02020603050405020304" pitchFamily="18" charset="0"/>
              <a:cs typeface="Times New Roman" panose="02020603050405020304" pitchFamily="18" charset="0"/>
            </a:endParaRPr>
          </a:p>
          <a:p>
            <a:pPr eaLnBrk="1" hangingPunct="1"/>
            <a:r>
              <a:rPr lang="en-US" altLang="zh-CN" b="1" dirty="0">
                <a:latin typeface="Times New Roman" panose="02020603050405020304" pitchFamily="18" charset="0"/>
                <a:cs typeface="Times New Roman" panose="02020603050405020304" pitchFamily="18" charset="0"/>
              </a:rPr>
              <a:t>7. </a:t>
            </a:r>
            <a:r>
              <a:rPr lang="zh-CN" altLang="en-US" b="1" dirty="0">
                <a:latin typeface="Times New Roman" panose="02020603050405020304" pitchFamily="18" charset="0"/>
                <a:cs typeface="Times New Roman" panose="02020603050405020304" pitchFamily="18" charset="0"/>
              </a:rPr>
              <a:t>喝孔府宴酒，做天下文章。（孔府宴酒）</a:t>
            </a:r>
            <a:endParaRPr lang="zh-CN" altLang="en-US" b="1" dirty="0">
              <a:latin typeface="Times New Roman" panose="02020603050405020304" pitchFamily="18" charset="0"/>
              <a:cs typeface="Times New Roman" panose="02020603050405020304" pitchFamily="18" charset="0"/>
            </a:endParaRPr>
          </a:p>
          <a:p>
            <a:pPr eaLnBrk="1" hangingPunct="1"/>
            <a:r>
              <a:rPr lang="en-US" altLang="zh-CN" b="1" dirty="0">
                <a:latin typeface="Times New Roman" panose="02020603050405020304" pitchFamily="18" charset="0"/>
                <a:cs typeface="Times New Roman" panose="02020603050405020304" pitchFamily="18" charset="0"/>
              </a:rPr>
              <a:t>8. </a:t>
            </a:r>
            <a:r>
              <a:rPr lang="zh-CN" altLang="en-US" b="1" dirty="0">
                <a:latin typeface="Times New Roman" panose="02020603050405020304" pitchFamily="18" charset="0"/>
                <a:cs typeface="Times New Roman" panose="02020603050405020304" pitchFamily="18" charset="0"/>
              </a:rPr>
              <a:t>坐红旗车，走中国路。（红旗轿车）</a:t>
            </a:r>
            <a:endParaRPr lang="zh-CN" altLang="en-US" b="1" dirty="0">
              <a:latin typeface="Times New Roman" panose="02020603050405020304" pitchFamily="18" charset="0"/>
              <a:cs typeface="Times New Roman" panose="02020603050405020304" pitchFamily="18" charset="0"/>
            </a:endParaRPr>
          </a:p>
          <a:p>
            <a:pPr eaLnBrk="1" hangingPunct="1"/>
            <a:r>
              <a:rPr lang="en-US" altLang="zh-CN" b="1" dirty="0">
                <a:latin typeface="Times New Roman" panose="02020603050405020304" pitchFamily="18" charset="0"/>
                <a:cs typeface="Times New Roman" panose="02020603050405020304" pitchFamily="18" charset="0"/>
              </a:rPr>
              <a:t>9. </a:t>
            </a:r>
            <a:r>
              <a:rPr lang="zh-CN" altLang="en-US" b="1" dirty="0">
                <a:latin typeface="Times New Roman" panose="02020603050405020304" pitchFamily="18" charset="0"/>
                <a:cs typeface="Times New Roman" panose="02020603050405020304" pitchFamily="18" charset="0"/>
              </a:rPr>
              <a:t>做女人真好。（太太口服液）</a:t>
            </a:r>
            <a:endParaRPr lang="zh-CN" altLang="en-US" b="1" dirty="0">
              <a:latin typeface="Times New Roman" panose="02020603050405020304" pitchFamily="18" charset="0"/>
              <a:cs typeface="Times New Roman" panose="02020603050405020304" pitchFamily="18" charset="0"/>
            </a:endParaRPr>
          </a:p>
          <a:p>
            <a:pPr eaLnBrk="1" hangingPunct="1"/>
            <a:r>
              <a:rPr lang="en-US" altLang="zh-CN" b="1" dirty="0">
                <a:latin typeface="Times New Roman" panose="02020603050405020304" pitchFamily="18" charset="0"/>
                <a:cs typeface="Times New Roman" panose="02020603050405020304" pitchFamily="18" charset="0"/>
              </a:rPr>
              <a:t>10. </a:t>
            </a:r>
            <a:r>
              <a:rPr lang="zh-CN" altLang="en-US" b="1" dirty="0">
                <a:latin typeface="Times New Roman" panose="02020603050405020304" pitchFamily="18" charset="0"/>
                <a:cs typeface="Times New Roman" panose="02020603050405020304" pitchFamily="18" charset="0"/>
              </a:rPr>
              <a:t>好空调，格力造。（格力空调）</a:t>
            </a:r>
            <a:endParaRPr lang="zh-CN" altLang="en-US" b="1" dirty="0">
              <a:latin typeface="Times New Roman" panose="02020603050405020304" pitchFamily="18" charset="0"/>
              <a:cs typeface="Times New Roman" panose="02020603050405020304" pitchFamily="18" charset="0"/>
            </a:endParaRPr>
          </a:p>
        </p:txBody>
      </p:sp>
      <p:sp>
        <p:nvSpPr>
          <p:cNvPr id="158726" name="AutoShape 6"/>
          <p:cNvSpPr/>
          <p:nvPr/>
        </p:nvSpPr>
        <p:spPr>
          <a:xfrm>
            <a:off x="9336088" y="4148138"/>
            <a:ext cx="2376487" cy="1081087"/>
          </a:xfrm>
          <a:prstGeom prst="wedgeRoundRectCallout">
            <a:avLst>
              <a:gd name="adj1" fmla="val -54486"/>
              <a:gd name="adj2" fmla="val -108884"/>
              <a:gd name="adj3" fmla="val 16667"/>
            </a:avLst>
          </a:prstGeom>
          <a:solidFill>
            <a:schemeClr val="accent1"/>
          </a:solidFill>
          <a:ln w="9525" cap="flat" cmpd="sng">
            <a:solidFill>
              <a:schemeClr val="tx1"/>
            </a:solidFill>
            <a:prstDash val="solid"/>
            <a:miter/>
            <a:headEnd type="none" w="med" len="med"/>
            <a:tailEnd type="none" w="med" len="med"/>
          </a:ln>
        </p:spPr>
        <p:txBody>
          <a:bodyPr anchor="t" anchorCtr="0"/>
          <a:p>
            <a:pPr algn="ctr">
              <a:buClrTx/>
              <a:buFontTx/>
            </a:pPr>
            <a:r>
              <a:rPr lang="zh-CN" altLang="en-US" sz="4000" dirty="0">
                <a:latin typeface="Verdana" panose="020B0604030504040204" pitchFamily="34" charset="0"/>
                <a:ea typeface="宋体" panose="02010600030101010101" pitchFamily="2" charset="-122"/>
              </a:rPr>
              <a:t>动态性</a:t>
            </a:r>
            <a:endParaRPr lang="zh-CN" altLang="en-US" sz="4000" dirty="0">
              <a:latin typeface="Verdana" panose="020B0604030504040204" pitchFamily="34"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8726"/>
                                        </p:tgtEl>
                                        <p:attrNameLst>
                                          <p:attrName>style.visibility</p:attrName>
                                        </p:attrNameLst>
                                      </p:cBhvr>
                                      <p:to>
                                        <p:strVal val="visible"/>
                                      </p:to>
                                    </p:set>
                                    <p:anim calcmode="lin" valueType="num">
                                      <p:cBhvr additive="base">
                                        <p:cTn id="7" dur="500" fill="hold"/>
                                        <p:tgtEl>
                                          <p:spTgt spid="158726"/>
                                        </p:tgtEl>
                                        <p:attrNameLst>
                                          <p:attrName>ppt_x</p:attrName>
                                        </p:attrNameLst>
                                      </p:cBhvr>
                                      <p:tavLst>
                                        <p:tav tm="0">
                                          <p:val>
                                            <p:strVal val="#ppt_x"/>
                                          </p:val>
                                        </p:tav>
                                        <p:tav tm="100000">
                                          <p:val>
                                            <p:strVal val="#ppt_x"/>
                                          </p:val>
                                        </p:tav>
                                      </p:tavLst>
                                    </p:anim>
                                    <p:anim calcmode="lin" valueType="num">
                                      <p:cBhvr additive="base">
                                        <p:cTn id="8" dur="500" fill="hold"/>
                                        <p:tgtEl>
                                          <p:spTgt spid="1587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Rectangle 3"/>
          <p:cNvSpPr>
            <a:spLocks noGrp="1"/>
          </p:cNvSpPr>
          <p:nvPr>
            <p:ph idx="1"/>
          </p:nvPr>
        </p:nvSpPr>
        <p:spPr>
          <a:xfrm>
            <a:off x="1584325" y="1798638"/>
            <a:ext cx="9682163" cy="4078287"/>
          </a:xfrm>
          <a:ln/>
        </p:spPr>
        <p:txBody>
          <a:bodyPr vert="horz" wrap="square" lIns="91440" tIns="45720" rIns="91440" bIns="45720" anchor="t" anchorCtr="0"/>
          <a:p>
            <a:pPr eaLnBrk="1" hangingPunct="1">
              <a:lnSpc>
                <a:spcPct val="150000"/>
              </a:lnSpc>
            </a:pPr>
            <a:r>
              <a:rPr lang="zh-CN" altLang="en-US" sz="2000" b="1" dirty="0">
                <a:latin typeface="Times New Roman" panose="02020603050405020304" pitchFamily="18" charset="0"/>
                <a:cs typeface="Times New Roman" panose="02020603050405020304" pitchFamily="18" charset="0"/>
              </a:rPr>
              <a:t>广告口号的词汇具有动态性、简洁性和创新性等特点。</a:t>
            </a:r>
            <a:endParaRPr lang="zh-CN" altLang="en-US" sz="2000" b="1"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企业的广告口号（</a:t>
            </a:r>
            <a:r>
              <a:rPr lang="en-US" altLang="zh-CN" sz="2000" dirty="0">
                <a:latin typeface="Times New Roman" panose="02020603050405020304" pitchFamily="18" charset="0"/>
                <a:cs typeface="Times New Roman" panose="02020603050405020304" pitchFamily="18" charset="0"/>
              </a:rPr>
              <a:t>Slogan</a:t>
            </a:r>
            <a:r>
              <a:rPr lang="zh-CN" altLang="en-US" sz="2000" dirty="0">
                <a:latin typeface="Times New Roman" panose="02020603050405020304" pitchFamily="18" charset="0"/>
                <a:cs typeface="Times New Roman" panose="02020603050405020304" pitchFamily="18" charset="0"/>
              </a:rPr>
              <a:t>），无论是英语还是汉语广告，都会大量使用诸如“</a:t>
            </a:r>
            <a:r>
              <a:rPr lang="en-US" altLang="zh-CN" sz="2000" dirty="0">
                <a:latin typeface="Times New Roman" panose="02020603050405020304" pitchFamily="18" charset="0"/>
                <a:cs typeface="Times New Roman" panose="02020603050405020304" pitchFamily="18" charset="0"/>
              </a:rPr>
              <a:t>obey, lead</a:t>
            </a:r>
            <a:r>
              <a:rPr lang="zh-CN" altLang="en-US" sz="2000" dirty="0">
                <a:latin typeface="Times New Roman" panose="02020603050405020304" pitchFamily="18" charset="0"/>
                <a:cs typeface="Times New Roman" panose="02020603050405020304" pitchFamily="18" charset="0"/>
              </a:rPr>
              <a:t>，做、坐、喝”等动词，突出广告语言的动态性特点，更有甚者，广告词作者标新立异，把名词用作动词，比如“</a:t>
            </a:r>
            <a:r>
              <a:rPr lang="en-US" altLang="zh-CN" sz="2000" dirty="0">
                <a:latin typeface="Times New Roman" panose="02020603050405020304" pitchFamily="18" charset="0"/>
                <a:cs typeface="Times New Roman" panose="02020603050405020304" pitchFamily="18" charset="0"/>
              </a:rPr>
              <a:t>I chocolate you”</a:t>
            </a:r>
            <a:r>
              <a:rPr lang="zh-CN" altLang="en-US" sz="2000" dirty="0">
                <a:latin typeface="Times New Roman" panose="02020603050405020304" pitchFamily="18" charset="0"/>
                <a:cs typeface="Times New Roman" panose="02020603050405020304" pitchFamily="18" charset="0"/>
              </a:rPr>
              <a:t>中“</a:t>
            </a:r>
            <a:r>
              <a:rPr lang="en-US" altLang="zh-CN" sz="2000" dirty="0">
                <a:latin typeface="Times New Roman" panose="02020603050405020304" pitchFamily="18" charset="0"/>
                <a:cs typeface="Times New Roman" panose="02020603050405020304" pitchFamily="18" charset="0"/>
              </a:rPr>
              <a:t>chocolate”</a:t>
            </a:r>
            <a:r>
              <a:rPr lang="zh-CN" altLang="en-US" sz="2000" dirty="0">
                <a:latin typeface="Times New Roman" panose="02020603050405020304" pitchFamily="18" charset="0"/>
                <a:cs typeface="Times New Roman" panose="02020603050405020304" pitchFamily="18" charset="0"/>
              </a:rPr>
              <a:t>被创造性地作为动词使用，凸显了广告商的良苦用心，也达到了广告吸引眼球的目的。此外，这些广告词短小精悍、朗朗上口，显示了广告词容易记忆的特征，比如“今年过节不收礼，收礼还收脑白金”，接受者毫不费力就完全可以记住这些广告词。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Rectangle 3"/>
          <p:cNvSpPr>
            <a:spLocks noGrp="1"/>
          </p:cNvSpPr>
          <p:nvPr>
            <p:ph idx="1"/>
          </p:nvPr>
        </p:nvSpPr>
        <p:spPr>
          <a:xfrm>
            <a:off x="1725613" y="1628775"/>
            <a:ext cx="9840912" cy="5256213"/>
          </a:xfrm>
          <a:ln/>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11.  Welcome to the World Wide Wow. (AOL―America Online)</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12.  We know eggsactly how to sell eggs. (Egg Advertisement)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13.  Drinka Pinta Milka Day. (Milk Advertisement)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14. </a:t>
            </a:r>
            <a:r>
              <a:rPr lang="zh-CN" altLang="en-US" sz="2000" dirty="0">
                <a:latin typeface="Times New Roman" panose="02020603050405020304" pitchFamily="18" charset="0"/>
                <a:cs typeface="Times New Roman" panose="02020603050405020304" pitchFamily="18" charset="0"/>
              </a:rPr>
              <a:t>趁早下“斑”，请勿“痘”留。（化妆品广告）</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15. </a:t>
            </a:r>
            <a:r>
              <a:rPr lang="zh-CN" altLang="en-US" sz="2000" dirty="0">
                <a:latin typeface="Times New Roman" panose="02020603050405020304" pitchFamily="18" charset="0"/>
                <a:cs typeface="Times New Roman" panose="02020603050405020304" pitchFamily="18" charset="0"/>
              </a:rPr>
              <a:t>只要青春不要痘</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莎拉娜美容霜。（化妆品广告）</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16. </a:t>
            </a:r>
            <a:r>
              <a:rPr lang="zh-CN" altLang="en-US" sz="2000" dirty="0">
                <a:latin typeface="Times New Roman" panose="02020603050405020304" pitchFamily="18" charset="0"/>
                <a:cs typeface="Times New Roman" panose="02020603050405020304" pitchFamily="18" charset="0"/>
              </a:rPr>
              <a:t>康师傅绿茶，</a:t>
            </a:r>
            <a:r>
              <a:rPr lang="en-US" altLang="zh-CN" sz="2000" dirty="0">
                <a:latin typeface="Times New Roman" panose="02020603050405020304" pitchFamily="18" charset="0"/>
                <a:cs typeface="Times New Roman" panose="02020603050405020304" pitchFamily="18" charset="0"/>
              </a:rPr>
              <a:t>FUN</a:t>
            </a:r>
            <a:r>
              <a:rPr lang="zh-CN" altLang="en-US" sz="2000" dirty="0">
                <a:latin typeface="Times New Roman" panose="02020603050405020304" pitchFamily="18" charset="0"/>
                <a:cs typeface="Times New Roman" panose="02020603050405020304" pitchFamily="18" charset="0"/>
              </a:rPr>
              <a:t>飞好心情。（康师傅）</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17. </a:t>
            </a:r>
            <a:r>
              <a:rPr lang="zh-CN" altLang="en-US" sz="2000" dirty="0">
                <a:latin typeface="Times New Roman" panose="02020603050405020304" pitchFamily="18" charset="0"/>
                <a:cs typeface="Times New Roman" panose="02020603050405020304" pitchFamily="18" charset="0"/>
              </a:rPr>
              <a:t>快乐起</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，精彩连城。（广州地铁</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号线）</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18. </a:t>
            </a:r>
            <a:r>
              <a:rPr lang="zh-CN" altLang="en-US" sz="2000" dirty="0">
                <a:latin typeface="Times New Roman" panose="02020603050405020304" pitchFamily="18" charset="0"/>
                <a:cs typeface="Times New Roman" panose="02020603050405020304" pitchFamily="18" charset="0"/>
              </a:rPr>
              <a:t>亚运“城熟”了。（保利公馆房地产）</a:t>
            </a:r>
            <a:endParaRPr lang="zh-CN" altLang="en-US" sz="1600" dirty="0">
              <a:latin typeface="Times New Roman" panose="02020603050405020304" pitchFamily="18" charset="0"/>
              <a:cs typeface="Times New Roman" panose="02020603050405020304" pitchFamily="18" charset="0"/>
            </a:endParaRPr>
          </a:p>
          <a:p>
            <a:pPr eaLnBrk="1" hangingPunct="1">
              <a:lnSpc>
                <a:spcPct val="140000"/>
              </a:lnSpc>
              <a:buNone/>
            </a:pPr>
            <a:endParaRPr lang="zh-CN" altLang="en-US" sz="1200" dirty="0">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1600" dirty="0">
                <a:latin typeface="Times New Roman" panose="02020603050405020304" pitchFamily="18" charset="0"/>
                <a:cs typeface="Times New Roman" panose="02020603050405020304" pitchFamily="18" charset="0"/>
              </a:rPr>
              <a:t>	</a:t>
            </a:r>
            <a:endParaRPr lang="zh-CN" altLang="en-US" sz="1600" dirty="0">
              <a:latin typeface="Times New Roman" panose="02020603050405020304" pitchFamily="18" charset="0"/>
              <a:cs typeface="Times New Roman" panose="02020603050405020304" pitchFamily="18" charset="0"/>
            </a:endParaRPr>
          </a:p>
        </p:txBody>
      </p:sp>
      <p:sp>
        <p:nvSpPr>
          <p:cNvPr id="159748" name="AutoShape 4"/>
          <p:cNvSpPr/>
          <p:nvPr/>
        </p:nvSpPr>
        <p:spPr>
          <a:xfrm>
            <a:off x="8688705" y="4581525"/>
            <a:ext cx="2376170" cy="794385"/>
          </a:xfrm>
          <a:prstGeom prst="wedgeRoundRectCallout">
            <a:avLst>
              <a:gd name="adj1" fmla="val -37977"/>
              <a:gd name="adj2" fmla="val -154259"/>
              <a:gd name="adj3" fmla="val 16667"/>
            </a:avLst>
          </a:prstGeom>
          <a:solidFill>
            <a:schemeClr val="accent1"/>
          </a:solidFill>
          <a:ln w="9525" cap="flat" cmpd="sng">
            <a:solidFill>
              <a:schemeClr val="tx1"/>
            </a:solidFill>
            <a:prstDash val="solid"/>
            <a:miter/>
            <a:headEnd type="none" w="med" len="med"/>
            <a:tailEnd type="none" w="med" len="med"/>
          </a:ln>
        </p:spPr>
        <p:txBody>
          <a:bodyPr anchor="t" anchorCtr="0"/>
          <a:p>
            <a:pPr algn="ctr">
              <a:buClrTx/>
              <a:buFontTx/>
            </a:pPr>
            <a:r>
              <a:rPr lang="zh-CN" altLang="en-US" sz="4000" dirty="0">
                <a:latin typeface="Verdana" panose="020B0604030504040204" pitchFamily="34" charset="0"/>
                <a:ea typeface="宋体" panose="02010600030101010101" pitchFamily="2" charset="-122"/>
              </a:rPr>
              <a:t>创新性</a:t>
            </a:r>
            <a:endParaRPr lang="zh-CN" altLang="en-US" sz="4000" dirty="0">
              <a:latin typeface="Verdana" panose="020B0604030504040204" pitchFamily="34"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9748"/>
                                        </p:tgtEl>
                                        <p:attrNameLst>
                                          <p:attrName>style.visibility</p:attrName>
                                        </p:attrNameLst>
                                      </p:cBhvr>
                                      <p:to>
                                        <p:strVal val="visible"/>
                                      </p:to>
                                    </p:set>
                                    <p:anim calcmode="lin" valueType="num">
                                      <p:cBhvr additive="base">
                                        <p:cTn id="7" dur="500" fill="hold"/>
                                        <p:tgtEl>
                                          <p:spTgt spid="159748"/>
                                        </p:tgtEl>
                                        <p:attrNameLst>
                                          <p:attrName>ppt_x</p:attrName>
                                        </p:attrNameLst>
                                      </p:cBhvr>
                                      <p:tavLst>
                                        <p:tav tm="0">
                                          <p:val>
                                            <p:strVal val="#ppt_x"/>
                                          </p:val>
                                        </p:tav>
                                        <p:tav tm="100000">
                                          <p:val>
                                            <p:strVal val="#ppt_x"/>
                                          </p:val>
                                        </p:tav>
                                      </p:tavLst>
                                    </p:anim>
                                    <p:anim calcmode="lin" valueType="num">
                                      <p:cBhvr additive="base">
                                        <p:cTn id="8" dur="500" fill="hold"/>
                                        <p:tgtEl>
                                          <p:spTgt spid="1597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8"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rPr>
              <a:t>第七单元  广告翻译</a:t>
            </a:r>
            <a:endParaRPr kumimoji="0" lang="zh-CN" altLang="en-US" sz="4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1316" name="Rectangle 4"/>
          <p:cNvSpPr>
            <a:spLocks noChangeArrowheads="1"/>
          </p:cNvSpPr>
          <p:nvPr/>
        </p:nvSpPr>
        <p:spPr bwMode="auto">
          <a:xfrm>
            <a:off x="1524000" y="0"/>
            <a:ext cx="4464050" cy="552450"/>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7171" name="Picture 12" descr="mCAAKYYM9"/>
          <p:cNvPicPr>
            <a:picLocks noChangeAspect="1"/>
          </p:cNvPicPr>
          <p:nvPr/>
        </p:nvPicPr>
        <p:blipFill>
          <a:blip r:embed="rId1"/>
          <a:stretch>
            <a:fillRect/>
          </a:stretch>
        </p:blipFill>
        <p:spPr>
          <a:xfrm>
            <a:off x="4295775" y="2852738"/>
            <a:ext cx="3635375" cy="2662237"/>
          </a:xfrm>
          <a:prstGeom prst="rect">
            <a:avLst/>
          </a:prstGeom>
          <a:noFill/>
          <a:ln w="9525">
            <a:noFill/>
          </a:ln>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3"/>
          <p:cNvSpPr>
            <a:spLocks noGrp="1"/>
          </p:cNvSpPr>
          <p:nvPr>
            <p:ph idx="1"/>
          </p:nvPr>
        </p:nvSpPr>
        <p:spPr>
          <a:xfrm>
            <a:off x="1558925" y="621030"/>
            <a:ext cx="10038080" cy="4276725"/>
          </a:xfrm>
          <a:solidFill>
            <a:schemeClr val="bg1"/>
          </a:solidFill>
          <a:ln/>
        </p:spPr>
        <p:txBody>
          <a:bodyPr vert="horz" wrap="square" lIns="91440" tIns="45720" rIns="91440" bIns="45720" anchor="t" anchorCtr="0"/>
          <a:p>
            <a:pPr eaLnBrk="1" hangingPunct="1">
              <a:lnSpc>
                <a:spcPct val="130000"/>
              </a:lnSpc>
              <a:buNone/>
            </a:pPr>
            <a:r>
              <a:rPr lang="zh-CN" altLang="en-US" sz="2400" dirty="0">
                <a:latin typeface="Times New Roman" panose="02020603050405020304" pitchFamily="18" charset="0"/>
                <a:cs typeface="Times New Roman" panose="02020603050405020304" pitchFamily="18" charset="0"/>
              </a:rPr>
              <a:t>创新是广告的灵魂，广告创新要么采用创词法，要么采用创句法，要么采用创意法。</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000" dirty="0">
                <a:latin typeface="Times New Roman" panose="02020603050405020304" pitchFamily="18" charset="0"/>
                <a:cs typeface="Times New Roman" panose="02020603050405020304" pitchFamily="18" charset="0"/>
              </a:rPr>
              <a:t>例</a:t>
            </a:r>
            <a:r>
              <a:rPr lang="en-US" altLang="zh-CN" sz="2000" dirty="0">
                <a:latin typeface="Times New Roman" panose="02020603050405020304" pitchFamily="18" charset="0"/>
                <a:cs typeface="Times New Roman" panose="02020603050405020304" pitchFamily="18" charset="0"/>
              </a:rPr>
              <a:t>11</a:t>
            </a:r>
            <a:r>
              <a:rPr lang="zh-CN" altLang="en-US" sz="2000" dirty="0">
                <a:latin typeface="Times New Roman" panose="02020603050405020304" pitchFamily="18" charset="0"/>
                <a:cs typeface="Times New Roman" panose="02020603050405020304" pitchFamily="18" charset="0"/>
              </a:rPr>
              <a:t>中，</a:t>
            </a:r>
            <a:r>
              <a:rPr lang="en-US" altLang="zh-CN" sz="2000" dirty="0">
                <a:latin typeface="Times New Roman" panose="02020603050405020304" pitchFamily="18" charset="0"/>
                <a:cs typeface="Times New Roman" panose="02020603050405020304" pitchFamily="18" charset="0"/>
              </a:rPr>
              <a:t>America Online</a:t>
            </a:r>
            <a:r>
              <a:rPr lang="zh-CN" altLang="en-US" sz="2000" dirty="0">
                <a:latin typeface="Times New Roman" panose="02020603050405020304" pitchFamily="18" charset="0"/>
                <a:cs typeface="Times New Roman" panose="02020603050405020304" pitchFamily="18" charset="0"/>
              </a:rPr>
              <a:t>（美国在线）的广告故意将“</a:t>
            </a:r>
            <a:r>
              <a:rPr lang="en-US" altLang="zh-CN" sz="2000" dirty="0">
                <a:latin typeface="Times New Roman" panose="02020603050405020304" pitchFamily="18" charset="0"/>
                <a:cs typeface="Times New Roman" panose="02020603050405020304" pitchFamily="18" charset="0"/>
              </a:rPr>
              <a:t>World Wide Web”</a:t>
            </a:r>
            <a:r>
              <a:rPr lang="zh-CN" altLang="en-US" sz="2000" dirty="0">
                <a:latin typeface="Times New Roman" panose="02020603050405020304" pitchFamily="18" charset="0"/>
                <a:cs typeface="Times New Roman" panose="02020603050405020304" pitchFamily="18" charset="0"/>
              </a:rPr>
              <a:t>写成“</a:t>
            </a:r>
            <a:r>
              <a:rPr lang="en-US" altLang="zh-CN" sz="2000" dirty="0">
                <a:latin typeface="Times New Roman" panose="02020603050405020304" pitchFamily="18" charset="0"/>
                <a:cs typeface="Times New Roman" panose="02020603050405020304" pitchFamily="18" charset="0"/>
              </a:rPr>
              <a:t>World Wide Wow”</a:t>
            </a:r>
            <a:r>
              <a:rPr lang="zh-CN" altLang="en-US" sz="2000" dirty="0">
                <a:latin typeface="Times New Roman" panose="02020603050405020304" pitchFamily="18" charset="0"/>
                <a:cs typeface="Times New Roman" panose="02020603050405020304" pitchFamily="18" charset="0"/>
              </a:rPr>
              <a:t>，用“</a:t>
            </a:r>
            <a:r>
              <a:rPr lang="en-US" altLang="zh-CN" sz="2000" dirty="0">
                <a:latin typeface="Times New Roman" panose="02020603050405020304" pitchFamily="18" charset="0"/>
                <a:cs typeface="Times New Roman" panose="02020603050405020304" pitchFamily="18" charset="0"/>
              </a:rPr>
              <a:t>Wow”</a:t>
            </a:r>
            <a:r>
              <a:rPr lang="zh-CN" altLang="en-US" sz="2000" dirty="0">
                <a:latin typeface="Times New Roman" panose="02020603050405020304" pitchFamily="18" charset="0"/>
                <a:cs typeface="Times New Roman" panose="02020603050405020304" pitchFamily="18" charset="0"/>
              </a:rPr>
              <a:t>表示该网站会给读者带来惊喜的感觉。</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000" dirty="0">
                <a:latin typeface="Times New Roman" panose="02020603050405020304" pitchFamily="18" charset="0"/>
                <a:cs typeface="Times New Roman" panose="02020603050405020304" pitchFamily="18" charset="0"/>
              </a:rPr>
              <a:t>例</a:t>
            </a:r>
            <a:r>
              <a:rPr lang="en-US" altLang="zh-CN" sz="2000"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是销售鸡蛋的广告，故意把“</a:t>
            </a:r>
            <a:r>
              <a:rPr lang="en-US" altLang="zh-CN" sz="2000" dirty="0">
                <a:latin typeface="Times New Roman" panose="02020603050405020304" pitchFamily="18" charset="0"/>
                <a:cs typeface="Times New Roman" panose="02020603050405020304" pitchFamily="18" charset="0"/>
              </a:rPr>
              <a:t>exactly”</a:t>
            </a:r>
            <a:r>
              <a:rPr lang="zh-CN" altLang="en-US" sz="2000" dirty="0">
                <a:latin typeface="Times New Roman" panose="02020603050405020304" pitchFamily="18" charset="0"/>
                <a:cs typeface="Times New Roman" panose="02020603050405020304" pitchFamily="18" charset="0"/>
              </a:rPr>
              <a:t>写成“</a:t>
            </a:r>
            <a:r>
              <a:rPr lang="en-US" altLang="zh-CN" sz="2000" dirty="0">
                <a:latin typeface="Times New Roman" panose="02020603050405020304" pitchFamily="18" charset="0"/>
                <a:cs typeface="Times New Roman" panose="02020603050405020304" pitchFamily="18" charset="0"/>
              </a:rPr>
              <a:t>eggactly”</a:t>
            </a:r>
            <a:r>
              <a:rPr lang="zh-CN" altLang="en-US" sz="2000" dirty="0">
                <a:latin typeface="Times New Roman" panose="02020603050405020304" pitchFamily="18" charset="0"/>
                <a:cs typeface="Times New Roman" panose="02020603050405020304" pitchFamily="18" charset="0"/>
              </a:rPr>
              <a:t>，重复使用“</a:t>
            </a:r>
            <a:r>
              <a:rPr lang="en-US" altLang="zh-CN" sz="2000" dirty="0">
                <a:latin typeface="Times New Roman" panose="02020603050405020304" pitchFamily="18" charset="0"/>
                <a:cs typeface="Times New Roman" panose="02020603050405020304" pitchFamily="18" charset="0"/>
              </a:rPr>
              <a:t>egg”</a:t>
            </a:r>
            <a:r>
              <a:rPr lang="zh-CN" altLang="en-US" sz="2000" dirty="0">
                <a:latin typeface="Times New Roman" panose="02020603050405020304" pitchFamily="18" charset="0"/>
                <a:cs typeface="Times New Roman" panose="02020603050405020304" pitchFamily="18" charset="0"/>
              </a:rPr>
              <a:t>，使消费者对这种鸡蛋印象深刻。</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000" dirty="0">
                <a:latin typeface="Times New Roman" panose="02020603050405020304" pitchFamily="18" charset="0"/>
                <a:cs typeface="Times New Roman" panose="02020603050405020304" pitchFamily="18" charset="0"/>
              </a:rPr>
              <a:t>例</a:t>
            </a:r>
            <a:r>
              <a:rPr lang="en-US" altLang="zh-CN" sz="2000" dirty="0">
                <a:latin typeface="Times New Roman" panose="02020603050405020304" pitchFamily="18" charset="0"/>
                <a:cs typeface="Times New Roman" panose="02020603050405020304" pitchFamily="18" charset="0"/>
              </a:rPr>
              <a:t>13</a:t>
            </a:r>
            <a:r>
              <a:rPr lang="zh-CN" altLang="en-US" sz="2000" dirty="0">
                <a:latin typeface="Times New Roman" panose="02020603050405020304" pitchFamily="18" charset="0"/>
                <a:cs typeface="Times New Roman" panose="02020603050405020304" pitchFamily="18" charset="0"/>
              </a:rPr>
              <a:t>故意把“</a:t>
            </a:r>
            <a:r>
              <a:rPr lang="en-US" altLang="zh-CN" sz="2000" dirty="0">
                <a:latin typeface="Times New Roman" panose="02020603050405020304" pitchFamily="18" charset="0"/>
                <a:cs typeface="Times New Roman" panose="02020603050405020304" pitchFamily="18" charset="0"/>
              </a:rPr>
              <a:t>Drink a pint of milk a day”</a:t>
            </a:r>
            <a:r>
              <a:rPr lang="zh-CN" altLang="en-US" sz="2000" dirty="0">
                <a:latin typeface="Times New Roman" panose="02020603050405020304" pitchFamily="18" charset="0"/>
                <a:cs typeface="Times New Roman" panose="02020603050405020304" pitchFamily="18" charset="0"/>
              </a:rPr>
              <a:t>写成了“</a:t>
            </a:r>
            <a:r>
              <a:rPr lang="en-US" altLang="zh-CN" sz="2000" dirty="0">
                <a:latin typeface="Times New Roman" panose="02020603050405020304" pitchFamily="18" charset="0"/>
                <a:cs typeface="Times New Roman" panose="02020603050405020304" pitchFamily="18" charset="0"/>
              </a:rPr>
              <a:t>Drinka Pinta Milka Day”</a:t>
            </a:r>
            <a:r>
              <a:rPr lang="zh-CN" altLang="en-US" sz="2000" dirty="0">
                <a:latin typeface="Times New Roman" panose="02020603050405020304" pitchFamily="18" charset="0"/>
                <a:cs typeface="Times New Roman" panose="02020603050405020304" pitchFamily="18" charset="0"/>
              </a:rPr>
              <a:t>，吸引消费者，体现广告的创新性。</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buNone/>
            </a:pPr>
            <a:r>
              <a:rPr lang="zh-CN" altLang="en-US" sz="2000" dirty="0">
                <a:latin typeface="Times New Roman" panose="02020603050405020304" pitchFamily="18" charset="0"/>
                <a:cs typeface="Times New Roman" panose="02020603050405020304" pitchFamily="18" charset="0"/>
              </a:rPr>
              <a:t>例</a:t>
            </a:r>
            <a:r>
              <a:rPr lang="en-US" altLang="zh-CN" sz="2000" dirty="0">
                <a:latin typeface="Times New Roman" panose="02020603050405020304" pitchFamily="18" charset="0"/>
                <a:cs typeface="Times New Roman" panose="02020603050405020304" pitchFamily="18" charset="0"/>
              </a:rPr>
              <a:t>14</a:t>
            </a:r>
            <a:r>
              <a:rPr lang="zh-CN" altLang="en-US" sz="2000" dirty="0">
                <a:latin typeface="Times New Roman" panose="02020603050405020304" pitchFamily="18" charset="0"/>
                <a:cs typeface="Times New Roman" panose="02020603050405020304" pitchFamily="18" charset="0"/>
              </a:rPr>
              <a:t>至</a:t>
            </a:r>
            <a:r>
              <a:rPr lang="en-US" altLang="zh-CN" sz="2000" dirty="0">
                <a:latin typeface="Times New Roman" panose="02020603050405020304" pitchFamily="18" charset="0"/>
                <a:cs typeface="Times New Roman" panose="02020603050405020304" pitchFamily="18" charset="0"/>
              </a:rPr>
              <a:t>18</a:t>
            </a:r>
            <a:r>
              <a:rPr lang="zh-CN" altLang="en-US" sz="2000" dirty="0">
                <a:latin typeface="Times New Roman" panose="02020603050405020304" pitchFamily="18" charset="0"/>
                <a:cs typeface="Times New Roman" panose="02020603050405020304" pitchFamily="18" charset="0"/>
              </a:rPr>
              <a:t>都是各种文字游戏，新颖的搭配起到了吸引消费者或广告受众的作用。</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Rectangle 3"/>
          <p:cNvSpPr>
            <a:spLocks noGrp="1"/>
          </p:cNvSpPr>
          <p:nvPr>
            <p:ph idx="1"/>
          </p:nvPr>
        </p:nvSpPr>
        <p:spPr>
          <a:xfrm>
            <a:off x="1882775" y="765175"/>
            <a:ext cx="9604375" cy="3238500"/>
          </a:xfrm>
          <a:ln/>
        </p:spPr>
        <p:txBody>
          <a:bodyPr vert="horz" wrap="square" lIns="91440" tIns="45720" rIns="91440" bIns="45720" anchor="t" anchorCtr="0"/>
          <a:p>
            <a:pPr eaLnBrk="1" hangingPunct="1">
              <a:lnSpc>
                <a:spcPct val="180000"/>
              </a:lnSpc>
            </a:pPr>
            <a:r>
              <a:rPr lang="en-US" altLang="zh-CN" sz="1600" dirty="0">
                <a:latin typeface="Times New Roman" panose="02020603050405020304" pitchFamily="18" charset="0"/>
                <a:cs typeface="Times New Roman" panose="02020603050405020304" pitchFamily="18" charset="0"/>
              </a:rPr>
              <a:t> </a:t>
            </a:r>
            <a:r>
              <a:rPr lang="en-US" altLang="zh-CN" sz="2000" b="1" dirty="0">
                <a:latin typeface="Times New Roman" panose="02020603050405020304" pitchFamily="18" charset="0"/>
                <a:cs typeface="Times New Roman" panose="02020603050405020304" pitchFamily="18" charset="0"/>
              </a:rPr>
              <a:t>Task II</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阅读下列广告，每四条广告为一组，请归纳广告的句法特征。</a:t>
            </a:r>
            <a:endParaRPr lang="zh-CN" altLang="en-US" sz="2000" dirty="0">
              <a:latin typeface="Times New Roman" panose="02020603050405020304" pitchFamily="18" charset="0"/>
              <a:cs typeface="Times New Roman" panose="02020603050405020304" pitchFamily="18" charset="0"/>
            </a:endParaRPr>
          </a:p>
          <a:p>
            <a:pPr eaLnBrk="1" hangingPunct="1">
              <a:lnSpc>
                <a:spcPct val="180000"/>
              </a:lnSpc>
            </a:pPr>
            <a:r>
              <a:rPr lang="en-US" altLang="zh-CN" sz="2000" dirty="0">
                <a:latin typeface="Times New Roman" panose="02020603050405020304" pitchFamily="18" charset="0"/>
                <a:cs typeface="Times New Roman" panose="02020603050405020304" pitchFamily="18" charset="0"/>
              </a:rPr>
              <a:t>1. Poetry in motion, dancing close to me</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(Toyota) </a:t>
            </a:r>
            <a:endParaRPr lang="en-US" altLang="zh-CN" sz="2000" dirty="0">
              <a:latin typeface="Times New Roman" panose="02020603050405020304" pitchFamily="18" charset="0"/>
              <a:cs typeface="Times New Roman" panose="02020603050405020304" pitchFamily="18" charset="0"/>
            </a:endParaRPr>
          </a:p>
          <a:p>
            <a:pPr eaLnBrk="1" hangingPunct="1">
              <a:lnSpc>
                <a:spcPct val="180000"/>
              </a:lnSpc>
            </a:pPr>
            <a:r>
              <a:rPr lang="en-US" altLang="zh-CN" sz="2000" dirty="0">
                <a:latin typeface="Times New Roman" panose="02020603050405020304" pitchFamily="18" charset="0"/>
                <a:cs typeface="Times New Roman" panose="02020603050405020304" pitchFamily="18" charset="0"/>
              </a:rPr>
              <a:t>2. The relentless pursuit of perfection</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(Lexus)</a:t>
            </a:r>
            <a:endParaRPr lang="en-US" altLang="zh-CN" sz="2000" dirty="0">
              <a:latin typeface="Times New Roman" panose="02020603050405020304" pitchFamily="18" charset="0"/>
              <a:cs typeface="Times New Roman" panose="02020603050405020304" pitchFamily="18" charset="0"/>
            </a:endParaRPr>
          </a:p>
          <a:p>
            <a:pPr eaLnBrk="1" hangingPunct="1">
              <a:lnSpc>
                <a:spcPct val="180000"/>
              </a:lnSpc>
            </a:pPr>
            <a:r>
              <a:rPr lang="en-US" altLang="zh-CN" sz="2000" dirty="0">
                <a:latin typeface="Times New Roman" panose="02020603050405020304" pitchFamily="18" charset="0"/>
                <a:cs typeface="Times New Roman" panose="02020603050405020304" pitchFamily="18" charset="0"/>
              </a:rPr>
              <a:t>3. Intel Inside. (Intel Pentium)</a:t>
            </a:r>
            <a:endParaRPr lang="en-US" altLang="zh-CN" sz="2000" dirty="0">
              <a:latin typeface="Times New Roman" panose="02020603050405020304" pitchFamily="18" charset="0"/>
              <a:cs typeface="Times New Roman" panose="02020603050405020304" pitchFamily="18" charset="0"/>
            </a:endParaRPr>
          </a:p>
          <a:p>
            <a:pPr eaLnBrk="1" hangingPunct="1">
              <a:lnSpc>
                <a:spcPct val="180000"/>
              </a:lnSpc>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东西南北中，好酒在张弓。（张弓酒）</a:t>
            </a:r>
            <a:endParaRPr lang="zh-CN" altLang="en-US" sz="2000" dirty="0">
              <a:latin typeface="Times New Roman" panose="02020603050405020304" pitchFamily="18" charset="0"/>
              <a:cs typeface="Times New Roman" panose="02020603050405020304" pitchFamily="18" charset="0"/>
            </a:endParaRPr>
          </a:p>
        </p:txBody>
      </p:sp>
      <p:sp>
        <p:nvSpPr>
          <p:cNvPr id="222212" name="Text Box 4"/>
          <p:cNvSpPr txBox="1"/>
          <p:nvPr/>
        </p:nvSpPr>
        <p:spPr>
          <a:xfrm>
            <a:off x="2063750" y="4076700"/>
            <a:ext cx="9329738" cy="450850"/>
          </a:xfrm>
          <a:prstGeom prst="rect">
            <a:avLst/>
          </a:prstGeom>
          <a:solidFill>
            <a:schemeClr val="accent2"/>
          </a:solidFill>
          <a:ln w="9525">
            <a:noFill/>
          </a:ln>
        </p:spPr>
        <p:txBody>
          <a:bodyPr wrap="square" anchor="t" anchorCtr="0">
            <a:spAutoFit/>
          </a:bodyPr>
          <a:p>
            <a:pPr>
              <a:lnSpc>
                <a:spcPct val="130000"/>
              </a:lnSpc>
              <a:spcBef>
                <a:spcPct val="50000"/>
              </a:spcBef>
              <a:buClrTx/>
              <a:buFontTx/>
            </a:pPr>
            <a:r>
              <a:rPr lang="zh-CN" altLang="en-US" dirty="0">
                <a:latin typeface="Verdana" panose="020B0604030504040204" pitchFamily="34" charset="0"/>
                <a:ea typeface="宋体" panose="02010600030101010101" pitchFamily="2" charset="-122"/>
              </a:rPr>
              <a:t>第一，以短语作句子：英语广告为名词短语，把名词短语作为广告词，突出广告的简洁性。</a:t>
            </a:r>
            <a:r>
              <a:rPr lang="zh-CN" altLang="en-US" sz="1200" dirty="0">
                <a:latin typeface="Verdana" panose="020B0604030504040204" pitchFamily="34" charset="0"/>
                <a:ea typeface="宋体" panose="02010600030101010101" pitchFamily="2" charset="-122"/>
              </a:rPr>
              <a:t> </a:t>
            </a:r>
            <a:endParaRPr lang="zh-CN" altLang="en-US" sz="1200" dirty="0">
              <a:latin typeface="Verdana" panose="020B0604030504040204" pitchFamily="34"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2212"/>
                                        </p:tgtEl>
                                        <p:attrNameLst>
                                          <p:attrName>style.visibility</p:attrName>
                                        </p:attrNameLst>
                                      </p:cBhvr>
                                      <p:to>
                                        <p:strVal val="visible"/>
                                      </p:to>
                                    </p:set>
                                    <p:anim calcmode="lin" valueType="num">
                                      <p:cBhvr additive="base">
                                        <p:cTn id="7" dur="500" fill="hold"/>
                                        <p:tgtEl>
                                          <p:spTgt spid="222212"/>
                                        </p:tgtEl>
                                        <p:attrNameLst>
                                          <p:attrName>ppt_x</p:attrName>
                                        </p:attrNameLst>
                                      </p:cBhvr>
                                      <p:tavLst>
                                        <p:tav tm="0">
                                          <p:val>
                                            <p:strVal val="#ppt_x"/>
                                          </p:val>
                                        </p:tav>
                                        <p:tav tm="100000">
                                          <p:val>
                                            <p:strVal val="#ppt_x"/>
                                          </p:val>
                                        </p:tav>
                                      </p:tavLst>
                                    </p:anim>
                                    <p:anim calcmode="lin" valueType="num">
                                      <p:cBhvr additive="base">
                                        <p:cTn id="8" dur="500" fill="hold"/>
                                        <p:tgtEl>
                                          <p:spTgt spid="2222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Rectangle 3"/>
          <p:cNvSpPr>
            <a:spLocks noGrp="1"/>
          </p:cNvSpPr>
          <p:nvPr>
            <p:ph idx="1"/>
          </p:nvPr>
        </p:nvSpPr>
        <p:spPr>
          <a:xfrm>
            <a:off x="1627188" y="1700213"/>
            <a:ext cx="9613900" cy="2376487"/>
          </a:xfrm>
          <a:ln/>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cs typeface="Times New Roman" panose="02020603050405020304" pitchFamily="18" charset="0"/>
              </a:rPr>
              <a:t>5. Turn it on! (Puma</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6. Obey your thirst. (Sprite)</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7. Let’s make things better. (Philips)</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8. </a:t>
            </a:r>
            <a:r>
              <a:rPr lang="zh-CN" altLang="en-US" sz="2400" dirty="0">
                <a:latin typeface="Times New Roman" panose="02020603050405020304" pitchFamily="18" charset="0"/>
                <a:cs typeface="Times New Roman" panose="02020603050405020304" pitchFamily="18" charset="0"/>
              </a:rPr>
              <a:t>穿金猴皮鞋，走金光大道。（金猴皮鞋）</a:t>
            </a:r>
            <a:endParaRPr lang="zh-CN" altLang="en-US" sz="2400" dirty="0">
              <a:latin typeface="Times New Roman" panose="02020603050405020304" pitchFamily="18" charset="0"/>
              <a:cs typeface="Times New Roman" panose="02020603050405020304" pitchFamily="18" charset="0"/>
            </a:endParaRPr>
          </a:p>
        </p:txBody>
      </p:sp>
      <p:sp>
        <p:nvSpPr>
          <p:cNvPr id="161798" name="Text Box 6"/>
          <p:cNvSpPr txBox="1"/>
          <p:nvPr/>
        </p:nvSpPr>
        <p:spPr>
          <a:xfrm>
            <a:off x="1709738" y="4221163"/>
            <a:ext cx="8164512" cy="398462"/>
          </a:xfrm>
          <a:prstGeom prst="rect">
            <a:avLst/>
          </a:prstGeom>
          <a:solidFill>
            <a:schemeClr val="accent2"/>
          </a:solidFill>
          <a:ln w="9525">
            <a:noFill/>
          </a:ln>
        </p:spPr>
        <p:txBody>
          <a:bodyPr wrap="square" anchor="t" anchorCtr="0">
            <a:spAutoFit/>
          </a:bodyPr>
          <a:p>
            <a:pPr>
              <a:spcBef>
                <a:spcPct val="50000"/>
              </a:spcBef>
              <a:buClrTx/>
              <a:buFontTx/>
            </a:pPr>
            <a:r>
              <a:rPr lang="zh-CN" altLang="en-US" sz="2000" dirty="0">
                <a:latin typeface="Verdana" panose="020B0604030504040204" pitchFamily="34" charset="0"/>
                <a:ea typeface="宋体" panose="02010600030101010101" pitchFamily="2" charset="-122"/>
              </a:rPr>
              <a:t>第二，祈使句作为广告：体现广告的说服性。</a:t>
            </a:r>
            <a:r>
              <a:rPr lang="zh-CN" altLang="en-US" sz="1200" dirty="0">
                <a:latin typeface="Verdana" panose="020B0604030504040204" pitchFamily="34" charset="0"/>
                <a:ea typeface="宋体" panose="02010600030101010101" pitchFamily="2" charset="-122"/>
              </a:rPr>
              <a:t> </a:t>
            </a:r>
            <a:endParaRPr lang="zh-CN" altLang="en-US" sz="1200" dirty="0">
              <a:latin typeface="Verdana" panose="020B0604030504040204" pitchFamily="34"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1798"/>
                                        </p:tgtEl>
                                        <p:attrNameLst>
                                          <p:attrName>style.visibility</p:attrName>
                                        </p:attrNameLst>
                                      </p:cBhvr>
                                      <p:to>
                                        <p:strVal val="visible"/>
                                      </p:to>
                                    </p:set>
                                    <p:anim calcmode="lin" valueType="num">
                                      <p:cBhvr additive="base">
                                        <p:cTn id="7" dur="500" fill="hold"/>
                                        <p:tgtEl>
                                          <p:spTgt spid="161798"/>
                                        </p:tgtEl>
                                        <p:attrNameLst>
                                          <p:attrName>ppt_x</p:attrName>
                                        </p:attrNameLst>
                                      </p:cBhvr>
                                      <p:tavLst>
                                        <p:tav tm="0">
                                          <p:val>
                                            <p:strVal val="#ppt_x"/>
                                          </p:val>
                                        </p:tav>
                                        <p:tav tm="100000">
                                          <p:val>
                                            <p:strVal val="#ppt_x"/>
                                          </p:val>
                                        </p:tav>
                                      </p:tavLst>
                                    </p:anim>
                                    <p:anim calcmode="lin" valueType="num">
                                      <p:cBhvr additive="base">
                                        <p:cTn id="8" dur="500" fill="hold"/>
                                        <p:tgtEl>
                                          <p:spTgt spid="1617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Rectangle 3"/>
          <p:cNvSpPr>
            <a:spLocks noGrp="1"/>
          </p:cNvSpPr>
          <p:nvPr>
            <p:ph idx="1"/>
          </p:nvPr>
        </p:nvSpPr>
        <p:spPr>
          <a:xfrm>
            <a:off x="1847850" y="1628775"/>
            <a:ext cx="9858375" cy="3673475"/>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9. Come to where the flavor is</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Marlboro Country</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(Marlboro)</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10. I never knew you had dandruff. (Head &amp; Shoulders)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11. There is only something you cannot imagine, there is nothing you cannot do. (Li Ning)</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12. </a:t>
            </a:r>
            <a:r>
              <a:rPr lang="zh-CN" altLang="en-US" sz="2000" dirty="0">
                <a:latin typeface="Times New Roman" panose="02020603050405020304" pitchFamily="18" charset="0"/>
                <a:cs typeface="Times New Roman" panose="02020603050405020304" pitchFamily="18" charset="0"/>
              </a:rPr>
              <a:t>人生是一场旅行，不必在乎目的地，在乎的是沿途的风景，以及看风景时的心情，让心灵去旅行！（杭州利群公司）</a:t>
            </a:r>
            <a:endParaRPr lang="zh-CN" altLang="en-US" sz="2000" dirty="0">
              <a:latin typeface="Times New Roman" panose="02020603050405020304" pitchFamily="18" charset="0"/>
              <a:cs typeface="Times New Roman" panose="02020603050405020304" pitchFamily="18" charset="0"/>
            </a:endParaRPr>
          </a:p>
        </p:txBody>
      </p:sp>
      <p:sp>
        <p:nvSpPr>
          <p:cNvPr id="162820" name="Text Box 4"/>
          <p:cNvSpPr txBox="1"/>
          <p:nvPr/>
        </p:nvSpPr>
        <p:spPr>
          <a:xfrm>
            <a:off x="1847850" y="549275"/>
            <a:ext cx="7848600" cy="828675"/>
          </a:xfrm>
          <a:prstGeom prst="rect">
            <a:avLst/>
          </a:prstGeom>
          <a:solidFill>
            <a:schemeClr val="accent2"/>
          </a:solidFill>
          <a:ln w="9525">
            <a:noFill/>
          </a:ln>
        </p:spPr>
        <p:txBody>
          <a:bodyPr anchor="t" anchorCtr="0">
            <a:spAutoFit/>
          </a:bodyPr>
          <a:p>
            <a:pPr>
              <a:lnSpc>
                <a:spcPct val="120000"/>
              </a:lnSpc>
              <a:spcBef>
                <a:spcPct val="50000"/>
              </a:spcBef>
              <a:buClrTx/>
              <a:buFontTx/>
            </a:pPr>
            <a:r>
              <a:rPr lang="zh-CN" altLang="en-US" sz="2000" dirty="0">
                <a:latin typeface="Verdana" panose="020B0604030504040204" pitchFamily="34" charset="0"/>
                <a:ea typeface="宋体" panose="02010600030101010101" pitchFamily="2" charset="-122"/>
              </a:rPr>
              <a:t>第三，陈述句作为广告：陈述句用来表达肯定含义，陈述句做广告，往往可以肯定地描述产品的特征、优点等，为产品销售铺路。</a:t>
            </a:r>
            <a:r>
              <a:rPr lang="zh-CN" altLang="en-US" sz="1400" dirty="0">
                <a:latin typeface="Verdana" panose="020B0604030504040204" pitchFamily="34" charset="0"/>
                <a:ea typeface="宋体" panose="02010600030101010101" pitchFamily="2" charset="-122"/>
              </a:rPr>
              <a:t> </a:t>
            </a:r>
            <a:endParaRPr lang="zh-CN" altLang="en-US" sz="1400" dirty="0">
              <a:latin typeface="Verdana" panose="020B0604030504040204" pitchFamily="34"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2820"/>
                                        </p:tgtEl>
                                        <p:attrNameLst>
                                          <p:attrName>style.visibility</p:attrName>
                                        </p:attrNameLst>
                                      </p:cBhvr>
                                      <p:to>
                                        <p:strVal val="visible"/>
                                      </p:to>
                                    </p:set>
                                    <p:anim calcmode="lin" valueType="num">
                                      <p:cBhvr additive="base">
                                        <p:cTn id="7" dur="500" fill="hold"/>
                                        <p:tgtEl>
                                          <p:spTgt spid="162820"/>
                                        </p:tgtEl>
                                        <p:attrNameLst>
                                          <p:attrName>ppt_x</p:attrName>
                                        </p:attrNameLst>
                                      </p:cBhvr>
                                      <p:tavLst>
                                        <p:tav tm="0">
                                          <p:val>
                                            <p:strVal val="#ppt_x"/>
                                          </p:val>
                                        </p:tav>
                                        <p:tav tm="100000">
                                          <p:val>
                                            <p:strVal val="#ppt_x"/>
                                          </p:val>
                                        </p:tav>
                                      </p:tavLst>
                                    </p:anim>
                                    <p:anim calcmode="lin" valueType="num">
                                      <p:cBhvr additive="base">
                                        <p:cTn id="8" dur="500" fill="hold"/>
                                        <p:tgtEl>
                                          <p:spTgt spid="1628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0"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9697" name="Picture 4" descr="gaoxia1204200731210153416367"/>
          <p:cNvPicPr>
            <a:picLocks noChangeAspect="1"/>
          </p:cNvPicPr>
          <p:nvPr/>
        </p:nvPicPr>
        <p:blipFill>
          <a:blip r:embed="rId1"/>
          <a:stretch>
            <a:fillRect/>
          </a:stretch>
        </p:blipFill>
        <p:spPr>
          <a:xfrm>
            <a:off x="1524000" y="4437063"/>
            <a:ext cx="1730375" cy="2420937"/>
          </a:xfrm>
          <a:prstGeom prst="rect">
            <a:avLst/>
          </a:prstGeom>
          <a:noFill/>
          <a:ln w="9525">
            <a:noFill/>
          </a:ln>
        </p:spPr>
      </p:pic>
      <p:sp>
        <p:nvSpPr>
          <p:cNvPr id="29698" name="Rectangle 3"/>
          <p:cNvSpPr>
            <a:spLocks noGrp="1"/>
          </p:cNvSpPr>
          <p:nvPr>
            <p:ph idx="1"/>
          </p:nvPr>
        </p:nvSpPr>
        <p:spPr>
          <a:xfrm>
            <a:off x="2063750" y="1773238"/>
            <a:ext cx="9672638" cy="3744912"/>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13. Do you love anyone enough to give them your last Rolo? (Rolo confectionery)</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14. Want him to be more of a man? Try being more of a woman! (Coty Perfumes)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15.— What will tomorrow bring?</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   — Ideas that defy gravity. (Boeing)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16. </a:t>
            </a:r>
            <a:r>
              <a:rPr lang="zh-CN" altLang="en-US" sz="2000" dirty="0">
                <a:latin typeface="Times New Roman" panose="02020603050405020304" pitchFamily="18" charset="0"/>
                <a:cs typeface="Times New Roman" panose="02020603050405020304" pitchFamily="18" charset="0"/>
              </a:rPr>
              <a:t>手机里的人已坐在对面，你怎么还盯着手机看？（江小白）</a:t>
            </a:r>
            <a:endParaRPr lang="zh-CN" altLang="en-US" sz="2000" dirty="0">
              <a:latin typeface="Times New Roman" panose="02020603050405020304" pitchFamily="18" charset="0"/>
              <a:cs typeface="Times New Roman" panose="02020603050405020304" pitchFamily="18" charset="0"/>
            </a:endParaRPr>
          </a:p>
        </p:txBody>
      </p:sp>
      <p:sp>
        <p:nvSpPr>
          <p:cNvPr id="29699" name="Rectangle 5"/>
          <p:cNvSpPr>
            <a:spLocks noGrp="1"/>
          </p:cNvSpPr>
          <p:nvPr>
            <p:ph type="title"/>
          </p:nvPr>
        </p:nvSpPr>
        <p:spPr>
          <a:xfrm>
            <a:off x="1847850" y="260985"/>
            <a:ext cx="9479280" cy="1189355"/>
          </a:xfrm>
          <a:solidFill>
            <a:schemeClr val="accent2"/>
          </a:solidFill>
          <a:ln/>
        </p:spPr>
        <p:txBody>
          <a:bodyPr vert="horz" wrap="square" lIns="91440" tIns="45720" rIns="91440" bIns="45720" anchor="b" anchorCtr="0"/>
          <a:p>
            <a:pPr eaLnBrk="1" hangingPunct="1">
              <a:lnSpc>
                <a:spcPct val="120000"/>
              </a:lnSpc>
            </a:pPr>
            <a:r>
              <a:rPr lang="zh-CN" altLang="en-US" sz="2000" dirty="0">
                <a:solidFill>
                  <a:schemeClr val="tx1"/>
                </a:solidFill>
                <a:latin typeface="Times New Roman" panose="02020603050405020304" pitchFamily="18" charset="0"/>
                <a:cs typeface="Times New Roman" panose="02020603050405020304" pitchFamily="18" charset="0"/>
              </a:rPr>
              <a:t>第四，疑问句作为广告：可以是一般疑问句，如例</a:t>
            </a:r>
            <a:r>
              <a:rPr lang="en-US" altLang="zh-CN" sz="2000" dirty="0">
                <a:solidFill>
                  <a:schemeClr val="tx1"/>
                </a:solidFill>
                <a:latin typeface="Times New Roman" panose="02020603050405020304" pitchFamily="18" charset="0"/>
                <a:cs typeface="Times New Roman" panose="02020603050405020304" pitchFamily="18" charset="0"/>
              </a:rPr>
              <a:t>13</a:t>
            </a:r>
            <a:r>
              <a:rPr lang="zh-CN" altLang="en-US" sz="2000" dirty="0">
                <a:solidFill>
                  <a:schemeClr val="tx1"/>
                </a:solidFill>
                <a:latin typeface="Times New Roman" panose="02020603050405020304" pitchFamily="18" charset="0"/>
                <a:cs typeface="Times New Roman" panose="02020603050405020304" pitchFamily="18" charset="0"/>
              </a:rPr>
              <a:t>和例</a:t>
            </a:r>
            <a:r>
              <a:rPr lang="en-US" altLang="zh-CN" sz="2000" dirty="0">
                <a:solidFill>
                  <a:schemeClr val="tx1"/>
                </a:solidFill>
                <a:latin typeface="Times New Roman" panose="02020603050405020304" pitchFamily="18" charset="0"/>
                <a:cs typeface="Times New Roman" panose="02020603050405020304" pitchFamily="18" charset="0"/>
              </a:rPr>
              <a:t>16</a:t>
            </a:r>
            <a:r>
              <a:rPr lang="zh-CN" altLang="en-US" sz="2000" dirty="0">
                <a:solidFill>
                  <a:schemeClr val="tx1"/>
                </a:solidFill>
                <a:latin typeface="Times New Roman" panose="02020603050405020304" pitchFamily="18" charset="0"/>
                <a:cs typeface="Times New Roman" panose="02020603050405020304" pitchFamily="18" charset="0"/>
              </a:rPr>
              <a:t>；也可以是特殊疑问句，如例</a:t>
            </a:r>
            <a:r>
              <a:rPr lang="en-US" altLang="zh-CN" sz="2000" dirty="0">
                <a:solidFill>
                  <a:schemeClr val="tx1"/>
                </a:solidFill>
                <a:latin typeface="Times New Roman" panose="02020603050405020304" pitchFamily="18" charset="0"/>
                <a:cs typeface="Times New Roman" panose="02020603050405020304" pitchFamily="18" charset="0"/>
              </a:rPr>
              <a:t>15</a:t>
            </a:r>
            <a:r>
              <a:rPr lang="zh-CN" altLang="en-US" sz="2000" dirty="0">
                <a:solidFill>
                  <a:schemeClr val="tx1"/>
                </a:solidFill>
                <a:latin typeface="Times New Roman" panose="02020603050405020304" pitchFamily="18" charset="0"/>
                <a:cs typeface="Times New Roman" panose="02020603050405020304" pitchFamily="18" charset="0"/>
              </a:rPr>
              <a:t>；可以只问不答，如例</a:t>
            </a:r>
            <a:r>
              <a:rPr lang="en-US" altLang="zh-CN" sz="2000" dirty="0">
                <a:solidFill>
                  <a:schemeClr val="tx1"/>
                </a:solidFill>
                <a:latin typeface="Times New Roman" panose="02020603050405020304" pitchFamily="18" charset="0"/>
                <a:cs typeface="Times New Roman" panose="02020603050405020304" pitchFamily="18" charset="0"/>
              </a:rPr>
              <a:t>13</a:t>
            </a:r>
            <a:r>
              <a:rPr lang="zh-CN" altLang="en-US" sz="2000" dirty="0">
                <a:solidFill>
                  <a:schemeClr val="tx1"/>
                </a:solidFill>
                <a:latin typeface="Times New Roman" panose="02020603050405020304" pitchFamily="18" charset="0"/>
                <a:cs typeface="Times New Roman" panose="02020603050405020304" pitchFamily="18" charset="0"/>
              </a:rPr>
              <a:t>和例</a:t>
            </a:r>
            <a:r>
              <a:rPr lang="en-US" altLang="zh-CN" sz="2000" dirty="0">
                <a:solidFill>
                  <a:schemeClr val="tx1"/>
                </a:solidFill>
                <a:latin typeface="Times New Roman" panose="02020603050405020304" pitchFamily="18" charset="0"/>
                <a:cs typeface="Times New Roman" panose="02020603050405020304" pitchFamily="18" charset="0"/>
              </a:rPr>
              <a:t>16</a:t>
            </a:r>
            <a:r>
              <a:rPr lang="zh-CN" altLang="en-US" sz="2000" dirty="0">
                <a:solidFill>
                  <a:schemeClr val="tx1"/>
                </a:solidFill>
                <a:latin typeface="Times New Roman" panose="02020603050405020304" pitchFamily="18" charset="0"/>
                <a:cs typeface="Times New Roman" panose="02020603050405020304" pitchFamily="18" charset="0"/>
              </a:rPr>
              <a:t>，留给消费者思考和想象的空间；还可以采用问答式，如例</a:t>
            </a:r>
            <a:r>
              <a:rPr lang="en-US" altLang="zh-CN" sz="2000" dirty="0">
                <a:solidFill>
                  <a:schemeClr val="tx1"/>
                </a:solidFill>
                <a:latin typeface="Times New Roman" panose="02020603050405020304" pitchFamily="18" charset="0"/>
                <a:cs typeface="Times New Roman" panose="02020603050405020304" pitchFamily="18" charset="0"/>
              </a:rPr>
              <a:t>14</a:t>
            </a:r>
            <a:r>
              <a:rPr lang="zh-CN" altLang="en-US" sz="2000" dirty="0">
                <a:solidFill>
                  <a:schemeClr val="tx1"/>
                </a:solidFill>
                <a:latin typeface="Times New Roman" panose="02020603050405020304" pitchFamily="18" charset="0"/>
                <a:cs typeface="Times New Roman" panose="02020603050405020304" pitchFamily="18" charset="0"/>
              </a:rPr>
              <a:t>和例</a:t>
            </a:r>
            <a:r>
              <a:rPr lang="en-US" altLang="zh-CN" sz="2000" dirty="0">
                <a:solidFill>
                  <a:schemeClr val="tx1"/>
                </a:solidFill>
                <a:latin typeface="Times New Roman" panose="02020603050405020304" pitchFamily="18" charset="0"/>
                <a:cs typeface="Times New Roman" panose="02020603050405020304" pitchFamily="18" charset="0"/>
              </a:rPr>
              <a:t>15</a:t>
            </a:r>
            <a:r>
              <a:rPr lang="zh-CN" altLang="en-US" sz="2000" dirty="0">
                <a:solidFill>
                  <a:schemeClr val="tx1"/>
                </a:solidFill>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Rectangle 3"/>
          <p:cNvSpPr>
            <a:spLocks noGrp="1"/>
          </p:cNvSpPr>
          <p:nvPr>
            <p:ph idx="1"/>
          </p:nvPr>
        </p:nvSpPr>
        <p:spPr>
          <a:xfrm>
            <a:off x="1689100" y="2133600"/>
            <a:ext cx="10117138" cy="3835400"/>
          </a:xfrm>
          <a:ln/>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rPr>
              <a:t>17. Zoom Zoom Zoom. (Mazda)</a:t>
            </a:r>
            <a:endParaRPr lang="en-US" altLang="zh-CN" sz="2400" dirty="0">
              <a:latin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rPr>
              <a:t>18. Ford, safe, quick and with fun, a work of art. (Ford)</a:t>
            </a:r>
            <a:endParaRPr lang="en-US" altLang="zh-CN" sz="2400" dirty="0">
              <a:latin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rPr>
              <a:t>19. Snap, Crackle, Pop. (Kellogg’s Rice Krispies)</a:t>
            </a:r>
            <a:endParaRPr lang="en-US" altLang="zh-CN" sz="2400" dirty="0">
              <a:latin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rPr>
              <a:t>20.	You’ll enjoy relaxed sunny days. Warm, crystal clear lagoons. Cool, green foliage. Waterfalls. Flowers. Exotic scents. Bright blue skies. Secluded beaches. Graceful palms. Breathtaking sunsets. Soft evening breeze. And food that simply outstanding. </a:t>
            </a:r>
            <a:r>
              <a:rPr lang="zh-CN" altLang="en-US" sz="2400" dirty="0">
                <a:latin typeface="Times New Roman" panose="02020603050405020304" pitchFamily="18" charset="0"/>
              </a:rPr>
              <a:t>（旅游广告）</a:t>
            </a:r>
            <a:endParaRPr lang="zh-CN" altLang="en-US" sz="2400" dirty="0">
              <a:latin typeface="Times New Roman" panose="02020603050405020304" pitchFamily="18" charset="0"/>
            </a:endParaRPr>
          </a:p>
        </p:txBody>
      </p:sp>
      <p:sp>
        <p:nvSpPr>
          <p:cNvPr id="30722" name="Text Box 4"/>
          <p:cNvSpPr txBox="1"/>
          <p:nvPr/>
        </p:nvSpPr>
        <p:spPr>
          <a:xfrm>
            <a:off x="695325" y="404813"/>
            <a:ext cx="11110913" cy="1565910"/>
          </a:xfrm>
          <a:prstGeom prst="rect">
            <a:avLst/>
          </a:prstGeom>
          <a:solidFill>
            <a:schemeClr val="accent2"/>
          </a:solidFill>
          <a:ln w="9525">
            <a:noFill/>
          </a:ln>
        </p:spPr>
        <p:txBody>
          <a:bodyPr wrap="square" anchor="t" anchorCtr="0">
            <a:spAutoFit/>
          </a:bodyPr>
          <a:p>
            <a:pPr>
              <a:lnSpc>
                <a:spcPct val="120000"/>
              </a:lnSpc>
              <a:spcBef>
                <a:spcPct val="50000"/>
              </a:spcBef>
              <a:buClrTx/>
              <a:buFontTx/>
            </a:pPr>
            <a:r>
              <a:rPr lang="zh-CN" altLang="en-US" sz="1600" dirty="0">
                <a:latin typeface="Times New Roman" panose="02020603050405020304" pitchFamily="18" charset="0"/>
                <a:ea typeface="宋体" panose="02010600030101010101" pitchFamily="2" charset="-122"/>
                <a:cs typeface="Times New Roman" panose="02020603050405020304" pitchFamily="18" charset="0"/>
              </a:rPr>
              <a:t>第五，集词为句做广告：许多广告利用寥寥数词，简洁时尚，新颖独到，吸引顾客，留住顾客。例</a:t>
            </a:r>
            <a:r>
              <a:rPr lang="en-US" altLang="zh-CN" sz="1600" dirty="0">
                <a:latin typeface="Times New Roman" panose="02020603050405020304" pitchFamily="18" charset="0"/>
                <a:ea typeface="宋体" panose="02010600030101010101" pitchFamily="2" charset="-122"/>
                <a:cs typeface="Times New Roman" panose="02020603050405020304" pitchFamily="18" charset="0"/>
              </a:rPr>
              <a:t>17</a:t>
            </a:r>
            <a:r>
              <a:rPr lang="zh-CN" altLang="en-US" sz="1600" dirty="0">
                <a:latin typeface="Times New Roman" panose="02020603050405020304" pitchFamily="18" charset="0"/>
                <a:ea typeface="宋体" panose="02010600030101010101" pitchFamily="2" charset="-122"/>
                <a:cs typeface="Times New Roman" panose="02020603050405020304" pitchFamily="18" charset="0"/>
              </a:rPr>
              <a:t>中“</a:t>
            </a:r>
            <a:r>
              <a:rPr lang="en-US" altLang="zh-CN" sz="1600" dirty="0">
                <a:latin typeface="Times New Roman" panose="02020603050405020304" pitchFamily="18" charset="0"/>
                <a:ea typeface="宋体" panose="02010600030101010101" pitchFamily="2" charset="-122"/>
                <a:cs typeface="Times New Roman" panose="02020603050405020304" pitchFamily="18" charset="0"/>
              </a:rPr>
              <a:t>Zoom”</a:t>
            </a:r>
            <a:r>
              <a:rPr lang="zh-CN" altLang="en-US" sz="1600" dirty="0">
                <a:latin typeface="Times New Roman" panose="02020603050405020304" pitchFamily="18" charset="0"/>
                <a:ea typeface="宋体" panose="02010600030101010101" pitchFamily="2" charset="-122"/>
                <a:cs typeface="Times New Roman" panose="02020603050405020304" pitchFamily="18" charset="0"/>
              </a:rPr>
              <a:t>原意为“快速上升或者嗡嗡声”，三个单词连用作广告，表示高速驰骋的马自达，让人充满“激情”，让人“一见倾心，一试称心，于是不再喜新”（马自达官方网站）。例</a:t>
            </a:r>
            <a:r>
              <a:rPr lang="en-US" altLang="zh-CN" sz="1600" dirty="0">
                <a:latin typeface="Times New Roman" panose="02020603050405020304" pitchFamily="18" charset="0"/>
                <a:ea typeface="宋体" panose="02010600030101010101" pitchFamily="2" charset="-122"/>
                <a:cs typeface="Times New Roman" panose="02020603050405020304" pitchFamily="18" charset="0"/>
              </a:rPr>
              <a:t>18</a:t>
            </a:r>
            <a:r>
              <a:rPr lang="zh-CN" altLang="en-US" sz="1600" dirty="0">
                <a:latin typeface="Times New Roman" panose="02020603050405020304" pitchFamily="18" charset="0"/>
                <a:ea typeface="宋体" panose="02010600030101010101" pitchFamily="2" charset="-122"/>
                <a:cs typeface="Times New Roman" panose="02020603050405020304" pitchFamily="18" charset="0"/>
              </a:rPr>
              <a:t>中“</a:t>
            </a:r>
            <a:r>
              <a:rPr lang="en-US" altLang="zh-CN" sz="1600" dirty="0">
                <a:latin typeface="Times New Roman" panose="02020603050405020304" pitchFamily="18" charset="0"/>
                <a:ea typeface="宋体" panose="02010600030101010101" pitchFamily="2" charset="-122"/>
                <a:cs typeface="Times New Roman" panose="02020603050405020304" pitchFamily="18" charset="0"/>
              </a:rPr>
              <a:t>safe, quick, fun”</a:t>
            </a:r>
            <a:r>
              <a:rPr lang="zh-CN" altLang="en-US" sz="1600" dirty="0">
                <a:latin typeface="Times New Roman" panose="02020603050405020304" pitchFamily="18" charset="0"/>
                <a:ea typeface="宋体" panose="02010600030101010101" pitchFamily="2" charset="-122"/>
                <a:cs typeface="Times New Roman" panose="02020603050405020304" pitchFamily="18" charset="0"/>
              </a:rPr>
              <a:t>三个单词表达了福特汽车“安全、快捷、与人快乐”的特点。例</a:t>
            </a:r>
            <a:r>
              <a:rPr lang="en-US" altLang="zh-CN" sz="1600" dirty="0">
                <a:latin typeface="Times New Roman" panose="02020603050405020304" pitchFamily="18" charset="0"/>
                <a:ea typeface="宋体" panose="02010600030101010101" pitchFamily="2" charset="-122"/>
                <a:cs typeface="Times New Roman" panose="02020603050405020304" pitchFamily="18" charset="0"/>
              </a:rPr>
              <a:t>19</a:t>
            </a:r>
            <a:r>
              <a:rPr lang="zh-CN" altLang="en-US" sz="1600" dirty="0">
                <a:latin typeface="Times New Roman" panose="02020603050405020304" pitchFamily="18" charset="0"/>
                <a:ea typeface="宋体" panose="02010600030101010101" pitchFamily="2" charset="-122"/>
                <a:cs typeface="Times New Roman" panose="02020603050405020304" pitchFamily="18" charset="0"/>
              </a:rPr>
              <a:t>中，</a:t>
            </a:r>
            <a:r>
              <a:rPr lang="en-US" altLang="zh-CN" sz="1600" dirty="0">
                <a:latin typeface="Times New Roman" panose="02020603050405020304" pitchFamily="18" charset="0"/>
                <a:ea typeface="宋体" panose="02010600030101010101" pitchFamily="2" charset="-122"/>
                <a:cs typeface="Times New Roman" panose="02020603050405020304" pitchFamily="18" charset="0"/>
              </a:rPr>
              <a:t>Snap, Crackle, Pop</a:t>
            </a:r>
            <a:r>
              <a:rPr lang="zh-CN" altLang="en-US" sz="1600" dirty="0">
                <a:latin typeface="Times New Roman" panose="02020603050405020304" pitchFamily="18" charset="0"/>
                <a:ea typeface="宋体" panose="02010600030101010101" pitchFamily="2" charset="-122"/>
                <a:cs typeface="Times New Roman" panose="02020603050405020304" pitchFamily="18" charset="0"/>
              </a:rPr>
              <a:t>三个拟声词都表示咔嚓爆裂声，形容该食品“香脆可口”。例</a:t>
            </a:r>
            <a:r>
              <a:rPr lang="en-US" altLang="zh-CN" sz="1600" dirty="0">
                <a:latin typeface="Times New Roman" panose="02020603050405020304" pitchFamily="18" charset="0"/>
                <a:ea typeface="宋体" panose="02010600030101010101" pitchFamily="2" charset="-122"/>
                <a:cs typeface="Times New Roman" panose="02020603050405020304" pitchFamily="18" charset="0"/>
              </a:rPr>
              <a:t>20</a:t>
            </a:r>
            <a:r>
              <a:rPr lang="zh-CN" altLang="en-US" sz="1600" dirty="0">
                <a:latin typeface="Times New Roman" panose="02020603050405020304" pitchFamily="18" charset="0"/>
                <a:ea typeface="宋体" panose="02010600030101010101" pitchFamily="2" charset="-122"/>
                <a:cs typeface="Times New Roman" panose="02020603050405020304" pitchFamily="18" charset="0"/>
              </a:rPr>
              <a:t>中，用一系列的形容词和动词详尽描述了旅游景区的特征，仿佛魅力无限的景区就在眼前。 </a:t>
            </a:r>
            <a:endParaRPr lang="zh-CN" altLang="en-US" sz="16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Rectangle 3"/>
          <p:cNvSpPr>
            <a:spLocks noGrp="1"/>
          </p:cNvSpPr>
          <p:nvPr>
            <p:ph idx="1"/>
          </p:nvPr>
        </p:nvSpPr>
        <p:spPr>
          <a:xfrm>
            <a:off x="1774825" y="1628775"/>
            <a:ext cx="9955213" cy="4741863"/>
          </a:xfrm>
          <a:ln/>
        </p:spPr>
        <p:txBody>
          <a:bodyPr vert="horz" wrap="square" lIns="91440" tIns="45720" rIns="91440" bIns="45720" anchor="t" anchorCtr="0"/>
          <a:p>
            <a:pPr eaLnBrk="1" hangingPunct="1">
              <a:lnSpc>
                <a:spcPct val="130000"/>
              </a:lnSpc>
              <a:buNone/>
            </a:pPr>
            <a:r>
              <a:rPr lang="en-US" altLang="zh-CN" sz="1800" b="1" dirty="0">
                <a:latin typeface="Times New Roman" panose="02020603050405020304" pitchFamily="18" charset="0"/>
                <a:cs typeface="Times New Roman" panose="02020603050405020304" pitchFamily="18" charset="0"/>
              </a:rPr>
              <a:t>1. Unlike me, my Rolex never needs a rest. (Rolex)</a:t>
            </a:r>
            <a:endParaRPr lang="en-US" altLang="zh-CN" sz="1800" b="1"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拟人（</a:t>
            </a:r>
            <a:r>
              <a:rPr lang="en-US" altLang="zh-CN" sz="1800" dirty="0">
                <a:latin typeface="Times New Roman" panose="02020603050405020304" pitchFamily="18" charset="0"/>
                <a:cs typeface="Times New Roman" panose="02020603050405020304" pitchFamily="18" charset="0"/>
              </a:rPr>
              <a:t>Personification</a:t>
            </a:r>
            <a:r>
              <a:rPr lang="zh-CN" altLang="en-US" sz="1800" dirty="0">
                <a:latin typeface="Times New Roman" panose="02020603050405020304" pitchFamily="18" charset="0"/>
                <a:cs typeface="Times New Roman" panose="02020603050405020304" pitchFamily="18" charset="0"/>
              </a:rPr>
              <a:t>）：指借助丰富的想象，把事物摹拟成人或具有人的特征的一种修辞方法。本广告把劳力士手表拟人化，因为人需要休息。 	  		                                                  </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1800" b="1" dirty="0">
                <a:latin typeface="Times New Roman" panose="02020603050405020304" pitchFamily="18" charset="0"/>
                <a:cs typeface="Times New Roman" panose="02020603050405020304" pitchFamily="18" charset="0"/>
              </a:rPr>
              <a:t>2. She’s the nimblest girl around. Nimble is the way she goes. Nimble is the bread she eats. Light, Delicious, Nimble. (Nimble Bread)	</a:t>
            </a:r>
            <a:r>
              <a:rPr lang="en-US" altLang="zh-CN" sz="1800" dirty="0">
                <a:latin typeface="Times New Roman" panose="02020603050405020304" pitchFamily="18" charset="0"/>
                <a:cs typeface="Times New Roman" panose="02020603050405020304" pitchFamily="18" charset="0"/>
              </a:rPr>
              <a:t>	</a:t>
            </a:r>
            <a:endParaRPr lang="en-US" altLang="zh-CN"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双关（</a:t>
            </a:r>
            <a:r>
              <a:rPr lang="en-US" altLang="zh-CN" sz="1800" dirty="0">
                <a:latin typeface="Times New Roman" panose="02020603050405020304" pitchFamily="18" charset="0"/>
                <a:cs typeface="Times New Roman" panose="02020603050405020304" pitchFamily="18" charset="0"/>
              </a:rPr>
              <a:t>Pun</a:t>
            </a:r>
            <a:r>
              <a:rPr lang="zh-CN" altLang="en-US" sz="1800" dirty="0">
                <a:latin typeface="Times New Roman" panose="02020603050405020304" pitchFamily="18" charset="0"/>
                <a:cs typeface="Times New Roman" panose="02020603050405020304" pitchFamily="18" charset="0"/>
              </a:rPr>
              <a:t>）：指在特定的语境中，利用语义或语音的条件，故意使语意具有双重意义，“言在此而意在彼”。本广告中</a:t>
            </a:r>
            <a:r>
              <a:rPr lang="en-US" altLang="zh-CN" sz="1800" dirty="0">
                <a:latin typeface="Times New Roman" panose="02020603050405020304" pitchFamily="18" charset="0"/>
                <a:cs typeface="Times New Roman" panose="02020603050405020304" pitchFamily="18" charset="0"/>
              </a:rPr>
              <a:t>Nimble</a:t>
            </a:r>
            <a:r>
              <a:rPr lang="zh-CN" altLang="en-US" sz="1800" dirty="0">
                <a:latin typeface="Times New Roman" panose="02020603050405020304" pitchFamily="18" charset="0"/>
                <a:cs typeface="Times New Roman" panose="02020603050405020304" pitchFamily="18" charset="0"/>
              </a:rPr>
              <a:t>既是面包品牌，又表示面包“香脆”。本句还使用了拟人，把面包拟人化，它会“走路、吃东西”。			                                            </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buNone/>
            </a:pPr>
            <a:r>
              <a:rPr lang="en-US" altLang="zh-CN" sz="1800" b="1" dirty="0">
                <a:latin typeface="Times New Roman" panose="02020603050405020304" pitchFamily="18" charset="0"/>
                <a:cs typeface="Times New Roman" panose="02020603050405020304" pitchFamily="18" charset="0"/>
              </a:rPr>
              <a:t>3. A contemporary classic. A timeless timepiece.</a:t>
            </a:r>
            <a:r>
              <a:rPr lang="en-US" altLang="zh-CN" sz="1800" dirty="0">
                <a:latin typeface="Times New Roman" panose="02020603050405020304" pitchFamily="18" charset="0"/>
                <a:cs typeface="Times New Roman" panose="02020603050405020304" pitchFamily="18" charset="0"/>
              </a:rPr>
              <a:t> (Watch Advertisement)</a:t>
            </a:r>
            <a:endParaRPr lang="en-US" altLang="zh-CN"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对比或对照（</a:t>
            </a:r>
            <a:r>
              <a:rPr lang="en-US" altLang="zh-CN" sz="1800" dirty="0">
                <a:latin typeface="Times New Roman" panose="02020603050405020304" pitchFamily="18" charset="0"/>
                <a:cs typeface="Times New Roman" panose="02020603050405020304" pitchFamily="18" charset="0"/>
              </a:rPr>
              <a:t>Antithesis</a:t>
            </a:r>
            <a:r>
              <a:rPr lang="zh-CN" altLang="en-US" sz="1800" dirty="0">
                <a:latin typeface="Times New Roman" panose="02020603050405020304" pitchFamily="18" charset="0"/>
                <a:cs typeface="Times New Roman" panose="02020603050405020304" pitchFamily="18" charset="0"/>
              </a:rPr>
              <a:t>）：指句子前后相对，读起来朗朗上口，容易记忆。本句中当代与永久相对比，其含义为“当代的经典作，永久的计时器”。</a:t>
            </a:r>
            <a:r>
              <a:rPr lang="zh-CN" altLang="en-US" sz="900" dirty="0">
                <a:latin typeface="Times New Roman" panose="02020603050405020304" pitchFamily="18" charset="0"/>
                <a:cs typeface="Times New Roman" panose="02020603050405020304" pitchFamily="18" charset="0"/>
              </a:rPr>
              <a:t>	</a:t>
            </a:r>
            <a:r>
              <a:rPr lang="zh-CN" altLang="en-US" sz="1200" dirty="0">
                <a:latin typeface="Times New Roman" panose="02020603050405020304" pitchFamily="18" charset="0"/>
                <a:cs typeface="Times New Roman" panose="02020603050405020304" pitchFamily="18" charset="0"/>
              </a:rPr>
              <a:t>		                           </a:t>
            </a:r>
            <a:endParaRPr lang="zh-CN" altLang="en-US" sz="1200" dirty="0">
              <a:latin typeface="Times New Roman" panose="02020603050405020304" pitchFamily="18" charset="0"/>
              <a:cs typeface="Times New Roman" panose="02020603050405020304" pitchFamily="18" charset="0"/>
            </a:endParaRPr>
          </a:p>
        </p:txBody>
      </p:sp>
      <p:sp>
        <p:nvSpPr>
          <p:cNvPr id="31746" name="Text Box 6"/>
          <p:cNvSpPr txBox="1"/>
          <p:nvPr/>
        </p:nvSpPr>
        <p:spPr>
          <a:xfrm>
            <a:off x="1774825" y="404813"/>
            <a:ext cx="10066338" cy="992187"/>
          </a:xfrm>
          <a:prstGeom prst="rect">
            <a:avLst/>
          </a:prstGeom>
          <a:noFill/>
          <a:ln w="9525">
            <a:noFill/>
          </a:ln>
        </p:spPr>
        <p:txBody>
          <a:bodyPr anchor="t" anchorCtr="0"/>
          <a:p>
            <a:pPr>
              <a:lnSpc>
                <a:spcPct val="80000"/>
              </a:lnSpc>
              <a:spcBef>
                <a:spcPct val="20000"/>
              </a:spcBef>
              <a:buClr>
                <a:schemeClr val="tx2"/>
              </a:buClr>
              <a:buSzPct val="70000"/>
              <a:buFont typeface="Wingdings" panose="05000000000000000000" pitchFamily="2" charset="2"/>
            </a:pPr>
            <a:r>
              <a:rPr lang="en-US" altLang="zh-CN" sz="2400" b="1" dirty="0">
                <a:latin typeface="Times New Roman" panose="02020603050405020304" pitchFamily="18" charset="0"/>
                <a:ea typeface="宋体" panose="02010600030101010101" pitchFamily="2" charset="-122"/>
                <a:cs typeface="Times New Roman" panose="02020603050405020304" pitchFamily="18" charset="0"/>
              </a:rPr>
              <a:t>Task III</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400" dirty="0">
                <a:latin typeface="Times New Roman" panose="02020603050405020304" pitchFamily="18" charset="0"/>
                <a:ea typeface="宋体" panose="02010600030101010101" pitchFamily="2" charset="-122"/>
                <a:cs typeface="Times New Roman" panose="02020603050405020304" pitchFamily="18" charset="0"/>
              </a:rPr>
              <a:t>为了达到说服消费者购买产品或服务的目的，广告语往往采用各种修辞手法，使广告语言形象生动、易于记忆，这些修辞手法包括明喻、暗喻、夸张、对偶、排比等，请列出下列广告语使用了哪些修辞手法。</a:t>
            </a:r>
            <a:endParaRPr lang="zh-CN" altLang="en-US" sz="24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Rectangle 3"/>
          <p:cNvSpPr>
            <a:spLocks noGrp="1"/>
          </p:cNvSpPr>
          <p:nvPr>
            <p:ph idx="1"/>
          </p:nvPr>
        </p:nvSpPr>
        <p:spPr>
          <a:xfrm>
            <a:off x="1847850" y="1616075"/>
            <a:ext cx="9912350" cy="4403725"/>
          </a:xfrm>
          <a:ln/>
        </p:spPr>
        <p:txBody>
          <a:bodyPr vert="horz" wrap="square" lIns="91440" tIns="45720" rIns="91440" bIns="45720" anchor="t" anchorCtr="0"/>
          <a:p>
            <a:pPr eaLnBrk="1" hangingPunct="1">
              <a:lnSpc>
                <a:spcPct val="150000"/>
              </a:lnSpc>
            </a:pPr>
            <a:r>
              <a:rPr lang="en-US" altLang="zh-CN" sz="1800" dirty="0">
                <a:latin typeface="Times New Roman" panose="02020603050405020304" pitchFamily="18" charset="0"/>
                <a:cs typeface="Times New Roman" panose="02020603050405020304" pitchFamily="18" charset="0"/>
              </a:rPr>
              <a:t>4</a:t>
            </a:r>
            <a:r>
              <a:rPr lang="en-US" altLang="zh-CN" sz="1800" b="1" dirty="0">
                <a:latin typeface="Times New Roman" panose="02020603050405020304" pitchFamily="18" charset="0"/>
                <a:cs typeface="Times New Roman" panose="02020603050405020304" pitchFamily="18" charset="0"/>
              </a:rPr>
              <a:t>. Sea, sun, sand, seclusion and Spain! (Spain Tourism Advertisement)	</a:t>
            </a:r>
            <a:endParaRPr lang="en-US" altLang="zh-CN" sz="1800" b="1"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1800" dirty="0">
                <a:latin typeface="Times New Roman" panose="02020603050405020304" pitchFamily="18" charset="0"/>
                <a:cs typeface="Times New Roman" panose="02020603050405020304" pitchFamily="18" charset="0"/>
              </a:rPr>
              <a:t>头韵（</a:t>
            </a:r>
            <a:r>
              <a:rPr lang="en-US" altLang="zh-CN" sz="1800" dirty="0">
                <a:latin typeface="Times New Roman" panose="02020603050405020304" pitchFamily="18" charset="0"/>
                <a:cs typeface="Times New Roman" panose="02020603050405020304" pitchFamily="18" charset="0"/>
              </a:rPr>
              <a:t>Alliteration</a:t>
            </a:r>
            <a:r>
              <a:rPr lang="zh-CN" altLang="en-US" sz="1800" dirty="0">
                <a:latin typeface="Times New Roman" panose="02020603050405020304" pitchFamily="18" charset="0"/>
                <a:cs typeface="Times New Roman" panose="02020603050405020304" pitchFamily="18" charset="0"/>
              </a:rPr>
              <a:t>）：头韵指两个或者两个以上的单词首字母读音相同，读音悦耳动听。本句中头韵为</a:t>
            </a:r>
            <a:r>
              <a:rPr lang="en-US" altLang="zh-CN" sz="1800" dirty="0">
                <a:latin typeface="Times New Roman" panose="02020603050405020304" pitchFamily="18" charset="0"/>
                <a:cs typeface="Times New Roman" panose="02020603050405020304" pitchFamily="18" charset="0"/>
              </a:rPr>
              <a:t>[s]</a:t>
            </a:r>
            <a:r>
              <a:rPr lang="zh-CN" altLang="en-US" sz="1800" dirty="0">
                <a:latin typeface="Times New Roman" panose="02020603050405020304" pitchFamily="18" charset="0"/>
                <a:cs typeface="Times New Roman" panose="02020603050405020304" pitchFamily="18" charset="0"/>
              </a:rPr>
              <a:t>。 	</a:t>
            </a:r>
            <a:endParaRPr lang="zh-CN" altLang="en-US" sz="18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1800" dirty="0">
                <a:latin typeface="Times New Roman" panose="02020603050405020304" pitchFamily="18" charset="0"/>
                <a:cs typeface="Times New Roman" panose="02020603050405020304" pitchFamily="18" charset="0"/>
              </a:rPr>
              <a:t>5</a:t>
            </a:r>
            <a:r>
              <a:rPr lang="en-US" altLang="zh-CN" sz="1800" b="1" dirty="0">
                <a:latin typeface="Times New Roman" panose="02020603050405020304" pitchFamily="18" charset="0"/>
                <a:cs typeface="Times New Roman" panose="02020603050405020304" pitchFamily="18" charset="0"/>
              </a:rPr>
              <a:t>. East is east and west is west. But Brown’s meat is best. (Meat Advertisement)</a:t>
            </a:r>
            <a:endParaRPr lang="en-US" altLang="zh-CN" sz="1800" b="1"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1800" dirty="0">
                <a:latin typeface="Times New Roman" panose="02020603050405020304" pitchFamily="18" charset="0"/>
                <a:cs typeface="Times New Roman" panose="02020603050405020304" pitchFamily="18" charset="0"/>
              </a:rPr>
              <a:t>押韵（</a:t>
            </a:r>
            <a:r>
              <a:rPr lang="en-US" altLang="zh-CN" sz="1800" dirty="0">
                <a:latin typeface="Times New Roman" panose="02020603050405020304" pitchFamily="18" charset="0"/>
                <a:cs typeface="Times New Roman" panose="02020603050405020304" pitchFamily="18" charset="0"/>
              </a:rPr>
              <a:t>Rhyme</a:t>
            </a:r>
            <a:r>
              <a:rPr lang="zh-CN" altLang="en-US" sz="1800" dirty="0">
                <a:latin typeface="Times New Roman" panose="02020603050405020304" pitchFamily="18" charset="0"/>
                <a:cs typeface="Times New Roman" panose="02020603050405020304" pitchFamily="18" charset="0"/>
              </a:rPr>
              <a:t>）：两个或者两个以上句子的最后一个单词尾韵相同。本广告中“</a:t>
            </a:r>
            <a:r>
              <a:rPr lang="en-US" altLang="zh-CN" sz="1800" dirty="0">
                <a:latin typeface="Times New Roman" panose="02020603050405020304" pitchFamily="18" charset="0"/>
                <a:cs typeface="Times New Roman" panose="02020603050405020304" pitchFamily="18" charset="0"/>
              </a:rPr>
              <a:t>west”</a:t>
            </a:r>
            <a:r>
              <a:rPr lang="zh-CN" altLang="en-US" sz="1800" dirty="0">
                <a:latin typeface="Times New Roman" panose="02020603050405020304" pitchFamily="18" charset="0"/>
                <a:cs typeface="Times New Roman" panose="02020603050405020304" pitchFamily="18" charset="0"/>
              </a:rPr>
              <a:t>和“</a:t>
            </a:r>
            <a:r>
              <a:rPr lang="en-US" altLang="zh-CN" sz="1800" dirty="0">
                <a:latin typeface="Times New Roman" panose="02020603050405020304" pitchFamily="18" charset="0"/>
                <a:cs typeface="Times New Roman" panose="02020603050405020304" pitchFamily="18" charset="0"/>
              </a:rPr>
              <a:t>best”</a:t>
            </a:r>
            <a:r>
              <a:rPr lang="zh-CN" altLang="en-US" sz="1800" dirty="0">
                <a:latin typeface="Times New Roman" panose="02020603050405020304" pitchFamily="18" charset="0"/>
                <a:cs typeface="Times New Roman" panose="02020603050405020304" pitchFamily="18" charset="0"/>
              </a:rPr>
              <a:t>押韵。</a:t>
            </a:r>
            <a:endParaRPr lang="zh-CN" altLang="en-US" sz="18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1800" dirty="0">
                <a:latin typeface="Times New Roman" panose="02020603050405020304" pitchFamily="18" charset="0"/>
                <a:cs typeface="Times New Roman" panose="02020603050405020304" pitchFamily="18" charset="0"/>
              </a:rPr>
              <a:t>6</a:t>
            </a:r>
            <a:r>
              <a:rPr lang="en-US" altLang="zh-CN" sz="1800" b="1" dirty="0">
                <a:latin typeface="Times New Roman" panose="02020603050405020304" pitchFamily="18" charset="0"/>
                <a:cs typeface="Times New Roman" panose="02020603050405020304" pitchFamily="18" charset="0"/>
              </a:rPr>
              <a:t>. We take no pride in prejudice. (</a:t>
            </a:r>
            <a:r>
              <a:rPr lang="en-US" altLang="zh-CN" sz="1800" b="1" i="1" dirty="0">
                <a:latin typeface="Times New Roman" panose="02020603050405020304" pitchFamily="18" charset="0"/>
                <a:cs typeface="Times New Roman" panose="02020603050405020304" pitchFamily="18" charset="0"/>
              </a:rPr>
              <a:t>The Times</a:t>
            </a:r>
            <a:r>
              <a:rPr lang="en-US" altLang="zh-CN" sz="1800" b="1"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 </a:t>
            </a:r>
            <a:endParaRPr lang="en-US" altLang="zh-CN" sz="18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1800" dirty="0">
                <a:latin typeface="Times New Roman" panose="02020603050405020304" pitchFamily="18" charset="0"/>
                <a:cs typeface="Times New Roman" panose="02020603050405020304" pitchFamily="18" charset="0"/>
              </a:rPr>
              <a:t>典故（</a:t>
            </a:r>
            <a:r>
              <a:rPr lang="en-US" altLang="zh-CN" sz="1800" dirty="0">
                <a:latin typeface="Times New Roman" panose="02020603050405020304" pitchFamily="18" charset="0"/>
                <a:cs typeface="Times New Roman" panose="02020603050405020304" pitchFamily="18" charset="0"/>
              </a:rPr>
              <a:t>Allusion</a:t>
            </a:r>
            <a:r>
              <a:rPr lang="zh-CN" altLang="en-US" sz="1800" dirty="0">
                <a:latin typeface="Times New Roman" panose="02020603050405020304" pitchFamily="18" charset="0"/>
                <a:cs typeface="Times New Roman" panose="02020603050405020304" pitchFamily="18" charset="0"/>
              </a:rPr>
              <a:t>）：指采用不明显的手段暗指某物或某事，也叫暗指。本句中暗指</a:t>
            </a:r>
            <a:r>
              <a:rPr lang="en-US" altLang="zh-CN" sz="1800" dirty="0">
                <a:latin typeface="Times New Roman" panose="02020603050405020304" pitchFamily="18" charset="0"/>
                <a:cs typeface="Times New Roman" panose="02020603050405020304" pitchFamily="18" charset="0"/>
              </a:rPr>
              <a:t>Jane Austen</a:t>
            </a:r>
            <a:r>
              <a:rPr lang="zh-CN" altLang="en-US" sz="1800" dirty="0">
                <a:latin typeface="Times New Roman" panose="02020603050405020304" pitchFamily="18" charset="0"/>
                <a:cs typeface="Times New Roman" panose="02020603050405020304" pitchFamily="18" charset="0"/>
              </a:rPr>
              <a:t>的著名小说</a:t>
            </a:r>
            <a:r>
              <a:rPr lang="en-US" altLang="zh-CN" sz="1800" i="1" dirty="0">
                <a:latin typeface="Times New Roman" panose="02020603050405020304" pitchFamily="18" charset="0"/>
                <a:cs typeface="Times New Roman" panose="02020603050405020304" pitchFamily="18" charset="0"/>
              </a:rPr>
              <a:t>Pride and Prejudice</a:t>
            </a:r>
            <a:r>
              <a:rPr lang="zh-CN" altLang="en-US" sz="1800" dirty="0">
                <a:latin typeface="Times New Roman" panose="02020603050405020304" pitchFamily="18" charset="0"/>
                <a:cs typeface="Times New Roman" panose="02020603050405020304" pitchFamily="18" charset="0"/>
              </a:rPr>
              <a:t>。 </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Rectangle 3"/>
          <p:cNvSpPr>
            <a:spLocks noGrp="1"/>
          </p:cNvSpPr>
          <p:nvPr>
            <p:ph idx="1"/>
          </p:nvPr>
        </p:nvSpPr>
        <p:spPr>
          <a:xfrm>
            <a:off x="1363663" y="1711325"/>
            <a:ext cx="10229850" cy="4886325"/>
          </a:xfrm>
          <a:ln/>
        </p:spPr>
        <p:txBody>
          <a:bodyPr vert="horz" wrap="square" lIns="91440" tIns="45720" rIns="91440" bIns="45720" anchor="t" anchorCtr="0"/>
          <a:p>
            <a:pPr eaLnBrk="1" hangingPunct="1">
              <a:lnSpc>
                <a:spcPct val="130000"/>
              </a:lnSpc>
            </a:pPr>
            <a:r>
              <a:rPr lang="en-US" altLang="zh-CN" sz="1800" dirty="0">
                <a:latin typeface="Times New Roman" panose="02020603050405020304" pitchFamily="18" charset="0"/>
                <a:cs typeface="Times New Roman" panose="02020603050405020304" pitchFamily="18" charset="0"/>
              </a:rPr>
              <a:t>7. </a:t>
            </a:r>
            <a:r>
              <a:rPr lang="en-US" altLang="zh-CN" sz="1800" b="1" dirty="0">
                <a:latin typeface="Times New Roman" panose="02020603050405020304" pitchFamily="18" charset="0"/>
                <a:cs typeface="Times New Roman" panose="02020603050405020304" pitchFamily="18" charset="0"/>
              </a:rPr>
              <a:t>Born in Germany. Bred in Japan. Honored in France. Talk about an international upbringing. (MAZADA Motor Corporation)</a:t>
            </a:r>
            <a:endParaRPr lang="en-US" altLang="zh-CN" sz="1800" b="1"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排比（</a:t>
            </a:r>
            <a:r>
              <a:rPr lang="en-US" altLang="zh-CN" sz="1800" dirty="0">
                <a:latin typeface="Times New Roman" panose="02020603050405020304" pitchFamily="18" charset="0"/>
                <a:cs typeface="Times New Roman" panose="02020603050405020304" pitchFamily="18" charset="0"/>
              </a:rPr>
              <a:t>Parallelism</a:t>
            </a:r>
            <a:r>
              <a:rPr lang="zh-CN" altLang="en-US" sz="1800" dirty="0">
                <a:latin typeface="Times New Roman" panose="02020603050405020304" pitchFamily="18" charset="0"/>
                <a:cs typeface="Times New Roman" panose="02020603050405020304" pitchFamily="18" charset="0"/>
              </a:rPr>
              <a:t>）：指结构相同、相近、意思相关、语气一致的词语或句子成串地排列的一种修辞方法。本句中一连用了三个相同的结构，一气呵成。 </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1800" b="1" dirty="0">
                <a:latin typeface="Times New Roman" panose="02020603050405020304" pitchFamily="18" charset="0"/>
                <a:cs typeface="Times New Roman" panose="02020603050405020304" pitchFamily="18" charset="0"/>
              </a:rPr>
              <a:t>8. It keeps going, and going, and going...</a:t>
            </a:r>
            <a:r>
              <a:rPr lang="zh-CN" altLang="en-US" sz="1800" b="1" dirty="0">
                <a:latin typeface="Times New Roman" panose="02020603050405020304" pitchFamily="18" charset="0"/>
                <a:cs typeface="Times New Roman" panose="02020603050405020304" pitchFamily="18" charset="0"/>
              </a:rPr>
              <a:t>（</a:t>
            </a:r>
            <a:r>
              <a:rPr lang="en-US" altLang="zh-CN" sz="1800" b="1" dirty="0">
                <a:latin typeface="Times New Roman" panose="02020603050405020304" pitchFamily="18" charset="0"/>
                <a:cs typeface="Times New Roman" panose="02020603050405020304" pitchFamily="18" charset="0"/>
              </a:rPr>
              <a:t>Energizer Batteries</a:t>
            </a:r>
            <a:r>
              <a:rPr lang="zh-CN" altLang="en-US" sz="1800" b="1" dirty="0">
                <a:latin typeface="Times New Roman" panose="02020603050405020304" pitchFamily="18" charset="0"/>
                <a:cs typeface="Times New Roman" panose="02020603050405020304" pitchFamily="18" charset="0"/>
              </a:rPr>
              <a:t>）</a:t>
            </a:r>
            <a:endParaRPr lang="zh-CN" altLang="en-US" sz="1800" b="1"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重复（</a:t>
            </a:r>
            <a:r>
              <a:rPr lang="en-US" altLang="zh-CN" sz="1800" dirty="0">
                <a:latin typeface="Times New Roman" panose="02020603050405020304" pitchFamily="18" charset="0"/>
                <a:cs typeface="Times New Roman" panose="02020603050405020304" pitchFamily="18" charset="0"/>
              </a:rPr>
              <a:t>Repetition</a:t>
            </a:r>
            <a:r>
              <a:rPr lang="zh-CN" altLang="en-US" sz="1800" dirty="0">
                <a:latin typeface="Times New Roman" panose="02020603050405020304" pitchFamily="18" charset="0"/>
                <a:cs typeface="Times New Roman" panose="02020603050405020304" pitchFamily="18" charset="0"/>
              </a:rPr>
              <a:t>）：指为了强调某种意思，突出某种感情，故意重复使用某些词语或句子。本句中重复使用“</a:t>
            </a:r>
            <a:r>
              <a:rPr lang="en-US" altLang="zh-CN" sz="1800" dirty="0">
                <a:latin typeface="Times New Roman" panose="02020603050405020304" pitchFamily="18" charset="0"/>
                <a:cs typeface="Times New Roman" panose="02020603050405020304" pitchFamily="18" charset="0"/>
              </a:rPr>
              <a:t>going”</a:t>
            </a:r>
            <a:r>
              <a:rPr lang="zh-CN" altLang="en-US" sz="1800" dirty="0">
                <a:latin typeface="Times New Roman" panose="02020603050405020304" pitchFamily="18" charset="0"/>
                <a:cs typeface="Times New Roman" panose="02020603050405020304" pitchFamily="18" charset="0"/>
              </a:rPr>
              <a:t>，表明电池电力持久。</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1800" b="1" dirty="0">
                <a:latin typeface="Times New Roman" panose="02020603050405020304" pitchFamily="18" charset="0"/>
                <a:cs typeface="Times New Roman" panose="02020603050405020304" pitchFamily="18" charset="0"/>
              </a:rPr>
              <a:t>9. Where there is a mountain, there is a road. Where there is a road, there is a Toyota. (Toyota) </a:t>
            </a:r>
            <a:endParaRPr lang="en-US" altLang="zh-CN" sz="1800" b="1"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仿拟（</a:t>
            </a:r>
            <a:r>
              <a:rPr lang="en-US" altLang="zh-CN" sz="1800" dirty="0">
                <a:latin typeface="Times New Roman" panose="02020603050405020304" pitchFamily="18" charset="0"/>
                <a:cs typeface="Times New Roman" panose="02020603050405020304" pitchFamily="18" charset="0"/>
              </a:rPr>
              <a:t>Parody</a:t>
            </a:r>
            <a:r>
              <a:rPr lang="zh-CN" altLang="en-US" sz="1800" dirty="0">
                <a:latin typeface="Times New Roman" panose="02020603050405020304" pitchFamily="18" charset="0"/>
                <a:cs typeface="Times New Roman" panose="02020603050405020304" pitchFamily="18" charset="0"/>
              </a:rPr>
              <a:t>）：指故意模仿现成的语、句、篇临时创造新的语、句、篇用于增强说服力，并使语言生动活泼，幽默诙谐。本句中的广告词仿拟英语习语“</a:t>
            </a:r>
            <a:r>
              <a:rPr lang="en-US" altLang="zh-CN" sz="1800" dirty="0">
                <a:latin typeface="Times New Roman" panose="02020603050405020304" pitchFamily="18" charset="0"/>
                <a:cs typeface="Times New Roman" panose="02020603050405020304" pitchFamily="18" charset="0"/>
              </a:rPr>
              <a:t>Where there is a will, there is a way”</a:t>
            </a:r>
            <a:r>
              <a:rPr lang="zh-CN" altLang="en-US" sz="1800" dirty="0">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Rectangle 3"/>
          <p:cNvSpPr>
            <a:spLocks noGrp="1"/>
          </p:cNvSpPr>
          <p:nvPr>
            <p:ph idx="1"/>
          </p:nvPr>
        </p:nvSpPr>
        <p:spPr>
          <a:xfrm>
            <a:off x="1079500" y="1484313"/>
            <a:ext cx="10688638" cy="5202237"/>
          </a:xfrm>
          <a:ln/>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  </a:t>
            </a:r>
            <a:r>
              <a:rPr lang="en-US" altLang="zh-CN" sz="2000" b="1" dirty="0">
                <a:latin typeface="Times New Roman" panose="02020603050405020304" pitchFamily="18" charset="0"/>
                <a:cs typeface="Times New Roman" panose="02020603050405020304" pitchFamily="18" charset="0"/>
              </a:rPr>
              <a:t>10. If people keep telling you to quit smoking cigarettes, don’t listen. They’re probably trying to trick you into longevity. (Public Welfare Advertisement)</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反语（</a:t>
            </a:r>
            <a:r>
              <a:rPr lang="en-US" altLang="zh-CN" sz="2000" dirty="0">
                <a:latin typeface="Times New Roman" panose="02020603050405020304" pitchFamily="18" charset="0"/>
                <a:cs typeface="Times New Roman" panose="02020603050405020304" pitchFamily="18" charset="0"/>
              </a:rPr>
              <a:t>Irony</a:t>
            </a:r>
            <a:r>
              <a:rPr lang="zh-CN" altLang="en-US" sz="2000" dirty="0">
                <a:latin typeface="Times New Roman" panose="02020603050405020304" pitchFamily="18" charset="0"/>
                <a:cs typeface="Times New Roman" panose="02020603050405020304" pitchFamily="18" charset="0"/>
              </a:rPr>
              <a:t>）：指运用跟本意相反的词表达词意，含有否定、讽刺、嘲弄的意思。本句含义为“如果有人苦口婆心地劝你戒烟，不要理他</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他们大概是想骗你活得长久些。”采用诙谐的用语劝诫人们戒烟。				</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11.We’ve hidden a garden full of vegetables where you’d never expect. In a pie. (Food Advertisement)</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夸张（</a:t>
            </a:r>
            <a:r>
              <a:rPr lang="en-US" altLang="zh-CN" sz="2000" dirty="0">
                <a:latin typeface="Times New Roman" panose="02020603050405020304" pitchFamily="18" charset="0"/>
                <a:cs typeface="Times New Roman" panose="02020603050405020304" pitchFamily="18" charset="0"/>
              </a:rPr>
              <a:t>Hyperbole</a:t>
            </a:r>
            <a:r>
              <a:rPr lang="zh-CN" altLang="en-US" sz="2000" dirty="0">
                <a:latin typeface="Times New Roman" panose="02020603050405020304" pitchFamily="18" charset="0"/>
                <a:cs typeface="Times New Roman" panose="02020603050405020304" pitchFamily="18" charset="0"/>
              </a:rPr>
              <a:t>）：为了生动地揭示事物的本质并加强语言的感染力，给人以深刻的印象；或者为了表达强烈的思想感情，突出某种事物的本质特征，激发丰富的想象力，对事物的某些方面故意夸大或缩小的一种艺术渲染，这种修辞手法叫做夸张。这句话中把菜园子藏到馅饼里本身就是夸张，其含义是：“在您意想不到的地方，我们珍藏了满园的蔬菜</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就是在那小小的馅饼里。”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Rectangle 7"/>
          <p:cNvSpPr>
            <a:spLocks noGrp="1"/>
          </p:cNvSpPr>
          <p:nvPr>
            <p:ph type="title"/>
          </p:nvPr>
        </p:nvSpPr>
        <p:spPr>
          <a:xfrm>
            <a:off x="3863975" y="260350"/>
            <a:ext cx="2376488" cy="1143000"/>
          </a:xfrm>
          <a:ln/>
        </p:spPr>
        <p:txBody>
          <a:bodyPr vert="horz" wrap="square" lIns="91440" tIns="45720" rIns="91440" bIns="45720" anchor="b" anchorCtr="0"/>
          <a:p>
            <a:pPr eaLnBrk="1" hangingPunct="1"/>
            <a:r>
              <a:rPr lang="zh-CN" altLang="en-US" sz="4000" dirty="0"/>
              <a:t>广告翻译</a:t>
            </a:r>
            <a:endParaRPr lang="zh-CN" altLang="en-US" sz="4000" dirty="0"/>
          </a:p>
        </p:txBody>
      </p:sp>
      <p:sp>
        <p:nvSpPr>
          <p:cNvPr id="144393" name="Rectangle 9"/>
          <p:cNvSpPr>
            <a:spLocks noChangeArrowheads="1"/>
          </p:cNvSpPr>
          <p:nvPr/>
        </p:nvSpPr>
        <p:spPr bwMode="auto">
          <a:xfrm>
            <a:off x="2640013" y="1484313"/>
            <a:ext cx="2486025"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本章概要</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8195" name="Text Box 12"/>
          <p:cNvSpPr txBox="1"/>
          <p:nvPr/>
        </p:nvSpPr>
        <p:spPr>
          <a:xfrm>
            <a:off x="1538288" y="2058988"/>
            <a:ext cx="10047287" cy="3610610"/>
          </a:xfrm>
          <a:prstGeom prst="rect">
            <a:avLst/>
          </a:prstGeom>
          <a:solidFill>
            <a:schemeClr val="accent2"/>
          </a:solidFill>
          <a:ln w="9525" cap="flat" cmpd="sng">
            <a:solidFill>
              <a:schemeClr val="tx2"/>
            </a:solidFill>
            <a:prstDash val="solid"/>
            <a:miter/>
            <a:headEnd type="none" w="med" len="med"/>
            <a:tailEnd type="none" w="med" len="med"/>
          </a:ln>
        </p:spPr>
        <p:txBody>
          <a:bodyPr wrap="square" anchor="t" anchorCtr="0">
            <a:spAutoFit/>
          </a:bodyPr>
          <a:p>
            <a:pPr>
              <a:lnSpc>
                <a:spcPct val="130000"/>
              </a:lnSpc>
              <a:spcBef>
                <a:spcPct val="50000"/>
              </a:spcBef>
              <a:buClrTx/>
              <a:buFontTx/>
            </a:pPr>
            <a:r>
              <a:rPr lang="en-US" altLang="zh-CN" sz="1600" b="1"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1600" b="1" dirty="0">
                <a:latin typeface="Times New Roman" panose="02020603050405020304" pitchFamily="18" charset="0"/>
                <a:ea typeface="宋体" panose="02010600030101010101" pitchFamily="2" charset="-122"/>
                <a:cs typeface="Times New Roman" panose="02020603050405020304" pitchFamily="18" charset="0"/>
              </a:rPr>
              <a:t>随着经济全球化和中国经济的腾飞，商务广告在商务活动和人民的经济生活中占据越来越重要的地位，广告对企业而言是财源的保证；对国家而言，是经济发展的重要手段；对消费者而言，是获得产品信息和服务信息的途径。广告即“广而告之”之意，该词最早出现于</a:t>
            </a:r>
            <a:r>
              <a:rPr lang="en-US" altLang="zh-CN" sz="1600" b="1" dirty="0">
                <a:latin typeface="Times New Roman" panose="02020603050405020304" pitchFamily="18" charset="0"/>
                <a:ea typeface="宋体" panose="02010600030101010101" pitchFamily="2" charset="-122"/>
                <a:cs typeface="Times New Roman" panose="02020603050405020304" pitchFamily="18" charset="0"/>
              </a:rPr>
              <a:t>1645</a:t>
            </a:r>
            <a:r>
              <a:rPr lang="zh-CN" altLang="en-US" sz="1600" b="1" dirty="0">
                <a:latin typeface="Times New Roman" panose="02020603050405020304" pitchFamily="18" charset="0"/>
                <a:ea typeface="宋体" panose="02010600030101010101" pitchFamily="2" charset="-122"/>
                <a:cs typeface="Times New Roman" panose="02020603050405020304" pitchFamily="18" charset="0"/>
              </a:rPr>
              <a:t>年英国出版的杂志上，英语中的“</a:t>
            </a:r>
            <a:r>
              <a:rPr lang="en-US" altLang="zh-CN" sz="1600" b="1" dirty="0">
                <a:latin typeface="Times New Roman" panose="02020603050405020304" pitchFamily="18" charset="0"/>
                <a:ea typeface="宋体" panose="02010600030101010101" pitchFamily="2" charset="-122"/>
                <a:cs typeface="Times New Roman" panose="02020603050405020304" pitchFamily="18" charset="0"/>
              </a:rPr>
              <a:t>advertise</a:t>
            </a:r>
            <a:r>
              <a:rPr lang="zh-CN" altLang="en-US" sz="1600" b="1" dirty="0">
                <a:latin typeface="Times New Roman" panose="02020603050405020304" pitchFamily="18" charset="0"/>
                <a:ea typeface="宋体" panose="02010600030101010101" pitchFamily="2" charset="-122"/>
                <a:cs typeface="Times New Roman" panose="02020603050405020304" pitchFamily="18" charset="0"/>
              </a:rPr>
              <a:t>（广告）”一词来源于拉丁语的“</a:t>
            </a:r>
            <a:r>
              <a:rPr lang="en-US" altLang="zh-CN" sz="1600" b="1" dirty="0">
                <a:latin typeface="Times New Roman" panose="02020603050405020304" pitchFamily="18" charset="0"/>
                <a:ea typeface="宋体" panose="02010600030101010101" pitchFamily="2" charset="-122"/>
                <a:cs typeface="Times New Roman" panose="02020603050405020304" pitchFamily="18" charset="0"/>
              </a:rPr>
              <a:t>advertere”</a:t>
            </a:r>
            <a:r>
              <a:rPr lang="zh-CN" altLang="en-US" sz="1600" b="1" dirty="0">
                <a:latin typeface="Times New Roman" panose="02020603050405020304" pitchFamily="18" charset="0"/>
                <a:ea typeface="宋体" panose="02010600030101010101" pitchFamily="2" charset="-122"/>
                <a:cs typeface="Times New Roman" panose="02020603050405020304" pitchFamily="18" charset="0"/>
              </a:rPr>
              <a:t>，表示“唤起大众对某种事物的注意，并诱导一定的方向所使用的一种手段”。广告的作用在于说服顾客购买产品或服务，促进销售，广告无时不有。英国经济学家布鲁斯</a:t>
            </a:r>
            <a:r>
              <a:rPr lang="en-US" altLang="zh-CN" sz="1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1600" b="1" dirty="0">
                <a:latin typeface="Times New Roman" panose="02020603050405020304" pitchFamily="18" charset="0"/>
                <a:ea typeface="宋体" panose="02010600030101010101" pitchFamily="2" charset="-122"/>
                <a:cs typeface="Times New Roman" panose="02020603050405020304" pitchFamily="18" charset="0"/>
              </a:rPr>
              <a:t>巴顿所说：“</a:t>
            </a:r>
            <a:r>
              <a:rPr lang="en-US" altLang="zh-CN" sz="1600" b="1" dirty="0">
                <a:latin typeface="Times New Roman" panose="02020603050405020304" pitchFamily="18" charset="0"/>
                <a:ea typeface="宋体" panose="02010600030101010101" pitchFamily="2" charset="-122"/>
                <a:cs typeface="Times New Roman" panose="02020603050405020304" pitchFamily="18" charset="0"/>
              </a:rPr>
              <a:t>Good times, bad times, there will always be advertising. In good times people want advertising; in bad times they have to.</a:t>
            </a:r>
            <a:r>
              <a:rPr lang="zh-CN" altLang="en-US" sz="1600" b="1" dirty="0">
                <a:latin typeface="Times New Roman" panose="02020603050405020304" pitchFamily="18" charset="0"/>
                <a:ea typeface="宋体" panose="02010600030101010101" pitchFamily="2" charset="-122"/>
                <a:cs typeface="Times New Roman" panose="02020603050405020304" pitchFamily="18" charset="0"/>
              </a:rPr>
              <a:t>美国广告经营者戴维克</a:t>
            </a:r>
            <a:r>
              <a:rPr lang="en-US" altLang="zh-CN" sz="1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en-US" sz="1600" b="1" dirty="0">
                <a:latin typeface="Times New Roman" panose="02020603050405020304" pitchFamily="18" charset="0"/>
                <a:ea typeface="宋体" panose="02010600030101010101" pitchFamily="2" charset="-122"/>
                <a:cs typeface="Times New Roman" panose="02020603050405020304" pitchFamily="18" charset="0"/>
              </a:rPr>
              <a:t>奥格尔维如是说： </a:t>
            </a:r>
            <a:r>
              <a:rPr lang="en-US" altLang="zh-CN" sz="1600" b="1" dirty="0">
                <a:latin typeface="Times New Roman" panose="02020603050405020304" pitchFamily="18" charset="0"/>
                <a:ea typeface="宋体" panose="02010600030101010101" pitchFamily="2" charset="-122"/>
                <a:cs typeface="Times New Roman" panose="02020603050405020304" pitchFamily="18" charset="0"/>
              </a:rPr>
              <a:t>The consumer isn’t a moron; she is your wife. You insult her intelligence if you assume that a mere slogan and a few vapid adjectives will persuade her to buy anything. </a:t>
            </a:r>
            <a:r>
              <a:rPr lang="zh-CN" altLang="zh-CN" sz="1600" b="1" dirty="0">
                <a:latin typeface="Times New Roman" panose="02020603050405020304" pitchFamily="18" charset="0"/>
                <a:ea typeface="宋体" panose="02010600030101010101" pitchFamily="2" charset="-122"/>
                <a:cs typeface="Times New Roman" panose="02020603050405020304" pitchFamily="18" charset="0"/>
              </a:rPr>
              <a:t>伴随着中国经济的发展，随着国家层面 </a:t>
            </a:r>
            <a:r>
              <a:rPr lang="en-US" altLang="zh-CN" sz="1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1600" b="1" dirty="0">
                <a:latin typeface="Times New Roman" panose="02020603050405020304" pitchFamily="18" charset="0"/>
                <a:ea typeface="宋体" panose="02010600030101010101" pitchFamily="2" charset="-122"/>
                <a:cs typeface="Times New Roman" panose="02020603050405020304" pitchFamily="18" charset="0"/>
              </a:rPr>
              <a:t>中国制造</a:t>
            </a:r>
            <a:r>
              <a:rPr lang="en-US" altLang="zh-CN" sz="1600" b="1" dirty="0">
                <a:latin typeface="Times New Roman" panose="02020603050405020304" pitchFamily="18" charset="0"/>
                <a:ea typeface="宋体" panose="02010600030101010101" pitchFamily="2" charset="-122"/>
                <a:cs typeface="Times New Roman" panose="02020603050405020304" pitchFamily="18" charset="0"/>
              </a:rPr>
              <a:t>2025”</a:t>
            </a:r>
            <a:r>
              <a:rPr lang="zh-CN" altLang="zh-CN" sz="1600" b="1" dirty="0">
                <a:latin typeface="Times New Roman" panose="02020603050405020304" pitchFamily="18" charset="0"/>
                <a:ea typeface="宋体" panose="02010600030101010101" pitchFamily="2" charset="-122"/>
                <a:cs typeface="Times New Roman" panose="02020603050405020304" pitchFamily="18" charset="0"/>
              </a:rPr>
              <a:t>战略的实施，“中国制造”声名鹊起，中国的产品走向世界，中国的产品广告也走出国门，走向世界。广告翻译势在必行，它成为翻译实践中的一项重大课题，具有重要的理论意义和现实意义。</a:t>
            </a:r>
            <a:endParaRPr lang="zh-CN" altLang="zh-CN" sz="1600" b="1"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Rectangle 3"/>
          <p:cNvSpPr>
            <a:spLocks noGrp="1"/>
          </p:cNvSpPr>
          <p:nvPr>
            <p:ph idx="1"/>
          </p:nvPr>
        </p:nvSpPr>
        <p:spPr>
          <a:xfrm>
            <a:off x="1614488" y="1697038"/>
            <a:ext cx="10037762" cy="4324350"/>
          </a:xfrm>
          <a:ln/>
        </p:spPr>
        <p:txBody>
          <a:bodyPr vert="horz" wrap="square" lIns="91440" tIns="45720" rIns="91440" bIns="45720" anchor="t" anchorCtr="0"/>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1. Impossible made possible. (Cannon)</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使不可能成为可能。（佳能）</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2. Give a Timex to all, and to all a good time. (Timex)</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拥有一块天美时表，拥有一段美好时光。（天美时）</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3. Leave “Managing Money” alone, and money manages to leave you alone.</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你不理财，财不理你。</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电视“理财”栏目广告词</a:t>
            </a:r>
            <a:r>
              <a:rPr lang="en-US" altLang="zh-CN" sz="2000" dirty="0">
                <a:latin typeface="Times New Roman" panose="02020603050405020304" pitchFamily="18" charset="0"/>
                <a:cs typeface="Times New Roman" panose="02020603050405020304" pitchFamily="18" charset="0"/>
              </a:rPr>
              <a:t>)</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4. For me, the past is black and white, but the future is always color</a:t>
            </a:r>
            <a:r>
              <a:rPr lang="zh-CN" altLang="en-US" sz="2000" b="1" dirty="0">
                <a:latin typeface="Times New Roman" panose="02020603050405020304" pitchFamily="18" charset="0"/>
                <a:cs typeface="Times New Roman" panose="02020603050405020304" pitchFamily="18" charset="0"/>
              </a:rPr>
              <a:t>．</a:t>
            </a:r>
            <a:r>
              <a:rPr lang="en-US" altLang="zh-CN" sz="2000" b="1" dirty="0">
                <a:latin typeface="Times New Roman" panose="02020603050405020304" pitchFamily="18" charset="0"/>
                <a:cs typeface="Times New Roman" panose="02020603050405020304" pitchFamily="18" charset="0"/>
              </a:rPr>
              <a:t>(Hennessy)</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对我而言，过去平淡无奇；而未来，却是绚烂缤纷。</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轩尼诗酒</a:t>
            </a:r>
            <a:r>
              <a:rPr lang="en-US" altLang="zh-CN" sz="2000" dirty="0">
                <a:latin typeface="Times New Roman" panose="02020603050405020304" pitchFamily="18" charset="0"/>
                <a:cs typeface="Times New Roman" panose="02020603050405020304" pitchFamily="18" charset="0"/>
              </a:rPr>
              <a:t>)</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5. Poetry in motion, dancing close to me</a:t>
            </a:r>
            <a:r>
              <a:rPr lang="zh-CN" altLang="en-US" sz="2000" b="1" dirty="0">
                <a:latin typeface="Times New Roman" panose="02020603050405020304" pitchFamily="18" charset="0"/>
                <a:cs typeface="Times New Roman" panose="02020603050405020304" pitchFamily="18" charset="0"/>
              </a:rPr>
              <a:t>．（</a:t>
            </a:r>
            <a:r>
              <a:rPr lang="en-US" altLang="zh-CN" sz="2000" b="1" dirty="0">
                <a:latin typeface="Times New Roman" panose="02020603050405020304" pitchFamily="18" charset="0"/>
                <a:cs typeface="Times New Roman" panose="02020603050405020304" pitchFamily="18" charset="0"/>
              </a:rPr>
              <a:t>Toyota</a:t>
            </a:r>
            <a:r>
              <a:rPr lang="zh-CN" altLang="en-US" sz="2000" b="1" dirty="0">
                <a:latin typeface="Times New Roman" panose="02020603050405020304" pitchFamily="18" charset="0"/>
                <a:cs typeface="Times New Roman" panose="02020603050405020304" pitchFamily="18" charset="0"/>
              </a:rPr>
              <a:t>）</a:t>
            </a:r>
            <a:endParaRPr lang="zh-CN" altLang="en-US" sz="20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动态的诗，向我舞近。（丰田汽车）</a:t>
            </a:r>
            <a:endParaRPr lang="zh-CN" altLang="en-US" sz="2000" dirty="0">
              <a:latin typeface="Times New Roman" panose="02020603050405020304" pitchFamily="18" charset="0"/>
              <a:cs typeface="Times New Roman" panose="02020603050405020304" pitchFamily="18" charset="0"/>
            </a:endParaRPr>
          </a:p>
          <a:p>
            <a:pPr eaLnBrk="1" hangingPunct="1">
              <a:lnSpc>
                <a:spcPct val="80000"/>
              </a:lnSpc>
            </a:pPr>
            <a:endParaRPr lang="zh-CN" altLang="en-US" sz="2000" dirty="0">
              <a:latin typeface="Times New Roman" panose="02020603050405020304" pitchFamily="18" charset="0"/>
              <a:cs typeface="Times New Roman" panose="02020603050405020304" pitchFamily="18" charset="0"/>
            </a:endParaRPr>
          </a:p>
        </p:txBody>
      </p:sp>
      <p:sp>
        <p:nvSpPr>
          <p:cNvPr id="35842" name="Rectangle 8"/>
          <p:cNvSpPr>
            <a:spLocks noGrp="1"/>
          </p:cNvSpPr>
          <p:nvPr>
            <p:ph type="title"/>
          </p:nvPr>
        </p:nvSpPr>
        <p:spPr>
          <a:ln/>
        </p:spPr>
        <p:txBody>
          <a:bodyPr vert="horz" wrap="square" lIns="91440" tIns="45720" rIns="91440" bIns="45720" anchor="b" anchorCtr="0"/>
          <a:p>
            <a:pPr eaLnBrk="1" hangingPunct="1"/>
            <a:r>
              <a:rPr lang="en-US" altLang="zh-CN" sz="2800" b="1" dirty="0">
                <a:latin typeface="Times New Roman" panose="02020603050405020304" pitchFamily="18" charset="0"/>
                <a:cs typeface="Times New Roman" panose="02020603050405020304" pitchFamily="18" charset="0"/>
              </a:rPr>
              <a:t>Task IV</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翻译下列广告语，归纳翻译技巧：哪些采用直译法，哪些采用意译法</a:t>
            </a:r>
            <a:r>
              <a:rPr lang="en-US" altLang="zh-CN" sz="2800" dirty="0">
                <a:latin typeface="Times New Roman" panose="02020603050405020304" pitchFamily="18" charset="0"/>
                <a:cs typeface="Times New Roman" panose="02020603050405020304" pitchFamily="18" charset="0"/>
              </a:rPr>
              <a:t>?</a:t>
            </a:r>
            <a:endParaRPr lang="en-US" altLang="zh-CN" sz="2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Rectangle 3"/>
          <p:cNvSpPr>
            <a:spLocks noGrp="1"/>
          </p:cNvSpPr>
          <p:nvPr>
            <p:ph idx="1"/>
          </p:nvPr>
        </p:nvSpPr>
        <p:spPr>
          <a:xfrm>
            <a:off x="1558925" y="1701800"/>
            <a:ext cx="9610725" cy="5616575"/>
          </a:xfrm>
          <a:ln/>
        </p:spPr>
        <p:txBody>
          <a:bodyPr vert="horz" wrap="square" lIns="91440" tIns="45720" rIns="91440" bIns="45720" anchor="t" anchorCtr="0"/>
          <a:p>
            <a:pPr eaLnBrk="1" hangingPunct="1">
              <a:lnSpc>
                <a:spcPct val="130000"/>
              </a:lnSpc>
            </a:pPr>
            <a:r>
              <a:rPr lang="en-US" altLang="zh-CN" sz="1800" b="1" dirty="0">
                <a:latin typeface="Arial" panose="020B0604020202020204" pitchFamily="34" charset="0"/>
              </a:rPr>
              <a:t>6.	</a:t>
            </a:r>
            <a:r>
              <a:rPr lang="zh-CN" altLang="en-US" sz="1800" b="1" dirty="0">
                <a:latin typeface="Arial" panose="020B0604020202020204" pitchFamily="34" charset="0"/>
              </a:rPr>
              <a:t>只有想不到，没有做不到。（李宁）</a:t>
            </a:r>
            <a:endParaRPr lang="zh-CN" altLang="en-US" sz="1800" b="1" dirty="0">
              <a:latin typeface="Arial" panose="020B0604020202020204" pitchFamily="34" charset="0"/>
            </a:endParaRPr>
          </a:p>
          <a:p>
            <a:pPr eaLnBrk="1" hangingPunct="1">
              <a:lnSpc>
                <a:spcPct val="130000"/>
              </a:lnSpc>
            </a:pPr>
            <a:r>
              <a:rPr lang="en-US" altLang="zh-CN" sz="1800" dirty="0">
                <a:latin typeface="Arial" panose="020B0604020202020204" pitchFamily="34" charset="0"/>
              </a:rPr>
              <a:t>There is only something you cannot imagine, there is nothing you cannot do. (Li Ning)</a:t>
            </a:r>
            <a:endParaRPr lang="en-US" altLang="zh-CN" sz="1800" dirty="0">
              <a:latin typeface="Arial" panose="020B0604020202020204" pitchFamily="34" charset="0"/>
            </a:endParaRPr>
          </a:p>
          <a:p>
            <a:pPr eaLnBrk="1" hangingPunct="1">
              <a:lnSpc>
                <a:spcPct val="130000"/>
              </a:lnSpc>
            </a:pPr>
            <a:r>
              <a:rPr lang="en-US" altLang="zh-CN" sz="1800" b="1" dirty="0">
                <a:latin typeface="Arial" panose="020B0604020202020204" pitchFamily="34" charset="0"/>
              </a:rPr>
              <a:t>7.	</a:t>
            </a:r>
            <a:r>
              <a:rPr lang="zh-CN" altLang="en-US" sz="1800" b="1" dirty="0">
                <a:latin typeface="Arial" panose="020B0604020202020204" pitchFamily="34" charset="0"/>
              </a:rPr>
              <a:t>沟通从心开始。（中国移动）</a:t>
            </a:r>
            <a:endParaRPr lang="zh-CN" altLang="en-US" sz="1800" b="1" dirty="0">
              <a:latin typeface="Arial" panose="020B0604020202020204" pitchFamily="34" charset="0"/>
            </a:endParaRPr>
          </a:p>
          <a:p>
            <a:pPr eaLnBrk="1" hangingPunct="1">
              <a:lnSpc>
                <a:spcPct val="130000"/>
              </a:lnSpc>
            </a:pPr>
            <a:r>
              <a:rPr lang="en-US" altLang="zh-CN" sz="1800" dirty="0">
                <a:latin typeface="Arial" panose="020B0604020202020204" pitchFamily="34" charset="0"/>
              </a:rPr>
              <a:t>Reaching out from the heart. (China Mobile)</a:t>
            </a:r>
            <a:endParaRPr lang="en-US" altLang="zh-CN" sz="1800" dirty="0">
              <a:latin typeface="Arial" panose="020B0604020202020204" pitchFamily="34" charset="0"/>
            </a:endParaRPr>
          </a:p>
          <a:p>
            <a:pPr eaLnBrk="1" hangingPunct="1">
              <a:lnSpc>
                <a:spcPct val="130000"/>
              </a:lnSpc>
            </a:pPr>
            <a:r>
              <a:rPr lang="en-US" altLang="zh-CN" sz="1800" b="1" dirty="0">
                <a:latin typeface="Arial" panose="020B0604020202020204" pitchFamily="34" charset="0"/>
              </a:rPr>
              <a:t>8.	</a:t>
            </a:r>
            <a:r>
              <a:rPr lang="zh-CN" altLang="en-US" sz="1800" b="1" dirty="0">
                <a:latin typeface="Arial" panose="020B0604020202020204" pitchFamily="34" charset="0"/>
              </a:rPr>
              <a:t>皮张之厚，无以复加；利润之薄，无以复减。（上海鹤鸣皮鞋）</a:t>
            </a:r>
            <a:endParaRPr lang="zh-CN" altLang="en-US" sz="1800" b="1" dirty="0">
              <a:latin typeface="Arial" panose="020B0604020202020204" pitchFamily="34" charset="0"/>
            </a:endParaRPr>
          </a:p>
          <a:p>
            <a:pPr eaLnBrk="1" hangingPunct="1">
              <a:lnSpc>
                <a:spcPct val="130000"/>
              </a:lnSpc>
            </a:pPr>
            <a:r>
              <a:rPr lang="en-US" altLang="zh-CN" sz="1800" dirty="0">
                <a:latin typeface="Arial" panose="020B0604020202020204" pitchFamily="34" charset="0"/>
              </a:rPr>
              <a:t>Version 1: The leather we use is quite thick; the profit we make is fairly thin. </a:t>
            </a:r>
            <a:endParaRPr lang="en-US" altLang="zh-CN" sz="1800" dirty="0">
              <a:latin typeface="Arial" panose="020B0604020202020204" pitchFamily="34" charset="0"/>
            </a:endParaRPr>
          </a:p>
          <a:p>
            <a:pPr eaLnBrk="1" hangingPunct="1">
              <a:lnSpc>
                <a:spcPct val="130000"/>
              </a:lnSpc>
            </a:pPr>
            <a:r>
              <a:rPr lang="en-US" altLang="zh-CN" sz="1800" dirty="0">
                <a:latin typeface="Arial" panose="020B0604020202020204" pitchFamily="34" charset="0"/>
              </a:rPr>
              <a:t>Version 2: The leather shoes made are thick enough; the profit obtained is slight enough. </a:t>
            </a:r>
            <a:endParaRPr lang="en-US" altLang="zh-CN" sz="1800" dirty="0">
              <a:latin typeface="Arial" panose="020B0604020202020204" pitchFamily="34" charset="0"/>
            </a:endParaRPr>
          </a:p>
          <a:p>
            <a:pPr eaLnBrk="1" hangingPunct="1">
              <a:lnSpc>
                <a:spcPct val="130000"/>
              </a:lnSpc>
            </a:pPr>
            <a:r>
              <a:rPr lang="en-US" altLang="zh-CN" sz="1800" b="1" dirty="0">
                <a:latin typeface="Arial" panose="020B0604020202020204" pitchFamily="34" charset="0"/>
              </a:rPr>
              <a:t>9.	</a:t>
            </a:r>
            <a:r>
              <a:rPr lang="zh-CN" altLang="en-US" sz="1800" b="1" dirty="0">
                <a:latin typeface="Arial" panose="020B0604020202020204" pitchFamily="34" charset="0"/>
              </a:rPr>
              <a:t>药材好，药才好。（仲景六味地黄丸）</a:t>
            </a:r>
            <a:endParaRPr lang="zh-CN" altLang="en-US" sz="1800" b="1" dirty="0">
              <a:latin typeface="Arial" panose="020B0604020202020204" pitchFamily="34" charset="0"/>
            </a:endParaRPr>
          </a:p>
          <a:p>
            <a:pPr eaLnBrk="1" hangingPunct="1">
              <a:lnSpc>
                <a:spcPct val="130000"/>
              </a:lnSpc>
            </a:pPr>
            <a:r>
              <a:rPr lang="en-US" altLang="zh-CN" sz="1800" dirty="0">
                <a:latin typeface="Arial" panose="020B0604020202020204" pitchFamily="34" charset="0"/>
              </a:rPr>
              <a:t>Only fine medicinal herbs make fine herbal medicines.</a:t>
            </a:r>
            <a:endParaRPr lang="en-US" altLang="zh-CN" sz="1800" dirty="0">
              <a:latin typeface="Arial" panose="020B0604020202020204" pitchFamily="34" charset="0"/>
            </a:endParaRPr>
          </a:p>
          <a:p>
            <a:pPr eaLnBrk="1" hangingPunct="1">
              <a:lnSpc>
                <a:spcPct val="130000"/>
              </a:lnSpc>
            </a:pPr>
            <a:r>
              <a:rPr lang="en-US" altLang="zh-CN" sz="1800" b="1" dirty="0">
                <a:latin typeface="Arial" panose="020B0604020202020204" pitchFamily="34" charset="0"/>
              </a:rPr>
              <a:t>10.	</a:t>
            </a:r>
            <a:r>
              <a:rPr lang="zh-CN" altLang="en-US" sz="1800" b="1" dirty="0">
                <a:latin typeface="Arial" panose="020B0604020202020204" pitchFamily="34" charset="0"/>
              </a:rPr>
              <a:t>汰渍到，污渍逃。（汰渍洗衣粉）</a:t>
            </a:r>
            <a:endParaRPr lang="zh-CN" altLang="en-US" sz="1800" b="1" dirty="0">
              <a:latin typeface="Arial" panose="020B0604020202020204" pitchFamily="34" charset="0"/>
            </a:endParaRPr>
          </a:p>
          <a:p>
            <a:pPr eaLnBrk="1" hangingPunct="1">
              <a:lnSpc>
                <a:spcPct val="130000"/>
              </a:lnSpc>
            </a:pPr>
            <a:r>
              <a:rPr lang="en-US" altLang="zh-CN" sz="1800" dirty="0">
                <a:latin typeface="Arial" panose="020B0604020202020204" pitchFamily="34" charset="0"/>
              </a:rPr>
              <a:t>Tide’s in, dirt’s out. (Tide) </a:t>
            </a:r>
            <a:endParaRPr lang="en-US" altLang="zh-CN" sz="1800" dirty="0">
              <a:latin typeface="Arial" panose="020B0604020202020204" pitchFamily="34" charset="0"/>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Rectangle 3"/>
          <p:cNvSpPr>
            <a:spLocks noGrp="1"/>
          </p:cNvSpPr>
          <p:nvPr>
            <p:ph idx="1"/>
          </p:nvPr>
        </p:nvSpPr>
        <p:spPr>
          <a:xfrm>
            <a:off x="1558925" y="1484313"/>
            <a:ext cx="10121900" cy="6264275"/>
          </a:xfrm>
          <a:ln/>
        </p:spPr>
        <p:txBody>
          <a:bodyPr vert="horz" wrap="square" lIns="91440" tIns="45720" rIns="91440" bIns="45720" anchor="t" anchorCtr="0"/>
          <a:p>
            <a:pPr eaLnBrk="1" hangingPunct="1">
              <a:lnSpc>
                <a:spcPct val="120000"/>
              </a:lnSpc>
            </a:pPr>
            <a:r>
              <a:rPr lang="en-US" altLang="zh-CN" sz="1800" b="1" dirty="0">
                <a:latin typeface="Times New Roman" panose="02020603050405020304" pitchFamily="18" charset="0"/>
                <a:cs typeface="Times New Roman" panose="02020603050405020304" pitchFamily="18" charset="0"/>
              </a:rPr>
              <a:t>11.	The Who, What, When, Where and Y of Basketball Shoes</a:t>
            </a:r>
            <a:r>
              <a:rPr lang="zh-CN" altLang="en-US" sz="1800" b="1" dirty="0">
                <a:latin typeface="Times New Roman" panose="02020603050405020304" pitchFamily="18" charset="0"/>
                <a:cs typeface="Times New Roman" panose="02020603050405020304" pitchFamily="18" charset="0"/>
              </a:rPr>
              <a:t>（康瓦士篮球鞋）</a:t>
            </a:r>
            <a:endParaRPr lang="zh-CN" altLang="en-US" sz="18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1800" dirty="0">
                <a:latin typeface="Times New Roman" panose="02020603050405020304" pitchFamily="18" charset="0"/>
                <a:cs typeface="Times New Roman" panose="02020603050405020304" pitchFamily="18" charset="0"/>
              </a:rPr>
              <a:t>本广告中套用了叙事的五要素，即</a:t>
            </a:r>
            <a:r>
              <a:rPr lang="en-US" altLang="zh-CN" sz="1800" dirty="0">
                <a:latin typeface="Times New Roman" panose="02020603050405020304" pitchFamily="18" charset="0"/>
                <a:cs typeface="Times New Roman" panose="02020603050405020304" pitchFamily="18" charset="0"/>
              </a:rPr>
              <a:t>Who, What, When, Where </a:t>
            </a:r>
            <a:r>
              <a:rPr lang="zh-CN" altLang="en-US" sz="1800" dirty="0">
                <a:latin typeface="Times New Roman" panose="02020603050405020304" pitchFamily="18" charset="0"/>
                <a:cs typeface="Times New Roman" panose="02020603050405020304" pitchFamily="18" charset="0"/>
              </a:rPr>
              <a:t>和</a:t>
            </a:r>
            <a:r>
              <a:rPr lang="en-US" altLang="zh-CN" sz="1800" dirty="0">
                <a:latin typeface="Times New Roman" panose="02020603050405020304" pitchFamily="18" charset="0"/>
                <a:cs typeface="Times New Roman" panose="02020603050405020304" pitchFamily="18" charset="0"/>
              </a:rPr>
              <a:t>Why</a:t>
            </a:r>
            <a:r>
              <a:rPr lang="zh-CN" altLang="en-US" sz="1800" dirty="0">
                <a:latin typeface="Times New Roman" panose="02020603050405020304" pitchFamily="18" charset="0"/>
                <a:cs typeface="Times New Roman" panose="02020603050405020304" pitchFamily="18" charset="0"/>
              </a:rPr>
              <a:t>，而且创造性地把“</a:t>
            </a:r>
            <a:r>
              <a:rPr lang="en-US" altLang="zh-CN" sz="1800" dirty="0">
                <a:latin typeface="Times New Roman" panose="02020603050405020304" pitchFamily="18" charset="0"/>
                <a:cs typeface="Times New Roman" panose="02020603050405020304" pitchFamily="18" charset="0"/>
              </a:rPr>
              <a:t>Why”</a:t>
            </a:r>
            <a:r>
              <a:rPr lang="zh-CN" altLang="en-US" sz="1800" dirty="0">
                <a:latin typeface="Times New Roman" panose="02020603050405020304" pitchFamily="18" charset="0"/>
                <a:cs typeface="Times New Roman" panose="02020603050405020304" pitchFamily="18" charset="0"/>
              </a:rPr>
              <a:t>改成谐音大写的字母“</a:t>
            </a:r>
            <a:r>
              <a:rPr lang="en-US" altLang="zh-CN" sz="1800" dirty="0">
                <a:latin typeface="Times New Roman" panose="02020603050405020304" pitchFamily="18" charset="0"/>
                <a:cs typeface="Times New Roman" panose="02020603050405020304" pitchFamily="18" charset="0"/>
              </a:rPr>
              <a:t>Y”</a:t>
            </a:r>
            <a:r>
              <a:rPr lang="zh-CN" altLang="en-US" sz="1800" dirty="0">
                <a:latin typeface="Times New Roman" panose="02020603050405020304" pitchFamily="18" charset="0"/>
                <a:cs typeface="Times New Roman" panose="02020603050405020304" pitchFamily="18" charset="0"/>
              </a:rPr>
              <a:t>，含义是康瓦士篮球想到了方方面面，都能做到想你所想，所以翻译成“康瓦士篮球鞋</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想你所想”。</a:t>
            </a:r>
            <a:endParaRPr lang="zh-CN" altLang="en-US" sz="1800" dirty="0">
              <a:latin typeface="Times New Roman" panose="02020603050405020304" pitchFamily="18" charset="0"/>
              <a:cs typeface="Times New Roman" panose="02020603050405020304" pitchFamily="18" charset="0"/>
            </a:endParaRPr>
          </a:p>
          <a:p>
            <a:pPr eaLnBrk="1" hangingPunct="1">
              <a:lnSpc>
                <a:spcPct val="120000"/>
              </a:lnSpc>
            </a:pPr>
            <a:endParaRPr lang="zh-CN" altLang="en-US" sz="18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1800" b="1" dirty="0">
                <a:latin typeface="Times New Roman" panose="02020603050405020304" pitchFamily="18" charset="0"/>
                <a:cs typeface="Times New Roman" panose="02020603050405020304" pitchFamily="18" charset="0"/>
              </a:rPr>
              <a:t>12.	Can’t beat the real thing. (Coca-Cola</a:t>
            </a:r>
            <a:r>
              <a:rPr lang="zh-CN" altLang="en-US" sz="1800" b="1" dirty="0">
                <a:latin typeface="Times New Roman" panose="02020603050405020304" pitchFamily="18" charset="0"/>
                <a:cs typeface="Times New Roman" panose="02020603050405020304" pitchFamily="18" charset="0"/>
              </a:rPr>
              <a:t>）</a:t>
            </a:r>
            <a:endParaRPr lang="zh-CN" altLang="en-US" sz="18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1800" dirty="0">
                <a:latin typeface="Times New Roman" panose="02020603050405020304" pitchFamily="18" charset="0"/>
                <a:cs typeface="Times New Roman" panose="02020603050405020304" pitchFamily="18" charset="0"/>
              </a:rPr>
              <a:t>本广告如果直译成“无法打败真事情”，实在有些勉强和晦涩难懂，其原意为其他东西都无法战胜可乐带来的感觉，所以翻译成“挡不住的诱惑”。 </a:t>
            </a:r>
            <a:endParaRPr lang="zh-CN" altLang="en-US" sz="1800" dirty="0">
              <a:latin typeface="Times New Roman" panose="02020603050405020304" pitchFamily="18" charset="0"/>
              <a:cs typeface="Times New Roman" panose="02020603050405020304" pitchFamily="18" charset="0"/>
            </a:endParaRPr>
          </a:p>
          <a:p>
            <a:pPr eaLnBrk="1" hangingPunct="1">
              <a:lnSpc>
                <a:spcPct val="120000"/>
              </a:lnSpc>
            </a:pPr>
            <a:endParaRPr lang="zh-CN" altLang="en-US" sz="18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1800" b="1" dirty="0">
                <a:latin typeface="Times New Roman" panose="02020603050405020304" pitchFamily="18" charset="0"/>
                <a:cs typeface="Times New Roman" panose="02020603050405020304" pitchFamily="18" charset="0"/>
              </a:rPr>
              <a:t>13.	For the Road Ahead. (Honda)</a:t>
            </a:r>
            <a:r>
              <a:rPr lang="en-US" altLang="zh-CN" sz="1800" b="1" dirty="0">
                <a:solidFill>
                  <a:schemeClr val="hlink"/>
                </a:solidFill>
                <a:latin typeface="Times New Roman" panose="02020603050405020304" pitchFamily="18" charset="0"/>
                <a:cs typeface="Times New Roman" panose="02020603050405020304" pitchFamily="18" charset="0"/>
              </a:rPr>
              <a:t>.</a:t>
            </a:r>
            <a:endParaRPr lang="en-US" altLang="zh-CN" sz="1800" b="1" dirty="0">
              <a:solidFill>
                <a:schemeClr val="hlink"/>
              </a:solidFill>
              <a:latin typeface="Times New Roman" panose="02020603050405020304" pitchFamily="18" charset="0"/>
              <a:cs typeface="Times New Roman" panose="02020603050405020304" pitchFamily="18" charset="0"/>
            </a:endParaRPr>
          </a:p>
          <a:p>
            <a:pPr eaLnBrk="1" hangingPunct="1">
              <a:lnSpc>
                <a:spcPct val="120000"/>
              </a:lnSpc>
            </a:pPr>
            <a:r>
              <a:rPr lang="zh-CN" altLang="en-US" sz="1800" dirty="0">
                <a:latin typeface="Times New Roman" panose="02020603050405020304" pitchFamily="18" charset="0"/>
                <a:cs typeface="Times New Roman" panose="02020603050405020304" pitchFamily="18" charset="0"/>
              </a:rPr>
              <a:t>本句如果直译成“前面的道路”或者“路在前方”都过于平实，不符合广告必须具备吸引力的特点。既然是汽车广告，消费者肯定希望未来之路宽阔平坦、四通八达，故译作“康庄大道”，其近义词为“阳关大道”，暗示“前程似锦”。</a:t>
            </a:r>
            <a:r>
              <a:rPr lang="zh-CN" altLang="en-US" sz="1800" dirty="0">
                <a:latin typeface="Times New Roman" panose="02020603050405020304" pitchFamily="18" charset="0"/>
                <a:cs typeface="Times New Roman" panose="02020603050405020304" pitchFamily="18" charset="0"/>
                <a:hlinkClick r:id="rId1"/>
              </a:rPr>
              <a:t>西汉</a:t>
            </a:r>
            <a:r>
              <a:rPr lang="zh-CN" altLang="en-US" sz="1800" dirty="0">
                <a:latin typeface="Times New Roman" panose="02020603050405020304" pitchFamily="18" charset="0"/>
                <a:cs typeface="Times New Roman" panose="02020603050405020304" pitchFamily="18" charset="0"/>
                <a:hlinkClick r:id="rId2"/>
              </a:rPr>
              <a:t>司马迁</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hlinkClick r:id="rId3"/>
              </a:rPr>
              <a:t>史记</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hlinkClick r:id="rId4"/>
              </a:rPr>
              <a:t>孟子荀卿列传</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：“皆命曰列大夫，为开第康庄之衢，高门大屋，尊宠之。”这对中国读者而言具有特殊的联想意义。</a:t>
            </a:r>
            <a:endParaRPr lang="zh-CN" altLang="en-US" sz="1800" dirty="0">
              <a:latin typeface="Times New Roman" panose="02020603050405020304" pitchFamily="18" charset="0"/>
              <a:cs typeface="Times New Roman" panose="02020603050405020304" pitchFamily="18" charset="0"/>
            </a:endParaRPr>
          </a:p>
          <a:p>
            <a:pPr eaLnBrk="1" hangingPunct="1">
              <a:lnSpc>
                <a:spcPct val="80000"/>
              </a:lnSpc>
            </a:pPr>
            <a:endParaRPr lang="zh-CN" altLang="en-US" sz="1800" dirty="0">
              <a:solidFill>
                <a:schemeClr val="hlink"/>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Rectangle 3"/>
          <p:cNvSpPr>
            <a:spLocks noGrp="1"/>
          </p:cNvSpPr>
          <p:nvPr>
            <p:ph idx="1"/>
          </p:nvPr>
        </p:nvSpPr>
        <p:spPr>
          <a:xfrm>
            <a:off x="1343025" y="1412875"/>
            <a:ext cx="10261600" cy="5759450"/>
          </a:xfrm>
          <a:ln/>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14.</a:t>
            </a:r>
            <a:r>
              <a:rPr lang="zh-CN" altLang="en-US" sz="2000" dirty="0">
                <a:latin typeface="Times New Roman" panose="02020603050405020304" pitchFamily="18" charset="0"/>
                <a:cs typeface="Times New Roman" panose="02020603050405020304" pitchFamily="18" charset="0"/>
              </a:rPr>
              <a:t>世界首例，中国一绝，天然椰子汁。（椰树椰汁）</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1800" dirty="0">
                <a:latin typeface="Times New Roman" panose="02020603050405020304" pitchFamily="18" charset="0"/>
                <a:cs typeface="Times New Roman" panose="02020603050405020304" pitchFamily="18" charset="0"/>
              </a:rPr>
              <a:t>直译为“</a:t>
            </a:r>
            <a:r>
              <a:rPr lang="en-US" altLang="zh-CN" sz="1800" dirty="0">
                <a:latin typeface="Times New Roman" panose="02020603050405020304" pitchFamily="18" charset="0"/>
                <a:cs typeface="Times New Roman" panose="02020603050405020304" pitchFamily="18" charset="0"/>
              </a:rPr>
              <a:t>World’s pioneer, China’s top juice”</a:t>
            </a:r>
            <a:r>
              <a:rPr lang="zh-CN" altLang="en-US" sz="1800" dirty="0">
                <a:latin typeface="Times New Roman" panose="02020603050405020304" pitchFamily="18" charset="0"/>
                <a:cs typeface="Times New Roman" panose="02020603050405020304" pitchFamily="18" charset="0"/>
              </a:rPr>
              <a:t>难以让西方人信服本广告夸下的如此海口，所以意译为“</a:t>
            </a:r>
            <a:r>
              <a:rPr lang="en-US" altLang="zh-CN" sz="1800" dirty="0">
                <a:latin typeface="Times New Roman" panose="02020603050405020304" pitchFamily="18" charset="0"/>
                <a:cs typeface="Times New Roman" panose="02020603050405020304" pitchFamily="18" charset="0"/>
              </a:rPr>
              <a:t>Natural Coco Juice: a world special. You enjoy beyond all your words.”</a:t>
            </a:r>
            <a:endParaRPr lang="en-US" altLang="zh-CN" sz="18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1800" dirty="0">
                <a:latin typeface="Times New Roman" panose="02020603050405020304" pitchFamily="18" charset="0"/>
                <a:cs typeface="Times New Roman" panose="02020603050405020304" pitchFamily="18" charset="0"/>
              </a:rPr>
              <a:t>这一译法抓住了广告产品的核心特点“天然、特别”，故能够吸引消费者购买。</a:t>
            </a:r>
            <a:endParaRPr lang="zh-CN" altLang="en-US" sz="1800" dirty="0">
              <a:latin typeface="Times New Roman" panose="02020603050405020304" pitchFamily="18" charset="0"/>
              <a:cs typeface="Times New Roman" panose="02020603050405020304" pitchFamily="18" charset="0"/>
            </a:endParaRPr>
          </a:p>
          <a:p>
            <a:pPr eaLnBrk="1" hangingPunct="1">
              <a:lnSpc>
                <a:spcPct val="120000"/>
              </a:lnSpc>
            </a:pPr>
            <a:endParaRPr lang="zh-CN" altLang="en-US" sz="1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15.“</a:t>
            </a:r>
            <a:r>
              <a:rPr lang="zh-CN" altLang="en-US" sz="2000" dirty="0">
                <a:latin typeface="Times New Roman" panose="02020603050405020304" pitchFamily="18" charset="0"/>
                <a:cs typeface="Times New Roman" panose="02020603050405020304" pitchFamily="18" charset="0"/>
              </a:rPr>
              <a:t>美的”家电，美的全面，美的彻底。（美的电器）</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1800" dirty="0">
                <a:latin typeface="Times New Roman" panose="02020603050405020304" pitchFamily="18" charset="0"/>
                <a:cs typeface="Times New Roman" panose="02020603050405020304" pitchFamily="18" charset="0"/>
              </a:rPr>
              <a:t>Midea household appliances are beautiful—beautiful from head to toe, beautiful inside out. </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Midea household appliances</a:t>
            </a:r>
            <a:r>
              <a:rPr lang="zh-CN" altLang="en-US" sz="1800" dirty="0">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a:p>
            <a:pPr eaLnBrk="1" hangingPunct="1">
              <a:lnSpc>
                <a:spcPct val="120000"/>
              </a:lnSpc>
            </a:pPr>
            <a:endParaRPr lang="zh-CN" altLang="en-US" sz="9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16.</a:t>
            </a:r>
            <a:r>
              <a:rPr lang="zh-CN" altLang="en-US" sz="2000" dirty="0">
                <a:latin typeface="Times New Roman" panose="02020603050405020304" pitchFamily="18" charset="0"/>
                <a:cs typeface="Times New Roman" panose="02020603050405020304" pitchFamily="18" charset="0"/>
              </a:rPr>
              <a:t>绿色之光，点亮未来。（飞利浦）</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Deliver Meaningful Sustainability</a:t>
            </a:r>
            <a:endParaRPr lang="en-US" altLang="zh-CN" sz="18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1800" dirty="0">
                <a:latin typeface="Times New Roman" panose="02020603050405020304" pitchFamily="18" charset="0"/>
                <a:cs typeface="Times New Roman" panose="02020603050405020304" pitchFamily="18" charset="0"/>
              </a:rPr>
              <a:t>当今时代倡导低碳生活、绿色生活，飞利浦提出“探求节能照明新技术，打造人性化绿色空间，力求可持续性发展”的照明理念，意译把握住原文的“可持续”精髓。 </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Rectangle 3"/>
          <p:cNvSpPr>
            <a:spLocks noGrp="1"/>
          </p:cNvSpPr>
          <p:nvPr>
            <p:ph idx="1"/>
          </p:nvPr>
        </p:nvSpPr>
        <p:spPr>
          <a:xfrm>
            <a:off x="1203325" y="1593850"/>
            <a:ext cx="10385425" cy="5264150"/>
          </a:xfrm>
          <a:ln/>
        </p:spPr>
        <p:txBody>
          <a:bodyPr vert="horz" wrap="square" lIns="91440" tIns="45720" rIns="91440" bIns="45720" anchor="t" anchorCtr="0"/>
          <a:p>
            <a:pPr eaLnBrk="1" hangingPunct="1">
              <a:lnSpc>
                <a:spcPct val="120000"/>
              </a:lnSpc>
            </a:pPr>
            <a:r>
              <a:rPr lang="en-US" altLang="zh-CN" sz="1800" dirty="0">
                <a:latin typeface="Times New Roman" panose="02020603050405020304" pitchFamily="18" charset="0"/>
                <a:cs typeface="Times New Roman" panose="02020603050405020304" pitchFamily="18" charset="0"/>
              </a:rPr>
              <a:t>1.	</a:t>
            </a:r>
            <a:r>
              <a:rPr lang="en-US" altLang="zh-CN" sz="1800" b="1" dirty="0">
                <a:latin typeface="Times New Roman" panose="02020603050405020304" pitchFamily="18" charset="0"/>
                <a:cs typeface="Times New Roman" panose="02020603050405020304" pitchFamily="18" charset="0"/>
              </a:rPr>
              <a:t>Intelligence everywhere. (Motorola)</a:t>
            </a:r>
            <a:endParaRPr lang="en-US" altLang="zh-CN" sz="18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1800" dirty="0">
                <a:latin typeface="Times New Roman" panose="02020603050405020304" pitchFamily="18" charset="0"/>
                <a:cs typeface="Times New Roman" panose="02020603050405020304" pitchFamily="18" charset="0"/>
              </a:rPr>
              <a:t>直译为“智慧，无处不在”，但是，由于汉语讲究对称与平稳，所以增加词语“演绎”，使广告更具有诗情画意与文学色彩，提高了吸引力，故翻译为“</a:t>
            </a:r>
            <a:r>
              <a:rPr lang="zh-CN" altLang="en-US" sz="1800" b="1" dirty="0">
                <a:latin typeface="Times New Roman" panose="02020603050405020304" pitchFamily="18" charset="0"/>
                <a:cs typeface="Times New Roman" panose="02020603050405020304" pitchFamily="18" charset="0"/>
              </a:rPr>
              <a:t>智慧演绎，无处不在</a:t>
            </a:r>
            <a:r>
              <a:rPr lang="zh-CN" altLang="en-US" sz="1800" dirty="0">
                <a:latin typeface="Times New Roman" panose="02020603050405020304" pitchFamily="18" charset="0"/>
                <a:cs typeface="Times New Roman" panose="02020603050405020304" pitchFamily="18" charset="0"/>
              </a:rPr>
              <a:t>”。 </a:t>
            </a:r>
            <a:endParaRPr lang="zh-CN" altLang="en-US" sz="18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1800" dirty="0">
                <a:latin typeface="Times New Roman" panose="02020603050405020304" pitchFamily="18" charset="0"/>
                <a:cs typeface="Times New Roman" panose="02020603050405020304" pitchFamily="18" charset="0"/>
              </a:rPr>
              <a:t>2.	</a:t>
            </a:r>
            <a:r>
              <a:rPr lang="en-US" altLang="zh-CN" sz="1800" b="1" dirty="0">
                <a:latin typeface="Times New Roman" panose="02020603050405020304" pitchFamily="18" charset="0"/>
                <a:cs typeface="Times New Roman" panose="02020603050405020304" pitchFamily="18" charset="0"/>
              </a:rPr>
              <a:t>Every time a good time. (McDonald’s)</a:t>
            </a:r>
            <a:endParaRPr lang="en-US" altLang="zh-CN" sz="18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1800" dirty="0">
                <a:latin typeface="Times New Roman" panose="02020603050405020304" pitchFamily="18" charset="0"/>
                <a:cs typeface="Times New Roman" panose="02020603050405020304" pitchFamily="18" charset="0"/>
              </a:rPr>
              <a:t>增加了动词“聚”，使其更加形象生动。“</a:t>
            </a:r>
            <a:r>
              <a:rPr lang="zh-CN" altLang="en-US" sz="1800" b="1" dirty="0">
                <a:latin typeface="Times New Roman" panose="02020603050405020304" pitchFamily="18" charset="0"/>
                <a:cs typeface="Times New Roman" panose="02020603050405020304" pitchFamily="18" charset="0"/>
              </a:rPr>
              <a:t>分分秒秒欢聚欢笑</a:t>
            </a:r>
            <a:r>
              <a:rPr lang="zh-CN" altLang="en-US" sz="1800" dirty="0">
                <a:latin typeface="Times New Roman" panose="02020603050405020304" pitchFamily="18" charset="0"/>
                <a:cs typeface="Times New Roman" panose="02020603050405020304" pitchFamily="18" charset="0"/>
              </a:rPr>
              <a:t>”语言平实、对称，表达了“欢声笑语”汇聚麦当劳的意义。</a:t>
            </a:r>
            <a:endParaRPr lang="zh-CN" altLang="en-US" sz="18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1800" dirty="0">
                <a:latin typeface="Times New Roman" panose="02020603050405020304" pitchFamily="18" charset="0"/>
                <a:cs typeface="Times New Roman" panose="02020603050405020304" pitchFamily="18" charset="0"/>
              </a:rPr>
              <a:t>3.	</a:t>
            </a:r>
            <a:r>
              <a:rPr lang="en-US" altLang="zh-CN" sz="1800" b="1" dirty="0">
                <a:latin typeface="Times New Roman" panose="02020603050405020304" pitchFamily="18" charset="0"/>
                <a:cs typeface="Times New Roman" panose="02020603050405020304" pitchFamily="18" charset="0"/>
              </a:rPr>
              <a:t>A diamond lasts forever. (De Bierres)</a:t>
            </a:r>
            <a:endParaRPr lang="en-US" altLang="zh-CN" sz="1800" b="1"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1800" dirty="0">
                <a:latin typeface="Times New Roman" panose="02020603050405020304" pitchFamily="18" charset="0"/>
                <a:cs typeface="Times New Roman" panose="02020603050405020304" pitchFamily="18" charset="0"/>
              </a:rPr>
              <a:t>本广告如果按照意思进行翻译，只需要翻译出“钻石恒久远”即可，为了使语言朗朗上口，增加表现力，翻译时增加了“一颗永流传”，于是“</a:t>
            </a:r>
            <a:r>
              <a:rPr lang="zh-CN" altLang="en-US" sz="1800" b="1" dirty="0">
                <a:latin typeface="Times New Roman" panose="02020603050405020304" pitchFamily="18" charset="0"/>
                <a:cs typeface="Times New Roman" panose="02020603050405020304" pitchFamily="18" charset="0"/>
              </a:rPr>
              <a:t>钻石恒久远，一颗永流传</a:t>
            </a:r>
            <a:r>
              <a:rPr lang="zh-CN" altLang="en-US" sz="1800" dirty="0">
                <a:latin typeface="Times New Roman" panose="02020603050405020304" pitchFamily="18" charset="0"/>
                <a:cs typeface="Times New Roman" panose="02020603050405020304" pitchFamily="18" charset="0"/>
              </a:rPr>
              <a:t>”表达了浓浓爱意，象征爱情天长地久，岂不美哉。</a:t>
            </a:r>
            <a:endParaRPr lang="zh-CN" altLang="en-US" sz="18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1800" dirty="0">
                <a:latin typeface="Times New Roman" panose="02020603050405020304" pitchFamily="18" charset="0"/>
                <a:cs typeface="Times New Roman" panose="02020603050405020304" pitchFamily="18" charset="0"/>
              </a:rPr>
              <a:t>4.	</a:t>
            </a:r>
            <a:r>
              <a:rPr lang="en-US" altLang="zh-CN" sz="1800" b="1" dirty="0">
                <a:latin typeface="Times New Roman" panose="02020603050405020304" pitchFamily="18" charset="0"/>
                <a:cs typeface="Times New Roman" panose="02020603050405020304" pitchFamily="18" charset="0"/>
              </a:rPr>
              <a:t>Good to the last drop</a:t>
            </a:r>
            <a:r>
              <a:rPr lang="zh-CN" altLang="en-US" sz="1800" b="1" dirty="0">
                <a:latin typeface="Times New Roman" panose="02020603050405020304" pitchFamily="18" charset="0"/>
                <a:cs typeface="Times New Roman" panose="02020603050405020304" pitchFamily="18" charset="0"/>
              </a:rPr>
              <a:t>．</a:t>
            </a:r>
            <a:r>
              <a:rPr lang="en-US" altLang="zh-CN" sz="1800" b="1" dirty="0">
                <a:latin typeface="Times New Roman" panose="02020603050405020304" pitchFamily="18" charset="0"/>
                <a:cs typeface="Times New Roman" panose="02020603050405020304" pitchFamily="18" charset="0"/>
              </a:rPr>
              <a:t>(Maxwell)</a:t>
            </a:r>
            <a:r>
              <a:rPr lang="en-US" altLang="zh-CN" sz="1800" dirty="0">
                <a:latin typeface="Times New Roman" panose="02020603050405020304" pitchFamily="18" charset="0"/>
                <a:cs typeface="Times New Roman" panose="02020603050405020304" pitchFamily="18" charset="0"/>
              </a:rPr>
              <a:t> </a:t>
            </a:r>
            <a:endParaRPr lang="en-US" altLang="zh-CN" sz="18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1800" dirty="0">
                <a:latin typeface="Times New Roman" panose="02020603050405020304" pitchFamily="18" charset="0"/>
                <a:cs typeface="Times New Roman" panose="02020603050405020304" pitchFamily="18" charset="0"/>
              </a:rPr>
              <a:t>本广告表达了“每滴咖啡都味道香纯”的意思，但翻译成“</a:t>
            </a:r>
            <a:r>
              <a:rPr lang="zh-CN" altLang="en-US" sz="1800" b="1" dirty="0">
                <a:latin typeface="Times New Roman" panose="02020603050405020304" pitchFamily="18" charset="0"/>
                <a:cs typeface="Times New Roman" panose="02020603050405020304" pitchFamily="18" charset="0"/>
              </a:rPr>
              <a:t>滴滴香浓，意犹未尽</a:t>
            </a:r>
            <a:r>
              <a:rPr lang="zh-CN" altLang="en-US" sz="1800" dirty="0">
                <a:latin typeface="Times New Roman" panose="02020603050405020304" pitchFamily="18" charset="0"/>
                <a:cs typeface="Times New Roman" panose="02020603050405020304" pitchFamily="18" charset="0"/>
              </a:rPr>
              <a:t>”，增加了“意犹未尽”，表示“喝了还想喝”，恰到好处。 </a:t>
            </a:r>
            <a:endParaRPr lang="zh-CN" altLang="en-US" sz="1800" dirty="0">
              <a:latin typeface="Times New Roman" panose="02020603050405020304" pitchFamily="18" charset="0"/>
              <a:cs typeface="Times New Roman" panose="02020603050405020304" pitchFamily="18" charset="0"/>
            </a:endParaRPr>
          </a:p>
        </p:txBody>
      </p:sp>
      <p:sp>
        <p:nvSpPr>
          <p:cNvPr id="39938" name="文本框 1"/>
          <p:cNvSpPr txBox="1"/>
          <p:nvPr/>
        </p:nvSpPr>
        <p:spPr>
          <a:xfrm>
            <a:off x="1774825" y="692150"/>
            <a:ext cx="9602788" cy="522288"/>
          </a:xfrm>
          <a:prstGeom prst="rect">
            <a:avLst/>
          </a:prstGeom>
          <a:noFill/>
          <a:ln w="9525">
            <a:noFill/>
          </a:ln>
        </p:spPr>
        <p:txBody>
          <a:bodyPr wrap="square" anchor="t" anchorCtr="0">
            <a:spAutoFit/>
          </a:bodyPr>
          <a:p>
            <a:pPr defTabSz="266700" eaLnBrk="0" hangingPunct="0"/>
            <a:r>
              <a:rPr lang="en-US" altLang="zh-CN" sz="2800" b="1">
                <a:solidFill>
                  <a:schemeClr val="tx2"/>
                </a:solidFill>
                <a:latin typeface="Times New Roman" panose="02020603050405020304"/>
                <a:ea typeface="Times New Roman" panose="02020603050405020304"/>
              </a:rPr>
              <a:t>Task V</a:t>
            </a:r>
            <a:r>
              <a:rPr lang="en-US" altLang="zh-CN" sz="2800">
                <a:solidFill>
                  <a:schemeClr val="tx2"/>
                </a:solidFill>
                <a:latin typeface="宋体" panose="02010600030101010101" pitchFamily="2" charset="-122"/>
                <a:ea typeface="宋体" panose="02010600030101010101" pitchFamily="2" charset="-122"/>
              </a:rPr>
              <a:t> </a:t>
            </a:r>
            <a:r>
              <a:rPr lang="en-US" altLang="zh-CN" sz="2800">
                <a:solidFill>
                  <a:schemeClr val="tx2"/>
                </a:solidFill>
                <a:latin typeface="Times New Roman" panose="02020603050405020304"/>
                <a:ea typeface="Times New Roman" panose="02020603050405020304"/>
              </a:rPr>
              <a:t> </a:t>
            </a:r>
            <a:r>
              <a:rPr lang="zh-CN" altLang="en-US" sz="2800">
                <a:solidFill>
                  <a:schemeClr val="tx2"/>
                </a:solidFill>
                <a:latin typeface="宋体" panose="02010600030101010101" pitchFamily="2" charset="-122"/>
                <a:ea typeface="宋体" panose="02010600030101010101" pitchFamily="2" charset="-122"/>
              </a:rPr>
              <a:t>翻译下列广告，从语义增减的角度分析翻译技巧。</a:t>
            </a:r>
            <a:endParaRPr lang="zh-CN" altLang="en-US" sz="2800">
              <a:solidFill>
                <a:schemeClr val="tx2"/>
              </a:solidFill>
              <a:latin typeface="宋体" panose="02010600030101010101" pitchFamily="2" charset="-122"/>
              <a:ea typeface="宋体" panose="02010600030101010101" pitchFamily="2" charset="-122"/>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3"/>
          <p:cNvSpPr>
            <a:spLocks noGrp="1"/>
          </p:cNvSpPr>
          <p:nvPr>
            <p:ph idx="1"/>
          </p:nvPr>
        </p:nvSpPr>
        <p:spPr>
          <a:xfrm>
            <a:off x="1558925" y="1701800"/>
            <a:ext cx="10172700" cy="6264275"/>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5.	Exclusively Fine Champagne Cognac. (Remy Martin XO Advertisement)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本广告翻译过程中增加了“好事自然来”，译文中采用对偶和押韵修辞手法，语言生动、朗朗上口，表达喜庆的氛围，于是翻译为“人头马一开，好事自然来”。 </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6.	</a:t>
            </a:r>
            <a:r>
              <a:rPr lang="zh-CN" altLang="en-US" sz="2000" dirty="0">
                <a:latin typeface="Times New Roman" panose="02020603050405020304" pitchFamily="18" charset="0"/>
                <a:cs typeface="Times New Roman" panose="02020603050405020304" pitchFamily="18" charset="0"/>
              </a:rPr>
              <a:t>你不理财，财不理你。（</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理财</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杂志广告）  </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If you leave “Managing Money” alone, money will manage to leave you alone.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7.	</a:t>
            </a:r>
            <a:r>
              <a:rPr lang="zh-CN" altLang="en-US" sz="2000" dirty="0">
                <a:latin typeface="Times New Roman" panose="02020603050405020304" pitchFamily="18" charset="0"/>
                <a:cs typeface="Times New Roman" panose="02020603050405020304" pitchFamily="18" charset="0"/>
              </a:rPr>
              <a:t>不同的肤色，共同的选择。（青岛啤酒）</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People’s skin colors are different far and near, but their choice can be the same for Tsingtao Beer.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为了使译文对偶和押韵，增加了“</a:t>
            </a:r>
            <a:r>
              <a:rPr lang="en-US" altLang="zh-CN" sz="2000" dirty="0">
                <a:latin typeface="Times New Roman" panose="02020603050405020304" pitchFamily="18" charset="0"/>
                <a:cs typeface="Times New Roman" panose="02020603050405020304" pitchFamily="18" charset="0"/>
              </a:rPr>
              <a:t>far and near”</a:t>
            </a:r>
            <a:r>
              <a:rPr lang="zh-CN" altLang="en-US" sz="2000" dirty="0">
                <a:latin typeface="Times New Roman" panose="02020603050405020304" pitchFamily="18" charset="0"/>
                <a:cs typeface="Times New Roman" panose="02020603050405020304" pitchFamily="18" charset="0"/>
              </a:rPr>
              <a:t>，使译文语言流畅，朗朗上口。</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Rectangle 3"/>
          <p:cNvSpPr>
            <a:spLocks noGrp="1"/>
          </p:cNvSpPr>
          <p:nvPr>
            <p:ph idx="1"/>
          </p:nvPr>
        </p:nvSpPr>
        <p:spPr>
          <a:xfrm>
            <a:off x="1487488" y="908050"/>
            <a:ext cx="10279062" cy="4565650"/>
          </a:xfrm>
          <a:solidFill>
            <a:schemeClr val="bg1"/>
          </a:solidFill>
          <a:ln/>
        </p:spPr>
        <p:txBody>
          <a:bodyPr vert="horz" wrap="square" lIns="91440" tIns="45720" rIns="91440" bIns="45720" anchor="t" anchorCtr="0"/>
          <a:p>
            <a:pPr marL="476250" indent="-476250" algn="just" eaLnBrk="1" hangingPunct="1">
              <a:lnSpc>
                <a:spcPct val="150000"/>
              </a:lnSpc>
              <a:buFont typeface="Wingdings" panose="05000000000000000000" pitchFamily="2" charset="2"/>
              <a:buAutoNum type="arabicPeriod" startAt="8"/>
            </a:pPr>
            <a:r>
              <a:rPr lang="zh-CN" altLang="en-US" sz="2400" dirty="0">
                <a:latin typeface="Arial" panose="020B0604020202020204" pitchFamily="34" charset="0"/>
              </a:rPr>
              <a:t>状元红酒源于唐宋，盛于明清，系中国古老名酒。（状元红）</a:t>
            </a:r>
            <a:endParaRPr lang="zh-CN" altLang="en-US" sz="2400" dirty="0">
              <a:latin typeface="Arial" panose="020B0604020202020204" pitchFamily="34" charset="0"/>
            </a:endParaRPr>
          </a:p>
          <a:p>
            <a:pPr marL="476250" indent="-476250" algn="just" eaLnBrk="1" hangingPunct="1">
              <a:lnSpc>
                <a:spcPct val="150000"/>
              </a:lnSpc>
              <a:buNone/>
            </a:pPr>
            <a:r>
              <a:rPr lang="zh-CN" altLang="en-US" sz="2000" dirty="0">
                <a:latin typeface="Arial" panose="020B0604020202020204" pitchFamily="34" charset="0"/>
              </a:rPr>
              <a:t>本广告既是对状元红的介绍，也是一种广告形式。文中涉及中国的朝代，中国历史悠久，经历了不同的时代和朝代，即使是中国人都可能对各朝代的时间也不太清楚，更何况是外国读者。所以，根据读者友好的原则，降低读者的阅读成本，增加了各朝代的具体时间。</a:t>
            </a:r>
            <a:endParaRPr lang="zh-CN" altLang="en-US" sz="2000" dirty="0">
              <a:latin typeface="Arial" panose="020B0604020202020204" pitchFamily="34" charset="0"/>
            </a:endParaRPr>
          </a:p>
          <a:p>
            <a:pPr marL="476250" indent="-476250" algn="just" eaLnBrk="1" hangingPunct="1">
              <a:lnSpc>
                <a:spcPct val="150000"/>
              </a:lnSpc>
              <a:buNone/>
            </a:pPr>
            <a:r>
              <a:rPr lang="zh-CN" altLang="en-US" sz="2000" dirty="0">
                <a:latin typeface="Arial" panose="020B0604020202020204" pitchFamily="34" charset="0"/>
              </a:rPr>
              <a:t>译文：</a:t>
            </a:r>
            <a:r>
              <a:rPr lang="en-US" altLang="zh-CN" sz="2000" dirty="0">
                <a:latin typeface="Times New Roman" panose="02020603050405020304" pitchFamily="18" charset="0"/>
              </a:rPr>
              <a:t>Zhuangyuan Hong, the Number One Scholar Red, is one of China’s best-known wines, first produced in Tang (618-907A.D.) and Song (960-1279A.D.), and became nation-wide popular in Ming (1368-1644A.D.) and Qing (1616-1911A.D.) dynasties.</a:t>
            </a:r>
            <a:endParaRPr lang="en-US" altLang="zh-CN" sz="2000" dirty="0">
              <a:latin typeface="Times New Roman" panose="02020603050405020304" pitchFamily="18" charset="0"/>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3"/>
          <p:cNvSpPr>
            <a:spLocks noGrp="1"/>
          </p:cNvSpPr>
          <p:nvPr>
            <p:ph idx="1"/>
          </p:nvPr>
        </p:nvSpPr>
        <p:spPr>
          <a:xfrm>
            <a:off x="1625600" y="1700848"/>
            <a:ext cx="9934575" cy="5400675"/>
          </a:xfrm>
          <a:ln/>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9.	</a:t>
            </a:r>
            <a:r>
              <a:rPr lang="zh-CN" altLang="en-US" sz="2000" dirty="0">
                <a:latin typeface="Times New Roman" panose="02020603050405020304" pitchFamily="18" charset="0"/>
                <a:cs typeface="Times New Roman" panose="02020603050405020304" pitchFamily="18" charset="0"/>
              </a:rPr>
              <a:t>广州是我家，清洁靠大家。（公益广告）</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本广告如果直译为“</a:t>
            </a:r>
            <a:r>
              <a:rPr lang="en-US" altLang="zh-CN" sz="2000" dirty="0">
                <a:latin typeface="Times New Roman" panose="02020603050405020304" pitchFamily="18" charset="0"/>
                <a:cs typeface="Times New Roman" panose="02020603050405020304" pitchFamily="18" charset="0"/>
              </a:rPr>
              <a:t>Guangzhou is my home; its cleanness depends on all of us”</a:t>
            </a:r>
            <a:r>
              <a:rPr lang="zh-CN" altLang="en-US" sz="2000" dirty="0">
                <a:latin typeface="Times New Roman" panose="02020603050405020304" pitchFamily="18" charset="0"/>
                <a:cs typeface="Times New Roman" panose="02020603050405020304" pitchFamily="18" charset="0"/>
              </a:rPr>
              <a:t>就显得有些啰嗦含糊，该公益口号的含义就是让大家保持城市卫生。</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所以删繁就简，翻译成“</a:t>
            </a:r>
            <a:r>
              <a:rPr lang="en-US" altLang="zh-CN" sz="2000" b="1" dirty="0">
                <a:latin typeface="Times New Roman" panose="02020603050405020304" pitchFamily="18" charset="0"/>
                <a:cs typeface="Times New Roman" panose="02020603050405020304" pitchFamily="18" charset="0"/>
              </a:rPr>
              <a:t>Keep our city clean</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简单明了，也达到了原文的宣传目的。</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endParaRPr lang="zh-CN" altLang="en-US" sz="9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solidFill>
                  <a:srgbClr val="FF0000"/>
                </a:solidFill>
                <a:latin typeface="Times New Roman" panose="02020603050405020304" pitchFamily="18" charset="0"/>
                <a:cs typeface="Times New Roman" panose="02020603050405020304" pitchFamily="18" charset="0"/>
              </a:rPr>
              <a:t>10.If it moves, pumps, turns, drives, shifts, slides, or rolls, we check it. (Auto Advertisement</a:t>
            </a:r>
            <a:r>
              <a:rPr lang="zh-CN" altLang="en-US" sz="2000" dirty="0">
                <a:solidFill>
                  <a:srgbClr val="FF0000"/>
                </a:solidFill>
                <a:latin typeface="Times New Roman" panose="02020603050405020304" pitchFamily="18" charset="0"/>
                <a:cs typeface="Times New Roman" panose="02020603050405020304" pitchFamily="18" charset="0"/>
              </a:rPr>
              <a:t>）</a:t>
            </a:r>
            <a:endParaRPr lang="zh-CN" altLang="en-US" sz="2000" dirty="0">
              <a:solidFill>
                <a:srgbClr val="FF0000"/>
              </a:solidFill>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solidFill>
                  <a:srgbClr val="FF0000"/>
                </a:solidFill>
                <a:latin typeface="Times New Roman" panose="02020603050405020304" pitchFamily="18" charset="0"/>
                <a:cs typeface="Times New Roman" panose="02020603050405020304" pitchFamily="18" charset="0"/>
              </a:rPr>
              <a:t>本广告使用了一系列动词，表达该种车性能优良，无论哪种条件状况中，都安全无恙。如果词词照译，不仅啰嗦，不易记忆，所以干脆采用减译法，创造性地翻译成“</a:t>
            </a:r>
            <a:r>
              <a:rPr lang="zh-CN" altLang="en-US" sz="2000" b="1" dirty="0">
                <a:solidFill>
                  <a:srgbClr val="FF0000"/>
                </a:solidFill>
                <a:latin typeface="Times New Roman" panose="02020603050405020304" pitchFamily="18" charset="0"/>
                <a:cs typeface="Times New Roman" panose="02020603050405020304" pitchFamily="18" charset="0"/>
              </a:rPr>
              <a:t>驰骋千里，胸有成竹</a:t>
            </a:r>
            <a:r>
              <a:rPr lang="zh-CN" altLang="en-US" sz="2000" dirty="0">
                <a:solidFill>
                  <a:srgbClr val="FF0000"/>
                </a:solidFill>
                <a:latin typeface="Times New Roman" panose="02020603050405020304" pitchFamily="18" charset="0"/>
                <a:cs typeface="Times New Roman" panose="02020603050405020304" pitchFamily="18" charset="0"/>
              </a:rPr>
              <a:t>”，语言对偶，简洁易记</a:t>
            </a:r>
            <a:r>
              <a:rPr lang="zh-CN" altLang="en-US" sz="2000" dirty="0">
                <a:solidFill>
                  <a:srgbClr val="FF0000"/>
                </a:solidFill>
                <a:latin typeface="Times New Roman" panose="02020603050405020304" pitchFamily="18" charset="0"/>
                <a:cs typeface="Times New Roman" panose="02020603050405020304" pitchFamily="18" charset="0"/>
              </a:rPr>
              <a:t>。 </a:t>
            </a:r>
            <a:endParaRPr lang="zh-CN" altLang="en-US" sz="2000"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Rectangle 3"/>
          <p:cNvSpPr>
            <a:spLocks noGrp="1"/>
          </p:cNvSpPr>
          <p:nvPr>
            <p:ph idx="1"/>
          </p:nvPr>
        </p:nvSpPr>
        <p:spPr>
          <a:xfrm>
            <a:off x="1420813" y="1773238"/>
            <a:ext cx="10179050" cy="5903912"/>
          </a:xfrm>
          <a:ln/>
        </p:spPr>
        <p:txBody>
          <a:bodyPr vert="horz" wrap="square" lIns="91440" tIns="45720" rIns="91440" bIns="45720" anchor="t" anchorCtr="0"/>
          <a:p>
            <a:pPr algn="just" eaLnBrk="1" hangingPunct="1">
              <a:lnSpc>
                <a:spcPct val="110000"/>
              </a:lnSpc>
              <a:buNone/>
            </a:pPr>
            <a:r>
              <a:rPr lang="zh-CN" altLang="en-US" sz="2000" dirty="0">
                <a:latin typeface="Times New Roman" panose="02020603050405020304" pitchFamily="18" charset="0"/>
                <a:cs typeface="Times New Roman" panose="02020603050405020304" pitchFamily="18" charset="0"/>
              </a:rPr>
              <a:t>综合以上分析，我们不难发现，在广告翻译过程中可以采用增译法或者减译法，增减的原则就是要符合语言特点，避免文化干扰，提升广告的宣传目的和吸引力。有时在同一条广告中可以同时采用增译法和减译法。</a:t>
            </a:r>
            <a:endParaRPr lang="zh-CN" altLang="en-US" sz="2000" dirty="0">
              <a:latin typeface="Times New Roman" panose="02020603050405020304" pitchFamily="18" charset="0"/>
              <a:cs typeface="Times New Roman" panose="02020603050405020304" pitchFamily="18" charset="0"/>
            </a:endParaRPr>
          </a:p>
          <a:p>
            <a:pPr algn="just" eaLnBrk="1" hangingPunct="1">
              <a:lnSpc>
                <a:spcPct val="110000"/>
              </a:lnSpc>
              <a:buNone/>
            </a:pPr>
            <a:r>
              <a:rPr lang="zh-CN" altLang="en-US" sz="2000" dirty="0">
                <a:latin typeface="Times New Roman" panose="02020603050405020304" pitchFamily="18" charset="0"/>
                <a:cs typeface="Times New Roman" panose="02020603050405020304" pitchFamily="18" charset="0"/>
              </a:rPr>
              <a:t>“</a:t>
            </a:r>
            <a:r>
              <a:rPr lang="zh-CN" altLang="en-US" sz="2000" b="1" dirty="0">
                <a:latin typeface="Times New Roman" panose="02020603050405020304" pitchFamily="18" charset="0"/>
                <a:cs typeface="Times New Roman" panose="02020603050405020304" pitchFamily="18" charset="0"/>
              </a:rPr>
              <a:t>茅台一开，满室生香；国酒茅台，源远流长</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algn="just" eaLnBrk="1" hangingPunct="1">
              <a:lnSpc>
                <a:spcPct val="110000"/>
              </a:lnSpc>
              <a:buNone/>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Moutai-a vintage liquor, A VIP treat which diffuses the finest aroma, A national favor that won a 1915 diploma.”(</a:t>
            </a:r>
            <a:r>
              <a:rPr lang="zh-CN" altLang="en-US" sz="2000" dirty="0">
                <a:latin typeface="Times New Roman" panose="02020603050405020304" pitchFamily="18" charset="0"/>
                <a:cs typeface="Times New Roman" panose="02020603050405020304" pitchFamily="18" charset="0"/>
              </a:rPr>
              <a:t>丁衡祁，</a:t>
            </a:r>
            <a:r>
              <a:rPr lang="en-US" altLang="zh-CN" sz="2000" dirty="0">
                <a:latin typeface="Times New Roman" panose="02020603050405020304" pitchFamily="18" charset="0"/>
                <a:cs typeface="Times New Roman" panose="02020603050405020304" pitchFamily="18" charset="0"/>
              </a:rPr>
              <a:t>2004</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76) </a:t>
            </a:r>
            <a:endParaRPr lang="en-US" altLang="zh-CN" sz="2000" dirty="0">
              <a:latin typeface="Times New Roman" panose="02020603050405020304" pitchFamily="18" charset="0"/>
              <a:cs typeface="Times New Roman" panose="02020603050405020304" pitchFamily="18" charset="0"/>
            </a:endParaRPr>
          </a:p>
          <a:p>
            <a:pPr algn="just" eaLnBrk="1" hangingPunct="1">
              <a:lnSpc>
                <a:spcPct val="110000"/>
              </a:lnSpc>
              <a:buNone/>
            </a:pPr>
            <a:r>
              <a:rPr lang="zh-CN" altLang="en-US" sz="2000" dirty="0">
                <a:latin typeface="Times New Roman" panose="02020603050405020304" pitchFamily="18" charset="0"/>
                <a:cs typeface="Times New Roman" panose="02020603050405020304" pitchFamily="18" charset="0"/>
              </a:rPr>
              <a:t>原文源远流长指茅台产于公元前</a:t>
            </a:r>
            <a:r>
              <a:rPr lang="en-US" altLang="zh-CN" sz="2000" dirty="0">
                <a:latin typeface="Times New Roman" panose="02020603050405020304" pitchFamily="18" charset="0"/>
                <a:cs typeface="Times New Roman" panose="02020603050405020304" pitchFamily="18" charset="0"/>
              </a:rPr>
              <a:t>135</a:t>
            </a:r>
            <a:r>
              <a:rPr lang="zh-CN" altLang="en-US" sz="2000" dirty="0">
                <a:latin typeface="Times New Roman" panose="02020603050405020304" pitchFamily="18" charset="0"/>
                <a:cs typeface="Times New Roman" panose="02020603050405020304" pitchFamily="18" charset="0"/>
              </a:rPr>
              <a:t>年（汉武帝时期），在</a:t>
            </a:r>
            <a:r>
              <a:rPr lang="en-US" altLang="zh-CN" sz="2000" dirty="0">
                <a:latin typeface="Times New Roman" panose="02020603050405020304" pitchFamily="18" charset="0"/>
                <a:cs typeface="Times New Roman" panose="02020603050405020304" pitchFamily="18" charset="0"/>
              </a:rPr>
              <a:t>1915</a:t>
            </a:r>
            <a:r>
              <a:rPr lang="zh-CN" altLang="en-US" sz="2000" dirty="0">
                <a:latin typeface="Times New Roman" panose="02020603050405020304" pitchFamily="18" charset="0"/>
                <a:cs typeface="Times New Roman" panose="02020603050405020304" pitchFamily="18" charset="0"/>
              </a:rPr>
              <a:t>年的巴拿马万国博览会上荣获金奖，此后又多次获得国际大奖。这个信息点非常重要，举世瞩目，译者采用增译法，阐释“源远流长”的具体含义。“满室生香”不具体，所以干脆删掉这一信息。从中英两种文字对比可以看出，汉语重“虚”，英语重“实”，汉语中的“源远流长”显然不具体，而英语翻译“</a:t>
            </a:r>
            <a:r>
              <a:rPr lang="en-US" altLang="zh-CN" sz="2000" dirty="0">
                <a:latin typeface="Times New Roman" panose="02020603050405020304" pitchFamily="18" charset="0"/>
                <a:cs typeface="Times New Roman" panose="02020603050405020304" pitchFamily="18" charset="0"/>
              </a:rPr>
              <a:t>a 1915 diploma”</a:t>
            </a:r>
            <a:r>
              <a:rPr lang="zh-CN" altLang="en-US" sz="2000" dirty="0">
                <a:latin typeface="Times New Roman" panose="02020603050405020304" pitchFamily="18" charset="0"/>
                <a:cs typeface="Times New Roman" panose="02020603050405020304" pitchFamily="18" charset="0"/>
              </a:rPr>
              <a:t>就相当具体。另外，译文运用押韵、对偶的修辞，给原文增色不少。</a:t>
            </a:r>
            <a:endParaRPr lang="zh-CN" altLang="en-US" sz="2000" dirty="0">
              <a:latin typeface="Times New Roman" panose="02020603050405020304" pitchFamily="18" charset="0"/>
              <a:cs typeface="Times New Roman" panose="02020603050405020304" pitchFamily="18" charset="0"/>
            </a:endParaRPr>
          </a:p>
        </p:txBody>
      </p:sp>
      <p:sp>
        <p:nvSpPr>
          <p:cNvPr id="44034" name="Rectangle 4"/>
          <p:cNvSpPr/>
          <p:nvPr/>
        </p:nvSpPr>
        <p:spPr>
          <a:xfrm>
            <a:off x="1774825" y="836613"/>
            <a:ext cx="2317750" cy="522287"/>
          </a:xfrm>
          <a:prstGeom prst="rect">
            <a:avLst/>
          </a:prstGeom>
          <a:noFill/>
          <a:ln w="9525">
            <a:noFill/>
          </a:ln>
        </p:spPr>
        <p:txBody>
          <a:bodyPr wrap="none" anchor="t" anchorCtr="0">
            <a:spAutoFit/>
          </a:bodyPr>
          <a:p>
            <a:pPr>
              <a:buClrTx/>
              <a:buFontTx/>
            </a:pPr>
            <a:r>
              <a:rPr lang="en-US" altLang="zh-CN" sz="2800" dirty="0">
                <a:latin typeface="Verdana" panose="020B0604030504040204" pitchFamily="34" charset="0"/>
                <a:ea typeface="宋体" panose="02010600030101010101" pitchFamily="2" charset="-122"/>
              </a:rPr>
              <a:t>【</a:t>
            </a:r>
            <a:r>
              <a:rPr lang="zh-CN" altLang="en-US" sz="2800" dirty="0">
                <a:latin typeface="Verdana" panose="020B0604030504040204" pitchFamily="34" charset="0"/>
                <a:ea typeface="宋体" panose="02010600030101010101" pitchFamily="2" charset="-122"/>
              </a:rPr>
              <a:t>总体分析</a:t>
            </a:r>
            <a:r>
              <a:rPr lang="en-US" altLang="zh-CN" sz="2800" dirty="0">
                <a:latin typeface="Verdana" panose="020B0604030504040204" pitchFamily="34" charset="0"/>
                <a:ea typeface="宋体" panose="02010600030101010101" pitchFamily="2" charset="-122"/>
              </a:rPr>
              <a:t>】</a:t>
            </a:r>
            <a:endParaRPr lang="en-US" altLang="zh-CN" sz="2800" dirty="0">
              <a:latin typeface="Verdana" panose="020B0604030504040204" pitchFamily="34" charset="0"/>
              <a:ea typeface="宋体" panose="02010600030101010101" pitchFamily="2" charset="-122"/>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Rectangle 3"/>
          <p:cNvSpPr>
            <a:spLocks noGrp="1"/>
          </p:cNvSpPr>
          <p:nvPr>
            <p:ph idx="1"/>
          </p:nvPr>
        </p:nvSpPr>
        <p:spPr>
          <a:xfrm>
            <a:off x="1651000" y="1628775"/>
            <a:ext cx="8909050" cy="4321175"/>
          </a:xfrm>
          <a:ln/>
        </p:spPr>
        <p:txBody>
          <a:bodyPr vert="horz" wrap="square" lIns="91440" tIns="45720" rIns="91440" bIns="45720" anchor="t" anchorCtr="0"/>
          <a:p>
            <a:pPr eaLnBrk="1" hangingPunct="1">
              <a:lnSpc>
                <a:spcPct val="110000"/>
              </a:lnSpc>
            </a:pPr>
            <a:r>
              <a:rPr lang="en-US" altLang="zh-CN" sz="2400" dirty="0">
                <a:latin typeface="Times New Roman" panose="02020603050405020304" pitchFamily="18" charset="0"/>
                <a:cs typeface="Times New Roman" panose="02020603050405020304" pitchFamily="18" charset="0"/>
              </a:rPr>
              <a:t>1.	I Chocolate you. (LG Mobile Phone</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爱巧克力哟！（</a:t>
            </a:r>
            <a:r>
              <a:rPr lang="en-US" altLang="zh-CN" sz="2000" dirty="0">
                <a:latin typeface="Times New Roman" panose="02020603050405020304" pitchFamily="18" charset="0"/>
                <a:cs typeface="Times New Roman" panose="02020603050405020304" pitchFamily="18" charset="0"/>
              </a:rPr>
              <a:t>LG</a:t>
            </a:r>
            <a:r>
              <a:rPr lang="zh-CN" altLang="en-US" sz="2000" dirty="0">
                <a:latin typeface="Times New Roman" panose="02020603050405020304" pitchFamily="18" charset="0"/>
                <a:cs typeface="Times New Roman" panose="02020603050405020304" pitchFamily="18" charset="0"/>
              </a:rPr>
              <a:t>手机）</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400" dirty="0">
                <a:latin typeface="Times New Roman" panose="02020603050405020304" pitchFamily="18" charset="0"/>
                <a:cs typeface="Times New Roman" panose="02020603050405020304" pitchFamily="18" charset="0"/>
              </a:rPr>
              <a:t>2.	Poetry in motion, dancing close to me. (Toyota)</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动态的诗，向我舞近。（丰田汽车）</a:t>
            </a:r>
            <a:endParaRPr lang="zh-CN" altLang="en-US" sz="24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400" dirty="0">
                <a:latin typeface="Times New Roman" panose="02020603050405020304" pitchFamily="18" charset="0"/>
                <a:cs typeface="Times New Roman" panose="02020603050405020304" pitchFamily="18" charset="0"/>
              </a:rPr>
              <a:t>3.	The relentless pursuit of perfection. (Lexus)</a:t>
            </a:r>
            <a:endParaRPr lang="en-US" altLang="zh-CN" sz="24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不懈追求完美。（雷克萨斯轿车）</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endParaRPr lang="zh-CN" altLang="en-US" sz="2400" dirty="0">
              <a:latin typeface="Times New Roman" panose="02020603050405020304" pitchFamily="18" charset="0"/>
              <a:cs typeface="Times New Roman" panose="02020603050405020304" pitchFamily="18" charset="0"/>
            </a:endParaRPr>
          </a:p>
        </p:txBody>
      </p:sp>
      <p:sp>
        <p:nvSpPr>
          <p:cNvPr id="45058" name="Rectangle 9"/>
          <p:cNvSpPr>
            <a:spLocks noGrp="1"/>
          </p:cNvSpPr>
          <p:nvPr>
            <p:ph type="title"/>
          </p:nvPr>
        </p:nvSpPr>
        <p:spPr>
          <a:ln/>
        </p:spPr>
        <p:txBody>
          <a:bodyPr vert="horz" wrap="square" lIns="91440" tIns="45720" rIns="91440" bIns="45720" anchor="b" anchorCtr="0"/>
          <a:p>
            <a:pPr eaLnBrk="1" hangingPunct="1"/>
            <a:r>
              <a:rPr lang="en-US" altLang="zh-CN" sz="2800" b="1" dirty="0"/>
              <a:t>Task VI</a:t>
            </a:r>
            <a:r>
              <a:rPr lang="en-US" altLang="zh-CN" sz="2800" dirty="0"/>
              <a:t>  </a:t>
            </a:r>
            <a:r>
              <a:rPr lang="zh-CN" altLang="en-US" sz="2800" dirty="0"/>
              <a:t>翻译下列广告，从词类转换角度分析翻译技巧。</a:t>
            </a:r>
            <a:endParaRPr lang="zh-CN" altLang="en-US" sz="28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64" name="Rectangle 4"/>
          <p:cNvSpPr>
            <a:spLocks noChangeArrowheads="1"/>
          </p:cNvSpPr>
          <p:nvPr/>
        </p:nvSpPr>
        <p:spPr bwMode="auto">
          <a:xfrm>
            <a:off x="2782888" y="1844675"/>
            <a:ext cx="2160588"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本章重点</a:t>
            </a:r>
            <a:endParaRPr kumimoji="0" lang="zh-CN" altLang="en-US" sz="36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9218" name="Text Box 5"/>
          <p:cNvSpPr txBox="1"/>
          <p:nvPr/>
        </p:nvSpPr>
        <p:spPr>
          <a:xfrm>
            <a:off x="3935413" y="2420938"/>
            <a:ext cx="4537075" cy="1198880"/>
          </a:xfrm>
          <a:prstGeom prst="rect">
            <a:avLst/>
          </a:prstGeom>
          <a:solidFill>
            <a:schemeClr val="accent2"/>
          </a:solidFill>
          <a:ln w="9525" cap="flat" cmpd="sng">
            <a:solidFill>
              <a:schemeClr val="tx2"/>
            </a:solidFill>
            <a:prstDash val="solid"/>
            <a:miter/>
            <a:headEnd type="none" w="med" len="med"/>
            <a:tailEnd type="none" w="med" len="med"/>
          </a:ln>
        </p:spPr>
        <p:txBody>
          <a:bodyPr anchor="t" anchorCtr="0">
            <a:spAutoFit/>
          </a:bodyPr>
          <a:p>
            <a:pPr>
              <a:buClrTx/>
              <a:buFontTx/>
            </a:pPr>
            <a:r>
              <a:rPr lang="en-US" altLang="zh-CN" sz="2400" b="1" dirty="0">
                <a:latin typeface="Times New Roman" panose="02020603050405020304" pitchFamily="18" charset="0"/>
                <a:ea typeface="宋体" panose="02010600030101010101" pitchFamily="2" charset="-122"/>
                <a:cs typeface="Times New Roman" panose="02020603050405020304" pitchFamily="18" charset="0"/>
              </a:rPr>
              <a:t>1. </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广告的语言特点；</a:t>
            </a:r>
            <a:endParaRPr lang="zh-CN" altLang="en-US" sz="2400" b="1" dirty="0">
              <a:latin typeface="Times New Roman" panose="02020603050405020304" pitchFamily="18" charset="0"/>
              <a:ea typeface="宋体" panose="02010600030101010101" pitchFamily="2" charset="-122"/>
              <a:cs typeface="Times New Roman" panose="02020603050405020304" pitchFamily="18" charset="0"/>
            </a:endParaRPr>
          </a:p>
          <a:p>
            <a:pPr>
              <a:buClrTx/>
              <a:buFontTx/>
            </a:pPr>
            <a:r>
              <a:rPr lang="en-US" altLang="zh-CN" sz="2400" b="1" dirty="0">
                <a:latin typeface="Times New Roman" panose="02020603050405020304" pitchFamily="18" charset="0"/>
                <a:ea typeface="宋体" panose="02010600030101010101" pitchFamily="2" charset="-122"/>
                <a:cs typeface="Times New Roman" panose="02020603050405020304" pitchFamily="18" charset="0"/>
              </a:rPr>
              <a:t>2. </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广告的翻译技巧；</a:t>
            </a:r>
            <a:endParaRPr lang="zh-CN" altLang="en-US" sz="2400" b="1" dirty="0">
              <a:latin typeface="Times New Roman" panose="02020603050405020304" pitchFamily="18" charset="0"/>
              <a:ea typeface="宋体" panose="02010600030101010101" pitchFamily="2" charset="-122"/>
              <a:cs typeface="Times New Roman" panose="02020603050405020304" pitchFamily="18" charset="0"/>
            </a:endParaRPr>
          </a:p>
          <a:p>
            <a:pPr>
              <a:buClrTx/>
              <a:buFontTx/>
            </a:pPr>
            <a:r>
              <a:rPr lang="en-US" altLang="zh-CN" sz="2400" b="1" dirty="0">
                <a:latin typeface="Times New Roman" panose="02020603050405020304" pitchFamily="18" charset="0"/>
                <a:ea typeface="宋体" panose="02010600030101010101" pitchFamily="2" charset="-122"/>
                <a:cs typeface="Times New Roman" panose="02020603050405020304" pitchFamily="18" charset="0"/>
              </a:rPr>
              <a:t>3. </a:t>
            </a:r>
            <a:r>
              <a:rPr lang="zh-CN" altLang="en-US" sz="2400" b="1" dirty="0">
                <a:latin typeface="Times New Roman" panose="02020603050405020304" pitchFamily="18" charset="0"/>
                <a:ea typeface="宋体" panose="02010600030101010101" pitchFamily="2" charset="-122"/>
                <a:cs typeface="Times New Roman" panose="02020603050405020304" pitchFamily="18" charset="0"/>
              </a:rPr>
              <a:t>广告中修辞格的翻译技巧。</a:t>
            </a:r>
            <a:endParaRPr lang="zh-CN" altLang="en-US" sz="24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3366" name="Rectangle 6"/>
          <p:cNvSpPr>
            <a:spLocks noChangeArrowheads="1"/>
          </p:cNvSpPr>
          <p:nvPr/>
        </p:nvSpPr>
        <p:spPr bwMode="auto">
          <a:xfrm>
            <a:off x="2495550" y="4005263"/>
            <a:ext cx="2232025" cy="431800"/>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本章难点</a:t>
            </a:r>
            <a:endParaRPr kumimoji="0" lang="zh-CN" altLang="en-US" sz="32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9220" name="Text Box 7"/>
          <p:cNvSpPr txBox="1"/>
          <p:nvPr/>
        </p:nvSpPr>
        <p:spPr>
          <a:xfrm>
            <a:off x="3935413" y="4652963"/>
            <a:ext cx="4752975" cy="460375"/>
          </a:xfrm>
          <a:prstGeom prst="rect">
            <a:avLst/>
          </a:prstGeom>
          <a:solidFill>
            <a:schemeClr val="accent2"/>
          </a:solidFill>
          <a:ln w="9525" cap="flat" cmpd="sng">
            <a:solidFill>
              <a:schemeClr val="tx2"/>
            </a:solidFill>
            <a:prstDash val="solid"/>
            <a:miter/>
            <a:headEnd type="none" w="med" len="med"/>
            <a:tailEnd type="none" w="med" len="med"/>
          </a:ln>
        </p:spPr>
        <p:txBody>
          <a:bodyPr anchor="t" anchorCtr="0">
            <a:spAutoFit/>
          </a:bodyPr>
          <a:p>
            <a:pPr>
              <a:buClrTx/>
              <a:buFontTx/>
            </a:pPr>
            <a:r>
              <a:rPr lang="zh-CN" altLang="en-US" sz="2400" b="1" dirty="0">
                <a:latin typeface="Verdana" panose="020B0604030504040204" pitchFamily="34" charset="0"/>
                <a:ea typeface="宋体" panose="02010600030101010101" pitchFamily="2" charset="-122"/>
              </a:rPr>
              <a:t> 广告中修辞格的翻译。 </a:t>
            </a:r>
            <a:endParaRPr lang="zh-CN" altLang="en-US" sz="2400" b="1" dirty="0">
              <a:latin typeface="Verdana" panose="020B0604030504040204" pitchFamily="34" charset="0"/>
              <a:ea typeface="宋体" panose="02010600030101010101" pitchFamily="2" charset="-122"/>
            </a:endParaRP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Rectangle 3"/>
          <p:cNvSpPr>
            <a:spLocks noGrp="1"/>
          </p:cNvSpPr>
          <p:nvPr>
            <p:ph idx="1"/>
          </p:nvPr>
        </p:nvSpPr>
        <p:spPr>
          <a:xfrm>
            <a:off x="1703388" y="1773238"/>
            <a:ext cx="9674225" cy="4392612"/>
          </a:xfrm>
          <a:ln/>
        </p:spPr>
        <p:txBody>
          <a:bodyPr vert="horz" wrap="square" lIns="91440" tIns="45720" rIns="91440" bIns="45720" anchor="t" anchorCtr="0"/>
          <a:p>
            <a:pPr eaLnBrk="1" hangingPunct="1">
              <a:lnSpc>
                <a:spcPct val="120000"/>
              </a:lnSpc>
            </a:pPr>
            <a:r>
              <a:rPr lang="en-US" altLang="zh-CN" sz="2400" dirty="0">
                <a:latin typeface="Times New Roman" panose="02020603050405020304" pitchFamily="18" charset="0"/>
                <a:cs typeface="Times New Roman" panose="02020603050405020304" pitchFamily="18" charset="0"/>
              </a:rPr>
              <a:t>4.	Intel Inside. (Intel Pentium)</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给你一颗奔腾的“芯”。（英特尔 奔腾）</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5.	Communication unlimited. (Motorola)</a:t>
            </a:r>
            <a:endParaRPr lang="en-US" altLang="zh-CN"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沟通无极限。（摩托罗拉）</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400" dirty="0">
                <a:latin typeface="Times New Roman" panose="02020603050405020304" pitchFamily="18" charset="0"/>
                <a:cs typeface="Times New Roman" panose="02020603050405020304" pitchFamily="18" charset="0"/>
              </a:rPr>
              <a:t>6.	No business too small, no problem too big. (IBM</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400" dirty="0">
                <a:latin typeface="Times New Roman" panose="02020603050405020304" pitchFamily="18" charset="0"/>
                <a:cs typeface="Times New Roman" panose="02020603050405020304" pitchFamily="18" charset="0"/>
              </a:rPr>
              <a:t>没有不做的小生意，没有解决不了的大问题。（</a:t>
            </a:r>
            <a:r>
              <a:rPr lang="en-US" altLang="zh-CN" sz="2400" dirty="0">
                <a:latin typeface="Times New Roman" panose="02020603050405020304" pitchFamily="18" charset="0"/>
                <a:cs typeface="Times New Roman" panose="02020603050405020304" pitchFamily="18" charset="0"/>
              </a:rPr>
              <a:t>IBM</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Rectangle 3"/>
          <p:cNvSpPr>
            <a:spLocks noGrp="1"/>
          </p:cNvSpPr>
          <p:nvPr>
            <p:ph idx="1"/>
          </p:nvPr>
        </p:nvSpPr>
        <p:spPr>
          <a:xfrm>
            <a:off x="1541463" y="1773238"/>
            <a:ext cx="10128250" cy="4535487"/>
          </a:xfrm>
          <a:ln/>
        </p:spPr>
        <p:txBody>
          <a:bodyPr vert="horz" wrap="square" lIns="91440" tIns="45720" rIns="91440" bIns="45720" anchor="t" anchorCtr="0"/>
          <a:p>
            <a:pPr eaLnBrk="1" hangingPunct="1">
              <a:lnSpc>
                <a:spcPct val="160000"/>
              </a:lnSpc>
              <a:buNone/>
            </a:pPr>
            <a:r>
              <a:rPr lang="en-US" altLang="zh-CN" sz="1800" dirty="0">
                <a:latin typeface="Times New Roman" panose="02020603050405020304" pitchFamily="18" charset="0"/>
                <a:cs typeface="Times New Roman" panose="02020603050405020304" pitchFamily="18" charset="0"/>
              </a:rPr>
              <a:t>1.	</a:t>
            </a:r>
            <a:r>
              <a:rPr lang="en-US" altLang="zh-CN" sz="2400" b="1" dirty="0">
                <a:latin typeface="Times New Roman" panose="02020603050405020304" pitchFamily="18" charset="0"/>
                <a:cs typeface="Times New Roman" panose="02020603050405020304" pitchFamily="18" charset="0"/>
              </a:rPr>
              <a:t>A Mars a day keeps you work, rest and play. (Mars Candy Bars) </a:t>
            </a:r>
            <a:endParaRPr lang="en-US" altLang="zh-CN" sz="2400" b="1"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1800" dirty="0">
                <a:latin typeface="Times New Roman" panose="02020603050405020304" pitchFamily="18" charset="0"/>
                <a:cs typeface="Times New Roman" panose="02020603050405020304" pitchFamily="18" charset="0"/>
              </a:rPr>
              <a:t>每天吃一块</a:t>
            </a:r>
            <a:r>
              <a:rPr lang="en-US" altLang="zh-CN" sz="1800" dirty="0">
                <a:latin typeface="Times New Roman" panose="02020603050405020304" pitchFamily="18" charset="0"/>
                <a:cs typeface="Times New Roman" panose="02020603050405020304" pitchFamily="18" charset="0"/>
              </a:rPr>
              <a:t>Mars</a:t>
            </a:r>
            <a:r>
              <a:rPr lang="zh-CN" altLang="en-US" sz="1800" dirty="0">
                <a:latin typeface="Times New Roman" panose="02020603050405020304" pitchFamily="18" charset="0"/>
                <a:cs typeface="Times New Roman" panose="02020603050405020304" pitchFamily="18" charset="0"/>
              </a:rPr>
              <a:t>巧克力，保您工作、休息、娱乐随心意。</a:t>
            </a:r>
            <a:endParaRPr lang="zh-CN" altLang="en-US" sz="1800" dirty="0">
              <a:latin typeface="Times New Roman" panose="02020603050405020304" pitchFamily="18" charset="0"/>
              <a:cs typeface="Times New Roman" panose="02020603050405020304" pitchFamily="18" charset="0"/>
            </a:endParaRPr>
          </a:p>
          <a:p>
            <a:pPr eaLnBrk="1" hangingPunct="1">
              <a:lnSpc>
                <a:spcPct val="160000"/>
              </a:lnSpc>
            </a:pP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解析</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本广告采用仿拟修辞手法，仿拟了“</a:t>
            </a:r>
            <a:r>
              <a:rPr lang="en-US" altLang="zh-CN" sz="1800" dirty="0">
                <a:latin typeface="Times New Roman" panose="02020603050405020304" pitchFamily="18" charset="0"/>
                <a:cs typeface="Times New Roman" panose="02020603050405020304" pitchFamily="18" charset="0"/>
              </a:rPr>
              <a:t>An apple a day keeps the doctor away.”</a:t>
            </a:r>
            <a:r>
              <a:rPr lang="zh-CN" altLang="en-US" sz="1800" dirty="0">
                <a:latin typeface="Times New Roman" panose="02020603050405020304" pitchFamily="18" charset="0"/>
                <a:cs typeface="Times New Roman" panose="02020603050405020304" pitchFamily="18" charset="0"/>
              </a:rPr>
              <a:t>和“</a:t>
            </a:r>
            <a:r>
              <a:rPr lang="en-US" altLang="zh-CN" sz="1800" dirty="0">
                <a:latin typeface="Times New Roman" panose="02020603050405020304" pitchFamily="18" charset="0"/>
                <a:cs typeface="Times New Roman" panose="02020603050405020304" pitchFamily="18" charset="0"/>
              </a:rPr>
              <a:t>All work and no play makes jack a dull boy.”</a:t>
            </a:r>
            <a:r>
              <a:rPr lang="zh-CN" altLang="en-US" sz="1800" dirty="0">
                <a:latin typeface="Times New Roman" panose="02020603050405020304" pitchFamily="18" charset="0"/>
                <a:cs typeface="Times New Roman" panose="02020603050405020304" pitchFamily="18" charset="0"/>
              </a:rPr>
              <a:t>广告受众仿佛认为每天吃一块巧克力便能身体健康、增长才智。既然需要把本广告翻译成两部分，最好能够采用对偶或者押韵修辞，借鉴“</a:t>
            </a:r>
            <a:r>
              <a:rPr lang="en-US" altLang="zh-CN" sz="1800" dirty="0">
                <a:latin typeface="Times New Roman" panose="02020603050405020304" pitchFamily="18" charset="0"/>
                <a:cs typeface="Times New Roman" panose="02020603050405020304" pitchFamily="18" charset="0"/>
              </a:rPr>
              <a:t>An apple a day keeps the doctor away.”</a:t>
            </a:r>
            <a:r>
              <a:rPr lang="zh-CN" altLang="en-US" sz="1800" dirty="0">
                <a:latin typeface="Times New Roman" panose="02020603050405020304" pitchFamily="18" charset="0"/>
                <a:cs typeface="Times New Roman" panose="02020603050405020304" pitchFamily="18" charset="0"/>
              </a:rPr>
              <a:t>译成“一天一个苹果，医生远离我”的结构，这里原文中</a:t>
            </a:r>
            <a:r>
              <a:rPr lang="en-US" altLang="zh-CN" sz="1800" dirty="0">
                <a:latin typeface="Times New Roman" panose="02020603050405020304" pitchFamily="18" charset="0"/>
                <a:cs typeface="Times New Roman" panose="02020603050405020304" pitchFamily="18" charset="0"/>
              </a:rPr>
              <a:t>day </a:t>
            </a:r>
            <a:r>
              <a:rPr lang="zh-CN" altLang="en-US" sz="1800" dirty="0">
                <a:latin typeface="Times New Roman" panose="02020603050405020304" pitchFamily="18" charset="0"/>
                <a:cs typeface="Times New Roman" panose="02020603050405020304" pitchFamily="18" charset="0"/>
              </a:rPr>
              <a:t>和</a:t>
            </a:r>
            <a:r>
              <a:rPr lang="en-US" altLang="zh-CN" sz="1800" dirty="0">
                <a:latin typeface="Times New Roman" panose="02020603050405020304" pitchFamily="18" charset="0"/>
                <a:cs typeface="Times New Roman" panose="02020603050405020304" pitchFamily="18" charset="0"/>
              </a:rPr>
              <a:t>play</a:t>
            </a:r>
            <a:r>
              <a:rPr lang="zh-CN" altLang="en-US" sz="1800" dirty="0">
                <a:latin typeface="Times New Roman" panose="02020603050405020304" pitchFamily="18" charset="0"/>
                <a:cs typeface="Times New Roman" panose="02020603050405020304" pitchFamily="18" charset="0"/>
              </a:rPr>
              <a:t>押韵，译文以“力”和“意”押韵，再现了原文的美感功能。</a:t>
            </a:r>
            <a:endParaRPr lang="zh-CN" altLang="en-US" sz="1800" dirty="0">
              <a:latin typeface="Times New Roman" panose="02020603050405020304" pitchFamily="18" charset="0"/>
              <a:cs typeface="Times New Roman" panose="02020603050405020304" pitchFamily="18" charset="0"/>
            </a:endParaRPr>
          </a:p>
          <a:p>
            <a:pPr eaLnBrk="1" hangingPunct="1">
              <a:lnSpc>
                <a:spcPct val="90000"/>
              </a:lnSpc>
            </a:pPr>
            <a:endParaRPr lang="zh-CN" altLang="en-US" sz="1800" dirty="0">
              <a:latin typeface="Times New Roman" panose="02020603050405020304" pitchFamily="18" charset="0"/>
              <a:cs typeface="Times New Roman" panose="02020603050405020304" pitchFamily="18" charset="0"/>
            </a:endParaRPr>
          </a:p>
        </p:txBody>
      </p:sp>
      <p:sp>
        <p:nvSpPr>
          <p:cNvPr id="47106" name="Rectangle 5"/>
          <p:cNvSpPr>
            <a:spLocks noGrp="1"/>
          </p:cNvSpPr>
          <p:nvPr>
            <p:ph type="title"/>
          </p:nvPr>
        </p:nvSpPr>
        <p:spPr>
          <a:ln/>
        </p:spPr>
        <p:txBody>
          <a:bodyPr vert="horz" wrap="square" lIns="91440" tIns="45720" rIns="91440" bIns="45720" anchor="b" anchorCtr="0"/>
          <a:p>
            <a:pPr eaLnBrk="1" hangingPunct="1"/>
            <a:r>
              <a:rPr lang="en-US" altLang="zh-CN" sz="3200" b="1" dirty="0"/>
              <a:t>Task VII</a:t>
            </a:r>
            <a:r>
              <a:rPr lang="en-US" altLang="zh-CN" sz="3200" dirty="0"/>
              <a:t>  </a:t>
            </a:r>
            <a:r>
              <a:rPr lang="zh-CN" altLang="en-US" sz="3200" dirty="0"/>
              <a:t>翻译下列广告，分析翻译技巧。</a:t>
            </a:r>
            <a:endParaRPr lang="zh-CN" altLang="en-US" sz="3200"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Rectangle 3"/>
          <p:cNvSpPr>
            <a:spLocks noGrp="1"/>
          </p:cNvSpPr>
          <p:nvPr>
            <p:ph idx="1"/>
          </p:nvPr>
        </p:nvSpPr>
        <p:spPr>
          <a:xfrm>
            <a:off x="1559560" y="981075"/>
            <a:ext cx="10181590" cy="4546600"/>
          </a:xfrm>
          <a:solidFill>
            <a:schemeClr val="bg1"/>
          </a:solidFill>
          <a:ln/>
        </p:spPr>
        <p:txBody>
          <a:bodyPr vert="horz" wrap="square" lIns="91440" tIns="45720" rIns="91440" bIns="45720" anchor="t" anchorCtr="0"/>
          <a:p>
            <a:pPr eaLnBrk="1" hangingPunct="1">
              <a:lnSpc>
                <a:spcPct val="150000"/>
              </a:lnSpc>
            </a:pPr>
            <a:r>
              <a:rPr lang="en-US" altLang="zh-CN" sz="2400" dirty="0">
                <a:latin typeface="Times New Roman" panose="02020603050405020304" pitchFamily="18" charset="0"/>
                <a:cs typeface="Times New Roman" panose="02020603050405020304" pitchFamily="18" charset="0"/>
              </a:rPr>
              <a:t>2. </a:t>
            </a:r>
            <a:r>
              <a:rPr lang="en-US" altLang="zh-CN" sz="2400" b="1" dirty="0">
                <a:latin typeface="Times New Roman" panose="02020603050405020304" pitchFamily="18" charset="0"/>
                <a:cs typeface="Times New Roman" panose="02020603050405020304" pitchFamily="18" charset="0"/>
              </a:rPr>
              <a:t>Not all cars are created equal. (Mitsubishi)</a:t>
            </a:r>
            <a:endParaRPr lang="en-US" altLang="zh-CN" sz="2400" b="1"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1800" dirty="0">
                <a:latin typeface="Times New Roman" panose="02020603050405020304" pitchFamily="18" charset="0"/>
                <a:cs typeface="Times New Roman" panose="02020603050405020304" pitchFamily="18" charset="0"/>
              </a:rPr>
              <a:t>并非所有的汽车都有相同的品质。</a:t>
            </a:r>
            <a:endParaRPr lang="zh-CN" altLang="en-US" sz="18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解析</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众所周知，本广告仿拟了美国</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独立宣言</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中的名句“</a:t>
            </a:r>
            <a:r>
              <a:rPr lang="en-US" altLang="zh-CN" sz="1800" dirty="0">
                <a:latin typeface="Times New Roman" panose="02020603050405020304" pitchFamily="18" charset="0"/>
                <a:cs typeface="Times New Roman" panose="02020603050405020304" pitchFamily="18" charset="0"/>
              </a:rPr>
              <a:t>All men are created equal</a:t>
            </a:r>
            <a:r>
              <a:rPr lang="zh-CN" altLang="en-US" sz="1800" dirty="0">
                <a:latin typeface="Times New Roman" panose="02020603050405020304" pitchFamily="18" charset="0"/>
                <a:cs typeface="Times New Roman" panose="02020603050405020304" pitchFamily="18" charset="0"/>
              </a:rPr>
              <a:t>（人人生而平等）”。其实，这句话的汉语译文“人人生而平等”在中国也广为流传和接受，本广告也可以简洁地翻译为“并非所有的车都生而平等”。</a:t>
            </a:r>
            <a:endParaRPr lang="zh-CN" altLang="en-US" sz="18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400" dirty="0">
                <a:latin typeface="Times New Roman" panose="02020603050405020304" pitchFamily="18" charset="0"/>
                <a:cs typeface="Times New Roman" panose="02020603050405020304" pitchFamily="18" charset="0"/>
              </a:rPr>
              <a:t>3</a:t>
            </a:r>
            <a:r>
              <a:rPr lang="en-US" altLang="zh-CN" sz="2400" b="1" dirty="0">
                <a:latin typeface="Times New Roman" panose="02020603050405020304" pitchFamily="18" charset="0"/>
                <a:cs typeface="Times New Roman" panose="02020603050405020304" pitchFamily="18" charset="0"/>
              </a:rPr>
              <a:t>. Where there is a way, there is a Toyota. (Toyota)</a:t>
            </a:r>
            <a:endParaRPr lang="en-US" altLang="zh-CN" sz="2400" b="1"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1800" dirty="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车到山前必有路，有路必有丰田车。</a:t>
            </a:r>
            <a:endParaRPr lang="zh-CN" altLang="en-US" sz="18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解析</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本广告仿拟了“</a:t>
            </a:r>
            <a:r>
              <a:rPr lang="en-US" altLang="zh-CN" sz="1800" dirty="0">
                <a:latin typeface="Times New Roman" panose="02020603050405020304" pitchFamily="18" charset="0"/>
                <a:cs typeface="Times New Roman" panose="02020603050405020304" pitchFamily="18" charset="0"/>
              </a:rPr>
              <a:t>Where there is a will, there is a way”</a:t>
            </a:r>
            <a:r>
              <a:rPr lang="zh-CN" altLang="en-US" sz="1800" dirty="0">
                <a:latin typeface="Times New Roman" panose="02020603050405020304" pitchFamily="18" charset="0"/>
                <a:cs typeface="Times New Roman" panose="02020603050405020304" pitchFamily="18" charset="0"/>
              </a:rPr>
              <a:t>，翻译成汉语时“将计就计”，仿拟汉语中“船到桥头自然直”，这样的翻译耳熟能详，朗朗上口。</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Rectangle 3"/>
          <p:cNvSpPr>
            <a:spLocks noGrp="1"/>
          </p:cNvSpPr>
          <p:nvPr>
            <p:ph idx="1"/>
          </p:nvPr>
        </p:nvSpPr>
        <p:spPr>
          <a:xfrm>
            <a:off x="1610360" y="549275"/>
            <a:ext cx="10152380" cy="4341495"/>
          </a:xfrm>
          <a:solidFill>
            <a:schemeClr val="bg1"/>
          </a:solidFill>
          <a:ln/>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千家万家，不如梦迪一家。（梦迪旅馆）</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East or west, Meng Di is best !</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解析</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本广告无论采用直译还是意译，都费时费力，效果不好。采用仿译法，仿拟英语中妇孺皆知的习语“</a:t>
            </a:r>
            <a:r>
              <a:rPr lang="en-US" altLang="zh-CN" sz="2000" dirty="0">
                <a:latin typeface="Times New Roman" panose="02020603050405020304" pitchFamily="18" charset="0"/>
                <a:cs typeface="Times New Roman" panose="02020603050405020304" pitchFamily="18" charset="0"/>
              </a:rPr>
              <a:t>East or west, home is best”</a:t>
            </a:r>
            <a:r>
              <a:rPr lang="zh-CN" altLang="en-US" sz="2000" dirty="0">
                <a:latin typeface="Times New Roman" panose="02020603050405020304" pitchFamily="18" charset="0"/>
                <a:cs typeface="Times New Roman" panose="02020603050405020304" pitchFamily="18" charset="0"/>
              </a:rPr>
              <a:t>，这样简洁、上口、易记。</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条条道路通罗马，款款百羚进万家。（百羚餐具）</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All roads lead to Rome. All“Bailing”leads to home.</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解析</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广告第一部分引用习语“条条道路通罗马”，后一部分仿拟该句。所以，翻译时采用相同的策略，即引用和仿拟，得到非常类似的效果。</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Rectangle 3"/>
          <p:cNvSpPr>
            <a:spLocks noGrp="1"/>
          </p:cNvSpPr>
          <p:nvPr>
            <p:ph idx="1"/>
          </p:nvPr>
        </p:nvSpPr>
        <p:spPr>
          <a:xfrm>
            <a:off x="1919605" y="1701800"/>
            <a:ext cx="9580245" cy="3618230"/>
          </a:xfrm>
          <a:ln/>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cs typeface="Times New Roman" panose="02020603050405020304" pitchFamily="18" charset="0"/>
              </a:rPr>
              <a:t>6.	</a:t>
            </a:r>
            <a:r>
              <a:rPr lang="zh-CN" altLang="en-US" sz="2400" dirty="0">
                <a:latin typeface="Times New Roman" panose="02020603050405020304" pitchFamily="18" charset="0"/>
                <a:cs typeface="Times New Roman" panose="02020603050405020304" pitchFamily="18" charset="0"/>
              </a:rPr>
              <a:t>绿丹兰</a:t>
            </a:r>
            <a:r>
              <a:rPr lang="en-US"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爱您一辈子。（绿丹兰系列化妆品）</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b="1" dirty="0">
                <a:latin typeface="Times New Roman" panose="02020603050405020304" pitchFamily="18" charset="0"/>
                <a:cs typeface="Times New Roman" panose="02020603050405020304" pitchFamily="18" charset="0"/>
              </a:rPr>
              <a:t>Lvdanlan cosmetics—Love me tender, love me true.</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解析</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这是模仿著名美国民歌“</a:t>
            </a:r>
            <a:r>
              <a:rPr lang="en-US" altLang="zh-CN" sz="2000" dirty="0">
                <a:latin typeface="Times New Roman" panose="02020603050405020304" pitchFamily="18" charset="0"/>
                <a:cs typeface="Times New Roman" panose="02020603050405020304" pitchFamily="18" charset="0"/>
              </a:rPr>
              <a:t>Love Me Tender”</a:t>
            </a:r>
            <a:r>
              <a:rPr lang="zh-CN" altLang="en-US" sz="2000" dirty="0">
                <a:latin typeface="Times New Roman" panose="02020603050405020304" pitchFamily="18" charset="0"/>
                <a:cs typeface="Times New Roman" panose="02020603050405020304" pitchFamily="18" charset="0"/>
              </a:rPr>
              <a:t>中的名句“</a:t>
            </a:r>
            <a:r>
              <a:rPr lang="en-US" altLang="zh-CN" sz="2000" dirty="0">
                <a:latin typeface="Times New Roman" panose="02020603050405020304" pitchFamily="18" charset="0"/>
                <a:cs typeface="Times New Roman" panose="02020603050405020304" pitchFamily="18" charset="0"/>
              </a:rPr>
              <a:t>Love me tender, love me true”</a:t>
            </a:r>
            <a:r>
              <a:rPr lang="zh-CN" altLang="en-US" sz="2000" dirty="0">
                <a:latin typeface="Times New Roman" panose="02020603050405020304" pitchFamily="18" charset="0"/>
                <a:cs typeface="Times New Roman" panose="02020603050405020304" pitchFamily="18" charset="0"/>
              </a:rPr>
              <a:t>，文中采用拟人手法，将原文的第二人称改为第一人称，赋予绿丹兰化妆品以生命和感情，读来倍感真情流露，亲切自然；更为重要的是，这首民歌本身会给目的语读者带来美的联想，引起情感上的共鸣。所以，本部分广告主要采用了仿译法（</a:t>
            </a:r>
            <a:r>
              <a:rPr lang="en-US" altLang="zh-CN" sz="2000" dirty="0">
                <a:latin typeface="Times New Roman" panose="02020603050405020304" pitchFamily="18" charset="0"/>
                <a:cs typeface="Times New Roman" panose="02020603050405020304" pitchFamily="18" charset="0"/>
              </a:rPr>
              <a:t>Loan Translation</a:t>
            </a:r>
            <a:r>
              <a:rPr lang="zh-CN" altLang="en-US" sz="2000" dirty="0">
                <a:latin typeface="Times New Roman" panose="02020603050405020304" pitchFamily="18" charset="0"/>
                <a:cs typeface="Times New Roman" panose="02020603050405020304" pitchFamily="18" charset="0"/>
              </a:rPr>
              <a:t>），即套用目的语中的名言、警句、习语等，以达到宣传产品的目的。</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Rectangle 3"/>
          <p:cNvSpPr>
            <a:spLocks noGrp="1"/>
          </p:cNvSpPr>
          <p:nvPr>
            <p:ph idx="1"/>
          </p:nvPr>
        </p:nvSpPr>
        <p:spPr>
          <a:xfrm>
            <a:off x="1919288" y="1557338"/>
            <a:ext cx="8569325" cy="2447925"/>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A Great way to fly! (Singapore Airlines)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译文：新加坡航空，飞跃万里，超越一切！</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It happens at the Hilton! (Hilton)</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译文：希尔顿酒店有求必应！（希尔顿酒店）</a:t>
            </a:r>
            <a:endParaRPr lang="zh-CN" altLang="en-US" sz="2000" dirty="0">
              <a:latin typeface="Times New Roman" panose="02020603050405020304" pitchFamily="18" charset="0"/>
              <a:cs typeface="Times New Roman" panose="02020603050405020304" pitchFamily="18" charset="0"/>
            </a:endParaRPr>
          </a:p>
        </p:txBody>
      </p:sp>
      <p:sp>
        <p:nvSpPr>
          <p:cNvPr id="184324" name="Text Box 4"/>
          <p:cNvSpPr txBox="1"/>
          <p:nvPr/>
        </p:nvSpPr>
        <p:spPr>
          <a:xfrm>
            <a:off x="1919288" y="3573463"/>
            <a:ext cx="8820150" cy="2090737"/>
          </a:xfrm>
          <a:prstGeom prst="rect">
            <a:avLst/>
          </a:prstGeom>
          <a:solidFill>
            <a:srgbClr val="CCFFFF"/>
          </a:solidFill>
          <a:ln w="9525">
            <a:noFill/>
          </a:ln>
        </p:spPr>
        <p:txBody>
          <a:bodyPr anchor="t" anchorCtr="0">
            <a:spAutoFit/>
          </a:bodyPr>
          <a:p>
            <a:pPr marL="342900" indent="-342900">
              <a:lnSpc>
                <a:spcPct val="130000"/>
              </a:lnSpc>
              <a:buClrTx/>
              <a:buFontTx/>
              <a:buAutoNum type="arabicPeriod"/>
            </a:pPr>
            <a:r>
              <a:rPr lang="zh-CN" altLang="en-US" sz="2000" dirty="0">
                <a:latin typeface="Times New Roman" panose="02020603050405020304" pitchFamily="18" charset="0"/>
                <a:ea typeface="宋体" panose="02010600030101010101" pitchFamily="2" charset="-122"/>
              </a:rPr>
              <a:t>把“</a:t>
            </a:r>
            <a:r>
              <a:rPr lang="en-US" altLang="zh-CN" sz="2000" dirty="0">
                <a:latin typeface="Times New Roman" panose="02020603050405020304" pitchFamily="18" charset="0"/>
                <a:ea typeface="宋体" panose="02010600030101010101" pitchFamily="2" charset="-122"/>
              </a:rPr>
              <a:t>A Great way to fly! ”</a:t>
            </a:r>
            <a:r>
              <a:rPr lang="zh-CN" altLang="en-US" sz="2000" dirty="0">
                <a:latin typeface="Times New Roman" panose="02020603050405020304" pitchFamily="18" charset="0"/>
                <a:ea typeface="宋体" panose="02010600030101010101" pitchFamily="2" charset="-122"/>
              </a:rPr>
              <a:t>翻译成“新加坡航空，飞跃万里，超越一切！”突出了汉语气势磅礴的语势。</a:t>
            </a:r>
            <a:endParaRPr lang="zh-CN" altLang="en-US" sz="2000" dirty="0">
              <a:latin typeface="Times New Roman" panose="02020603050405020304" pitchFamily="18" charset="0"/>
              <a:ea typeface="宋体" panose="02010600030101010101" pitchFamily="2" charset="-122"/>
            </a:endParaRPr>
          </a:p>
          <a:p>
            <a:pPr marL="342900" indent="-342900">
              <a:lnSpc>
                <a:spcPct val="130000"/>
              </a:lnSpc>
              <a:buClrTx/>
              <a:buFontTx/>
              <a:buNone/>
            </a:pPr>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本广告中“</a:t>
            </a:r>
            <a:r>
              <a:rPr lang="en-US" altLang="zh-CN" sz="2000" dirty="0">
                <a:latin typeface="Times New Roman" panose="02020603050405020304" pitchFamily="18" charset="0"/>
                <a:ea typeface="宋体" panose="02010600030101010101" pitchFamily="2" charset="-122"/>
              </a:rPr>
              <a:t>happen”</a:t>
            </a:r>
            <a:r>
              <a:rPr lang="zh-CN" altLang="en-US" sz="2000" dirty="0">
                <a:latin typeface="Times New Roman" panose="02020603050405020304" pitchFamily="18" charset="0"/>
                <a:ea typeface="宋体" panose="02010600030101010101" pitchFamily="2" charset="-122"/>
              </a:rPr>
              <a:t>原本是中性词，这里显然是表达在本酒店什么事情都有可能，于是选取褒义，即一切好事皆有可能，翻译时与服务业紧密联系，于是翻译成“有求必应”，凸显了该酒店满足顾客需求的特色。</a:t>
            </a:r>
            <a:endParaRPr lang="zh-CN" altLang="en-US" sz="2000" dirty="0">
              <a:latin typeface="Times New Roman" panose="02020603050405020304" pitchFamily="18" charset="0"/>
              <a:ea typeface="宋体" panose="02010600030101010101" pitchFamily="2" charset="-122"/>
            </a:endParaRPr>
          </a:p>
        </p:txBody>
      </p:sp>
      <p:sp>
        <p:nvSpPr>
          <p:cNvPr id="51203" name="Rectangle 5"/>
          <p:cNvSpPr>
            <a:spLocks noGrp="1"/>
          </p:cNvSpPr>
          <p:nvPr>
            <p:ph type="title"/>
          </p:nvPr>
        </p:nvSpPr>
        <p:spPr>
          <a:ln/>
        </p:spPr>
        <p:txBody>
          <a:bodyPr vert="horz" wrap="square" lIns="91440" tIns="45720" rIns="91440" bIns="45720" anchor="b" anchorCtr="0"/>
          <a:p>
            <a:pPr eaLnBrk="1" hangingPunct="1"/>
            <a:r>
              <a:rPr lang="en-US" altLang="zh-CN" sz="2400" b="1" dirty="0"/>
              <a:t>Task VIII</a:t>
            </a:r>
            <a:r>
              <a:rPr lang="en-US" altLang="zh-CN" sz="2400" dirty="0"/>
              <a:t>  </a:t>
            </a:r>
            <a:r>
              <a:rPr lang="zh-CN" altLang="en-US" sz="2400" dirty="0"/>
              <a:t>阅读下列广告及其翻译，你认为该译文是采用了直译、意译还是仿译，如果都不是，那么译者采用了什么翻译方法？</a:t>
            </a:r>
            <a:endParaRPr lang="zh-CN" alt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4324">
                                            <p:txEl>
                                              <p:charRg st="0" end="58"/>
                                            </p:txEl>
                                          </p:spTgt>
                                        </p:tgtEl>
                                        <p:attrNameLst>
                                          <p:attrName>style.visibility</p:attrName>
                                        </p:attrNameLst>
                                      </p:cBhvr>
                                      <p:to>
                                        <p:strVal val="visible"/>
                                      </p:to>
                                    </p:set>
                                    <p:animEffect transition="in" filter="wipe(down)">
                                      <p:cBhvr>
                                        <p:cTn id="7" dur="500"/>
                                        <p:tgtEl>
                                          <p:spTgt spid="184324">
                                            <p:txEl>
                                              <p:charRg st="0" end="58"/>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4324">
                                            <p:txEl>
                                              <p:charRg st="58" end="158"/>
                                            </p:txEl>
                                          </p:spTgt>
                                        </p:tgtEl>
                                        <p:attrNameLst>
                                          <p:attrName>style.visibility</p:attrName>
                                        </p:attrNameLst>
                                      </p:cBhvr>
                                      <p:to>
                                        <p:strVal val="visible"/>
                                      </p:to>
                                    </p:set>
                                    <p:animEffect transition="in" filter="wipe(down)">
                                      <p:cBhvr>
                                        <p:cTn id="12" dur="500"/>
                                        <p:tgtEl>
                                          <p:spTgt spid="184324">
                                            <p:txEl>
                                              <p:charRg st="58" end="15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Rectangle 3"/>
          <p:cNvSpPr>
            <a:spLocks noGrp="1"/>
          </p:cNvSpPr>
          <p:nvPr>
            <p:ph idx="1"/>
          </p:nvPr>
        </p:nvSpPr>
        <p:spPr>
          <a:xfrm>
            <a:off x="1200150" y="1989138"/>
            <a:ext cx="8642350" cy="3168650"/>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It’s all within your reach! </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AT&amp;T</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译文：联络世界，触及未来！（美国电讯电报公司）</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 best a man can get! (Gillette)</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译文：给你最爽快的早餐！（吉列剃须刀）</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5.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Connecting people. (Nokia)</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译文：科技以人为本。（诺基亚）</a:t>
            </a:r>
            <a:endParaRPr lang="zh-CN" altLang="en-US" sz="2000" dirty="0">
              <a:latin typeface="Times New Roman" panose="02020603050405020304" pitchFamily="18" charset="0"/>
              <a:cs typeface="Times New Roman" panose="02020603050405020304" pitchFamily="18" charset="0"/>
            </a:endParaRPr>
          </a:p>
        </p:txBody>
      </p:sp>
      <p:sp>
        <p:nvSpPr>
          <p:cNvPr id="185349" name="Text Box 5"/>
          <p:cNvSpPr txBox="1"/>
          <p:nvPr/>
        </p:nvSpPr>
        <p:spPr>
          <a:xfrm>
            <a:off x="7537450" y="1773238"/>
            <a:ext cx="4232275" cy="3630612"/>
          </a:xfrm>
          <a:prstGeom prst="rect">
            <a:avLst/>
          </a:prstGeom>
          <a:solidFill>
            <a:srgbClr val="CCFFFF"/>
          </a:solidFill>
          <a:ln w="9525">
            <a:noFill/>
          </a:ln>
        </p:spPr>
        <p:txBody>
          <a:bodyPr wrap="square" anchor="t" anchorCtr="0">
            <a:spAutoFit/>
          </a:bodyPr>
          <a:p>
            <a:pPr>
              <a:lnSpc>
                <a:spcPct val="120000"/>
              </a:lnSpc>
              <a:buClrTx/>
              <a:buFontTx/>
            </a:pPr>
            <a:r>
              <a:rPr lang="en-US" altLang="zh-CN" sz="1600" dirty="0">
                <a:latin typeface="Arial" panose="020B0604020202020204" pitchFamily="34" charset="0"/>
                <a:ea typeface="宋体" panose="02010600030101010101" pitchFamily="2" charset="-122"/>
              </a:rPr>
              <a:t>3. “</a:t>
            </a:r>
            <a:r>
              <a:rPr lang="zh-CN" altLang="en-US" sz="1600" dirty="0">
                <a:latin typeface="Arial" panose="020B0604020202020204" pitchFamily="34" charset="0"/>
                <a:ea typeface="宋体" panose="02010600030101010101" pitchFamily="2" charset="-122"/>
              </a:rPr>
              <a:t>联络世界”是原意的表达，增加了“触及未来”，使广告词朗朗上口，对仗工整。</a:t>
            </a:r>
            <a:endParaRPr lang="zh-CN" altLang="en-US" sz="1600" dirty="0">
              <a:latin typeface="Arial" panose="020B0604020202020204" pitchFamily="34" charset="0"/>
              <a:ea typeface="宋体" panose="02010600030101010101" pitchFamily="2" charset="-122"/>
            </a:endParaRPr>
          </a:p>
          <a:p>
            <a:pPr>
              <a:lnSpc>
                <a:spcPct val="120000"/>
              </a:lnSpc>
              <a:buClrTx/>
              <a:buFontTx/>
            </a:pPr>
            <a:r>
              <a:rPr lang="en-US" altLang="zh-CN" sz="1600" dirty="0">
                <a:latin typeface="Arial" panose="020B0604020202020204" pitchFamily="34" charset="0"/>
                <a:ea typeface="宋体" panose="02010600030101010101" pitchFamily="2" charset="-122"/>
              </a:rPr>
              <a:t>4. </a:t>
            </a:r>
            <a:r>
              <a:rPr lang="zh-CN" altLang="en-US" sz="1600" dirty="0">
                <a:latin typeface="Arial" panose="020B0604020202020204" pitchFamily="34" charset="0"/>
                <a:ea typeface="宋体" panose="02010600030101010101" pitchFamily="2" charset="-122"/>
              </a:rPr>
              <a:t>本广告原意为“男人得到的最好的东西”，显然难以起到促销作用。而剃须是男人早上起床的第一件事。当今商业社会，生活节奏加快，人们希望迅速修面，所以创造性地利用比喻，翻译成“给你最爽快的早餐”，变换了人称，拉近了产品与消费者的距离。</a:t>
            </a:r>
            <a:endParaRPr lang="zh-CN" altLang="en-US" sz="1600" dirty="0">
              <a:latin typeface="Arial" panose="020B0604020202020204" pitchFamily="34" charset="0"/>
              <a:ea typeface="宋体" panose="02010600030101010101" pitchFamily="2" charset="-122"/>
            </a:endParaRPr>
          </a:p>
          <a:p>
            <a:pPr>
              <a:lnSpc>
                <a:spcPct val="120000"/>
              </a:lnSpc>
              <a:buClrTx/>
              <a:buFontTx/>
            </a:pPr>
            <a:r>
              <a:rPr lang="en-US" altLang="zh-CN" sz="1600" dirty="0">
                <a:latin typeface="Arial" panose="020B0604020202020204" pitchFamily="34" charset="0"/>
                <a:ea typeface="宋体" panose="02010600030101010101" pitchFamily="2" charset="-122"/>
              </a:rPr>
              <a:t>5. </a:t>
            </a:r>
            <a:r>
              <a:rPr lang="zh-CN" altLang="en-US" sz="1600" dirty="0">
                <a:latin typeface="Arial" panose="020B0604020202020204" pitchFamily="34" charset="0"/>
                <a:ea typeface="宋体" panose="02010600030101010101" pitchFamily="2" charset="-122"/>
              </a:rPr>
              <a:t>诺基亚作为移动电话生产商，一直信奉创新原则，视研发与科技创新为企业的生命，故创造性地把企业文化融入广告翻译之中，合情合理。</a:t>
            </a:r>
            <a:endParaRPr lang="zh-CN" altLang="en-US" sz="1600" dirty="0">
              <a:latin typeface="Arial" panose="020B0604020202020204" pitchFamily="34"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5349">
                                            <p:txEl>
                                              <p:charRg st="0" end="41"/>
                                            </p:txEl>
                                          </p:spTgt>
                                        </p:tgtEl>
                                        <p:attrNameLst>
                                          <p:attrName>style.visibility</p:attrName>
                                        </p:attrNameLst>
                                      </p:cBhvr>
                                      <p:to>
                                        <p:strVal val="visible"/>
                                      </p:to>
                                    </p:set>
                                    <p:anim calcmode="lin" valueType="num">
                                      <p:cBhvr additive="base">
                                        <p:cTn id="7" dur="500" fill="hold"/>
                                        <p:tgtEl>
                                          <p:spTgt spid="185349">
                                            <p:txEl>
                                              <p:charRg st="0" end="4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5349">
                                            <p:txEl>
                                              <p:charRg st="0" end="4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5349">
                                            <p:txEl>
                                              <p:charRg st="41" end="158"/>
                                            </p:txEl>
                                          </p:spTgt>
                                        </p:tgtEl>
                                        <p:attrNameLst>
                                          <p:attrName>style.visibility</p:attrName>
                                        </p:attrNameLst>
                                      </p:cBhvr>
                                      <p:to>
                                        <p:strVal val="visible"/>
                                      </p:to>
                                    </p:set>
                                    <p:anim calcmode="lin" valueType="num">
                                      <p:cBhvr additive="base">
                                        <p:cTn id="13" dur="500" fill="hold"/>
                                        <p:tgtEl>
                                          <p:spTgt spid="185349">
                                            <p:txEl>
                                              <p:charRg st="41" end="158"/>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5349">
                                            <p:txEl>
                                              <p:charRg st="41" end="158"/>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5349">
                                            <p:txEl>
                                              <p:charRg st="158" end="223"/>
                                            </p:txEl>
                                          </p:spTgt>
                                        </p:tgtEl>
                                        <p:attrNameLst>
                                          <p:attrName>style.visibility</p:attrName>
                                        </p:attrNameLst>
                                      </p:cBhvr>
                                      <p:to>
                                        <p:strVal val="visible"/>
                                      </p:to>
                                    </p:set>
                                    <p:anim calcmode="lin" valueType="num">
                                      <p:cBhvr additive="base">
                                        <p:cTn id="19" dur="500" fill="hold"/>
                                        <p:tgtEl>
                                          <p:spTgt spid="185349">
                                            <p:txEl>
                                              <p:charRg st="158" end="22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5349">
                                            <p:txEl>
                                              <p:charRg st="158" end="22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Rectangle 3"/>
          <p:cNvSpPr>
            <a:spLocks noGrp="1"/>
          </p:cNvSpPr>
          <p:nvPr>
            <p:ph idx="1"/>
          </p:nvPr>
        </p:nvSpPr>
        <p:spPr>
          <a:xfrm>
            <a:off x="1992630" y="1628775"/>
            <a:ext cx="9634220" cy="4679950"/>
          </a:xfrm>
          <a:ln/>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cs typeface="Times New Roman" panose="02020603050405020304" pitchFamily="18" charset="0"/>
              </a:rPr>
              <a:t>1.	CBD</a:t>
            </a:r>
            <a:r>
              <a:rPr lang="zh-CN" altLang="en-US" sz="2000" dirty="0">
                <a:latin typeface="Times New Roman" panose="02020603050405020304" pitchFamily="18" charset="0"/>
                <a:cs typeface="Times New Roman" panose="02020603050405020304" pitchFamily="18" charset="0"/>
              </a:rPr>
              <a:t>五公里半径内，最后一个别墅区？（房地产广告，</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广州日报</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2010</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日）</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Just 5 kilometers away from the central business districts, is it your dream life living in the last villa of the city?</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所有顾客凭本券享受打折优惠，购买</a:t>
            </a:r>
            <a:r>
              <a:rPr lang="en-US" altLang="zh-CN" sz="2000" dirty="0">
                <a:latin typeface="Times New Roman" panose="02020603050405020304" pitchFamily="18" charset="0"/>
                <a:cs typeface="Times New Roman" panose="02020603050405020304" pitchFamily="18" charset="0"/>
              </a:rPr>
              <a:t>50</a:t>
            </a:r>
            <a:r>
              <a:rPr lang="zh-CN" altLang="en-US" sz="2000" dirty="0">
                <a:latin typeface="Times New Roman" panose="02020603050405020304" pitchFamily="18" charset="0"/>
                <a:cs typeface="Times New Roman" panose="02020603050405020304" pitchFamily="18" charset="0"/>
              </a:rPr>
              <a:t>瓶依云矿泉水可享七折优惠。</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All customers must present this coupon to receive a discount of 30% off when purchasing fifty bottles of Evian Mineral Water. </a:t>
            </a:r>
            <a:endParaRPr lang="en-US" altLang="zh-CN" sz="2000" dirty="0">
              <a:latin typeface="Times New Roman" panose="02020603050405020304" pitchFamily="18" charset="0"/>
              <a:cs typeface="Times New Roman" panose="02020603050405020304" pitchFamily="18" charset="0"/>
            </a:endParaRPr>
          </a:p>
        </p:txBody>
      </p:sp>
      <p:sp>
        <p:nvSpPr>
          <p:cNvPr id="53250" name="Rectangle 4"/>
          <p:cNvSpPr>
            <a:spLocks noGrp="1"/>
          </p:cNvSpPr>
          <p:nvPr>
            <p:ph type="title"/>
          </p:nvPr>
        </p:nvSpPr>
        <p:spPr>
          <a:ln/>
        </p:spPr>
        <p:txBody>
          <a:bodyPr vert="horz" wrap="square" lIns="91440" tIns="45720" rIns="91440" bIns="45720" anchor="b" anchorCtr="0"/>
          <a:p>
            <a:pPr eaLnBrk="1" hangingPunct="1"/>
            <a:r>
              <a:rPr lang="en-US" altLang="zh-CN" sz="3100" b="1" dirty="0"/>
              <a:t>Task IX</a:t>
            </a:r>
            <a:r>
              <a:rPr lang="en-US" altLang="zh-CN" sz="3100" dirty="0"/>
              <a:t>  </a:t>
            </a:r>
            <a:r>
              <a:rPr lang="zh-CN" altLang="en-US" sz="3100" dirty="0"/>
              <a:t>翻译下列广告，讨论使用的翻译技巧。</a:t>
            </a:r>
            <a:endParaRPr lang="zh-CN" altLang="en-US" sz="3100" dirty="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Rectangle 3"/>
          <p:cNvSpPr>
            <a:spLocks noGrp="1"/>
          </p:cNvSpPr>
          <p:nvPr>
            <p:ph idx="1"/>
          </p:nvPr>
        </p:nvSpPr>
        <p:spPr>
          <a:xfrm>
            <a:off x="1703388" y="1557338"/>
            <a:ext cx="9882187" cy="4751387"/>
          </a:xfrm>
          <a:ln/>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 3.	</a:t>
            </a:r>
            <a:r>
              <a:rPr lang="zh-CN" altLang="en-US" sz="2000" dirty="0">
                <a:latin typeface="Times New Roman" panose="02020603050405020304" pitchFamily="18" charset="0"/>
                <a:cs typeface="Times New Roman" panose="02020603050405020304" pitchFamily="18" charset="0"/>
              </a:rPr>
              <a:t>夏威夷岛是世界上最美丽的地方之一。这里天气晴朗，气温整年在华氏</a:t>
            </a:r>
            <a:r>
              <a:rPr lang="en-US" altLang="zh-CN" sz="2000" dirty="0">
                <a:latin typeface="Times New Roman" panose="02020603050405020304" pitchFamily="18" charset="0"/>
                <a:cs typeface="Times New Roman" panose="02020603050405020304" pitchFamily="18" charset="0"/>
              </a:rPr>
              <a:t>60—90</a:t>
            </a:r>
            <a:r>
              <a:rPr lang="zh-CN" altLang="en-US" sz="2000" dirty="0">
                <a:latin typeface="Times New Roman" panose="02020603050405020304" pitchFamily="18" charset="0"/>
                <a:cs typeface="Times New Roman" panose="02020603050405020304" pitchFamily="18" charset="0"/>
              </a:rPr>
              <a:t>之间变化。夏天稍暖，冬天稍凉，但对于某些人来说每天都是晒太阳的好日子。（旅游广告）</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The Hawaiian Islands are one of the most beautiful places on earth. The weather is friendly. The temperature ranges from 60–90 degrees Fahrenheit all year long. It’s a little warmer in summer, and a little cooler in winter, but every day is a beach day for somebody.</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Rectangle 2"/>
          <p:cNvSpPr>
            <a:spLocks noGrp="1"/>
          </p:cNvSpPr>
          <p:nvPr>
            <p:ph type="title"/>
          </p:nvPr>
        </p:nvSpPr>
        <p:spPr>
          <a:ln/>
        </p:spPr>
        <p:txBody>
          <a:bodyPr vert="horz" wrap="square" lIns="91440" tIns="45720" rIns="91440" bIns="45720" anchor="b" anchorCtr="0"/>
          <a:p>
            <a:pPr eaLnBrk="1" hangingPunct="1"/>
            <a:r>
              <a:rPr lang="en-US" altLang="zh-CN" b="1" dirty="0"/>
              <a:t>§ PART FOUR </a:t>
            </a:r>
            <a:r>
              <a:rPr lang="zh-CN" altLang="en-US" dirty="0"/>
              <a:t>讨论：</a:t>
            </a:r>
            <a:endParaRPr lang="zh-CN" altLang="en-US" dirty="0"/>
          </a:p>
        </p:txBody>
      </p:sp>
      <p:sp>
        <p:nvSpPr>
          <p:cNvPr id="55298" name="Rectangle 3"/>
          <p:cNvSpPr>
            <a:spLocks noGrp="1"/>
          </p:cNvSpPr>
          <p:nvPr>
            <p:ph idx="1"/>
          </p:nvPr>
        </p:nvSpPr>
        <p:spPr>
          <a:xfrm>
            <a:off x="6456680" y="2781300"/>
            <a:ext cx="5001260" cy="3095625"/>
          </a:xfrm>
          <a:ln/>
        </p:spPr>
        <p:txBody>
          <a:bodyPr vert="horz" wrap="square" lIns="91440" tIns="45720" rIns="91440" bIns="45720" anchor="t" anchorCtr="0"/>
          <a:p>
            <a:pPr eaLnBrk="1" hangingPunct="1">
              <a:lnSpc>
                <a:spcPct val="120000"/>
              </a:lnSpc>
            </a:pPr>
            <a:r>
              <a:rPr lang="zh-CN" altLang="en-US" sz="2800" dirty="0">
                <a:latin typeface="宋体" panose="02010600030101010101" pitchFamily="2" charset="-122"/>
              </a:rPr>
              <a:t>通过上述翻译任务，你认为广告翻译还可以采用那些策略</a:t>
            </a:r>
            <a:r>
              <a:rPr lang="en-US" altLang="zh-CN" sz="2800" dirty="0">
                <a:latin typeface="宋体" panose="02010600030101010101" pitchFamily="2" charset="-122"/>
              </a:rPr>
              <a:t>?</a:t>
            </a:r>
            <a:r>
              <a:rPr lang="zh-CN" altLang="en-US" sz="2800" dirty="0">
                <a:latin typeface="宋体" panose="02010600030101010101" pitchFamily="2" charset="-122"/>
              </a:rPr>
              <a:t>广告翻译需要注意哪些事项？</a:t>
            </a:r>
            <a:endParaRPr lang="zh-CN" altLang="en-US" sz="2800" dirty="0">
              <a:latin typeface="宋体" panose="02010600030101010101" pitchFamily="2" charset="-122"/>
            </a:endParaRPr>
          </a:p>
        </p:txBody>
      </p:sp>
      <p:pic>
        <p:nvPicPr>
          <p:cNvPr id="55299" name="Picture 5" descr="group-discussion_2"/>
          <p:cNvPicPr>
            <a:picLocks noChangeAspect="1"/>
          </p:cNvPicPr>
          <p:nvPr/>
        </p:nvPicPr>
        <p:blipFill>
          <a:blip r:embed="rId1"/>
          <a:stretch>
            <a:fillRect/>
          </a:stretch>
        </p:blipFill>
        <p:spPr>
          <a:xfrm>
            <a:off x="2495550" y="2636838"/>
            <a:ext cx="3786188" cy="2706687"/>
          </a:xfrm>
          <a:prstGeom prst="rect">
            <a:avLst/>
          </a:prstGeom>
          <a:noFill/>
          <a:ln w="9525">
            <a:noFill/>
          </a:ln>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Rectangle 2"/>
          <p:cNvSpPr>
            <a:spLocks noGrp="1"/>
          </p:cNvSpPr>
          <p:nvPr>
            <p:ph type="title"/>
          </p:nvPr>
        </p:nvSpPr>
        <p:spPr>
          <a:xfrm>
            <a:off x="2566988" y="765175"/>
            <a:ext cx="7602537" cy="750888"/>
          </a:xfrm>
          <a:ln/>
        </p:spPr>
        <p:txBody>
          <a:bodyPr vert="horz" wrap="square" lIns="91440" tIns="45720" rIns="91440" bIns="45720" anchor="b" anchorCtr="0"/>
          <a:p>
            <a:pPr eaLnBrk="1" hangingPunct="1"/>
            <a:r>
              <a:rPr lang="en-US" altLang="zh-CN" b="1" dirty="0"/>
              <a:t>§ PART ONE </a:t>
            </a:r>
            <a:r>
              <a:rPr lang="zh-CN" altLang="en-US" b="1" dirty="0"/>
              <a:t>认识广告与广告翻译</a:t>
            </a:r>
            <a:endParaRPr lang="zh-CN" altLang="en-US" b="1" dirty="0"/>
          </a:p>
        </p:txBody>
      </p:sp>
      <p:sp>
        <p:nvSpPr>
          <p:cNvPr id="10242" name="Rectangle 10"/>
          <p:cNvSpPr>
            <a:spLocks noGrp="1"/>
          </p:cNvSpPr>
          <p:nvPr>
            <p:ph idx="1"/>
          </p:nvPr>
        </p:nvSpPr>
        <p:spPr>
          <a:xfrm>
            <a:off x="2438400" y="1844675"/>
            <a:ext cx="8462963" cy="863600"/>
          </a:xfrm>
          <a:ln/>
        </p:spPr>
        <p:txBody>
          <a:bodyPr vert="horz" wrap="square" lIns="91440" tIns="45720" rIns="91440" bIns="45720" anchor="t" anchorCtr="0"/>
          <a:p>
            <a:pPr eaLnBrk="1" hangingPunct="1">
              <a:lnSpc>
                <a:spcPct val="90000"/>
              </a:lnSpc>
            </a:pPr>
            <a:r>
              <a:rPr lang="en-US" altLang="zh-CN" sz="2400" b="1" dirty="0">
                <a:latin typeface="Times New Roman" panose="02020603050405020304" pitchFamily="18" charset="0"/>
                <a:cs typeface="Times New Roman" panose="02020603050405020304" pitchFamily="18" charset="0"/>
              </a:rPr>
              <a:t>Task I</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阅读下列广告并思考：广告是什么；由什么构成；广告有哪些种类？</a:t>
            </a:r>
            <a:endParaRPr lang="zh-CN" altLang="en-US" sz="2400" dirty="0">
              <a:latin typeface="Times New Roman" panose="02020603050405020304" pitchFamily="18" charset="0"/>
              <a:cs typeface="Times New Roman" panose="02020603050405020304" pitchFamily="18" charset="0"/>
            </a:endParaRPr>
          </a:p>
        </p:txBody>
      </p:sp>
      <p:pic>
        <p:nvPicPr>
          <p:cNvPr id="10243" name="Picture 13"/>
          <p:cNvPicPr>
            <a:picLocks noChangeAspect="1"/>
          </p:cNvPicPr>
          <p:nvPr/>
        </p:nvPicPr>
        <p:blipFill>
          <a:blip r:embed="rId1"/>
          <a:stretch>
            <a:fillRect/>
          </a:stretch>
        </p:blipFill>
        <p:spPr>
          <a:xfrm>
            <a:off x="2063750" y="3284538"/>
            <a:ext cx="2357438" cy="2881312"/>
          </a:xfrm>
          <a:prstGeom prst="rect">
            <a:avLst/>
          </a:prstGeom>
          <a:noFill/>
          <a:ln w="9525">
            <a:noFill/>
          </a:ln>
        </p:spPr>
      </p:pic>
      <p:pic>
        <p:nvPicPr>
          <p:cNvPr id="10244" name="ipfBP_alXvdNCGQlM:"/>
          <p:cNvPicPr>
            <a:picLocks noChangeAspect="1"/>
          </p:cNvPicPr>
          <p:nvPr/>
        </p:nvPicPr>
        <p:blipFill>
          <a:blip r:embed="rId2"/>
          <a:stretch>
            <a:fillRect/>
          </a:stretch>
        </p:blipFill>
        <p:spPr>
          <a:xfrm>
            <a:off x="4800600" y="3357563"/>
            <a:ext cx="2447925" cy="2447925"/>
          </a:xfrm>
          <a:prstGeom prst="rect">
            <a:avLst/>
          </a:prstGeom>
          <a:noFill/>
          <a:ln w="9525">
            <a:noFill/>
          </a:ln>
        </p:spPr>
      </p:pic>
      <p:pic>
        <p:nvPicPr>
          <p:cNvPr id="10245" name="{BBBC9E6D-BC43-4050-AF95-B3DADC8DDD82}" descr="1237262_11n"/>
          <p:cNvPicPr>
            <a:picLocks noChangeAspect="1"/>
          </p:cNvPicPr>
          <p:nvPr/>
        </p:nvPicPr>
        <p:blipFill>
          <a:blip r:embed="rId3"/>
          <a:stretch>
            <a:fillRect/>
          </a:stretch>
        </p:blipFill>
        <p:spPr>
          <a:xfrm>
            <a:off x="7535863" y="3068638"/>
            <a:ext cx="2770187" cy="2852737"/>
          </a:xfrm>
          <a:prstGeom prst="rect">
            <a:avLst/>
          </a:prstGeom>
          <a:noFill/>
          <a:ln w="9525">
            <a:noFill/>
          </a:ln>
        </p:spPr>
      </p:pic>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Rectangle 2"/>
          <p:cNvSpPr>
            <a:spLocks noGrp="1"/>
          </p:cNvSpPr>
          <p:nvPr>
            <p:ph type="title"/>
          </p:nvPr>
        </p:nvSpPr>
        <p:spPr>
          <a:ln/>
        </p:spPr>
        <p:txBody>
          <a:bodyPr vert="horz" wrap="square" lIns="91440" tIns="45720" rIns="91440" bIns="45720" anchor="b" anchorCtr="0"/>
          <a:p>
            <a:pPr eaLnBrk="1" hangingPunct="1"/>
            <a:r>
              <a:rPr lang="en-US" altLang="zh-CN" sz="4000" b="1" dirty="0"/>
              <a:t>I.</a:t>
            </a:r>
            <a:r>
              <a:rPr lang="en-US" altLang="zh-CN" sz="4000" dirty="0"/>
              <a:t> </a:t>
            </a:r>
            <a:r>
              <a:rPr lang="zh-CN" altLang="en-US" sz="4000" dirty="0"/>
              <a:t>广告翻译小结</a:t>
            </a:r>
            <a:endParaRPr lang="zh-CN" altLang="en-US" sz="4000" dirty="0"/>
          </a:p>
        </p:txBody>
      </p:sp>
      <p:sp>
        <p:nvSpPr>
          <p:cNvPr id="56322" name="Rectangle 3"/>
          <p:cNvSpPr>
            <a:spLocks noGrp="1"/>
          </p:cNvSpPr>
          <p:nvPr>
            <p:ph idx="1"/>
          </p:nvPr>
        </p:nvSpPr>
        <p:spPr>
          <a:xfrm>
            <a:off x="2135188" y="1628775"/>
            <a:ext cx="9097962" cy="4752975"/>
          </a:xfrm>
          <a:ln/>
        </p:spPr>
        <p:txBody>
          <a:bodyPr vert="horz" wrap="square" lIns="91440" tIns="45720" rIns="91440" bIns="45720" anchor="t" anchorCtr="0"/>
          <a:p>
            <a:pPr eaLnBrk="1" hangingPunct="1">
              <a:lnSpc>
                <a:spcPct val="170000"/>
              </a:lnSpc>
            </a:pPr>
            <a:r>
              <a:rPr lang="zh-CN" altLang="en-US" sz="2000" dirty="0"/>
              <a:t>本单元介绍了广告的语言特征并通过不同的翻译任务介绍了广告翻译技巧。广告翻译必须注意语言的简洁性、说服性和可读性。从传统的翻译路径看，可以采用直译法和意译法，对于那些无法采用直译法或者意译法的广告语，可以采用仿译法或者创译法。由于英语中使用名词或者名词短语偏多，而汉语中使用动词或者动词短语偏多，广告翻译中也常常采用词类转换法。从句法的角度看，可以采用分译法或者合译法，比如：</a:t>
            </a:r>
            <a:endParaRPr lang="zh-CN" altLang="en-US" sz="2000" dirty="0"/>
          </a:p>
        </p:txBody>
      </p:sp>
      <p:pic>
        <p:nvPicPr>
          <p:cNvPr id="56323" name="Picture 4" descr="Img227837360"/>
          <p:cNvPicPr>
            <a:picLocks noChangeAspect="1"/>
          </p:cNvPicPr>
          <p:nvPr/>
        </p:nvPicPr>
        <p:blipFill>
          <a:blip r:embed="rId1"/>
          <a:stretch>
            <a:fillRect/>
          </a:stretch>
        </p:blipFill>
        <p:spPr>
          <a:xfrm>
            <a:off x="8040688" y="0"/>
            <a:ext cx="2627312" cy="1693863"/>
          </a:xfrm>
          <a:prstGeom prst="rect">
            <a:avLst/>
          </a:prstGeom>
          <a:noFill/>
          <a:ln w="9525">
            <a:noFill/>
          </a:ln>
        </p:spPr>
      </p:pic>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Rectangle 2"/>
          <p:cNvSpPr>
            <a:spLocks noGrp="1"/>
          </p:cNvSpPr>
          <p:nvPr>
            <p:ph type="title"/>
          </p:nvPr>
        </p:nvSpPr>
        <p:spPr>
          <a:xfrm>
            <a:off x="1827213" y="301625"/>
            <a:ext cx="9750425" cy="1143000"/>
          </a:xfrm>
          <a:ln/>
        </p:spPr>
        <p:txBody>
          <a:bodyPr vert="horz" wrap="square" lIns="91440" tIns="45720" rIns="91440" bIns="45720" anchor="b" anchorCtr="0"/>
          <a:p>
            <a:pPr eaLnBrk="1" hangingPunct="1"/>
            <a:r>
              <a:rPr lang="en-US" altLang="zh-CN" dirty="0"/>
              <a:t> </a:t>
            </a:r>
            <a:endParaRPr lang="en-US" altLang="zh-CN" dirty="0"/>
          </a:p>
        </p:txBody>
      </p:sp>
      <p:sp>
        <p:nvSpPr>
          <p:cNvPr id="57346" name="Text Box 156"/>
          <p:cNvSpPr txBox="1"/>
          <p:nvPr/>
        </p:nvSpPr>
        <p:spPr>
          <a:xfrm>
            <a:off x="1774825" y="1844675"/>
            <a:ext cx="8569325" cy="3107690"/>
          </a:xfrm>
          <a:prstGeom prst="rect">
            <a:avLst/>
          </a:prstGeom>
          <a:noFill/>
          <a:ln w="9525">
            <a:noFill/>
          </a:ln>
        </p:spPr>
        <p:txBody>
          <a:bodyPr anchor="t" anchorCtr="0">
            <a:spAutoFit/>
          </a:bodyPr>
          <a:p>
            <a:pPr>
              <a:lnSpc>
                <a:spcPct val="140000"/>
              </a:lnSpc>
              <a:buClrTx/>
              <a:buFontTx/>
            </a:pP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000" b="1" dirty="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］原文：一代“王朝酒”，三次获金牌。（“王朝”牌葡萄酒）</a:t>
            </a:r>
            <a:endParaRPr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buClrTx/>
              <a:buFontTx/>
            </a:pPr>
            <a:endParaRPr lang="zh-CN" altLang="en-US" sz="1000" dirty="0">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buClrTx/>
              <a:buFontTx/>
            </a:pP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译文：</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Three gold medals in one Dynasty. </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Dynasty Wine</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buClrTx/>
              <a:buFontTx/>
            </a:pPr>
            <a:endParaRPr lang="zh-CN" altLang="en-US" sz="1000" dirty="0">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buClrTx/>
              <a:buFontTx/>
            </a:pP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汉语原文欲给消费者传递的重要信息是王朝酒三次获得了金牌。译文打破原文格局，从全新角度赋予商品内涵，利用“</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Dynasty”</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一语双关，不仅指“王朝”酒的品牌，也含有“朝代”的意思。王朝酒在一个朝代就获三次金牌的事实，可以彻头彻尾地征服消费者。</a:t>
            </a:r>
            <a:endParaRPr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Text Box 38"/>
          <p:cNvSpPr txBox="1"/>
          <p:nvPr/>
        </p:nvSpPr>
        <p:spPr>
          <a:xfrm>
            <a:off x="1919605" y="1701800"/>
            <a:ext cx="9786620" cy="3538220"/>
          </a:xfrm>
          <a:prstGeom prst="rect">
            <a:avLst/>
          </a:prstGeom>
          <a:noFill/>
          <a:ln w="9525">
            <a:noFill/>
          </a:ln>
        </p:spPr>
        <p:txBody>
          <a:bodyPr wrap="square" anchor="t" anchorCtr="0">
            <a:spAutoFit/>
          </a:bodyPr>
          <a:p>
            <a:pPr>
              <a:lnSpc>
                <a:spcPct val="160000"/>
              </a:lnSpc>
              <a:buClrTx/>
              <a:buFontTx/>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由于生活环境、生活习惯等方面的差异，中国人与西方人在价值观念、思维方式等方面存在较大的差异。广告翻译同样需要我们关注文化差异及其对广告翻译的影响。</a:t>
            </a:r>
            <a:endParaRPr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a:p>
            <a:pPr>
              <a:lnSpc>
                <a:spcPct val="160000"/>
              </a:lnSpc>
              <a:buClrTx/>
              <a:buFontTx/>
            </a:pP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      在价值观念上，西方人重个人主义（注意个人主义与自私自利有本质区别），强调个人品味和个性表现，而中国人崇尚集体主义。</a:t>
            </a:r>
            <a:endParaRPr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a:p>
            <a:pPr>
              <a:lnSpc>
                <a:spcPct val="160000"/>
              </a:lnSpc>
              <a:buClrTx/>
              <a:buFontTx/>
            </a:pP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“大家好才是真的好（广州好迪）”的广告直译就无法收到良好的广告效果。</a:t>
            </a:r>
            <a:endParaRPr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a:p>
            <a:pPr>
              <a:lnSpc>
                <a:spcPct val="160000"/>
              </a:lnSpc>
              <a:buClrTx/>
              <a:buFontTx/>
            </a:pP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      套用“</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Give a Timex to all, and to all a good time”</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，把它翻译成“</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Give a Houdy to all, and to all a great time.”</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这样翻译，可以收到事半功倍的效果。</a:t>
            </a:r>
            <a:endParaRPr lang="zh-CN" altLang="en-US" sz="2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8370" name="Rectangle 40"/>
          <p:cNvSpPr>
            <a:spLocks noGrp="1"/>
          </p:cNvSpPr>
          <p:nvPr>
            <p:ph type="title"/>
          </p:nvPr>
        </p:nvSpPr>
        <p:spPr>
          <a:ln/>
        </p:spPr>
        <p:txBody>
          <a:bodyPr vert="horz" wrap="square" lIns="91440" tIns="45720" rIns="91440" bIns="45720" anchor="b" anchorCtr="0"/>
          <a:p>
            <a:pPr eaLnBrk="1" hangingPunct="1"/>
            <a:r>
              <a:rPr lang="en-US" altLang="zh-CN" b="1" dirty="0">
                <a:solidFill>
                  <a:schemeClr val="tx1"/>
                </a:solidFill>
              </a:rPr>
              <a:t>II.</a:t>
            </a:r>
            <a:r>
              <a:rPr lang="en-US" altLang="zh-CN" dirty="0">
                <a:solidFill>
                  <a:schemeClr val="tx1"/>
                </a:solidFill>
              </a:rPr>
              <a:t> </a:t>
            </a:r>
            <a:r>
              <a:rPr lang="zh-CN" altLang="en-US" dirty="0">
                <a:solidFill>
                  <a:schemeClr val="tx1"/>
                </a:solidFill>
              </a:rPr>
              <a:t>广告翻译中的文化因素</a:t>
            </a:r>
            <a:endParaRPr lang="zh-CN" altLang="en-US" dirty="0">
              <a:solidFill>
                <a:schemeClr val="tx1"/>
              </a:solidFill>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Rectangle 3"/>
          <p:cNvSpPr>
            <a:spLocks noGrp="1"/>
          </p:cNvSpPr>
          <p:nvPr>
            <p:ph idx="1"/>
          </p:nvPr>
        </p:nvSpPr>
        <p:spPr>
          <a:xfrm>
            <a:off x="1524000" y="692785"/>
            <a:ext cx="10260330" cy="4798060"/>
          </a:xfrm>
          <a:solidFill>
            <a:schemeClr val="bg1"/>
          </a:solidFill>
          <a:ln/>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［例</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］原文：衣食住行，有龙则灵。（建设银行龙卡）</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Your everyday life is very busy, Our </a:t>
            </a:r>
            <a:r>
              <a:rPr lang="en-US" altLang="zh-CN" sz="2000" i="1" dirty="0">
                <a:latin typeface="Times New Roman" panose="02020603050405020304" pitchFamily="18" charset="0"/>
                <a:cs typeface="Times New Roman" panose="02020603050405020304" pitchFamily="18" charset="0"/>
              </a:rPr>
              <a:t>Long</a:t>
            </a:r>
            <a:r>
              <a:rPr lang="en-US" altLang="zh-CN" sz="2000" dirty="0">
                <a:latin typeface="Times New Roman" panose="02020603050405020304" pitchFamily="18" charset="0"/>
                <a:cs typeface="Times New Roman" panose="02020603050405020304" pitchFamily="18" charset="0"/>
              </a:rPr>
              <a:t> Card can make it easy. </a:t>
            </a:r>
            <a:r>
              <a:rPr lang="zh-CN" altLang="en-US" sz="2000" dirty="0">
                <a:latin typeface="Times New Roman" panose="02020603050405020304" pitchFamily="18" charset="0"/>
                <a:cs typeface="Times New Roman" panose="02020603050405020304" pitchFamily="18" charset="0"/>
              </a:rPr>
              <a:t>（丁衡祁，</a:t>
            </a:r>
            <a:r>
              <a:rPr lang="en-US" altLang="zh-CN" sz="2000" dirty="0">
                <a:latin typeface="Times New Roman" panose="02020603050405020304" pitchFamily="18" charset="0"/>
                <a:cs typeface="Times New Roman" panose="02020603050405020304" pitchFamily="18" charset="0"/>
              </a:rPr>
              <a:t>2004</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本广告原文仿拟了中国唐朝著名诗人刘禹锡</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陋室铭</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中的名句：“山不在高，有仙则名；水不在深，有龙则灵。”该广告对中国人而言，耳熟能详，妇孺皆知，饱含中国历史文化信息，一方面让读者产生丰富的互文性联想，可是在译语中难以重现其深刻内涵；另一方面，“龙”本身具有的象征意义在中西文化中大相径庭。在中国人的心目中，“龙”是神圣的象征，是皇权的象征，也是中华民族凝聚力的标志。但是，在西方“龙”与“</a:t>
            </a:r>
            <a:r>
              <a:rPr lang="en-US" altLang="zh-CN" sz="2000" dirty="0">
                <a:latin typeface="Times New Roman" panose="02020603050405020304" pitchFamily="18" charset="0"/>
                <a:cs typeface="Times New Roman" panose="02020603050405020304" pitchFamily="18" charset="0"/>
              </a:rPr>
              <a:t>dragon”</a:t>
            </a:r>
            <a:r>
              <a:rPr lang="zh-CN" altLang="en-US" sz="2000" dirty="0">
                <a:latin typeface="Times New Roman" panose="02020603050405020304" pitchFamily="18" charset="0"/>
                <a:cs typeface="Times New Roman" panose="02020603050405020304" pitchFamily="18" charset="0"/>
              </a:rPr>
              <a:t>等同；而后者在西方人眼中指张牙舞爪的动物，是“魔鬼和罪恶”的象征。把“龙卡”翻译成“</a:t>
            </a:r>
            <a:r>
              <a:rPr lang="en-US" altLang="zh-CN" sz="2000" dirty="0">
                <a:latin typeface="Times New Roman" panose="02020603050405020304" pitchFamily="18" charset="0"/>
                <a:cs typeface="Times New Roman" panose="02020603050405020304" pitchFamily="18" charset="0"/>
              </a:rPr>
              <a:t>Long Card”</a:t>
            </a:r>
            <a:r>
              <a:rPr lang="zh-CN" altLang="en-US" sz="2000" dirty="0">
                <a:latin typeface="Times New Roman" panose="02020603050405020304" pitchFamily="18" charset="0"/>
                <a:cs typeface="Times New Roman" panose="02020603050405020304" pitchFamily="18" charset="0"/>
              </a:rPr>
              <a:t>，而且将“</a:t>
            </a:r>
            <a:r>
              <a:rPr lang="en-US" altLang="zh-CN" sz="2000" i="1" dirty="0">
                <a:latin typeface="Times New Roman" panose="02020603050405020304" pitchFamily="18" charset="0"/>
                <a:cs typeface="Times New Roman" panose="02020603050405020304" pitchFamily="18" charset="0"/>
              </a:rPr>
              <a:t>Long</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斜体，恰到好处，符合读者的接受心理，可以收到预期的广告效果。</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Rectangle 3"/>
          <p:cNvSpPr>
            <a:spLocks noGrp="1"/>
          </p:cNvSpPr>
          <p:nvPr>
            <p:ph idx="1"/>
          </p:nvPr>
        </p:nvSpPr>
        <p:spPr>
          <a:xfrm>
            <a:off x="1529080" y="476250"/>
            <a:ext cx="10168890" cy="4731385"/>
          </a:xfrm>
          <a:solidFill>
            <a:schemeClr val="bg1"/>
          </a:solidFill>
          <a:ln/>
        </p:spPr>
        <p:txBody>
          <a:bodyPr vert="horz" wrap="square" lIns="91440" tIns="45720" rIns="91440" bIns="45720" anchor="t" anchorCtr="0"/>
          <a:p>
            <a:pPr eaLnBrk="1" hangingPunct="1">
              <a:lnSpc>
                <a:spcPct val="160000"/>
              </a:lnSpc>
            </a:pPr>
            <a:r>
              <a:rPr lang="zh-CN" altLang="en-US" sz="1800" dirty="0">
                <a:latin typeface="Times New Roman" panose="02020603050405020304" pitchFamily="18" charset="0"/>
                <a:cs typeface="Times New Roman" panose="02020603050405020304" pitchFamily="18" charset="0"/>
              </a:rPr>
              <a:t>［例</a:t>
            </a:r>
            <a:r>
              <a:rPr lang="en-US" altLang="zh-CN" sz="1800" dirty="0">
                <a:latin typeface="Times New Roman" panose="02020603050405020304" pitchFamily="18" charset="0"/>
                <a:cs typeface="Times New Roman" panose="02020603050405020304" pitchFamily="18" charset="0"/>
              </a:rPr>
              <a:t>3</a:t>
            </a:r>
            <a:r>
              <a:rPr lang="zh-CN" altLang="en-US" sz="1800" dirty="0">
                <a:latin typeface="Times New Roman" panose="02020603050405020304" pitchFamily="18" charset="0"/>
                <a:cs typeface="Times New Roman" panose="02020603050405020304" pitchFamily="18" charset="0"/>
              </a:rPr>
              <a:t>］原文：团结湖北京烤鸭店为全聚德挂炉烤鸭。为保证宾客品尝精美风味，全部现吃现烤。精选北京白鸭，以果木挂炉烧烤，只需</a:t>
            </a:r>
            <a:r>
              <a:rPr lang="en-US" altLang="zh-CN" sz="1800" dirty="0">
                <a:latin typeface="Times New Roman" panose="02020603050405020304" pitchFamily="18" charset="0"/>
                <a:cs typeface="Times New Roman" panose="02020603050405020304" pitchFamily="18" charset="0"/>
              </a:rPr>
              <a:t>40</a:t>
            </a:r>
            <a:r>
              <a:rPr lang="zh-CN" altLang="en-US" sz="1800" dirty="0">
                <a:latin typeface="Times New Roman" panose="02020603050405020304" pitchFamily="18" charset="0"/>
                <a:cs typeface="Times New Roman" panose="02020603050405020304" pitchFamily="18" charset="0"/>
              </a:rPr>
              <a:t>分钟就能品尝到为您特别烤制的色泽枣红、香酥嫩脆、浓香四溢的正宗烤鸭。</a:t>
            </a:r>
            <a:endParaRPr lang="zh-CN" altLang="en-US" sz="18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1800" dirty="0">
                <a:latin typeface="Times New Roman" panose="02020603050405020304" pitchFamily="18" charset="0"/>
                <a:cs typeface="Times New Roman" panose="02020603050405020304" pitchFamily="18" charset="0"/>
              </a:rPr>
              <a:t>译文：</a:t>
            </a:r>
            <a:r>
              <a:rPr lang="en-US" altLang="zh-CN" sz="1800" dirty="0">
                <a:latin typeface="Times New Roman" panose="02020603050405020304" pitchFamily="18" charset="0"/>
                <a:cs typeface="Times New Roman" panose="02020603050405020304" pitchFamily="18" charset="0"/>
              </a:rPr>
              <a:t>Tuanjiehu Beijing Roast Duck Restaurant uses only the finest Beijing Ducks which are only roasted after you place your order. Preparation takes 40 minutes after which we will serve you with a delicious, golden red Beijing Duck with crunchy skin. (</a:t>
            </a:r>
            <a:r>
              <a:rPr lang="zh-CN" altLang="en-US" sz="1800" dirty="0">
                <a:latin typeface="Times New Roman" panose="02020603050405020304" pitchFamily="18" charset="0"/>
                <a:cs typeface="Times New Roman" panose="02020603050405020304" pitchFamily="18" charset="0"/>
              </a:rPr>
              <a:t>陈小慰：</a:t>
            </a:r>
            <a:r>
              <a:rPr lang="en-US" altLang="zh-CN" sz="1800" dirty="0">
                <a:latin typeface="Times New Roman" panose="02020603050405020304" pitchFamily="18" charset="0"/>
                <a:cs typeface="Times New Roman" panose="02020603050405020304" pitchFamily="18" charset="0"/>
              </a:rPr>
              <a:t>2000</a:t>
            </a:r>
            <a:r>
              <a:rPr lang="zh-CN" altLang="en-US" sz="1800" dirty="0">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1800" dirty="0">
                <a:latin typeface="Times New Roman" panose="02020603050405020304" pitchFamily="18" charset="0"/>
                <a:cs typeface="Times New Roman" panose="02020603050405020304" pitchFamily="18" charset="0"/>
              </a:rPr>
              <a:t>如“挂炉烤鸭”、“果木挂炉烧烤”等为专业词汇，消费者即使是中国消费者也未必了解，更何况是对中国文化知之甚少的外国人，所以翻译时需要考虑到消费者的文化背景及接受程度，采用省译法，把广告中的如“精选北京白鸭”、“色泽枣红”、“浓香四溢”等吸引消费者的关键信息翻译出来，达到引起消费者兴趣和食欲的目的即可。</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Rectangle 3"/>
          <p:cNvSpPr>
            <a:spLocks noGrp="1"/>
          </p:cNvSpPr>
          <p:nvPr>
            <p:ph idx="1"/>
          </p:nvPr>
        </p:nvSpPr>
        <p:spPr>
          <a:xfrm>
            <a:off x="1558925" y="1701800"/>
            <a:ext cx="10131425" cy="4050030"/>
          </a:xfrm>
          <a:ln/>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］原文：</a:t>
            </a:r>
            <a:r>
              <a:rPr lang="en-US" altLang="zh-CN" sz="2000" b="1" dirty="0">
                <a:latin typeface="Times New Roman" panose="02020603050405020304" pitchFamily="18" charset="0"/>
                <a:cs typeface="Times New Roman" panose="02020603050405020304" pitchFamily="18" charset="0"/>
              </a:rPr>
              <a:t>Give up my Pepsi? Don’t even think about it. BE YOUNG</a:t>
            </a:r>
            <a:r>
              <a:rPr lang="zh-CN" altLang="en-US" sz="2000" b="1" dirty="0">
                <a:latin typeface="Times New Roman" panose="02020603050405020304" pitchFamily="18" charset="0"/>
                <a:cs typeface="Times New Roman" panose="02020603050405020304" pitchFamily="18" charset="0"/>
              </a:rPr>
              <a:t>，</a:t>
            </a:r>
            <a:r>
              <a:rPr lang="en-US" altLang="zh-CN" sz="2000" b="1" dirty="0">
                <a:latin typeface="Times New Roman" panose="02020603050405020304" pitchFamily="18" charset="0"/>
                <a:cs typeface="Times New Roman" panose="02020603050405020304" pitchFamily="18" charset="0"/>
              </a:rPr>
              <a:t>HAVE FUN</a:t>
            </a:r>
            <a:r>
              <a:rPr lang="zh-CN" altLang="en-US" sz="2000" b="1" dirty="0">
                <a:latin typeface="Times New Roman" panose="02020603050405020304" pitchFamily="18" charset="0"/>
                <a:cs typeface="Times New Roman" panose="02020603050405020304" pitchFamily="18" charset="0"/>
              </a:rPr>
              <a:t>，</a:t>
            </a:r>
            <a:r>
              <a:rPr lang="en-US" altLang="zh-CN" sz="2000" b="1" dirty="0">
                <a:latin typeface="Times New Roman" panose="02020603050405020304" pitchFamily="18" charset="0"/>
                <a:cs typeface="Times New Roman" panose="02020603050405020304" pitchFamily="18" charset="0"/>
              </a:rPr>
              <a:t>DRINK PEPSI.</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译文：新事可乐，旧事可乐，小事可乐，大事可乐，祝您百事可乐。</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英文广告体现青春、动感、活力、欢快的情境，这正是西方人追求的境界，让人联想到购买此产品便能体验到产品带来的愉悦心情；原文没有重复，也不啰嗦。但是在中国，“</a:t>
            </a:r>
            <a:r>
              <a:rPr lang="en-US" altLang="zh-CN" sz="2000" dirty="0">
                <a:latin typeface="Times New Roman" panose="02020603050405020304" pitchFamily="18" charset="0"/>
                <a:cs typeface="Times New Roman" panose="02020603050405020304" pitchFamily="18" charset="0"/>
              </a:rPr>
              <a:t>Pepsi”</a:t>
            </a:r>
            <a:r>
              <a:rPr lang="zh-CN" altLang="en-US" sz="2000" dirty="0">
                <a:latin typeface="Times New Roman" panose="02020603050405020304" pitchFamily="18" charset="0"/>
                <a:cs typeface="Times New Roman" panose="02020603050405020304" pitchFamily="18" charset="0"/>
              </a:rPr>
              <a:t>的广告语言反映了中国消费者事事通顺，万事如意的心理需求，尤其是广告的推出选在春节这一传统佳节之际，更加顺应了消费者喜欢讨吉利的心理。汉语采用了增译技巧，利用排比修辞手法，节奏匀称，朗朗上口。</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Rectangle 3"/>
          <p:cNvSpPr>
            <a:spLocks noGrp="1"/>
          </p:cNvSpPr>
          <p:nvPr>
            <p:ph idx="1"/>
          </p:nvPr>
        </p:nvSpPr>
        <p:spPr>
          <a:xfrm>
            <a:off x="1631950" y="621030"/>
            <a:ext cx="10029190" cy="4611370"/>
          </a:xfrm>
          <a:solidFill>
            <a:schemeClr val="bg1"/>
          </a:solidFill>
          <a:ln/>
        </p:spPr>
        <p:txBody>
          <a:bodyPr vert="horz" wrap="square" lIns="91440" tIns="45720" rIns="91440" bIns="45720" anchor="t" anchorCtr="0"/>
          <a:p>
            <a:pPr eaLnBrk="1" hangingPunct="1">
              <a:lnSpc>
                <a:spcPct val="130000"/>
              </a:lnSpc>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］原文：酱香突出，幽雅细腻，酒体醇厚，回味悠长，空杯留香持久，历届国家名酒评比之冠，尊为国酒。（茅台酒）</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Carefully Brewed</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Pure and Mellow</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With a Long-Lasting Aroma (</a:t>
            </a:r>
            <a:r>
              <a:rPr lang="en-US" altLang="zh-CN" sz="2000" i="1" dirty="0">
                <a:latin typeface="Times New Roman" panose="02020603050405020304" pitchFamily="18" charset="0"/>
                <a:cs typeface="Times New Roman" panose="02020603050405020304" pitchFamily="18" charset="0"/>
              </a:rPr>
              <a:t>China Pictorial</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Oct. 2002)</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中国的酒文化可谓源远流长，自东汉时期始，直到现在，已泱泱绵延两千余年。两千年来，酒，始终在中国文化发展史上扮演着重要的角色，在许多场合都占有着不可替代的地位。人们对酒的研究从未间断，形成了中国独特的酒文化。所以，即使费了九牛二虎之力把原文翻译成英语，恐怕也难以让西方人对中国酒文化有所“品尝”，于是采用归化译法，把关键信息传递给消费者，反而会取得事半功倍的效果。 </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Rectangle 2"/>
          <p:cNvSpPr>
            <a:spLocks noGrp="1"/>
          </p:cNvSpPr>
          <p:nvPr>
            <p:ph type="title"/>
          </p:nvPr>
        </p:nvSpPr>
        <p:spPr>
          <a:xfrm>
            <a:off x="1990725" y="260350"/>
            <a:ext cx="8475663" cy="1143000"/>
          </a:xfrm>
          <a:ln/>
        </p:spPr>
        <p:txBody>
          <a:bodyPr vert="horz" wrap="square" lIns="91440" tIns="45720" rIns="91440" bIns="45720" anchor="b" anchorCtr="0"/>
          <a:p>
            <a:pPr eaLnBrk="1" hangingPunct="1"/>
            <a:r>
              <a:rPr lang="en-US" altLang="zh-CN" sz="3200" b="1" dirty="0"/>
              <a:t>§ PART FIVE </a:t>
            </a:r>
            <a:r>
              <a:rPr lang="zh-CN" altLang="en-US" sz="3200" dirty="0"/>
              <a:t>译技点津：商务翻译技巧之广告修辞格的翻译 </a:t>
            </a:r>
            <a:endParaRPr lang="zh-CN" altLang="en-US" sz="3200" dirty="0"/>
          </a:p>
        </p:txBody>
      </p:sp>
      <p:sp>
        <p:nvSpPr>
          <p:cNvPr id="63490" name="Rectangle 3"/>
          <p:cNvSpPr>
            <a:spLocks noGrp="1"/>
          </p:cNvSpPr>
          <p:nvPr>
            <p:ph idx="1"/>
          </p:nvPr>
        </p:nvSpPr>
        <p:spPr>
          <a:xfrm>
            <a:off x="2063750" y="1484313"/>
            <a:ext cx="9350375" cy="4697412"/>
          </a:xfrm>
          <a:ln/>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cs typeface="Times New Roman" panose="02020603050405020304" pitchFamily="18" charset="0"/>
              </a:rPr>
              <a:t>I. </a:t>
            </a:r>
            <a:r>
              <a:rPr lang="zh-CN" altLang="en-US" sz="2400" dirty="0">
                <a:latin typeface="Times New Roman" panose="02020603050405020304" pitchFamily="18" charset="0"/>
                <a:cs typeface="Times New Roman" panose="02020603050405020304" pitchFamily="18" charset="0"/>
              </a:rPr>
              <a:t>直译法（</a:t>
            </a:r>
            <a:r>
              <a:rPr lang="en-US" altLang="zh-CN" sz="2400" dirty="0">
                <a:latin typeface="Times New Roman" panose="02020603050405020304" pitchFamily="18" charset="0"/>
                <a:cs typeface="Times New Roman" panose="02020603050405020304" pitchFamily="18" charset="0"/>
              </a:rPr>
              <a:t>Literal Translation</a:t>
            </a:r>
            <a:r>
              <a:rPr lang="zh-CN" altLang="en-US" sz="2400" dirty="0">
                <a:latin typeface="Times New Roman" panose="02020603050405020304" pitchFamily="18" charset="0"/>
                <a:cs typeface="Times New Roman" panose="02020603050405020304" pitchFamily="18" charset="0"/>
              </a:rPr>
              <a:t>）：有些修辞手法在中文和英文中相通或者近似，可以直接移植，采用直译法。</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cs typeface="Times New Roman" panose="02020603050405020304" pitchFamily="18" charset="0"/>
              </a:rPr>
              <a:t>［例</a:t>
            </a:r>
            <a:r>
              <a:rPr lang="en-US" altLang="zh-CN" sz="2400" b="1"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］原文：像母亲的手一样柔软。（某童鞋广告）</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cs typeface="Times New Roman" panose="02020603050405020304" pitchFamily="18" charset="0"/>
              </a:rPr>
              <a:t>译文：</a:t>
            </a:r>
            <a:r>
              <a:rPr lang="en-US" altLang="zh-CN" sz="2400" dirty="0">
                <a:latin typeface="Times New Roman" panose="02020603050405020304" pitchFamily="18" charset="0"/>
                <a:cs typeface="Times New Roman" panose="02020603050405020304" pitchFamily="18" charset="0"/>
              </a:rPr>
              <a:t>As soft as mother’s hand.</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cs typeface="Times New Roman" panose="02020603050405020304" pitchFamily="18" charset="0"/>
              </a:rPr>
              <a:t>例</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中使用了明喻，语言简单朴实，直接翻译即可。</a:t>
            </a:r>
            <a:endParaRPr lang="zh-CN" altLang="en-US" sz="2400" dirty="0">
              <a:latin typeface="Times New Roman" panose="02020603050405020304" pitchFamily="18" charset="0"/>
              <a:cs typeface="Times New Roman" panose="02020603050405020304" pitchFamily="18" charset="0"/>
            </a:endParaRPr>
          </a:p>
        </p:txBody>
      </p:sp>
      <p:pic>
        <p:nvPicPr>
          <p:cNvPr id="63491" name="Picture 4" descr="badspeech"/>
          <p:cNvPicPr>
            <a:picLocks noChangeAspect="1"/>
          </p:cNvPicPr>
          <p:nvPr/>
        </p:nvPicPr>
        <p:blipFill>
          <a:blip r:embed="rId1"/>
          <a:stretch>
            <a:fillRect/>
          </a:stretch>
        </p:blipFill>
        <p:spPr>
          <a:xfrm>
            <a:off x="1524000" y="5114925"/>
            <a:ext cx="1104900" cy="1743075"/>
          </a:xfrm>
          <a:prstGeom prst="rect">
            <a:avLst/>
          </a:prstGeom>
          <a:noFill/>
          <a:ln w="9525">
            <a:noFill/>
          </a:ln>
        </p:spPr>
      </p:pic>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Rectangle 3"/>
          <p:cNvSpPr>
            <a:spLocks noGrp="1"/>
          </p:cNvSpPr>
          <p:nvPr>
            <p:ph idx="1"/>
          </p:nvPr>
        </p:nvSpPr>
        <p:spPr>
          <a:xfrm>
            <a:off x="1343025" y="476250"/>
            <a:ext cx="10313988" cy="5511800"/>
          </a:xfrm>
          <a:solidFill>
            <a:schemeClr val="bg1"/>
          </a:solidFill>
          <a:ln/>
        </p:spPr>
        <p:txBody>
          <a:bodyPr vert="horz" wrap="square" lIns="91440" tIns="45720" rIns="91440" bIns="45720" anchor="t" anchorCtr="0"/>
          <a:p>
            <a:pPr eaLnBrk="1" hangingPunct="1">
              <a:lnSpc>
                <a:spcPct val="150000"/>
              </a:lnSpc>
            </a:pPr>
            <a:r>
              <a:rPr lang="zh-CN" altLang="en-US" sz="1800" dirty="0">
                <a:latin typeface="Times New Roman" panose="02020603050405020304" pitchFamily="18" charset="0"/>
                <a:cs typeface="Times New Roman" panose="02020603050405020304" pitchFamily="18" charset="0"/>
              </a:rPr>
              <a:t>［例</a:t>
            </a:r>
            <a:r>
              <a:rPr lang="en-US" altLang="zh-CN" sz="1800" b="1" dirty="0">
                <a:latin typeface="Times New Roman" panose="02020603050405020304" pitchFamily="18" charset="0"/>
                <a:cs typeface="Times New Roman" panose="02020603050405020304" pitchFamily="18" charset="0"/>
              </a:rPr>
              <a:t>2</a:t>
            </a:r>
            <a:r>
              <a:rPr lang="zh-CN" altLang="en-US" sz="1800" dirty="0">
                <a:latin typeface="Times New Roman" panose="02020603050405020304" pitchFamily="18" charset="0"/>
                <a:cs typeface="Times New Roman" panose="02020603050405020304" pitchFamily="18" charset="0"/>
              </a:rPr>
              <a:t>］原文：</a:t>
            </a:r>
            <a:r>
              <a:rPr lang="en-US" altLang="zh-CN" sz="1800" dirty="0">
                <a:latin typeface="Times New Roman" panose="02020603050405020304" pitchFamily="18" charset="0"/>
                <a:cs typeface="Times New Roman" panose="02020603050405020304" pitchFamily="18" charset="0"/>
              </a:rPr>
              <a:t>To take BA or not to take BA? What a silly question! </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British Airways</a:t>
            </a:r>
            <a:r>
              <a:rPr lang="zh-CN" altLang="en-US" sz="1800" dirty="0">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1800" dirty="0">
                <a:latin typeface="Times New Roman" panose="02020603050405020304" pitchFamily="18" charset="0"/>
                <a:cs typeface="Times New Roman" panose="02020603050405020304" pitchFamily="18" charset="0"/>
              </a:rPr>
              <a:t>译文：英航，坐还是不坐，那是个愚蠢的问题！（英国航空公司）</a:t>
            </a:r>
            <a:endParaRPr lang="zh-CN" altLang="en-US" sz="18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1800" dirty="0">
                <a:latin typeface="Times New Roman" panose="02020603050405020304" pitchFamily="18" charset="0"/>
                <a:cs typeface="Times New Roman" panose="02020603050405020304" pitchFamily="18" charset="0"/>
              </a:rPr>
              <a:t>仿拟了沙翁名剧</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哈姆雷特</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中主人公哈姆雷特的个人独白</a:t>
            </a:r>
            <a:r>
              <a:rPr lang="en-US" altLang="zh-CN" sz="1800" dirty="0">
                <a:latin typeface="Times New Roman" panose="02020603050405020304" pitchFamily="18" charset="0"/>
                <a:cs typeface="Times New Roman" panose="02020603050405020304" pitchFamily="18" charset="0"/>
              </a:rPr>
              <a:t>,“</a:t>
            </a:r>
            <a:r>
              <a:rPr lang="en-US" altLang="zh-CN" sz="1800" b="1" dirty="0">
                <a:latin typeface="Times New Roman" panose="02020603050405020304" pitchFamily="18" charset="0"/>
                <a:cs typeface="Times New Roman" panose="02020603050405020304" pitchFamily="18" charset="0"/>
              </a:rPr>
              <a:t>To be or not to be, that is the question”</a:t>
            </a:r>
            <a:r>
              <a:rPr lang="zh-CN" altLang="en-US" sz="1800" dirty="0">
                <a:latin typeface="Times New Roman" panose="02020603050405020304" pitchFamily="18" charset="0"/>
                <a:cs typeface="Times New Roman" panose="02020603050405020304" pitchFamily="18" charset="0"/>
              </a:rPr>
              <a:t>。这句经典台词的深刻意义和内涵在广告中同样发挥得淋漓尽致，给人以丰富的互文性联想的同时，也具有强大的鼓动力和经典的文化价值，让人自然而然想到，无需思考，当然要毫不犹豫地选择英国航空公司出行。</a:t>
            </a:r>
            <a:endParaRPr lang="zh-CN" altLang="en-US" sz="1800" dirty="0">
              <a:latin typeface="Times New Roman" panose="02020603050405020304" pitchFamily="18" charset="0"/>
              <a:cs typeface="Times New Roman" panose="02020603050405020304" pitchFamily="18" charset="0"/>
            </a:endParaRPr>
          </a:p>
          <a:p>
            <a:pPr eaLnBrk="1" hangingPunct="1">
              <a:lnSpc>
                <a:spcPct val="150000"/>
              </a:lnSpc>
            </a:pPr>
            <a:endParaRPr lang="zh-CN" altLang="en-US" sz="18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1800" dirty="0">
                <a:latin typeface="Times New Roman" panose="02020603050405020304" pitchFamily="18" charset="0"/>
                <a:cs typeface="Times New Roman" panose="02020603050405020304" pitchFamily="18" charset="0"/>
              </a:rPr>
              <a:t>［例</a:t>
            </a:r>
            <a:r>
              <a:rPr lang="en-US" altLang="zh-CN" sz="1800" b="1" dirty="0">
                <a:latin typeface="Times New Roman" panose="02020603050405020304" pitchFamily="18" charset="0"/>
                <a:cs typeface="Times New Roman" panose="02020603050405020304" pitchFamily="18" charset="0"/>
              </a:rPr>
              <a:t>3</a:t>
            </a:r>
            <a:r>
              <a:rPr lang="zh-CN" altLang="en-US" sz="1800" dirty="0">
                <a:latin typeface="Times New Roman" panose="02020603050405020304" pitchFamily="18" charset="0"/>
                <a:cs typeface="Times New Roman" panose="02020603050405020304" pitchFamily="18" charset="0"/>
              </a:rPr>
              <a:t>］原文：</a:t>
            </a:r>
            <a:r>
              <a:rPr lang="en-US" altLang="zh-CN" sz="1800" dirty="0">
                <a:latin typeface="Times New Roman" panose="02020603050405020304" pitchFamily="18" charset="0"/>
                <a:cs typeface="Times New Roman" panose="02020603050405020304" pitchFamily="18" charset="0"/>
              </a:rPr>
              <a:t>We are proud of the birthplaces of our children, the grapes of Almaden. (Almaden Wine)</a:t>
            </a:r>
            <a:endParaRPr lang="en-US" altLang="zh-CN" sz="18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1800" dirty="0">
                <a:latin typeface="Times New Roman" panose="02020603050405020304" pitchFamily="18" charset="0"/>
                <a:cs typeface="Times New Roman" panose="02020603050405020304" pitchFamily="18" charset="0"/>
              </a:rPr>
              <a:t>译文：我们为孩子的出生地而自豪，</a:t>
            </a:r>
            <a:r>
              <a:rPr lang="en-US" altLang="zh-CN" sz="1800" dirty="0">
                <a:latin typeface="Times New Roman" panose="02020603050405020304" pitchFamily="18" charset="0"/>
                <a:cs typeface="Times New Roman" panose="02020603050405020304" pitchFamily="18" charset="0"/>
              </a:rPr>
              <a:t>Almaden</a:t>
            </a:r>
            <a:r>
              <a:rPr lang="zh-CN" altLang="en-US" sz="1800" dirty="0">
                <a:latin typeface="Times New Roman" panose="02020603050405020304" pitchFamily="18" charset="0"/>
                <a:cs typeface="Times New Roman" panose="02020603050405020304" pitchFamily="18" charset="0"/>
              </a:rPr>
              <a:t>葡萄酒。</a:t>
            </a:r>
            <a:endParaRPr lang="zh-CN" altLang="en-US" sz="18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1800" dirty="0">
                <a:latin typeface="Times New Roman" panose="02020603050405020304" pitchFamily="18" charset="0"/>
                <a:cs typeface="Times New Roman" panose="02020603050405020304" pitchFamily="18" charset="0"/>
              </a:rPr>
              <a:t>采用了比喻修辞格，把葡萄酒比喻成自己的孩子，产生亲情，凝聚感情，甚至共享爱情的结晶，拉近了产品与消费者的距离。</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Rectangle 3"/>
          <p:cNvSpPr>
            <a:spLocks noGrp="1"/>
          </p:cNvSpPr>
          <p:nvPr>
            <p:ph idx="1"/>
          </p:nvPr>
        </p:nvSpPr>
        <p:spPr>
          <a:xfrm>
            <a:off x="1558925" y="1628775"/>
            <a:ext cx="10037763" cy="6858000"/>
          </a:xfrm>
          <a:ln/>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cs typeface="Times New Roman" panose="02020603050405020304" pitchFamily="18" charset="0"/>
              </a:rPr>
              <a:t>II. </a:t>
            </a:r>
            <a:r>
              <a:rPr lang="zh-CN" altLang="en-US" sz="2000" dirty="0">
                <a:latin typeface="Times New Roman" panose="02020603050405020304" pitchFamily="18" charset="0"/>
                <a:cs typeface="Times New Roman" panose="02020603050405020304" pitchFamily="18" charset="0"/>
              </a:rPr>
              <a:t>意译法（</a:t>
            </a:r>
            <a:r>
              <a:rPr lang="en-US" altLang="zh-CN" sz="2000" dirty="0">
                <a:latin typeface="Times New Roman" panose="02020603050405020304" pitchFamily="18" charset="0"/>
                <a:cs typeface="Times New Roman" panose="02020603050405020304" pitchFamily="18" charset="0"/>
              </a:rPr>
              <a:t>Free Translation</a:t>
            </a:r>
            <a:r>
              <a:rPr lang="zh-CN" altLang="en-US" sz="2000" dirty="0">
                <a:latin typeface="Times New Roman" panose="02020603050405020304" pitchFamily="18" charset="0"/>
                <a:cs typeface="Times New Roman" panose="02020603050405020304" pitchFamily="18" charset="0"/>
              </a:rPr>
              <a:t>）：许多广告使用的修辞手法在一种语言中恰如其分，而直译为另一种语言时，需要根据意义进行适当的调整；另一个原因是由于语言的差异，比如押韵等修辞手法难以在目的语中实现。因此，广告修辞格在直译行不通的情况下，就可以采用“取其意，去其形”的意译法。</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］原文：岁月的小皱纹不知不觉地游走了。（美加净化妆品）</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Maxam erases years off from your skin. </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Maxam Cosmetics</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采用拟人修辞手法，如果直译为“</a:t>
            </a:r>
            <a:r>
              <a:rPr lang="en-US" altLang="zh-CN" sz="2000" dirty="0">
                <a:latin typeface="Times New Roman" panose="02020603050405020304" pitchFamily="18" charset="0"/>
                <a:cs typeface="Times New Roman" panose="02020603050405020304" pitchFamily="18" charset="0"/>
              </a:rPr>
              <a:t>The wrinkles swim away”</a:t>
            </a:r>
            <a:r>
              <a:rPr lang="zh-CN" altLang="en-US" sz="2000" dirty="0">
                <a:latin typeface="Times New Roman" panose="02020603050405020304" pitchFamily="18" charset="0"/>
                <a:cs typeface="Times New Roman" panose="02020603050405020304" pitchFamily="18" charset="0"/>
              </a:rPr>
              <a:t>既不符合英语表达习惯，也缺少了广告的主角“美加净”，根本起不到广告宣传作用。译文直接宣传了该产品的功效，起到促销产品的作用。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Rectangle 2"/>
          <p:cNvSpPr>
            <a:spLocks noGrp="1"/>
          </p:cNvSpPr>
          <p:nvPr>
            <p:ph type="title"/>
          </p:nvPr>
        </p:nvSpPr>
        <p:spPr>
          <a:xfrm>
            <a:off x="2495550" y="333375"/>
            <a:ext cx="7313613" cy="1143000"/>
          </a:xfrm>
          <a:ln/>
        </p:spPr>
        <p:txBody>
          <a:bodyPr vert="horz" wrap="square" lIns="91440" tIns="45720" rIns="91440" bIns="45720" anchor="b" anchorCtr="0"/>
          <a:p>
            <a:pPr eaLnBrk="1" hangingPunct="1"/>
            <a:r>
              <a:rPr lang="en-US" altLang="zh-CN" sz="4000" b="1" dirty="0"/>
              <a:t> </a:t>
            </a:r>
            <a:endParaRPr lang="en-US" altLang="zh-CN" sz="4000" b="1" dirty="0"/>
          </a:p>
        </p:txBody>
      </p:sp>
      <p:sp>
        <p:nvSpPr>
          <p:cNvPr id="11266" name="Rectangle 3"/>
          <p:cNvSpPr>
            <a:spLocks noGrp="1"/>
          </p:cNvSpPr>
          <p:nvPr>
            <p:ph idx="1"/>
          </p:nvPr>
        </p:nvSpPr>
        <p:spPr>
          <a:xfrm>
            <a:off x="1919288" y="1773238"/>
            <a:ext cx="9656762" cy="4410075"/>
          </a:xfrm>
          <a:ln/>
        </p:spPr>
        <p:txBody>
          <a:bodyPr vert="horz" wrap="square" lIns="91440" tIns="45720" rIns="91440" bIns="45720" anchor="t" anchorCtr="0"/>
          <a:p>
            <a:pPr eaLnBrk="1" hangingPunct="1"/>
            <a:r>
              <a:rPr lang="en-US" altLang="zh-CN" sz="2400" dirty="0">
                <a:latin typeface="Arial" panose="020B0604020202020204" pitchFamily="34" charset="0"/>
              </a:rPr>
              <a:t> </a:t>
            </a:r>
            <a:r>
              <a:rPr lang="en-US" altLang="zh-CN" sz="3200" dirty="0">
                <a:latin typeface="Times New Roman" panose="02020603050405020304" pitchFamily="18" charset="0"/>
              </a:rPr>
              <a:t>4. </a:t>
            </a:r>
            <a:r>
              <a:rPr lang="zh-CN" altLang="en-US" sz="3200" dirty="0">
                <a:latin typeface="Times New Roman" panose="02020603050405020304" pitchFamily="18" charset="0"/>
              </a:rPr>
              <a:t>滴滴情深自来水，请你拭去我的泪。（节水公益广告）</a:t>
            </a:r>
            <a:endParaRPr lang="zh-CN" altLang="en-US" sz="3200" dirty="0">
              <a:latin typeface="Times New Roman" panose="02020603050405020304" pitchFamily="18" charset="0"/>
            </a:endParaRPr>
          </a:p>
          <a:p>
            <a:pPr eaLnBrk="1" hangingPunct="1"/>
            <a:r>
              <a:rPr lang="en-US" altLang="zh-CN" sz="3200" dirty="0">
                <a:latin typeface="Times New Roman" panose="02020603050405020304" pitchFamily="18" charset="0"/>
              </a:rPr>
              <a:t>5. Have you driven a Ford...lately? (Ford Automobile)</a:t>
            </a:r>
            <a:endParaRPr lang="en-US" altLang="zh-CN" sz="3200" dirty="0">
              <a:latin typeface="Times New Roman" panose="02020603050405020304" pitchFamily="18" charset="0"/>
            </a:endParaRPr>
          </a:p>
          <a:p>
            <a:pPr eaLnBrk="1" hangingPunct="1"/>
            <a:r>
              <a:rPr lang="en-US" altLang="zh-CN" sz="3200" dirty="0">
                <a:latin typeface="Times New Roman" panose="02020603050405020304" pitchFamily="18" charset="0"/>
              </a:rPr>
              <a:t>6. More sun and air for your son and heir.</a:t>
            </a:r>
            <a:r>
              <a:rPr lang="zh-CN" altLang="en-US" sz="3200" dirty="0">
                <a:latin typeface="Times New Roman" panose="02020603050405020304" pitchFamily="18" charset="0"/>
              </a:rPr>
              <a:t>（旅游景点广告）</a:t>
            </a:r>
            <a:endParaRPr lang="zh-CN" altLang="en-US" sz="3200" dirty="0">
              <a:latin typeface="Times New Roman" panose="02020603050405020304" pitchFamily="18" charset="0"/>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Rectangle 3"/>
          <p:cNvSpPr>
            <a:spLocks noGrp="1"/>
          </p:cNvSpPr>
          <p:nvPr>
            <p:ph idx="1"/>
          </p:nvPr>
        </p:nvSpPr>
        <p:spPr>
          <a:xfrm>
            <a:off x="1703705" y="549275"/>
            <a:ext cx="9815195" cy="5036820"/>
          </a:xfrm>
          <a:solidFill>
            <a:schemeClr val="bg1"/>
          </a:solidFill>
          <a:ln/>
        </p:spPr>
        <p:txBody>
          <a:bodyPr vert="horz" wrap="square" lIns="91440" tIns="45720" rIns="91440" bIns="45720" anchor="t" anchorCtr="0"/>
          <a:p>
            <a:pPr eaLnBrk="1" hangingPunct="1">
              <a:lnSpc>
                <a:spcPct val="140000"/>
              </a:lnSpc>
            </a:pPr>
            <a:r>
              <a:rPr lang="zh-CN" altLang="zh-CN"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You’re better off under the Umbrella. </a:t>
            </a:r>
            <a:r>
              <a:rPr lang="zh-CN" altLang="en-US" sz="2000" dirty="0">
                <a:latin typeface="Times New Roman" panose="02020603050405020304" pitchFamily="18" charset="0"/>
                <a:cs typeface="Times New Roman" panose="02020603050405020304" pitchFamily="18" charset="0"/>
              </a:rPr>
              <a:t>（保险公司广告）</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试译：拥有保险，倍感安全。</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采用了暗喻修辞手法，保险公司自喻为“</a:t>
            </a:r>
            <a:r>
              <a:rPr lang="en-US" altLang="zh-CN" sz="2000" dirty="0">
                <a:latin typeface="Times New Roman" panose="02020603050405020304" pitchFamily="18" charset="0"/>
                <a:cs typeface="Times New Roman" panose="02020603050405020304" pitchFamily="18" charset="0"/>
              </a:rPr>
              <a:t>Umbrella”</a:t>
            </a:r>
            <a:r>
              <a:rPr lang="zh-CN" altLang="en-US" sz="2000" dirty="0">
                <a:latin typeface="Times New Roman" panose="02020603050405020304" pitchFamily="18" charset="0"/>
                <a:cs typeface="Times New Roman" panose="02020603050405020304" pitchFamily="18" charset="0"/>
              </a:rPr>
              <a:t>，表示“雨天防湿”的意思，由于是暗喻修辞手法，无法直接翻译成“伞下更好”，所以突出保险作用，当然倍感安全，符合消费者的消费心理。</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Health, Humour &amp; Happiness, gifts we’d love to give. </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星期六晚报</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广告）</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试译：健康、幽默和幸福，是我们给您的礼物。</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例</a:t>
            </a: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采用了头韵修辞手法，显然在汉语中无法借用相同的修辞手法，故只能译其“意”，而舍其“形”。 </a:t>
            </a:r>
            <a:endParaRPr lang="zh-CN" altLang="en-US" sz="2000" dirty="0">
              <a:latin typeface="Times New Roman" panose="02020603050405020304" pitchFamily="18" charset="0"/>
              <a:cs typeface="Times New Roman" panose="02020603050405020304" pitchFamily="18" charset="0"/>
            </a:endParaRPr>
          </a:p>
          <a:p>
            <a:pPr eaLnBrk="1" hangingPunct="1">
              <a:lnSpc>
                <a:spcPct val="80000"/>
              </a:lnSpc>
            </a:pP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Rectangle 3"/>
          <p:cNvSpPr>
            <a:spLocks noGrp="1"/>
          </p:cNvSpPr>
          <p:nvPr>
            <p:ph idx="1"/>
          </p:nvPr>
        </p:nvSpPr>
        <p:spPr>
          <a:xfrm>
            <a:off x="1487488" y="260350"/>
            <a:ext cx="10167937" cy="5688013"/>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III. </a:t>
            </a:r>
            <a:r>
              <a:rPr lang="zh-CN" altLang="en-US" sz="2000" dirty="0">
                <a:latin typeface="Times New Roman" panose="02020603050405020304" pitchFamily="18" charset="0"/>
                <a:cs typeface="Times New Roman" panose="02020603050405020304" pitchFamily="18" charset="0"/>
              </a:rPr>
              <a:t>套译法（</a:t>
            </a:r>
            <a:r>
              <a:rPr lang="en-US" altLang="zh-CN" sz="2000" dirty="0">
                <a:latin typeface="Times New Roman" panose="02020603050405020304" pitchFamily="18" charset="0"/>
                <a:cs typeface="Times New Roman" panose="02020603050405020304" pitchFamily="18" charset="0"/>
              </a:rPr>
              <a:t>Loan Translation</a:t>
            </a:r>
            <a:r>
              <a:rPr lang="zh-CN" altLang="en-US" sz="2000" dirty="0">
                <a:latin typeface="Times New Roman" panose="02020603050405020304" pitchFamily="18" charset="0"/>
                <a:cs typeface="Times New Roman" panose="02020603050405020304" pitchFamily="18" charset="0"/>
              </a:rPr>
              <a:t>）：有些广告本身采用了仿拟修辞手法，译者可以“将计就计”，采用套译法；有些广告直译、意译难度很大或不符合目的语的表达方式，也可以采用套译法。</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7</a:t>
            </a:r>
            <a:r>
              <a:rPr lang="zh-CN" altLang="en-US" sz="2000" dirty="0">
                <a:latin typeface="Times New Roman" panose="02020603050405020304" pitchFamily="18" charset="0"/>
                <a:cs typeface="Times New Roman" panose="02020603050405020304" pitchFamily="18" charset="0"/>
              </a:rPr>
              <a:t>］原文：有目共赏</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上海牌电视。</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Shanghai TV — seeing is believing.</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有目共赏”本身就仿拟了成语“有目共睹”，引申意义为“眼见为实”，所以干脆直接套用英语谚语“</a:t>
            </a:r>
            <a:r>
              <a:rPr lang="en-US" altLang="zh-CN" sz="2000" dirty="0">
                <a:latin typeface="Times New Roman" panose="02020603050405020304" pitchFamily="18" charset="0"/>
                <a:cs typeface="Times New Roman" panose="02020603050405020304" pitchFamily="18" charset="0"/>
              </a:rPr>
              <a:t>Seeing is believing”</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］原文：百闻不如一尝。（浙江省粮油食品进出口公司） </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Tasting is believing.</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仿拟汉语成语“百闻不如一见”，由于英语中也有类似的说法，直接套用英语谚语“</a:t>
            </a:r>
            <a:r>
              <a:rPr lang="en-US" altLang="zh-CN" sz="2000" dirty="0">
                <a:latin typeface="Times New Roman" panose="02020603050405020304" pitchFamily="18" charset="0"/>
                <a:cs typeface="Times New Roman" panose="02020603050405020304" pitchFamily="18" charset="0"/>
              </a:rPr>
              <a:t>Seeing is believing”</a:t>
            </a:r>
            <a:r>
              <a:rPr lang="zh-CN" altLang="en-US" sz="20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a:p>
            <a:pPr eaLnBrk="1" hangingPunct="1">
              <a:lnSpc>
                <a:spcPct val="90000"/>
              </a:lnSpc>
            </a:pP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Rectangle 3"/>
          <p:cNvSpPr>
            <a:spLocks noGrp="1"/>
          </p:cNvSpPr>
          <p:nvPr>
            <p:ph idx="1"/>
          </p:nvPr>
        </p:nvSpPr>
        <p:spPr>
          <a:xfrm>
            <a:off x="1609725" y="1700213"/>
            <a:ext cx="9982200" cy="3816350"/>
          </a:xfrm>
          <a:ln/>
        </p:spPr>
        <p:txBody>
          <a:bodyPr vert="horz" wrap="square" lIns="91440" tIns="45720" rIns="91440" bIns="45720" anchor="t" anchorCtr="0"/>
          <a:p>
            <a:pPr eaLnBrk="1" hangingPunct="1">
              <a:lnSpc>
                <a:spcPct val="11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9</a:t>
            </a:r>
            <a:r>
              <a:rPr lang="zh-CN" altLang="en-US" sz="2000" dirty="0">
                <a:latin typeface="Times New Roman" panose="02020603050405020304" pitchFamily="18" charset="0"/>
                <a:cs typeface="Times New Roman" panose="02020603050405020304" pitchFamily="18" charset="0"/>
              </a:rPr>
              <a:t>］原文：东西南北中，好酒在张弓。（张弓酒） </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East or west, Zhanggong is the best.</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］原文：要想体力好，常饮健力宝。（健力宝）</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A Jianlibao a day keeps the doctor away.</a:t>
            </a:r>
            <a:endParaRPr lang="en-US" altLang="zh-CN"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Rectangle 3"/>
          <p:cNvSpPr>
            <a:spLocks noGrp="1"/>
          </p:cNvSpPr>
          <p:nvPr>
            <p:ph idx="1"/>
          </p:nvPr>
        </p:nvSpPr>
        <p:spPr>
          <a:xfrm>
            <a:off x="1415415" y="548640"/>
            <a:ext cx="10333990" cy="5122545"/>
          </a:xfrm>
          <a:solidFill>
            <a:schemeClr val="bg1"/>
          </a:solidFill>
          <a:ln/>
        </p:spPr>
        <p:txBody>
          <a:bodyPr vert="horz" wrap="square" lIns="91440" tIns="45720" rIns="91440" bIns="45720" anchor="t" anchorCtr="0"/>
          <a:p>
            <a:pPr eaLnBrk="1" hangingPunct="1">
              <a:lnSpc>
                <a:spcPct val="150000"/>
              </a:lnSpc>
            </a:pPr>
            <a:r>
              <a:rPr lang="zh-CN" altLang="zh-CN"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11</a:t>
            </a:r>
            <a:r>
              <a:rPr lang="zh-CN" altLang="en-US" sz="2000" dirty="0">
                <a:latin typeface="Times New Roman" panose="02020603050405020304" pitchFamily="18" charset="0"/>
                <a:cs typeface="Times New Roman" panose="02020603050405020304" pitchFamily="18" charset="0"/>
              </a:rPr>
              <a:t>］原文：随身携带，有备无患；随身携带，有惊无险。（速效救心丸）</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A Friend in need is a friend indeed!</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A medicine in need is a medicine indeed.</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这则广告宣传的是治疗心脏病的一种名叫“速效救心丸”（</a:t>
            </a:r>
            <a:r>
              <a:rPr lang="en-US" altLang="zh-CN" sz="2000" dirty="0">
                <a:latin typeface="Times New Roman" panose="02020603050405020304" pitchFamily="18" charset="0"/>
                <a:cs typeface="Times New Roman" panose="02020603050405020304" pitchFamily="18" charset="0"/>
              </a:rPr>
              <a:t>Quick Results Heart-Save Pill</a:t>
            </a:r>
            <a:r>
              <a:rPr lang="zh-CN" altLang="en-US" sz="2000" dirty="0">
                <a:latin typeface="Times New Roman" panose="02020603050405020304" pitchFamily="18" charset="0"/>
                <a:cs typeface="Times New Roman" panose="02020603050405020304" pitchFamily="18" charset="0"/>
              </a:rPr>
              <a:t>）的药物。该汉语广告运用了反复和排比的修辞手法，不仅突出了药品的优越品质和卓越功效，而且使全文读来抑扬顿挫，如果按字面意义直译会很不好处理，而这里给出的广告英译直接引用了一句英文谚语，看似几乎完全偏离了原文，实际却达到了功能上的等值，“随身携带，有备无患”的药品与“需要他时他就出现的朋友”一样，那真是“患难见真情”，同样拉近了产品与消费者的距离。</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Rectangle 3"/>
          <p:cNvSpPr>
            <a:spLocks noGrp="1"/>
          </p:cNvSpPr>
          <p:nvPr>
            <p:ph idx="1"/>
          </p:nvPr>
        </p:nvSpPr>
        <p:spPr>
          <a:xfrm>
            <a:off x="1270953" y="476568"/>
            <a:ext cx="10437812" cy="5156200"/>
          </a:xfrm>
          <a:solidFill>
            <a:schemeClr val="bg1"/>
          </a:solidFill>
          <a:ln/>
        </p:spPr>
        <p:txBody>
          <a:bodyPr vert="horz" wrap="square" lIns="91440" tIns="45720" rIns="91440" bIns="45720" anchor="t" anchorCtr="0"/>
          <a:p>
            <a:pPr eaLnBrk="1" hangingPunct="1">
              <a:lnSpc>
                <a:spcPct val="170000"/>
              </a:lnSpc>
            </a:pPr>
            <a:r>
              <a:rPr lang="en-US" altLang="zh-CN" sz="2000" dirty="0">
                <a:latin typeface="Times New Roman" panose="02020603050405020304" pitchFamily="18" charset="0"/>
                <a:cs typeface="Times New Roman" panose="02020603050405020304" pitchFamily="18" charset="0"/>
              </a:rPr>
              <a:t>IV. </a:t>
            </a:r>
            <a:r>
              <a:rPr lang="zh-CN" altLang="en-US" sz="2000" dirty="0">
                <a:latin typeface="Times New Roman" panose="02020603050405020304" pitchFamily="18" charset="0"/>
                <a:cs typeface="Times New Roman" panose="02020603050405020304" pitchFamily="18" charset="0"/>
              </a:rPr>
              <a:t>增译法（</a:t>
            </a:r>
            <a:r>
              <a:rPr lang="en-US" altLang="zh-CN" sz="2000" dirty="0">
                <a:latin typeface="Times New Roman" panose="02020603050405020304" pitchFamily="18" charset="0"/>
                <a:cs typeface="Times New Roman" panose="02020603050405020304" pitchFamily="18" charset="0"/>
              </a:rPr>
              <a:t>Amplification</a:t>
            </a:r>
            <a:r>
              <a:rPr lang="zh-CN" altLang="en-US" sz="2000" dirty="0">
                <a:latin typeface="Times New Roman" panose="02020603050405020304" pitchFamily="18" charset="0"/>
                <a:cs typeface="Times New Roman" panose="02020603050405020304" pitchFamily="18" charset="0"/>
              </a:rPr>
              <a:t>）：众所周知，双关是某个词或者短语表示两层意思，有“一石二鸟”之功效，达到诙谐幽默的广告效果。翻译时，多数时候无法将原语的双关通过翻译移植到目的语中，此时，需要采用增译法，表达原文的双重含义。现举例说明如下：</a:t>
            </a:r>
            <a:endParaRPr lang="zh-CN" altLang="en-US" sz="2000" dirty="0">
              <a:latin typeface="Times New Roman" panose="02020603050405020304" pitchFamily="18" charset="0"/>
              <a:cs typeface="Times New Roman" panose="02020603050405020304" pitchFamily="18" charset="0"/>
            </a:endParaRPr>
          </a:p>
          <a:p>
            <a:pPr eaLnBrk="1" hangingPunct="1">
              <a:lnSpc>
                <a:spcPct val="17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 unique spirit of Canada </a:t>
            </a:r>
            <a:endParaRPr lang="en-US" altLang="zh-CN" sz="2000" dirty="0">
              <a:latin typeface="Times New Roman" panose="02020603050405020304" pitchFamily="18" charset="0"/>
              <a:cs typeface="Times New Roman" panose="02020603050405020304" pitchFamily="18" charset="0"/>
            </a:endParaRPr>
          </a:p>
          <a:p>
            <a:pPr eaLnBrk="1" hangingPunct="1">
              <a:lnSpc>
                <a:spcPct val="170000"/>
              </a:lnSpc>
            </a:pPr>
            <a:r>
              <a:rPr lang="zh-CN" altLang="en-US" sz="2000" dirty="0">
                <a:latin typeface="Times New Roman" panose="02020603050405020304" pitchFamily="18" charset="0"/>
                <a:cs typeface="Times New Roman" panose="02020603050405020304" pitchFamily="18" charset="0"/>
              </a:rPr>
              <a:t>译文：别具风味的加拿大酒，独特的加拿大民族精神。</a:t>
            </a:r>
            <a:endParaRPr lang="zh-CN" altLang="en-US" sz="2000" dirty="0">
              <a:latin typeface="Times New Roman" panose="02020603050405020304" pitchFamily="18" charset="0"/>
              <a:cs typeface="Times New Roman" panose="02020603050405020304" pitchFamily="18" charset="0"/>
            </a:endParaRPr>
          </a:p>
          <a:p>
            <a:pPr eaLnBrk="1" hangingPunct="1">
              <a:lnSpc>
                <a:spcPct val="17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13</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A trust will take care of a family. (Trust Company Advertisement)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70000"/>
              </a:lnSpc>
            </a:pPr>
            <a:r>
              <a:rPr lang="zh-CN" altLang="en-US" sz="2000" dirty="0">
                <a:latin typeface="Times New Roman" panose="02020603050405020304" pitchFamily="18" charset="0"/>
                <a:cs typeface="Times New Roman" panose="02020603050405020304" pitchFamily="18" charset="0"/>
              </a:rPr>
              <a:t>译文：家庭需要信任，我们照顾您家。</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14</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I’m More satisfied. Ask for More.</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译文：摩尔香烟，我更满意。再来一支，还吸摩尔。</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Rectangle 2"/>
          <p:cNvSpPr>
            <a:spLocks noGrp="1"/>
          </p:cNvSpPr>
          <p:nvPr>
            <p:ph type="title"/>
          </p:nvPr>
        </p:nvSpPr>
        <p:spPr>
          <a:xfrm>
            <a:off x="1919288" y="260350"/>
            <a:ext cx="7313612" cy="679450"/>
          </a:xfrm>
          <a:ln/>
        </p:spPr>
        <p:txBody>
          <a:bodyPr vert="horz" wrap="square" lIns="91440" tIns="45720" rIns="91440" bIns="45720" anchor="b" anchorCtr="0"/>
          <a:p>
            <a:pPr eaLnBrk="1" hangingPunct="1"/>
            <a:r>
              <a:rPr lang="zh-CN" altLang="zh-CN" b="1" dirty="0"/>
              <a:t>§</a:t>
            </a:r>
            <a:r>
              <a:rPr lang="en-US" altLang="zh-CN" b="1" dirty="0"/>
              <a:t> PART SIX </a:t>
            </a:r>
            <a:r>
              <a:rPr lang="zh-CN" altLang="en-US" dirty="0"/>
              <a:t>广告翻译实践</a:t>
            </a:r>
            <a:endParaRPr lang="zh-CN" altLang="en-US" b="1" dirty="0"/>
          </a:p>
        </p:txBody>
      </p:sp>
      <p:sp>
        <p:nvSpPr>
          <p:cNvPr id="71682" name="Rectangle 3"/>
          <p:cNvSpPr>
            <a:spLocks noGrp="1"/>
          </p:cNvSpPr>
          <p:nvPr>
            <p:ph idx="1"/>
          </p:nvPr>
        </p:nvSpPr>
        <p:spPr>
          <a:xfrm>
            <a:off x="1774825" y="1052513"/>
            <a:ext cx="10158413" cy="4770437"/>
          </a:xfrm>
          <a:ln/>
        </p:spPr>
        <p:txBody>
          <a:bodyPr vert="horz" wrap="square" lIns="91440" tIns="45720" rIns="91440" bIns="45720" anchor="t" anchorCtr="0"/>
          <a:p>
            <a:pPr eaLnBrk="1" hangingPunct="1"/>
            <a:r>
              <a:rPr lang="en-US" altLang="zh-CN" sz="2400" b="1" dirty="0">
                <a:latin typeface="Arial" panose="020B0604020202020204" pitchFamily="34" charset="0"/>
              </a:rPr>
              <a:t>Task I</a:t>
            </a:r>
            <a:r>
              <a:rPr lang="en-US" altLang="zh-CN" sz="2400" dirty="0">
                <a:latin typeface="Arial" panose="020B0604020202020204" pitchFamily="34" charset="0"/>
              </a:rPr>
              <a:t>  </a:t>
            </a:r>
            <a:r>
              <a:rPr lang="zh-CN" altLang="en-US" sz="2400" dirty="0">
                <a:latin typeface="Arial" panose="020B0604020202020204" pitchFamily="34" charset="0"/>
              </a:rPr>
              <a:t>根据下列广告的译文，填写广告原文。</a:t>
            </a:r>
            <a:endParaRPr lang="zh-CN" altLang="en-US" sz="2400" dirty="0">
              <a:latin typeface="Arial" panose="020B0604020202020204" pitchFamily="34" charset="0"/>
            </a:endParaRPr>
          </a:p>
        </p:txBody>
      </p:sp>
      <p:sp>
        <p:nvSpPr>
          <p:cNvPr id="206852" name="Text Box 4"/>
          <p:cNvSpPr txBox="1"/>
          <p:nvPr/>
        </p:nvSpPr>
        <p:spPr>
          <a:xfrm>
            <a:off x="9264650" y="1773238"/>
            <a:ext cx="1584325" cy="520700"/>
          </a:xfrm>
          <a:prstGeom prst="rect">
            <a:avLst/>
          </a:prstGeom>
          <a:noFill/>
          <a:ln w="9525">
            <a:noFill/>
          </a:ln>
        </p:spPr>
        <p:txBody>
          <a:bodyPr anchor="t" anchorCtr="0">
            <a:spAutoFit/>
          </a:bodyPr>
          <a:p>
            <a:pPr>
              <a:buClrTx/>
              <a:buFontTx/>
            </a:pPr>
            <a:r>
              <a:rPr lang="en-US" altLang="zh-CN" sz="2800" b="1" dirty="0">
                <a:latin typeface="Times New Roman" panose="02020603050405020304" pitchFamily="18" charset="0"/>
                <a:ea typeface="宋体" panose="02010600030101010101" pitchFamily="2" charset="-122"/>
              </a:rPr>
              <a:t>choice</a:t>
            </a:r>
            <a:r>
              <a:rPr lang="en-US" altLang="zh-CN" dirty="0">
                <a:latin typeface="Verdana" panose="020B0604030504040204" pitchFamily="34" charset="0"/>
                <a:ea typeface="宋体" panose="02010600030101010101" pitchFamily="2" charset="-122"/>
              </a:rPr>
              <a:t> </a:t>
            </a:r>
            <a:endParaRPr lang="en-US" altLang="zh-CN" dirty="0">
              <a:latin typeface="Verdana" panose="020B0604030504040204" pitchFamily="34" charset="0"/>
              <a:ea typeface="宋体" panose="02010600030101010101" pitchFamily="2" charset="-122"/>
            </a:endParaRPr>
          </a:p>
        </p:txBody>
      </p:sp>
      <p:sp>
        <p:nvSpPr>
          <p:cNvPr id="206853" name="Text Box 5"/>
          <p:cNvSpPr txBox="1"/>
          <p:nvPr/>
        </p:nvSpPr>
        <p:spPr>
          <a:xfrm>
            <a:off x="9264650" y="2546350"/>
            <a:ext cx="1584325" cy="522288"/>
          </a:xfrm>
          <a:prstGeom prst="rect">
            <a:avLst/>
          </a:prstGeom>
          <a:noFill/>
          <a:ln w="9525">
            <a:noFill/>
          </a:ln>
        </p:spPr>
        <p:txBody>
          <a:bodyPr anchor="t" anchorCtr="0">
            <a:spAutoFit/>
          </a:bodyPr>
          <a:p>
            <a:pPr>
              <a:buClrTx/>
              <a:buFontTx/>
            </a:pPr>
            <a:r>
              <a:rPr lang="en-US" altLang="zh-CN" sz="2800" b="1" dirty="0">
                <a:latin typeface="Times New Roman" panose="02020603050405020304" pitchFamily="18" charset="0"/>
                <a:ea typeface="宋体" panose="02010600030101010101" pitchFamily="2" charset="-122"/>
              </a:rPr>
              <a:t>finest</a:t>
            </a:r>
            <a:r>
              <a:rPr lang="en-US" altLang="zh-CN" b="1" dirty="0">
                <a:latin typeface="Verdana" panose="020B0604030504040204" pitchFamily="34" charset="0"/>
                <a:ea typeface="宋体" panose="02010600030101010101" pitchFamily="2" charset="-122"/>
              </a:rPr>
              <a:t> </a:t>
            </a:r>
            <a:endParaRPr lang="en-US" altLang="zh-CN" b="1" dirty="0">
              <a:latin typeface="Verdana" panose="020B0604030504040204" pitchFamily="34" charset="0"/>
              <a:ea typeface="宋体" panose="02010600030101010101" pitchFamily="2" charset="-122"/>
            </a:endParaRPr>
          </a:p>
        </p:txBody>
      </p:sp>
      <p:sp>
        <p:nvSpPr>
          <p:cNvPr id="206854" name="Text Box 6"/>
          <p:cNvSpPr txBox="1"/>
          <p:nvPr/>
        </p:nvSpPr>
        <p:spPr>
          <a:xfrm>
            <a:off x="9264650" y="3321050"/>
            <a:ext cx="1584325" cy="522288"/>
          </a:xfrm>
          <a:prstGeom prst="rect">
            <a:avLst/>
          </a:prstGeom>
          <a:noFill/>
          <a:ln w="9525">
            <a:noFill/>
          </a:ln>
        </p:spPr>
        <p:txBody>
          <a:bodyPr anchor="t" anchorCtr="0">
            <a:spAutoFit/>
          </a:bodyPr>
          <a:p>
            <a:pPr>
              <a:buClrTx/>
              <a:buFontTx/>
            </a:pPr>
            <a:r>
              <a:rPr lang="en-US" altLang="zh-CN" sz="2800" b="1" dirty="0">
                <a:latin typeface="Times New Roman" panose="02020603050405020304" pitchFamily="18" charset="0"/>
                <a:ea typeface="宋体" panose="02010600030101010101" pitchFamily="2" charset="-122"/>
              </a:rPr>
              <a:t>Focus</a:t>
            </a:r>
            <a:endParaRPr lang="en-US" altLang="zh-CN" b="1" dirty="0">
              <a:latin typeface="Verdana" panose="020B0604030504040204" pitchFamily="34" charset="0"/>
              <a:ea typeface="宋体" panose="02010600030101010101" pitchFamily="2" charset="-122"/>
            </a:endParaRPr>
          </a:p>
        </p:txBody>
      </p:sp>
      <p:pic>
        <p:nvPicPr>
          <p:cNvPr id="71686" name="图片 1"/>
          <p:cNvPicPr>
            <a:picLocks noChangeAspect="1"/>
          </p:cNvPicPr>
          <p:nvPr/>
        </p:nvPicPr>
        <p:blipFill>
          <a:blip r:embed="rId1"/>
          <a:stretch>
            <a:fillRect/>
          </a:stretch>
        </p:blipFill>
        <p:spPr>
          <a:xfrm>
            <a:off x="1703388" y="1773238"/>
            <a:ext cx="7356475" cy="3906837"/>
          </a:xfrm>
          <a:prstGeom prst="rect">
            <a:avLst/>
          </a:prstGeom>
          <a:noFill/>
          <a:ln w="9525">
            <a:noFill/>
          </a:ln>
        </p:spPr>
      </p:pic>
      <p:sp>
        <p:nvSpPr>
          <p:cNvPr id="3" name="Text Box 6"/>
          <p:cNvSpPr txBox="1"/>
          <p:nvPr/>
        </p:nvSpPr>
        <p:spPr>
          <a:xfrm>
            <a:off x="9264650" y="4094163"/>
            <a:ext cx="1584325" cy="522287"/>
          </a:xfrm>
          <a:prstGeom prst="rect">
            <a:avLst/>
          </a:prstGeom>
          <a:noFill/>
          <a:ln w="9525">
            <a:noFill/>
          </a:ln>
        </p:spPr>
        <p:txBody>
          <a:bodyPr anchor="t" anchorCtr="0">
            <a:spAutoFit/>
          </a:bodyPr>
          <a:p>
            <a:pPr>
              <a:buClrTx/>
              <a:buFontTx/>
            </a:pPr>
            <a:r>
              <a:rPr lang="en-US" altLang="zh-CN" sz="2800" b="1" dirty="0">
                <a:latin typeface="Times New Roman" panose="02020603050405020304" pitchFamily="18" charset="0"/>
                <a:ea typeface="宋体" panose="02010600030101010101" pitchFamily="2" charset="-122"/>
              </a:rPr>
              <a:t>smiles</a:t>
            </a:r>
            <a:endParaRPr lang="en-US" altLang="zh-CN" sz="2800" b="1" dirty="0">
              <a:latin typeface="Times New Roman" panose="02020603050405020304" pitchFamily="18" charset="0"/>
              <a:ea typeface="宋体" panose="02010600030101010101" pitchFamily="2" charset="-122"/>
            </a:endParaRPr>
          </a:p>
        </p:txBody>
      </p:sp>
      <p:sp>
        <p:nvSpPr>
          <p:cNvPr id="4" name="Text Box 6"/>
          <p:cNvSpPr txBox="1"/>
          <p:nvPr/>
        </p:nvSpPr>
        <p:spPr>
          <a:xfrm>
            <a:off x="9264650" y="4868863"/>
            <a:ext cx="1584325" cy="522287"/>
          </a:xfrm>
          <a:prstGeom prst="rect">
            <a:avLst/>
          </a:prstGeom>
          <a:noFill/>
          <a:ln w="9525">
            <a:noFill/>
          </a:ln>
        </p:spPr>
        <p:txBody>
          <a:bodyPr anchor="t" anchorCtr="0">
            <a:spAutoFit/>
          </a:bodyPr>
          <a:p>
            <a:pPr>
              <a:buClrTx/>
              <a:buFontTx/>
            </a:pPr>
            <a:r>
              <a:rPr lang="en-US" altLang="zh-CN" sz="2800" b="1" dirty="0">
                <a:latin typeface="Times New Roman" panose="02020603050405020304" pitchFamily="18" charset="0"/>
                <a:ea typeface="宋体" panose="02010600030101010101" pitchFamily="2" charset="-122"/>
              </a:rPr>
              <a:t>hand</a:t>
            </a:r>
            <a:endParaRPr lang="en-US" altLang="zh-CN" sz="2800" b="1" dirty="0">
              <a:latin typeface="Times New Roman" panose="02020603050405020304" pitchFamily="18"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6852"/>
                                        </p:tgtEl>
                                        <p:attrNameLst>
                                          <p:attrName>style.visibility</p:attrName>
                                        </p:attrNameLst>
                                      </p:cBhvr>
                                      <p:to>
                                        <p:strVal val="visible"/>
                                      </p:to>
                                    </p:set>
                                    <p:animEffect transition="in" filter="wipe(down)">
                                      <p:cBhvr>
                                        <p:cTn id="7" dur="500"/>
                                        <p:tgtEl>
                                          <p:spTgt spid="2068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6853"/>
                                        </p:tgtEl>
                                        <p:attrNameLst>
                                          <p:attrName>style.visibility</p:attrName>
                                        </p:attrNameLst>
                                      </p:cBhvr>
                                      <p:to>
                                        <p:strVal val="visible"/>
                                      </p:to>
                                    </p:set>
                                    <p:animEffect transition="in" filter="wipe(down)">
                                      <p:cBhvr>
                                        <p:cTn id="12" dur="500"/>
                                        <p:tgtEl>
                                          <p:spTgt spid="2068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06854"/>
                                        </p:tgtEl>
                                        <p:attrNameLst>
                                          <p:attrName>style.visibility</p:attrName>
                                        </p:attrNameLst>
                                      </p:cBhvr>
                                      <p:to>
                                        <p:strVal val="visible"/>
                                      </p:to>
                                    </p:set>
                                    <p:animEffect transition="in" filter="wipe(down)">
                                      <p:cBhvr>
                                        <p:cTn id="17" dur="500"/>
                                        <p:tgtEl>
                                          <p:spTgt spid="20685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2" grpId="0"/>
      <p:bldP spid="206853" grpId="0"/>
      <p:bldP spid="206854" grpId="0"/>
      <p:bldP spid="3" grpId="0"/>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Rectangle 2"/>
          <p:cNvSpPr>
            <a:spLocks noGrp="1"/>
          </p:cNvSpPr>
          <p:nvPr>
            <p:ph type="title"/>
          </p:nvPr>
        </p:nvSpPr>
        <p:spPr>
          <a:xfrm>
            <a:off x="1919288" y="260350"/>
            <a:ext cx="7313612" cy="679450"/>
          </a:xfrm>
          <a:ln/>
        </p:spPr>
        <p:txBody>
          <a:bodyPr vert="horz" wrap="square" lIns="91440" tIns="45720" rIns="91440" bIns="45720" anchor="b" anchorCtr="0"/>
          <a:p>
            <a:pPr eaLnBrk="1" hangingPunct="1"/>
            <a:r>
              <a:rPr lang="zh-CN" altLang="zh-CN" b="1" dirty="0"/>
              <a:t>§</a:t>
            </a:r>
            <a:r>
              <a:rPr lang="en-US" altLang="zh-CN" b="1" dirty="0"/>
              <a:t> PART SIX </a:t>
            </a:r>
            <a:r>
              <a:rPr lang="zh-CN" altLang="en-US" dirty="0"/>
              <a:t>广告翻译实践</a:t>
            </a:r>
            <a:endParaRPr lang="zh-CN" altLang="en-US" b="1" dirty="0"/>
          </a:p>
        </p:txBody>
      </p:sp>
      <p:sp>
        <p:nvSpPr>
          <p:cNvPr id="72706" name="Rectangle 3"/>
          <p:cNvSpPr>
            <a:spLocks noGrp="1"/>
          </p:cNvSpPr>
          <p:nvPr>
            <p:ph idx="1"/>
          </p:nvPr>
        </p:nvSpPr>
        <p:spPr>
          <a:xfrm>
            <a:off x="1774825" y="1052513"/>
            <a:ext cx="10158413" cy="4770437"/>
          </a:xfrm>
          <a:ln/>
        </p:spPr>
        <p:txBody>
          <a:bodyPr vert="horz" wrap="square" lIns="91440" tIns="45720" rIns="91440" bIns="45720" anchor="t" anchorCtr="0"/>
          <a:p>
            <a:pPr eaLnBrk="1" hangingPunct="1"/>
            <a:r>
              <a:rPr lang="en-US" altLang="zh-CN" sz="2400" b="1" dirty="0">
                <a:latin typeface="Arial" panose="020B0604020202020204" pitchFamily="34" charset="0"/>
              </a:rPr>
              <a:t>Task I</a:t>
            </a:r>
            <a:r>
              <a:rPr lang="en-US" altLang="zh-CN" sz="2400" dirty="0">
                <a:latin typeface="Arial" panose="020B0604020202020204" pitchFamily="34" charset="0"/>
              </a:rPr>
              <a:t>  </a:t>
            </a:r>
            <a:r>
              <a:rPr lang="zh-CN" altLang="en-US" sz="2400" dirty="0">
                <a:latin typeface="Arial" panose="020B0604020202020204" pitchFamily="34" charset="0"/>
              </a:rPr>
              <a:t>根据下列广告的译文，填写广告原文。</a:t>
            </a:r>
            <a:endParaRPr lang="zh-CN" altLang="en-US" sz="2400" dirty="0">
              <a:latin typeface="Arial" panose="020B0604020202020204" pitchFamily="34" charset="0"/>
            </a:endParaRPr>
          </a:p>
        </p:txBody>
      </p:sp>
      <p:sp>
        <p:nvSpPr>
          <p:cNvPr id="206853" name="Text Box 5"/>
          <p:cNvSpPr txBox="1"/>
          <p:nvPr/>
        </p:nvSpPr>
        <p:spPr>
          <a:xfrm>
            <a:off x="8831263" y="2097088"/>
            <a:ext cx="1584325" cy="520700"/>
          </a:xfrm>
          <a:prstGeom prst="rect">
            <a:avLst/>
          </a:prstGeom>
          <a:noFill/>
          <a:ln w="9525">
            <a:noFill/>
          </a:ln>
        </p:spPr>
        <p:txBody>
          <a:bodyPr anchor="t" anchorCtr="0">
            <a:spAutoFit/>
          </a:bodyPr>
          <a:p>
            <a:pPr>
              <a:buClrTx/>
              <a:buFontTx/>
            </a:pPr>
            <a:r>
              <a:rPr lang="en-US" altLang="zh-CN" sz="2800" b="1" dirty="0">
                <a:latin typeface="Times New Roman" panose="02020603050405020304" pitchFamily="18" charset="0"/>
                <a:ea typeface="宋体" panose="02010600030101010101" pitchFamily="2" charset="-122"/>
              </a:rPr>
              <a:t>indulge</a:t>
            </a:r>
            <a:r>
              <a:rPr lang="en-US" altLang="zh-CN" b="1" dirty="0">
                <a:latin typeface="Verdana" panose="020B0604030504040204" pitchFamily="34" charset="0"/>
                <a:ea typeface="宋体" panose="02010600030101010101" pitchFamily="2" charset="-122"/>
              </a:rPr>
              <a:t> </a:t>
            </a:r>
            <a:endParaRPr lang="en-US" altLang="zh-CN" b="1" dirty="0">
              <a:latin typeface="Verdana" panose="020B0604030504040204" pitchFamily="34" charset="0"/>
              <a:ea typeface="宋体" panose="02010600030101010101" pitchFamily="2" charset="-122"/>
            </a:endParaRPr>
          </a:p>
        </p:txBody>
      </p:sp>
      <p:sp>
        <p:nvSpPr>
          <p:cNvPr id="206854" name="Text Box 6"/>
          <p:cNvSpPr txBox="1"/>
          <p:nvPr/>
        </p:nvSpPr>
        <p:spPr>
          <a:xfrm>
            <a:off x="8831263" y="2870200"/>
            <a:ext cx="1584325" cy="522288"/>
          </a:xfrm>
          <a:prstGeom prst="rect">
            <a:avLst/>
          </a:prstGeom>
          <a:noFill/>
          <a:ln w="9525">
            <a:noFill/>
          </a:ln>
        </p:spPr>
        <p:txBody>
          <a:bodyPr anchor="t" anchorCtr="0">
            <a:spAutoFit/>
          </a:bodyPr>
          <a:p>
            <a:pPr>
              <a:buClrTx/>
              <a:buFontTx/>
            </a:pPr>
            <a:r>
              <a:rPr lang="en-US" altLang="zh-CN" sz="2800" b="1" dirty="0">
                <a:latin typeface="Times New Roman" panose="02020603050405020304" pitchFamily="18" charset="0"/>
                <a:ea typeface="宋体" panose="02010600030101010101" pitchFamily="2" charset="-122"/>
              </a:rPr>
              <a:t>shape</a:t>
            </a:r>
            <a:endParaRPr lang="en-US" altLang="zh-CN" sz="2800" b="1" dirty="0">
              <a:latin typeface="Times New Roman" panose="02020603050405020304" pitchFamily="18" charset="0"/>
              <a:ea typeface="宋体" panose="02010600030101010101" pitchFamily="2" charset="-122"/>
            </a:endParaRPr>
          </a:p>
        </p:txBody>
      </p:sp>
      <p:sp>
        <p:nvSpPr>
          <p:cNvPr id="3" name="Text Box 6"/>
          <p:cNvSpPr txBox="1"/>
          <p:nvPr/>
        </p:nvSpPr>
        <p:spPr>
          <a:xfrm>
            <a:off x="8831263" y="3644900"/>
            <a:ext cx="1584325" cy="522288"/>
          </a:xfrm>
          <a:prstGeom prst="rect">
            <a:avLst/>
          </a:prstGeom>
          <a:noFill/>
          <a:ln w="9525">
            <a:noFill/>
          </a:ln>
        </p:spPr>
        <p:txBody>
          <a:bodyPr anchor="t" anchorCtr="0">
            <a:spAutoFit/>
          </a:bodyPr>
          <a:p>
            <a:pPr>
              <a:buClrTx/>
              <a:buFontTx/>
            </a:pPr>
            <a:r>
              <a:rPr lang="en-US" altLang="zh-CN" sz="2800" b="1" dirty="0">
                <a:latin typeface="Times New Roman" panose="02020603050405020304" pitchFamily="18" charset="0"/>
                <a:ea typeface="宋体" panose="02010600030101010101" pitchFamily="2" charset="-122"/>
              </a:rPr>
              <a:t>good</a:t>
            </a:r>
            <a:endParaRPr lang="en-US" altLang="zh-CN" sz="2800" b="1" dirty="0">
              <a:latin typeface="Times New Roman" panose="02020603050405020304" pitchFamily="18" charset="0"/>
              <a:ea typeface="宋体" panose="02010600030101010101" pitchFamily="2" charset="-122"/>
            </a:endParaRPr>
          </a:p>
        </p:txBody>
      </p:sp>
      <p:pic>
        <p:nvPicPr>
          <p:cNvPr id="72710" name="图片 4"/>
          <p:cNvPicPr>
            <a:picLocks noChangeAspect="1"/>
          </p:cNvPicPr>
          <p:nvPr/>
        </p:nvPicPr>
        <p:blipFill>
          <a:blip r:embed="rId1"/>
          <a:stretch>
            <a:fillRect/>
          </a:stretch>
        </p:blipFill>
        <p:spPr>
          <a:xfrm>
            <a:off x="2135188" y="1844675"/>
            <a:ext cx="6418262" cy="26035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6853"/>
                                        </p:tgtEl>
                                        <p:attrNameLst>
                                          <p:attrName>style.visibility</p:attrName>
                                        </p:attrNameLst>
                                      </p:cBhvr>
                                      <p:to>
                                        <p:strVal val="visible"/>
                                      </p:to>
                                    </p:set>
                                    <p:animEffect transition="in" filter="wipe(down)">
                                      <p:cBhvr>
                                        <p:cTn id="7" dur="500"/>
                                        <p:tgtEl>
                                          <p:spTgt spid="20685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6854"/>
                                        </p:tgtEl>
                                        <p:attrNameLst>
                                          <p:attrName>style.visibility</p:attrName>
                                        </p:attrNameLst>
                                      </p:cBhvr>
                                      <p:to>
                                        <p:strVal val="visible"/>
                                      </p:to>
                                    </p:set>
                                    <p:animEffect transition="in" filter="wipe(down)">
                                      <p:cBhvr>
                                        <p:cTn id="12" dur="500"/>
                                        <p:tgtEl>
                                          <p:spTgt spid="20685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3" grpId="0"/>
      <p:bldP spid="206854" grpId="0"/>
      <p:bldP spid="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Rectangle 3"/>
          <p:cNvSpPr>
            <a:spLocks noGrp="1"/>
          </p:cNvSpPr>
          <p:nvPr>
            <p:ph idx="1"/>
          </p:nvPr>
        </p:nvSpPr>
        <p:spPr>
          <a:xfrm>
            <a:off x="1703705" y="1557655"/>
            <a:ext cx="9954895" cy="4021455"/>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1.Asia Garden Hotel — A Home Away From Home!</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Asia Garden Hotel</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亚洲花园酒店</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您在远方的家。</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暗喻（</a:t>
            </a:r>
            <a:r>
              <a:rPr lang="en-US" altLang="zh-CN" sz="2000" dirty="0">
                <a:latin typeface="Times New Roman" panose="02020603050405020304" pitchFamily="18" charset="0"/>
                <a:cs typeface="Times New Roman" panose="02020603050405020304" pitchFamily="18" charset="0"/>
              </a:rPr>
              <a:t>Metaphor</a:t>
            </a:r>
            <a:r>
              <a:rPr lang="zh-CN" altLang="en-US" sz="2000" dirty="0">
                <a:latin typeface="Times New Roman" panose="02020603050405020304" pitchFamily="18" charset="0"/>
                <a:cs typeface="Times New Roman" panose="02020603050405020304" pitchFamily="18" charset="0"/>
              </a:rPr>
              <a:t>）修辞手法，把亚洲花园酒店比喻成顾客的家，说明酒店给顾客带来宾至如归的感觉。</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2.	For the modern Marco Polo.</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Cathay Pacific Airlines)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现代的马可</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波罗。</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本广告采用典故（</a:t>
            </a:r>
            <a:r>
              <a:rPr lang="en-US" altLang="zh-CN" sz="2000" dirty="0">
                <a:latin typeface="Times New Roman" panose="02020603050405020304" pitchFamily="18" charset="0"/>
                <a:cs typeface="Times New Roman" panose="02020603050405020304" pitchFamily="18" charset="0"/>
              </a:rPr>
              <a:t>Allusion</a:t>
            </a:r>
            <a:r>
              <a:rPr lang="zh-CN" altLang="en-US" sz="2000" dirty="0">
                <a:latin typeface="Times New Roman" panose="02020603050405020304" pitchFamily="18" charset="0"/>
                <a:cs typeface="Times New Roman" panose="02020603050405020304" pitchFamily="18" charset="0"/>
              </a:rPr>
              <a:t>）修辞手法，马可</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波罗是意大利著名的商人、旅行家和探险家，曾在中国游历</a:t>
            </a:r>
            <a:r>
              <a:rPr lang="en-US" altLang="zh-CN" sz="2000" dirty="0">
                <a:latin typeface="Times New Roman" panose="02020603050405020304" pitchFamily="18" charset="0"/>
                <a:cs typeface="Times New Roman" panose="02020603050405020304" pitchFamily="18" charset="0"/>
              </a:rPr>
              <a:t>17</a:t>
            </a:r>
            <a:r>
              <a:rPr lang="zh-CN" altLang="en-US" sz="2000" dirty="0">
                <a:latin typeface="Times New Roman" panose="02020603050405020304" pitchFamily="18" charset="0"/>
                <a:cs typeface="Times New Roman" panose="02020603050405020304" pitchFamily="18" charset="0"/>
              </a:rPr>
              <a:t>载，他是英勇无畏探险精神的杰出代表，暗示了航空公司的企业精神。</a:t>
            </a:r>
            <a:endParaRPr lang="zh-CN" altLang="en-US" sz="2000" dirty="0">
              <a:latin typeface="Times New Roman" panose="02020603050405020304" pitchFamily="18" charset="0"/>
              <a:cs typeface="Times New Roman" panose="02020603050405020304" pitchFamily="18" charset="0"/>
            </a:endParaRPr>
          </a:p>
        </p:txBody>
      </p:sp>
      <p:sp>
        <p:nvSpPr>
          <p:cNvPr id="73730" name="Text Box 4"/>
          <p:cNvSpPr txBox="1"/>
          <p:nvPr/>
        </p:nvSpPr>
        <p:spPr>
          <a:xfrm>
            <a:off x="1919288" y="458788"/>
            <a:ext cx="8316912" cy="954087"/>
          </a:xfrm>
          <a:prstGeom prst="rect">
            <a:avLst/>
          </a:prstGeom>
          <a:noFill/>
          <a:ln w="9525">
            <a:noFill/>
          </a:ln>
        </p:spPr>
        <p:txBody>
          <a:bodyPr anchor="t" anchorCtr="0">
            <a:spAutoFit/>
          </a:bodyPr>
          <a:p>
            <a:pPr>
              <a:spcBef>
                <a:spcPct val="50000"/>
              </a:spcBef>
              <a:buClrTx/>
              <a:buFontTx/>
            </a:pPr>
            <a:r>
              <a:rPr lang="en-US" altLang="zh-CN" sz="2800" b="1" dirty="0">
                <a:latin typeface="Arial" panose="020B0604020202020204" pitchFamily="34" charset="0"/>
                <a:ea typeface="宋体" panose="02010600030101010101" pitchFamily="2" charset="-122"/>
              </a:rPr>
              <a:t>Task II</a:t>
            </a:r>
            <a:r>
              <a:rPr lang="en-US" altLang="zh-CN" sz="2800" dirty="0">
                <a:latin typeface="Arial" panose="020B0604020202020204" pitchFamily="34" charset="0"/>
                <a:ea typeface="宋体" panose="02010600030101010101" pitchFamily="2" charset="-122"/>
              </a:rPr>
              <a:t>  </a:t>
            </a:r>
            <a:r>
              <a:rPr lang="zh-CN" altLang="en-US" sz="2800" dirty="0">
                <a:latin typeface="Arial" panose="020B0604020202020204" pitchFamily="34" charset="0"/>
                <a:ea typeface="宋体" panose="02010600030101010101" pitchFamily="2" charset="-122"/>
              </a:rPr>
              <a:t>请在方括号中填写下列广告所使用的修辞格，并将下列广告翻译成汉语。</a:t>
            </a:r>
            <a:endParaRPr lang="zh-CN" altLang="en-US" sz="2800" dirty="0">
              <a:latin typeface="Arial" panose="020B0604020202020204" pitchFamily="34" charset="0"/>
              <a:ea typeface="宋体" panose="02010600030101010101" pitchFamily="2" charset="-122"/>
            </a:endParaRPr>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Rectangle 3"/>
          <p:cNvSpPr>
            <a:spLocks noGrp="1"/>
          </p:cNvSpPr>
          <p:nvPr>
            <p:ph idx="1"/>
          </p:nvPr>
        </p:nvSpPr>
        <p:spPr>
          <a:xfrm>
            <a:off x="1774825" y="1557020"/>
            <a:ext cx="9748520" cy="5212080"/>
          </a:xfrm>
          <a:ln/>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3.</a:t>
            </a:r>
            <a:r>
              <a:rPr lang="en-US" altLang="zh-CN" sz="2000" b="1" dirty="0">
                <a:latin typeface="Times New Roman" panose="02020603050405020304" pitchFamily="18" charset="0"/>
                <a:cs typeface="Times New Roman" panose="02020603050405020304" pitchFamily="18" charset="0"/>
              </a:rPr>
              <a:t>Big thrills, small bills</a:t>
            </a:r>
            <a:r>
              <a:rPr lang="en-US" altLang="zh-CN" sz="2000" dirty="0">
                <a:latin typeface="Times New Roman" panose="02020603050405020304" pitchFamily="18" charset="0"/>
                <a:cs typeface="Times New Roman" panose="02020603050405020304" pitchFamily="18" charset="0"/>
              </a:rPr>
              <a:t>. (Budget Car Leasing Center)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大刺激，小花费。</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对照（</a:t>
            </a:r>
            <a:r>
              <a:rPr lang="en-US" altLang="zh-CN" sz="2000" dirty="0">
                <a:latin typeface="Times New Roman" panose="02020603050405020304" pitchFamily="18" charset="0"/>
                <a:cs typeface="Times New Roman" panose="02020603050405020304" pitchFamily="18" charset="0"/>
              </a:rPr>
              <a:t>Contrast</a:t>
            </a:r>
            <a:r>
              <a:rPr lang="zh-CN" altLang="en-US" sz="2000" dirty="0">
                <a:latin typeface="Times New Roman" panose="02020603050405020304" pitchFamily="18" charset="0"/>
                <a:cs typeface="Times New Roman" panose="02020603050405020304" pitchFamily="18" charset="0"/>
              </a:rPr>
              <a:t>）修辞手法，“大”与“小”相对，简洁明了。</a:t>
            </a:r>
            <a:endParaRPr lang="zh-CN" altLang="en-US" sz="2000" dirty="0">
              <a:latin typeface="Times New Roman" panose="02020603050405020304" pitchFamily="18" charset="0"/>
              <a:cs typeface="Times New Roman" panose="02020603050405020304" pitchFamily="18" charset="0"/>
            </a:endParaRPr>
          </a:p>
          <a:p>
            <a:pPr marL="0" indent="0" eaLnBrk="1" hangingPunct="1">
              <a:lnSpc>
                <a:spcPct val="140000"/>
              </a:lnSpc>
              <a:buNone/>
            </a:pP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4.A day without orange juice is like a day without sunshine. (FLORIDA CITRUS COMMISSION)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一天没有橙汁就像一天没有阳光。</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明喻（</a:t>
            </a:r>
            <a:r>
              <a:rPr lang="en-US" altLang="zh-CN" sz="2000" dirty="0">
                <a:latin typeface="Times New Roman" panose="02020603050405020304" pitchFamily="18" charset="0"/>
                <a:cs typeface="Times New Roman" panose="02020603050405020304" pitchFamily="18" charset="0"/>
              </a:rPr>
              <a:t>Simile</a:t>
            </a:r>
            <a:r>
              <a:rPr lang="zh-CN" altLang="en-US" sz="2000" dirty="0">
                <a:latin typeface="Times New Roman" panose="02020603050405020304" pitchFamily="18" charset="0"/>
                <a:cs typeface="Times New Roman" panose="02020603050405020304" pitchFamily="18" charset="0"/>
              </a:rPr>
              <a:t>）修辞手法，直截了当地表达了橙汁在人们的生活中像阳光一样必不可少。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Rectangle 3"/>
          <p:cNvSpPr>
            <a:spLocks noGrp="1"/>
          </p:cNvSpPr>
          <p:nvPr>
            <p:ph idx="1"/>
          </p:nvPr>
        </p:nvSpPr>
        <p:spPr>
          <a:xfrm>
            <a:off x="1703705" y="1557655"/>
            <a:ext cx="10066655" cy="6191250"/>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5.The driver is safer when the road is dry;</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The road is safer when the driver is dry.</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道路不沾水，司机更安全；</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司机不沾酒，道路更安全。</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这则交通宣传广告语重点突出了“</a:t>
            </a:r>
            <a:r>
              <a:rPr lang="en-US" altLang="zh-CN" sz="2000" dirty="0">
                <a:latin typeface="Times New Roman" panose="02020603050405020304" pitchFamily="18" charset="0"/>
                <a:cs typeface="Times New Roman" panose="02020603050405020304" pitchFamily="18" charset="0"/>
              </a:rPr>
              <a:t>road</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driver</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safer</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dry ”</a:t>
            </a:r>
            <a:r>
              <a:rPr lang="zh-CN" altLang="en-US" sz="2000" dirty="0">
                <a:latin typeface="Times New Roman" panose="02020603050405020304" pitchFamily="18" charset="0"/>
                <a:cs typeface="Times New Roman" panose="02020603050405020304" pitchFamily="18" charset="0"/>
              </a:rPr>
              <a:t>这四个词，两个句子整齐对称，是典型的对偶句，而且</a:t>
            </a:r>
            <a:r>
              <a:rPr lang="en-US" altLang="zh-CN" sz="2000" dirty="0">
                <a:latin typeface="Times New Roman" panose="02020603050405020304" pitchFamily="18" charset="0"/>
                <a:cs typeface="Times New Roman" panose="02020603050405020304" pitchFamily="18" charset="0"/>
              </a:rPr>
              <a:t>dry </a:t>
            </a:r>
            <a:r>
              <a:rPr lang="zh-CN" altLang="en-US" sz="2000" dirty="0">
                <a:latin typeface="Times New Roman" panose="02020603050405020304" pitchFamily="18" charset="0"/>
                <a:cs typeface="Times New Roman" panose="02020603050405020304" pitchFamily="18" charset="0"/>
              </a:rPr>
              <a:t>这个词又是语义双关（</a:t>
            </a:r>
            <a:r>
              <a:rPr lang="en-US" altLang="zh-CN" sz="2000" dirty="0">
                <a:latin typeface="Times New Roman" panose="02020603050405020304" pitchFamily="18" charset="0"/>
                <a:cs typeface="Times New Roman" panose="02020603050405020304" pitchFamily="18" charset="0"/>
              </a:rPr>
              <a:t>Pun</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6. It’s a matter of pride. Proud tradition. Proud heritage. Proud taste. (L&amp;M cigarette)</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这是引以为豪之事。自豪的传统，自豪的传承，自豪的味道。</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重复（</a:t>
            </a:r>
            <a:r>
              <a:rPr lang="en-US" altLang="zh-CN" sz="2000" dirty="0">
                <a:latin typeface="Times New Roman" panose="02020603050405020304" pitchFamily="18" charset="0"/>
                <a:cs typeface="Times New Roman" panose="02020603050405020304" pitchFamily="18" charset="0"/>
              </a:rPr>
              <a:t>Repetition</a:t>
            </a:r>
            <a:r>
              <a:rPr lang="zh-CN" altLang="en-US" sz="2000" dirty="0">
                <a:latin typeface="Times New Roman" panose="02020603050405020304" pitchFamily="18" charset="0"/>
                <a:cs typeface="Times New Roman" panose="02020603050405020304" pitchFamily="18" charset="0"/>
              </a:rPr>
              <a:t>）和排比（</a:t>
            </a:r>
            <a:r>
              <a:rPr lang="en-US" altLang="zh-CN" sz="2000" dirty="0">
                <a:latin typeface="Times New Roman" panose="02020603050405020304" pitchFamily="18" charset="0"/>
                <a:cs typeface="Times New Roman" panose="02020603050405020304" pitchFamily="18" charset="0"/>
              </a:rPr>
              <a:t>Parallelism</a:t>
            </a:r>
            <a:r>
              <a:rPr lang="zh-CN" altLang="en-US" sz="2000" dirty="0">
                <a:latin typeface="Times New Roman" panose="02020603050405020304" pitchFamily="18" charset="0"/>
                <a:cs typeface="Times New Roman" panose="02020603050405020304" pitchFamily="18" charset="0"/>
              </a:rPr>
              <a:t>）的修辞手法，一气呵成，让消费者觉得该产品真的具有挡不住的诱惑。</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Rectangle 2"/>
          <p:cNvSpPr>
            <a:spLocks noGrp="1"/>
          </p:cNvSpPr>
          <p:nvPr>
            <p:ph type="title"/>
          </p:nvPr>
        </p:nvSpPr>
        <p:spPr>
          <a:xfrm>
            <a:off x="2208213" y="301625"/>
            <a:ext cx="8459787" cy="1143000"/>
          </a:xfrm>
          <a:ln/>
        </p:spPr>
        <p:txBody>
          <a:bodyPr vert="horz" wrap="square" lIns="91440" tIns="45720" rIns="91440" bIns="45720" anchor="b" anchorCtr="0"/>
          <a:p>
            <a:pPr eaLnBrk="1" hangingPunct="1"/>
            <a:r>
              <a:rPr lang="en-US" altLang="zh-CN" sz="2800" dirty="0"/>
              <a:t>Task II </a:t>
            </a:r>
            <a:r>
              <a:rPr lang="zh-CN" altLang="en-US" sz="2800" dirty="0"/>
              <a:t>通过分析上述广告及日常生活中的其他广告，讨论广告的语言特征及其功能。</a:t>
            </a:r>
            <a:endParaRPr lang="zh-CN" altLang="en-US" sz="2800" dirty="0"/>
          </a:p>
        </p:txBody>
      </p:sp>
      <p:sp>
        <p:nvSpPr>
          <p:cNvPr id="12290" name="Rectangle 3"/>
          <p:cNvSpPr>
            <a:spLocks noGrp="1"/>
          </p:cNvSpPr>
          <p:nvPr>
            <p:ph idx="1"/>
          </p:nvPr>
        </p:nvSpPr>
        <p:spPr>
          <a:xfrm>
            <a:off x="1622425" y="1557338"/>
            <a:ext cx="10064750" cy="4824412"/>
          </a:xfrm>
          <a:ln/>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美国营销协会定义委员会（</a:t>
            </a:r>
            <a:r>
              <a:rPr lang="en-US" altLang="zh-CN" sz="2400" dirty="0">
                <a:latin typeface="Times New Roman" panose="02020603050405020304" pitchFamily="18" charset="0"/>
                <a:cs typeface="Times New Roman" panose="02020603050405020304" pitchFamily="18" charset="0"/>
              </a:rPr>
              <a:t>The Committee on Definitions of the American Marketing Association</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Advertising is the non-personal communication of information usually paid for and usually persuasive in nature about products, services or ideas by identified sponsors through various media.</a:t>
            </a:r>
            <a:endParaRPr lang="en-US" altLang="zh-CN"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cs typeface="Times New Roman" panose="02020603050405020304" pitchFamily="18" charset="0"/>
              </a:rPr>
              <a:t>（广告是由特定的广告主通常以付费方式，通过各种媒体介绍和推广其产品、服务或观念的具有说服性功能的公众信息交流活动。）（李波阳，</a:t>
            </a:r>
            <a:r>
              <a:rPr lang="en-US" altLang="zh-CN" sz="2400" dirty="0">
                <a:latin typeface="Times New Roman" panose="02020603050405020304" pitchFamily="18" charset="0"/>
                <a:cs typeface="Times New Roman" panose="02020603050405020304" pitchFamily="18" charset="0"/>
              </a:rPr>
              <a:t>2005</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88</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Rectangle 2"/>
          <p:cNvSpPr>
            <a:spLocks noGrp="1"/>
          </p:cNvSpPr>
          <p:nvPr>
            <p:ph type="title"/>
          </p:nvPr>
        </p:nvSpPr>
        <p:spPr>
          <a:ln/>
        </p:spPr>
        <p:txBody>
          <a:bodyPr vert="horz" wrap="square" lIns="91440" tIns="45720" rIns="91440" bIns="45720" anchor="b" anchorCtr="0"/>
          <a:p>
            <a:pPr eaLnBrk="1" hangingPunct="1"/>
            <a:r>
              <a:rPr lang="en-US" altLang="zh-CN" sz="3200" b="1" dirty="0"/>
              <a:t>Task II</a:t>
            </a:r>
            <a:r>
              <a:rPr lang="en-US" altLang="zh-CN" sz="3200" dirty="0"/>
              <a:t>  </a:t>
            </a:r>
            <a:r>
              <a:rPr lang="zh-CN" altLang="en-US" sz="3200" dirty="0"/>
              <a:t>请将下列中文企业简介的句子翻译成英文。</a:t>
            </a:r>
            <a:endParaRPr lang="zh-CN" altLang="en-US" sz="3200" dirty="0"/>
          </a:p>
        </p:txBody>
      </p:sp>
      <p:sp>
        <p:nvSpPr>
          <p:cNvPr id="76802" name="Rectangle 3"/>
          <p:cNvSpPr>
            <a:spLocks noGrp="1"/>
          </p:cNvSpPr>
          <p:nvPr>
            <p:ph idx="1"/>
          </p:nvPr>
        </p:nvSpPr>
        <p:spPr>
          <a:xfrm>
            <a:off x="1873250" y="1827213"/>
            <a:ext cx="9217025" cy="4481512"/>
          </a:xfrm>
          <a:ln/>
        </p:spPr>
        <p:txBody>
          <a:bodyPr vert="horz" wrap="square" lIns="91440" tIns="45720" rIns="91440" bIns="45720" anchor="t" anchorCtr="0"/>
          <a:p>
            <a:pPr eaLnBrk="1" hangingPunct="1">
              <a:lnSpc>
                <a:spcPct val="130000"/>
              </a:lnSpc>
            </a:pPr>
            <a:r>
              <a:rPr lang="en-US" altLang="zh-CN" sz="1800" dirty="0">
                <a:latin typeface="Times New Roman" panose="02020603050405020304" pitchFamily="18" charset="0"/>
                <a:cs typeface="Times New Roman" panose="02020603050405020304" pitchFamily="18" charset="0"/>
              </a:rPr>
              <a:t>7.Pity the pickpockets. (Clothes Advertisement)	</a:t>
            </a:r>
            <a:endParaRPr lang="en-US" altLang="zh-CN"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zh-CN" sz="1800" dirty="0">
                <a:latin typeface="Times New Roman" panose="02020603050405020304" pitchFamily="18" charset="0"/>
                <a:cs typeface="Times New Roman" panose="02020603050405020304" pitchFamily="18" charset="0"/>
              </a:rPr>
              <a:t>可怜那些三只手吧。</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zh-CN" sz="1800" dirty="0">
                <a:latin typeface="Times New Roman" panose="02020603050405020304" pitchFamily="18" charset="0"/>
                <a:cs typeface="Times New Roman" panose="02020603050405020304" pitchFamily="18" charset="0"/>
              </a:rPr>
              <a:t>本广告是某种衣服的广告，由于其口袋设计与众不同，可以防盗，采用反语（</a:t>
            </a:r>
            <a:r>
              <a:rPr lang="en-US" altLang="zh-CN" sz="1800" dirty="0">
                <a:latin typeface="Times New Roman" panose="02020603050405020304" pitchFamily="18" charset="0"/>
                <a:cs typeface="Times New Roman" panose="02020603050405020304" pitchFamily="18" charset="0"/>
              </a:rPr>
              <a:t>Irony</a:t>
            </a:r>
            <a:r>
              <a:rPr lang="zh-CN" altLang="en-US" sz="1800" dirty="0">
                <a:latin typeface="Times New Roman" panose="02020603050405020304" pitchFamily="18" charset="0"/>
                <a:cs typeface="Times New Roman" panose="02020603050405020304" pitchFamily="18" charset="0"/>
              </a:rPr>
              <a:t>）的修辞手法，达到嘲笑小偷、宣传自身产品的目的。</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1800" dirty="0">
                <a:latin typeface="Times New Roman" panose="02020603050405020304" pitchFamily="18" charset="0"/>
                <a:cs typeface="Times New Roman" panose="02020603050405020304" pitchFamily="18" charset="0"/>
              </a:rPr>
              <a:t>8.If it wasn’t in VOGUE, it wasn’t in vogue.</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Vogue Fashion</a:t>
            </a:r>
            <a:r>
              <a:rPr lang="zh-CN" altLang="en-US" sz="1800" dirty="0">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不穿“时尚”，就不时尚。</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1800" dirty="0">
                <a:latin typeface="Times New Roman" panose="02020603050405020304" pitchFamily="18" charset="0"/>
                <a:cs typeface="Times New Roman" panose="02020603050405020304" pitchFamily="18" charset="0"/>
              </a:rPr>
              <a:t>双关（</a:t>
            </a:r>
            <a:r>
              <a:rPr lang="en-US" altLang="zh-CN" sz="1800" dirty="0">
                <a:latin typeface="Times New Roman" panose="02020603050405020304" pitchFamily="18" charset="0"/>
                <a:cs typeface="Times New Roman" panose="02020603050405020304" pitchFamily="18" charset="0"/>
              </a:rPr>
              <a:t>Pun</a:t>
            </a:r>
            <a:r>
              <a:rPr lang="zh-CN" altLang="en-US" sz="1800" dirty="0">
                <a:latin typeface="Times New Roman" panose="02020603050405020304" pitchFamily="18" charset="0"/>
                <a:cs typeface="Times New Roman" panose="02020603050405020304" pitchFamily="18" charset="0"/>
              </a:rPr>
              <a:t>）修辞手法，“</a:t>
            </a:r>
            <a:r>
              <a:rPr lang="en-US" altLang="zh-CN" sz="1800" dirty="0">
                <a:latin typeface="Times New Roman" panose="02020603050405020304" pitchFamily="18" charset="0"/>
                <a:cs typeface="Times New Roman" panose="02020603050405020304" pitchFamily="18" charset="0"/>
              </a:rPr>
              <a:t>Vogue”</a:t>
            </a:r>
            <a:r>
              <a:rPr lang="zh-CN" altLang="en-US" sz="1800" dirty="0">
                <a:latin typeface="Times New Roman" panose="02020603050405020304" pitchFamily="18" charset="0"/>
                <a:cs typeface="Times New Roman" panose="02020603050405020304" pitchFamily="18" charset="0"/>
              </a:rPr>
              <a:t>一语双关，既是品牌，又表“时尚”之意。</a:t>
            </a:r>
            <a:r>
              <a:rPr lang="zh-CN" altLang="en-US" sz="20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Rectangle 3"/>
          <p:cNvSpPr>
            <a:spLocks noGrp="1"/>
          </p:cNvSpPr>
          <p:nvPr>
            <p:ph idx="1"/>
          </p:nvPr>
        </p:nvSpPr>
        <p:spPr>
          <a:xfrm>
            <a:off x="1504950" y="1628458"/>
            <a:ext cx="10152063" cy="3795712"/>
          </a:xfrm>
          <a:ln/>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9.Ask for More. (More)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再来一支摩尔香烟。</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双关（</a:t>
            </a:r>
            <a:r>
              <a:rPr lang="en-US" altLang="zh-CN" sz="2000" dirty="0">
                <a:latin typeface="Times New Roman" panose="02020603050405020304" pitchFamily="18" charset="0"/>
                <a:cs typeface="Times New Roman" panose="02020603050405020304" pitchFamily="18" charset="0"/>
              </a:rPr>
              <a:t>Pun</a:t>
            </a:r>
            <a:r>
              <a:rPr lang="zh-CN" altLang="en-US" sz="2000" dirty="0">
                <a:latin typeface="Times New Roman" panose="02020603050405020304" pitchFamily="18" charset="0"/>
                <a:cs typeface="Times New Roman" panose="02020603050405020304" pitchFamily="18" charset="0"/>
              </a:rPr>
              <a:t>）修辞手法，“</a:t>
            </a:r>
            <a:r>
              <a:rPr lang="en-US" altLang="zh-CN" sz="2000" dirty="0">
                <a:latin typeface="Times New Roman" panose="02020603050405020304" pitchFamily="18" charset="0"/>
                <a:cs typeface="Times New Roman" panose="02020603050405020304" pitchFamily="18" charset="0"/>
              </a:rPr>
              <a:t>More”</a:t>
            </a:r>
            <a:r>
              <a:rPr lang="zh-CN" altLang="en-US" sz="2000" dirty="0">
                <a:latin typeface="Times New Roman" panose="02020603050405020304" pitchFamily="18" charset="0"/>
                <a:cs typeface="Times New Roman" panose="02020603050405020304" pitchFamily="18" charset="0"/>
              </a:rPr>
              <a:t>一语双关，既表示“摩尔”品牌，又表示“再来”之意。</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10.Wash the big city right out of your hair. (Shampoo Advertisement)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洗净城市的灰尘。</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转喻（</a:t>
            </a:r>
            <a:r>
              <a:rPr lang="en-US" altLang="zh-CN" sz="2000" dirty="0">
                <a:latin typeface="Times New Roman" panose="02020603050405020304" pitchFamily="18" charset="0"/>
                <a:cs typeface="Times New Roman" panose="02020603050405020304" pitchFamily="18" charset="0"/>
              </a:rPr>
              <a:t>Metonymy </a:t>
            </a:r>
            <a:r>
              <a:rPr lang="zh-CN" altLang="en-US" sz="2000" dirty="0">
                <a:latin typeface="Times New Roman" panose="02020603050405020304" pitchFamily="18" charset="0"/>
                <a:cs typeface="Times New Roman" panose="02020603050405020304" pitchFamily="18" charset="0"/>
              </a:rPr>
              <a:t>）修辞手法，即用一种事物代替另一种相关的事物并与后者相搭配的词配合使用的一种修辞手法。本广告中用“</a:t>
            </a:r>
            <a:r>
              <a:rPr lang="en-US" altLang="zh-CN" sz="2000" dirty="0">
                <a:latin typeface="Times New Roman" panose="02020603050405020304" pitchFamily="18" charset="0"/>
                <a:cs typeface="Times New Roman" panose="02020603050405020304" pitchFamily="18" charset="0"/>
              </a:rPr>
              <a:t>city”</a:t>
            </a:r>
            <a:r>
              <a:rPr lang="zh-CN" altLang="en-US" sz="2000" dirty="0">
                <a:latin typeface="Times New Roman" panose="02020603050405020304" pitchFamily="18" charset="0"/>
                <a:cs typeface="Times New Roman" panose="02020603050405020304" pitchFamily="18" charset="0"/>
              </a:rPr>
              <a:t>代替了“</a:t>
            </a:r>
            <a:r>
              <a:rPr lang="en-US" altLang="zh-CN" sz="2000" dirty="0">
                <a:latin typeface="Times New Roman" panose="02020603050405020304" pitchFamily="18" charset="0"/>
                <a:cs typeface="Times New Roman" panose="02020603050405020304" pitchFamily="18" charset="0"/>
              </a:rPr>
              <a:t>dirt”</a:t>
            </a:r>
            <a:r>
              <a:rPr lang="zh-CN" altLang="en-US" sz="2000" dirty="0">
                <a:latin typeface="Times New Roman" panose="02020603050405020304" pitchFamily="18" charset="0"/>
                <a:cs typeface="Times New Roman" panose="02020603050405020304" pitchFamily="18" charset="0"/>
              </a:rPr>
              <a:t>，也夸张地说明了该品牌洗发水的强大功效。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Rectangle 3"/>
          <p:cNvSpPr>
            <a:spLocks noGrp="1"/>
          </p:cNvSpPr>
          <p:nvPr>
            <p:ph idx="1"/>
          </p:nvPr>
        </p:nvSpPr>
        <p:spPr>
          <a:xfrm>
            <a:off x="1587500" y="1673225"/>
            <a:ext cx="10074275" cy="5184775"/>
          </a:xfrm>
          <a:ln/>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1.	There’s never been a better </a:t>
            </a:r>
            <a:r>
              <a:rPr lang="en-US" altLang="zh-CN" sz="2000" i="1" dirty="0">
                <a:latin typeface="Times New Roman" panose="02020603050405020304" pitchFamily="18" charset="0"/>
                <a:cs typeface="Times New Roman" panose="02020603050405020304" pitchFamily="18" charset="0"/>
              </a:rPr>
              <a:t>Time</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从未有过的好时代。（</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时代周刊</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2.	Time Inc. says </a:t>
            </a:r>
            <a:r>
              <a:rPr lang="en-US" altLang="zh-CN" sz="2000" i="1" dirty="0">
                <a:latin typeface="Times New Roman" panose="02020603050405020304" pitchFamily="18" charset="0"/>
                <a:cs typeface="Times New Roman" panose="02020603050405020304" pitchFamily="18" charset="0"/>
              </a:rPr>
              <a:t>Life</a:t>
            </a:r>
            <a:r>
              <a:rPr lang="en-US" altLang="zh-CN" sz="2000" dirty="0">
                <a:latin typeface="Times New Roman" panose="02020603050405020304" pitchFamily="18" charset="0"/>
                <a:cs typeface="Times New Roman" panose="02020603050405020304" pitchFamily="18" charset="0"/>
              </a:rPr>
              <a:t> is coming back, and if </a:t>
            </a:r>
            <a:r>
              <a:rPr lang="en-US" altLang="zh-CN" sz="2000" i="1" dirty="0">
                <a:latin typeface="Times New Roman" panose="02020603050405020304" pitchFamily="18" charset="0"/>
                <a:cs typeface="Times New Roman" panose="02020603050405020304" pitchFamily="18" charset="0"/>
              </a:rPr>
              <a:t>Life</a:t>
            </a:r>
            <a:r>
              <a:rPr lang="en-US" altLang="zh-CN" sz="2000" dirty="0">
                <a:latin typeface="Times New Roman" panose="02020603050405020304" pitchFamily="18" charset="0"/>
                <a:cs typeface="Times New Roman" panose="02020603050405020304" pitchFamily="18" charset="0"/>
              </a:rPr>
              <a:t> returns, can </a:t>
            </a:r>
            <a:r>
              <a:rPr lang="en-US" altLang="zh-CN" sz="2000" i="1" dirty="0">
                <a:latin typeface="Times New Roman" panose="02020603050405020304" pitchFamily="18" charset="0"/>
                <a:cs typeface="Times New Roman" panose="02020603050405020304" pitchFamily="18" charset="0"/>
              </a:rPr>
              <a:t>Look</a:t>
            </a:r>
            <a:r>
              <a:rPr lang="en-US" altLang="zh-CN" sz="2000" dirty="0">
                <a:latin typeface="Times New Roman" panose="02020603050405020304" pitchFamily="18" charset="0"/>
                <a:cs typeface="Times New Roman" panose="02020603050405020304" pitchFamily="18" charset="0"/>
              </a:rPr>
              <a:t> be far behind?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时代</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杂志公司说，</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生活</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即将返回人间，如果</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生活</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回到人间，</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展望</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岂会遥远</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3.	Make Time For Time.</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阅读</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时代</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能为您赢得时间。</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
        <p:nvSpPr>
          <p:cNvPr id="78850" name="Rectangle 4"/>
          <p:cNvSpPr>
            <a:spLocks noGrp="1"/>
          </p:cNvSpPr>
          <p:nvPr>
            <p:ph type="title"/>
          </p:nvPr>
        </p:nvSpPr>
        <p:spPr>
          <a:ln/>
        </p:spPr>
        <p:txBody>
          <a:bodyPr vert="horz" wrap="square" lIns="91440" tIns="45720" rIns="91440" bIns="45720" anchor="b" anchorCtr="0"/>
          <a:p>
            <a:pPr eaLnBrk="1" hangingPunct="1"/>
            <a:r>
              <a:rPr lang="en-US" altLang="zh-CN" sz="3200" b="1" dirty="0"/>
              <a:t>Task III</a:t>
            </a:r>
            <a:r>
              <a:rPr lang="en-US" altLang="zh-CN" sz="3200" dirty="0"/>
              <a:t>  </a:t>
            </a:r>
            <a:r>
              <a:rPr lang="zh-CN" altLang="en-US" sz="3200" dirty="0"/>
              <a:t>请为</a:t>
            </a:r>
            <a:r>
              <a:rPr lang="en-US" altLang="zh-CN" sz="3200" dirty="0"/>
              <a:t>《</a:t>
            </a:r>
            <a:r>
              <a:rPr lang="zh-CN" altLang="en-US" sz="3200" dirty="0"/>
              <a:t>时代杂志</a:t>
            </a:r>
            <a:r>
              <a:rPr lang="en-US" altLang="zh-CN" sz="3200" dirty="0"/>
              <a:t>》</a:t>
            </a:r>
            <a:r>
              <a:rPr lang="zh-CN" altLang="en-US" sz="3200" dirty="0"/>
              <a:t>翻译下列广告。</a:t>
            </a:r>
            <a:endParaRPr lang="zh-CN" altLang="en-US" sz="3200" dirty="0"/>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Rectangle 3"/>
          <p:cNvSpPr>
            <a:spLocks noGrp="1"/>
          </p:cNvSpPr>
          <p:nvPr>
            <p:ph idx="1"/>
          </p:nvPr>
        </p:nvSpPr>
        <p:spPr>
          <a:xfrm>
            <a:off x="695008" y="2333625"/>
            <a:ext cx="5313362" cy="3098800"/>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4.The auto industry calls it “Luxury”.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The liquor industry calls it “Premium”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The airline industry calls it “First Class”.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The hotel industry calls it “Five Star”.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The securities industry calls it “Blue Chip”.</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In the communication industry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It is called “TIME”.	</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p:txBody>
      </p:sp>
      <p:sp>
        <p:nvSpPr>
          <p:cNvPr id="228356" name="Text Box 4"/>
          <p:cNvSpPr txBox="1"/>
          <p:nvPr/>
        </p:nvSpPr>
        <p:spPr>
          <a:xfrm>
            <a:off x="8616950" y="2636838"/>
            <a:ext cx="3327400" cy="2306637"/>
          </a:xfrm>
          <a:prstGeom prst="rect">
            <a:avLst/>
          </a:prstGeom>
          <a:solidFill>
            <a:srgbClr val="CCFFCC"/>
          </a:solidFill>
          <a:ln w="9525">
            <a:noFill/>
          </a:ln>
        </p:spPr>
        <p:txBody>
          <a:bodyPr wrap="square" anchor="t" anchorCtr="0">
            <a:spAutoFit/>
          </a:bodyPr>
          <a:p>
            <a:pPr>
              <a:lnSpc>
                <a:spcPct val="150000"/>
              </a:lnSpc>
              <a:buClrTx/>
              <a:buFontTx/>
            </a:pPr>
            <a:r>
              <a:rPr lang="zh-CN" altLang="en-US" sz="1600" dirty="0">
                <a:latin typeface="Verdana" panose="020B0604030504040204" pitchFamily="34" charset="0"/>
                <a:ea typeface="宋体" panose="02010600030101010101" pitchFamily="2" charset="-122"/>
              </a:rPr>
              <a:t>汽车行业把它称之为豪华轿车。</a:t>
            </a:r>
            <a:endParaRPr lang="zh-CN" altLang="en-US" sz="1600" dirty="0">
              <a:latin typeface="Verdana" panose="020B0604030504040204" pitchFamily="34" charset="0"/>
              <a:ea typeface="宋体" panose="02010600030101010101" pitchFamily="2" charset="-122"/>
            </a:endParaRPr>
          </a:p>
          <a:p>
            <a:pPr>
              <a:lnSpc>
                <a:spcPct val="150000"/>
              </a:lnSpc>
              <a:buClrTx/>
              <a:buFontTx/>
            </a:pPr>
            <a:r>
              <a:rPr lang="zh-CN" altLang="en-US" sz="1600" dirty="0">
                <a:latin typeface="Verdana" panose="020B0604030504040204" pitchFamily="34" charset="0"/>
                <a:ea typeface="宋体" panose="02010600030101010101" pitchFamily="2" charset="-122"/>
              </a:rPr>
              <a:t>制酒工业把它称之为高档酒。</a:t>
            </a:r>
            <a:endParaRPr lang="zh-CN" altLang="en-US" sz="1600" dirty="0">
              <a:latin typeface="Verdana" panose="020B0604030504040204" pitchFamily="34" charset="0"/>
              <a:ea typeface="宋体" panose="02010600030101010101" pitchFamily="2" charset="-122"/>
            </a:endParaRPr>
          </a:p>
          <a:p>
            <a:pPr>
              <a:lnSpc>
                <a:spcPct val="150000"/>
              </a:lnSpc>
              <a:buClrTx/>
              <a:buFontTx/>
            </a:pPr>
            <a:r>
              <a:rPr lang="zh-CN" altLang="en-US" sz="1600" dirty="0">
                <a:latin typeface="Verdana" panose="020B0604030504040204" pitchFamily="34" charset="0"/>
                <a:ea typeface="宋体" panose="02010600030101010101" pitchFamily="2" charset="-122"/>
              </a:rPr>
              <a:t>航空工业把它称之为头等舱。</a:t>
            </a:r>
            <a:endParaRPr lang="zh-CN" altLang="en-US" sz="1600" dirty="0">
              <a:latin typeface="Verdana" panose="020B0604030504040204" pitchFamily="34" charset="0"/>
              <a:ea typeface="宋体" panose="02010600030101010101" pitchFamily="2" charset="-122"/>
            </a:endParaRPr>
          </a:p>
          <a:p>
            <a:pPr>
              <a:lnSpc>
                <a:spcPct val="150000"/>
              </a:lnSpc>
              <a:buClrTx/>
              <a:buFontTx/>
            </a:pPr>
            <a:r>
              <a:rPr lang="zh-CN" altLang="en-US" sz="1600" dirty="0">
                <a:latin typeface="Verdana" panose="020B0604030504040204" pitchFamily="34" charset="0"/>
                <a:ea typeface="宋体" panose="02010600030101010101" pitchFamily="2" charset="-122"/>
              </a:rPr>
              <a:t>酒店行业把它称之为五星级。</a:t>
            </a:r>
            <a:endParaRPr lang="zh-CN" altLang="en-US" sz="1600" dirty="0">
              <a:latin typeface="Verdana" panose="020B0604030504040204" pitchFamily="34" charset="0"/>
              <a:ea typeface="宋体" panose="02010600030101010101" pitchFamily="2" charset="-122"/>
            </a:endParaRPr>
          </a:p>
          <a:p>
            <a:pPr>
              <a:lnSpc>
                <a:spcPct val="150000"/>
              </a:lnSpc>
              <a:buClrTx/>
              <a:buFontTx/>
            </a:pPr>
            <a:r>
              <a:rPr lang="zh-CN" altLang="en-US" sz="1600" dirty="0">
                <a:latin typeface="Verdana" panose="020B0604030504040204" pitchFamily="34" charset="0"/>
                <a:ea typeface="宋体" panose="02010600030101010101" pitchFamily="2" charset="-122"/>
              </a:rPr>
              <a:t>证券行业把它称之为绩优股。</a:t>
            </a:r>
            <a:endParaRPr lang="zh-CN" altLang="en-US" sz="1600" dirty="0">
              <a:latin typeface="Verdana" panose="020B0604030504040204" pitchFamily="34" charset="0"/>
              <a:ea typeface="宋体" panose="02010600030101010101" pitchFamily="2" charset="-122"/>
            </a:endParaRPr>
          </a:p>
          <a:p>
            <a:pPr>
              <a:lnSpc>
                <a:spcPct val="150000"/>
              </a:lnSpc>
              <a:buClrTx/>
              <a:buFontTx/>
            </a:pPr>
            <a:r>
              <a:rPr lang="zh-CN" altLang="en-US" sz="1600" dirty="0">
                <a:latin typeface="Verdana" panose="020B0604030504040204" pitchFamily="34" charset="0"/>
                <a:ea typeface="宋体" panose="02010600030101010101" pitchFamily="2" charset="-122"/>
              </a:rPr>
              <a:t>信息行业把它称之为</a:t>
            </a:r>
            <a:r>
              <a:rPr lang="en-US" altLang="zh-CN" sz="1600" dirty="0">
                <a:latin typeface="Verdana" panose="020B0604030504040204" pitchFamily="34" charset="0"/>
                <a:ea typeface="宋体" panose="02010600030101010101" pitchFamily="2" charset="-122"/>
              </a:rPr>
              <a:t>《</a:t>
            </a:r>
            <a:r>
              <a:rPr lang="zh-CN" altLang="en-US" sz="1600" dirty="0">
                <a:latin typeface="Verdana" panose="020B0604030504040204" pitchFamily="34" charset="0"/>
                <a:ea typeface="宋体" panose="02010600030101010101" pitchFamily="2" charset="-122"/>
              </a:rPr>
              <a:t>时代杂志</a:t>
            </a:r>
            <a:r>
              <a:rPr lang="en-US" altLang="zh-CN" sz="1600" dirty="0">
                <a:latin typeface="Verdana" panose="020B0604030504040204" pitchFamily="34" charset="0"/>
                <a:ea typeface="宋体" panose="02010600030101010101" pitchFamily="2" charset="-122"/>
              </a:rPr>
              <a:t>》</a:t>
            </a:r>
            <a:r>
              <a:rPr lang="zh-CN" altLang="en-US" sz="1600" dirty="0">
                <a:latin typeface="Verdana" panose="020B0604030504040204" pitchFamily="34" charset="0"/>
                <a:ea typeface="宋体" panose="02010600030101010101" pitchFamily="2" charset="-122"/>
              </a:rPr>
              <a:t>。</a:t>
            </a:r>
            <a:endParaRPr lang="zh-CN" altLang="en-US" sz="1600" dirty="0">
              <a:latin typeface="Verdana" panose="020B0604030504040204" pitchFamily="34" charset="0"/>
              <a:ea typeface="宋体" panose="02010600030101010101" pitchFamily="2" charset="-122"/>
            </a:endParaRPr>
          </a:p>
        </p:txBody>
      </p:sp>
      <p:pic>
        <p:nvPicPr>
          <p:cNvPr id="79875" name="图片 1"/>
          <p:cNvPicPr>
            <a:picLocks noChangeAspect="1"/>
          </p:cNvPicPr>
          <p:nvPr/>
        </p:nvPicPr>
        <p:blipFill>
          <a:blip r:embed="rId1"/>
          <a:srcRect l="3790" t="7629" r="3331" b="7324"/>
          <a:stretch>
            <a:fillRect/>
          </a:stretch>
        </p:blipFill>
        <p:spPr>
          <a:xfrm>
            <a:off x="5591175" y="1773238"/>
            <a:ext cx="2844800" cy="3903662"/>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8356"/>
                                        </p:tgtEl>
                                        <p:attrNameLst>
                                          <p:attrName>style.visibility</p:attrName>
                                        </p:attrNameLst>
                                      </p:cBhvr>
                                      <p:to>
                                        <p:strVal val="visible"/>
                                      </p:to>
                                    </p:set>
                                    <p:animEffect transition="in" filter="wipe(down)">
                                      <p:cBhvr>
                                        <p:cTn id="7" dur="500"/>
                                        <p:tgtEl>
                                          <p:spTgt spid="228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6" grpId="0" bldLvl="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Rectangle 2"/>
          <p:cNvSpPr>
            <a:spLocks noGrp="1"/>
          </p:cNvSpPr>
          <p:nvPr>
            <p:ph type="title"/>
          </p:nvPr>
        </p:nvSpPr>
        <p:spPr>
          <a:ln/>
        </p:spPr>
        <p:txBody>
          <a:bodyPr vert="horz" wrap="square" lIns="91440" tIns="45720" rIns="91440" bIns="45720" anchor="b" anchorCtr="0"/>
          <a:p>
            <a:pPr eaLnBrk="1" hangingPunct="1"/>
            <a:r>
              <a:rPr lang="en-US" altLang="zh-CN" sz="3200" b="1" dirty="0"/>
              <a:t>Task IV</a:t>
            </a:r>
            <a:r>
              <a:rPr lang="en-US" altLang="zh-CN" sz="3200" dirty="0"/>
              <a:t>  </a:t>
            </a:r>
            <a:r>
              <a:rPr lang="zh-CN" altLang="en-US" sz="3200" dirty="0"/>
              <a:t>把下列英语广告翻译成汉语。</a:t>
            </a:r>
            <a:endParaRPr lang="zh-CN" altLang="en-US" sz="3200" dirty="0"/>
          </a:p>
        </p:txBody>
      </p:sp>
      <p:sp>
        <p:nvSpPr>
          <p:cNvPr id="80898" name="Rectangle 3"/>
          <p:cNvSpPr>
            <a:spLocks noGrp="1"/>
          </p:cNvSpPr>
          <p:nvPr>
            <p:ph idx="1"/>
          </p:nvPr>
        </p:nvSpPr>
        <p:spPr>
          <a:xfrm>
            <a:off x="1616075" y="1628775"/>
            <a:ext cx="9702800" cy="4167505"/>
          </a:xfrm>
          <a:ln/>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1. Take TOSHIBA, take the world. (TOSHIBA)</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拥有东芝，拥有世界。</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2. If you drive, don’t drink; If you drink, don’t drive. (Public Welfare Advertisement)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严禁酒后驾车。</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Every kid should have an apple after school. (Apple PC)</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每个孩子放学回家都该有个“苹果”。（苹果电脑）</a:t>
            </a:r>
            <a:endParaRPr lang="zh-CN" altLang="en-US" sz="2000" dirty="0">
              <a:latin typeface="Times New Roman" panose="02020603050405020304" pitchFamily="18" charset="0"/>
              <a:cs typeface="Times New Roman" panose="02020603050405020304" pitchFamily="18" charset="0"/>
            </a:endParaRPr>
          </a:p>
          <a:p>
            <a:pPr eaLnBrk="1" hangingPunct="1"/>
            <a:r>
              <a:rPr lang="en-US" altLang="zh-CN" sz="2000" dirty="0">
                <a:latin typeface="Times New Roman" panose="02020603050405020304" pitchFamily="18" charset="0"/>
                <a:cs typeface="Times New Roman" panose="02020603050405020304" pitchFamily="18" charset="0"/>
              </a:rPr>
              <a:t>4. The only thing we didn’t improve was the road. (Toyota)</a:t>
            </a:r>
            <a:endParaRPr lang="en-US" altLang="zh-CN" sz="2000" dirty="0">
              <a:latin typeface="Times New Roman" panose="02020603050405020304" pitchFamily="18" charset="0"/>
              <a:cs typeface="Times New Roman" panose="02020603050405020304" pitchFamily="18" charset="0"/>
            </a:endParaRPr>
          </a:p>
          <a:p>
            <a:pPr eaLnBrk="1" hangingPunct="1"/>
            <a:r>
              <a:rPr lang="zh-CN" altLang="en-US" sz="2000" dirty="0">
                <a:latin typeface="Times New Roman" panose="02020603050405020304" pitchFamily="18" charset="0"/>
                <a:cs typeface="Times New Roman" panose="02020603050405020304" pitchFamily="18" charset="0"/>
              </a:rPr>
              <a:t>万事俱备，只看路况。</a:t>
            </a:r>
            <a:endParaRPr lang="zh-CN" altLang="en-US" sz="2000" dirty="0">
              <a:latin typeface="Times New Roman" panose="02020603050405020304" pitchFamily="18" charset="0"/>
              <a:cs typeface="Times New Roman" panose="02020603050405020304" pitchFamily="18" charset="0"/>
            </a:endParaRPr>
          </a:p>
          <a:p>
            <a:pPr eaLnBrk="1" hangingPunct="1"/>
            <a:r>
              <a:rPr lang="en-US" altLang="zh-CN" sz="2000" dirty="0">
                <a:latin typeface="Times New Roman" panose="02020603050405020304" pitchFamily="18" charset="0"/>
                <a:cs typeface="Times New Roman" panose="02020603050405020304" pitchFamily="18" charset="0"/>
              </a:rPr>
              <a:t>5. To smoke or not, that’s a question. (Cigarette Advertisement)</a:t>
            </a:r>
            <a:endParaRPr lang="en-US" altLang="zh-CN" sz="2000" dirty="0">
              <a:latin typeface="Times New Roman" panose="02020603050405020304" pitchFamily="18" charset="0"/>
              <a:cs typeface="Times New Roman" panose="02020603050405020304" pitchFamily="18" charset="0"/>
            </a:endParaRPr>
          </a:p>
          <a:p>
            <a:pPr eaLnBrk="1" hangingPunct="1"/>
            <a:r>
              <a:rPr lang="zh-CN" altLang="en-US" sz="2000" dirty="0">
                <a:latin typeface="Times New Roman" panose="02020603050405020304" pitchFamily="18" charset="0"/>
                <a:cs typeface="Times New Roman" panose="02020603050405020304" pitchFamily="18" charset="0"/>
              </a:rPr>
              <a:t>抽还是不抽，那是个问题。</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Rectangle 3"/>
          <p:cNvSpPr>
            <a:spLocks noGrp="1"/>
          </p:cNvSpPr>
          <p:nvPr>
            <p:ph idx="1"/>
          </p:nvPr>
        </p:nvSpPr>
        <p:spPr>
          <a:xfrm>
            <a:off x="1631950" y="476250"/>
            <a:ext cx="10101580" cy="5055870"/>
          </a:xfrm>
          <a:solidFill>
            <a:schemeClr val="bg1"/>
          </a:solidFill>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6. The most unforgettable women in the world wear Revlon. (Revlon)</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世上最令人难以忘怀的女人都用露华浓。</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7. A world of comfort. (Japan Airlines)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充满舒适与温馨的世界（日本航空公司）</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8. M&amp;Ms melt in your mouth, not in your hand. (M&amp;Ms)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只溶在口，不溶在手。</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9.	Wherever you are. Whatever you do. The Allianz Group is always on your side. (Allianz Group)</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安联集团，永远站在你身边。（安联集团）</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10.	We are having problems with guests who won’t leave. (Hotel Advertisement)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我们的烦恼是：顾客呆在酒店流连忘返。</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Rectangle 2"/>
          <p:cNvSpPr>
            <a:spLocks noGrp="1"/>
          </p:cNvSpPr>
          <p:nvPr>
            <p:ph type="title"/>
          </p:nvPr>
        </p:nvSpPr>
        <p:spPr>
          <a:xfrm>
            <a:off x="2063750" y="333375"/>
            <a:ext cx="8742363" cy="968375"/>
          </a:xfrm>
          <a:ln/>
        </p:spPr>
        <p:txBody>
          <a:bodyPr vert="horz" wrap="square" lIns="91440" tIns="45720" rIns="91440" bIns="45720" anchor="b" anchorCtr="0"/>
          <a:p>
            <a:pPr eaLnBrk="1" hangingPunct="1"/>
            <a:r>
              <a:rPr lang="en-US" altLang="zh-CN" sz="2800" b="1" dirty="0"/>
              <a:t>Task V</a:t>
            </a:r>
            <a:r>
              <a:rPr lang="en-US" altLang="zh-CN" sz="2800" dirty="0"/>
              <a:t>  </a:t>
            </a:r>
            <a:r>
              <a:rPr lang="zh-CN" altLang="en-US" sz="2800" dirty="0"/>
              <a:t>运用所学的翻译技巧，将下列广告翻译成英文。</a:t>
            </a:r>
            <a:endParaRPr lang="zh-CN" altLang="en-US" sz="2800" dirty="0"/>
          </a:p>
        </p:txBody>
      </p:sp>
      <p:sp>
        <p:nvSpPr>
          <p:cNvPr id="82946" name="Rectangle 3"/>
          <p:cNvSpPr>
            <a:spLocks noGrp="1"/>
          </p:cNvSpPr>
          <p:nvPr>
            <p:ph idx="1"/>
          </p:nvPr>
        </p:nvSpPr>
        <p:spPr>
          <a:xfrm>
            <a:off x="1703388" y="1484313"/>
            <a:ext cx="9672637" cy="4824412"/>
          </a:xfrm>
          <a:ln/>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蚊子，杀杀杀。（某蚊香广告）</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dirty="0">
                <a:latin typeface="Times New Roman" panose="02020603050405020304" pitchFamily="18" charset="0"/>
                <a:cs typeface="Times New Roman" panose="02020603050405020304" pitchFamily="18" charset="0"/>
              </a:rPr>
              <a:t> </a:t>
            </a:r>
            <a:r>
              <a:rPr lang="en-US" altLang="zh-CN" sz="2000" b="1" dirty="0">
                <a:latin typeface="Times New Roman" panose="02020603050405020304" pitchFamily="18" charset="0"/>
                <a:cs typeface="Times New Roman" panose="02020603050405020304" pitchFamily="18" charset="0"/>
              </a:rPr>
              <a:t>Mosquito Bye Bye Bye.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Bye bye bye, </a:t>
            </a:r>
            <a:r>
              <a:rPr lang="zh-CN" altLang="en-US" sz="2000" dirty="0">
                <a:latin typeface="Times New Roman" panose="02020603050405020304" pitchFamily="18" charset="0"/>
                <a:cs typeface="Times New Roman" panose="02020603050405020304" pitchFamily="18" charset="0"/>
              </a:rPr>
              <a:t>显然比用</a:t>
            </a:r>
            <a:r>
              <a:rPr lang="en-US" altLang="zh-CN" sz="2000" dirty="0">
                <a:latin typeface="Times New Roman" panose="02020603050405020304" pitchFamily="18" charset="0"/>
                <a:cs typeface="Times New Roman" panose="02020603050405020304" pitchFamily="18" charset="0"/>
              </a:rPr>
              <a:t>kill, kill, kill</a:t>
            </a:r>
            <a:r>
              <a:rPr lang="zh-CN" altLang="en-US" sz="2000" dirty="0">
                <a:latin typeface="Times New Roman" panose="02020603050405020304" pitchFamily="18" charset="0"/>
                <a:cs typeface="Times New Roman" panose="02020603050405020304" pitchFamily="18" charset="0"/>
              </a:rPr>
              <a:t>委婉，汉语中使用三个“杀”，显示了产品灭蚊的功能，但英语中如果直接使用“</a:t>
            </a:r>
            <a:r>
              <a:rPr lang="en-US" altLang="zh-CN" sz="2000" dirty="0">
                <a:latin typeface="Times New Roman" panose="02020603050405020304" pitchFamily="18" charset="0"/>
                <a:cs typeface="Times New Roman" panose="02020603050405020304" pitchFamily="18" charset="0"/>
              </a:rPr>
              <a:t>kill”</a:t>
            </a:r>
            <a:r>
              <a:rPr lang="zh-CN" altLang="en-US" sz="2000" dirty="0">
                <a:latin typeface="Times New Roman" panose="02020603050405020304" pitchFamily="18" charset="0"/>
                <a:cs typeface="Times New Roman" panose="02020603050405020304" pitchFamily="18" charset="0"/>
              </a:rPr>
              <a:t>，给人以血腥和暴力的联想。 </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谁跑在最后，谁笑得最好。（某轮胎广告）</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zh-CN" altLang="en-US" sz="2000" b="1" dirty="0">
                <a:latin typeface="Times New Roman" panose="02020603050405020304" pitchFamily="18" charset="0"/>
                <a:cs typeface="Times New Roman" panose="02020603050405020304" pitchFamily="18" charset="0"/>
              </a:rPr>
              <a:t> </a:t>
            </a:r>
            <a:r>
              <a:rPr lang="en-US" altLang="zh-CN" sz="2000" b="1" dirty="0">
                <a:latin typeface="Times New Roman" panose="02020603050405020304" pitchFamily="18" charset="0"/>
                <a:cs typeface="Times New Roman" panose="02020603050405020304" pitchFamily="18" charset="0"/>
              </a:rPr>
              <a:t>He who lasts last laughs best.</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（采用仿译）</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城乡路万千</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路路有航天。（ 航天牌汽车）</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East or west, Hangtian is best.</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仿译法 </a:t>
            </a:r>
            <a:r>
              <a:rPr lang="en-US" altLang="zh-CN" sz="2000" dirty="0">
                <a:latin typeface="Times New Roman" panose="02020603050405020304" pitchFamily="18" charset="0"/>
                <a:cs typeface="Times New Roman" panose="02020603050405020304" pitchFamily="18" charset="0"/>
              </a:rPr>
              <a:t>)</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Where there is road, there is a Hangtian.</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有了南方，就有了办法。（南方科技咨询公司）</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b="1" dirty="0">
                <a:latin typeface="Times New Roman" panose="02020603050405020304" pitchFamily="18" charset="0"/>
                <a:cs typeface="Times New Roman" panose="02020603050405020304" pitchFamily="18" charset="0"/>
              </a:rPr>
              <a:t>Where there is South, there is a way.</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（仿译法）</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Rectangle 3"/>
          <p:cNvSpPr>
            <a:spLocks noGrp="1"/>
          </p:cNvSpPr>
          <p:nvPr>
            <p:ph idx="1"/>
          </p:nvPr>
        </p:nvSpPr>
        <p:spPr>
          <a:xfrm>
            <a:off x="1703705" y="549275"/>
            <a:ext cx="10000615" cy="4895850"/>
          </a:xfrm>
          <a:solidFill>
            <a:schemeClr val="bg1"/>
          </a:solidFill>
          <a:ln/>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cs typeface="Times New Roman" panose="02020603050405020304" pitchFamily="18" charset="0"/>
              </a:rPr>
              <a:t>5. </a:t>
            </a:r>
            <a:r>
              <a:rPr lang="zh-CN" altLang="en-US" sz="2000" dirty="0">
                <a:latin typeface="Times New Roman" panose="02020603050405020304" pitchFamily="18" charset="0"/>
                <a:cs typeface="Times New Roman" panose="02020603050405020304" pitchFamily="18" charset="0"/>
              </a:rPr>
              <a:t>要想皮肤好，早晚用“大宝”。（大宝） </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b="1" dirty="0">
                <a:latin typeface="Times New Roman" panose="02020603050405020304" pitchFamily="18" charset="0"/>
                <a:cs typeface="Times New Roman" panose="02020603050405020304" pitchFamily="18" charset="0"/>
              </a:rPr>
              <a:t>Applying Dabao morning and night, makes your skincare a real delight. </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原文采用押韵修辞手法，译文也尽量做到押韵，</a:t>
            </a:r>
            <a:r>
              <a:rPr lang="en-US" altLang="zh-CN" sz="2000" dirty="0">
                <a:latin typeface="Times New Roman" panose="02020603050405020304" pitchFamily="18" charset="0"/>
                <a:cs typeface="Times New Roman" panose="02020603050405020304" pitchFamily="18" charset="0"/>
              </a:rPr>
              <a:t>A fair skin now? Dabao knows how.) </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6. </a:t>
            </a:r>
            <a:r>
              <a:rPr lang="zh-CN" altLang="en-US" sz="2000" dirty="0">
                <a:latin typeface="Times New Roman" panose="02020603050405020304" pitchFamily="18" charset="0"/>
                <a:cs typeface="Times New Roman" panose="02020603050405020304" pitchFamily="18" charset="0"/>
              </a:rPr>
              <a:t>东奔西走，要喝宋河好酒。（宋河酒）</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b="1" dirty="0">
                <a:latin typeface="Times New Roman" panose="02020603050405020304" pitchFamily="18" charset="0"/>
                <a:cs typeface="Times New Roman" panose="02020603050405020304" pitchFamily="18" charset="0"/>
              </a:rPr>
              <a:t>East or west, Songhe is in my chest.</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仿译法，借用</a:t>
            </a:r>
            <a:r>
              <a:rPr lang="en-US" altLang="zh-CN" sz="2000" dirty="0">
                <a:latin typeface="Times New Roman" panose="02020603050405020304" pitchFamily="18" charset="0"/>
                <a:cs typeface="Times New Roman" panose="02020603050405020304" pitchFamily="18" charset="0"/>
              </a:rPr>
              <a:t>East or west, home is best.)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7. </a:t>
            </a:r>
            <a:r>
              <a:rPr lang="zh-CN" altLang="en-US" sz="2000" dirty="0">
                <a:latin typeface="Times New Roman" panose="02020603050405020304" pitchFamily="18" charset="0"/>
                <a:cs typeface="Times New Roman" panose="02020603050405020304" pitchFamily="18" charset="0"/>
              </a:rPr>
              <a:t>安全驾驶</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救人即救己。（公益广告）</a:t>
            </a:r>
            <a:r>
              <a:rPr lang="en-US" altLang="zh-CN" sz="2000" b="1" dirty="0">
                <a:latin typeface="Times New Roman" panose="02020603050405020304" pitchFamily="18" charset="0"/>
                <a:cs typeface="Times New Roman" panose="02020603050405020304" pitchFamily="18" charset="0"/>
              </a:rPr>
              <a:t>Drive carefully—the life you save may be your own.</a:t>
            </a:r>
            <a:r>
              <a:rPr lang="zh-CN" altLang="en-US" sz="2000" dirty="0">
                <a:latin typeface="Times New Roman" panose="02020603050405020304" pitchFamily="18" charset="0"/>
                <a:cs typeface="Times New Roman" panose="02020603050405020304" pitchFamily="18" charset="0"/>
              </a:rPr>
              <a:t>（直译法</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8. </a:t>
            </a:r>
            <a:r>
              <a:rPr lang="zh-CN" altLang="en-US" sz="2000" dirty="0">
                <a:latin typeface="Times New Roman" panose="02020603050405020304" pitchFamily="18" charset="0"/>
                <a:cs typeface="Times New Roman" panose="02020603050405020304" pitchFamily="18" charset="0"/>
              </a:rPr>
              <a:t>第一流产品，为足下争光。（上海鞋油） </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b="1" dirty="0">
                <a:latin typeface="Times New Roman" panose="02020603050405020304" pitchFamily="18" charset="0"/>
                <a:cs typeface="Times New Roman" panose="02020603050405020304" pitchFamily="18" charset="0"/>
              </a:rPr>
              <a:t>Our shoe polish is surely of the first rate; it shines your shoes and you look great.</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把双关语“足下”分解成“您”和“鞋子”进行翻译。</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 name="Rectangle 3"/>
          <p:cNvSpPr>
            <a:spLocks noGrp="1"/>
          </p:cNvSpPr>
          <p:nvPr>
            <p:ph idx="1"/>
          </p:nvPr>
        </p:nvSpPr>
        <p:spPr>
          <a:xfrm>
            <a:off x="1482725" y="1700213"/>
            <a:ext cx="10085388" cy="4319587"/>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Beyond your imagination.</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Korean Air</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译文：意想不到的天空。（大韩航空）</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Elegance is an attitude. (Longines)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译文：优雅态度，真我性格。（浪琴表）</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Taking the lead in a Digital World. (Samsung)</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译文：领先数码，超越永恒。 </a:t>
            </a:r>
            <a:endParaRPr lang="zh-CN" altLang="en-US" sz="2000" dirty="0">
              <a:latin typeface="Times New Roman" panose="02020603050405020304" pitchFamily="18" charset="0"/>
              <a:cs typeface="Times New Roman" panose="02020603050405020304" pitchFamily="18" charset="0"/>
            </a:endParaRPr>
          </a:p>
        </p:txBody>
      </p:sp>
      <p:sp>
        <p:nvSpPr>
          <p:cNvPr id="84994" name="Rectangle 5"/>
          <p:cNvSpPr>
            <a:spLocks noGrp="1"/>
          </p:cNvSpPr>
          <p:nvPr>
            <p:ph type="title"/>
          </p:nvPr>
        </p:nvSpPr>
        <p:spPr>
          <a:ln/>
        </p:spPr>
        <p:txBody>
          <a:bodyPr vert="horz" wrap="square" lIns="91440" tIns="45720" rIns="91440" bIns="45720" anchor="b" anchorCtr="0"/>
          <a:p>
            <a:pPr eaLnBrk="1" hangingPunct="1"/>
            <a:r>
              <a:rPr lang="en-US" altLang="zh-CN" sz="3200" b="1" dirty="0"/>
              <a:t>Task VI</a:t>
            </a:r>
            <a:r>
              <a:rPr lang="en-US" altLang="zh-CN" sz="3200" dirty="0"/>
              <a:t>  </a:t>
            </a:r>
            <a:r>
              <a:rPr lang="zh-CN" altLang="en-US" sz="3200" dirty="0"/>
              <a:t>阅读下列广告及其翻译，讨论翻译技巧。</a:t>
            </a:r>
            <a:endParaRPr lang="zh-CN" altLang="en-US" sz="3200" dirty="0"/>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Rectangle 3"/>
          <p:cNvSpPr>
            <a:spLocks noGrp="1"/>
          </p:cNvSpPr>
          <p:nvPr>
            <p:ph idx="1"/>
          </p:nvPr>
        </p:nvSpPr>
        <p:spPr>
          <a:xfrm>
            <a:off x="1774825" y="1557338"/>
            <a:ext cx="9813925" cy="4114800"/>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Your Future is Our Future. (HSBC)</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译文：与您并肩，迈向明天。（汇丰银行）</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5.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Prepare to want one. (Hyundai)</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译文：众望所归，翘首以待。（现代汽车）</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6. </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DHL worldwide express: the Pulse of Business.</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DHL</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译文：商业命脉，随我而动。（敦豪快递）</a:t>
            </a:r>
            <a:endParaRPr lang="zh-CN" altLang="en-US" sz="2000" dirty="0">
              <a:latin typeface="Times New Roman" panose="02020603050405020304" pitchFamily="18" charset="0"/>
              <a:cs typeface="Times New Roman" panose="02020603050405020304" pitchFamily="18" charset="0"/>
            </a:endParaRPr>
          </a:p>
          <a:p>
            <a:pPr eaLnBrk="1" hangingPunct="1">
              <a:lnSpc>
                <a:spcPct val="90000"/>
              </a:lnSpc>
            </a:pPr>
            <a:endParaRPr lang="zh-CN" altLang="en-US" sz="2000" dirty="0">
              <a:latin typeface="Times New Roman" panose="02020603050405020304" pitchFamily="18" charset="0"/>
              <a:cs typeface="Times New Roman" panose="02020603050405020304" pitchFamily="18" charset="0"/>
            </a:endParaRPr>
          </a:p>
        </p:txBody>
      </p:sp>
      <p:sp>
        <p:nvSpPr>
          <p:cNvPr id="236548" name="Rectangle 4"/>
          <p:cNvSpPr/>
          <p:nvPr/>
        </p:nvSpPr>
        <p:spPr>
          <a:xfrm>
            <a:off x="1774825" y="528638"/>
            <a:ext cx="9407525" cy="874712"/>
          </a:xfrm>
          <a:prstGeom prst="rect">
            <a:avLst/>
          </a:prstGeom>
          <a:solidFill>
            <a:schemeClr val="accent2"/>
          </a:solidFill>
          <a:ln w="9525">
            <a:noFill/>
          </a:ln>
        </p:spPr>
        <p:txBody>
          <a:bodyPr anchor="b" anchorCtr="0"/>
          <a:p>
            <a:pPr>
              <a:buClrTx/>
              <a:buFontTx/>
            </a:pPr>
            <a:r>
              <a:rPr lang="en-US" altLang="zh-CN" sz="2400" b="1" dirty="0">
                <a:latin typeface="Arial" panose="020B0604020202020204" pitchFamily="34" charset="0"/>
                <a:ea typeface="宋体" panose="02010600030101010101" pitchFamily="2" charset="-122"/>
              </a:rPr>
              <a:t>【</a:t>
            </a:r>
            <a:r>
              <a:rPr lang="zh-CN" altLang="en-US" sz="2400" b="1" dirty="0">
                <a:latin typeface="Arial" panose="020B0604020202020204" pitchFamily="34" charset="0"/>
                <a:ea typeface="宋体" panose="02010600030101010101" pitchFamily="2" charset="-122"/>
              </a:rPr>
              <a:t>解析</a:t>
            </a:r>
            <a:r>
              <a:rPr lang="en-US" altLang="zh-CN" sz="2400" b="1" dirty="0">
                <a:latin typeface="Arial" panose="020B0604020202020204" pitchFamily="34" charset="0"/>
                <a:ea typeface="宋体" panose="02010600030101010101" pitchFamily="2" charset="-122"/>
              </a:rPr>
              <a:t>】</a:t>
            </a:r>
            <a:r>
              <a:rPr lang="zh-CN" altLang="en-US" sz="2400" b="1" dirty="0">
                <a:latin typeface="Arial" panose="020B0604020202020204" pitchFamily="34" charset="0"/>
                <a:ea typeface="宋体" panose="02010600030101010101" pitchFamily="2" charset="-122"/>
              </a:rPr>
              <a:t>本部分翻译全部采用了增译法，增添译文的美感、说服性和可读性。</a:t>
            </a:r>
            <a:endParaRPr lang="zh-CN" altLang="en-US" sz="2400" b="1" dirty="0">
              <a:latin typeface="Arial" panose="020B0604020202020204" pitchFamily="34"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36548"/>
                                        </p:tgtEl>
                                        <p:attrNameLst>
                                          <p:attrName>style.visibility</p:attrName>
                                        </p:attrNameLst>
                                      </p:cBhvr>
                                      <p:to>
                                        <p:strVal val="visible"/>
                                      </p:to>
                                    </p:set>
                                    <p:animEffect transition="in" filter="wipe(down)">
                                      <p:cBhvr>
                                        <p:cTn id="7" dur="500"/>
                                        <p:tgtEl>
                                          <p:spTgt spid="2365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8"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2"/>
          <p:cNvSpPr>
            <a:spLocks noGrp="1"/>
          </p:cNvSpPr>
          <p:nvPr>
            <p:ph type="title"/>
          </p:nvPr>
        </p:nvSpPr>
        <p:spPr>
          <a:xfrm>
            <a:off x="1774825" y="763588"/>
            <a:ext cx="2554288" cy="606425"/>
          </a:xfrm>
          <a:ln/>
        </p:spPr>
        <p:txBody>
          <a:bodyPr vert="horz" wrap="square" lIns="91440" tIns="45720" rIns="91440" bIns="45720" anchor="b" anchorCtr="0"/>
          <a:p>
            <a:pPr eaLnBrk="1" hangingPunct="1"/>
            <a:r>
              <a:rPr lang="zh-CN" altLang="en-US" dirty="0"/>
              <a:t>广告的分类：</a:t>
            </a:r>
            <a:endParaRPr lang="zh-CN" altLang="en-US" dirty="0"/>
          </a:p>
        </p:txBody>
      </p:sp>
      <p:sp>
        <p:nvSpPr>
          <p:cNvPr id="13314" name="Rectangle 3"/>
          <p:cNvSpPr>
            <a:spLocks noGrp="1"/>
          </p:cNvSpPr>
          <p:nvPr>
            <p:ph idx="1"/>
          </p:nvPr>
        </p:nvSpPr>
        <p:spPr>
          <a:xfrm>
            <a:off x="1406525" y="1758950"/>
            <a:ext cx="10239375" cy="4478338"/>
          </a:xfrm>
          <a:ln/>
        </p:spPr>
        <p:txBody>
          <a:bodyPr vert="horz" wrap="square" lIns="91440" tIns="45720" rIns="91440" bIns="45720" anchor="t" anchorCtr="0"/>
          <a:p>
            <a:pPr eaLnBrk="1" hangingPunct="1">
              <a:lnSpc>
                <a:spcPct val="110000"/>
              </a:lnSpc>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根据宣传目的不同，可分为商业广告（</a:t>
            </a:r>
            <a:r>
              <a:rPr lang="en-US" altLang="zh-CN" sz="2000" dirty="0">
                <a:latin typeface="Times New Roman" panose="02020603050405020304" pitchFamily="18" charset="0"/>
                <a:cs typeface="Times New Roman" panose="02020603050405020304" pitchFamily="18" charset="0"/>
              </a:rPr>
              <a:t>Commercial Advertising</a:t>
            </a:r>
            <a:r>
              <a:rPr lang="zh-CN" altLang="en-US" sz="2000" dirty="0">
                <a:latin typeface="Times New Roman" panose="02020603050405020304" pitchFamily="18" charset="0"/>
                <a:cs typeface="Times New Roman" panose="02020603050405020304" pitchFamily="18" charset="0"/>
              </a:rPr>
              <a:t>）和公益广告（</a:t>
            </a:r>
            <a:r>
              <a:rPr lang="en-US" altLang="zh-CN" sz="2000" dirty="0">
                <a:latin typeface="Times New Roman" panose="02020603050405020304" pitchFamily="18" charset="0"/>
                <a:cs typeface="Times New Roman" panose="02020603050405020304" pitchFamily="18" charset="0"/>
              </a:rPr>
              <a:t>Public Welfare Advertising</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根据目标顾客群不同，可分为消费者广告（</a:t>
            </a:r>
            <a:r>
              <a:rPr lang="en-US" altLang="zh-CN" sz="2000" dirty="0">
                <a:latin typeface="Times New Roman" panose="02020603050405020304" pitchFamily="18" charset="0"/>
                <a:cs typeface="Times New Roman" panose="02020603050405020304" pitchFamily="18" charset="0"/>
              </a:rPr>
              <a:t>Consumer Advertising</a:t>
            </a:r>
            <a:r>
              <a:rPr lang="zh-CN" altLang="en-US" sz="2000" dirty="0">
                <a:latin typeface="Times New Roman" panose="02020603050405020304" pitchFamily="18" charset="0"/>
                <a:cs typeface="Times New Roman" panose="02020603050405020304" pitchFamily="18" charset="0"/>
              </a:rPr>
              <a:t>）和企业广告（</a:t>
            </a:r>
            <a:r>
              <a:rPr lang="en-US" altLang="zh-CN" sz="2000" dirty="0">
                <a:latin typeface="Times New Roman" panose="02020603050405020304" pitchFamily="18" charset="0"/>
                <a:cs typeface="Times New Roman" panose="02020603050405020304" pitchFamily="18" charset="0"/>
              </a:rPr>
              <a:t>Business Advertising</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根据覆盖地域，可分为国际广告（</a:t>
            </a:r>
            <a:r>
              <a:rPr lang="en-US" altLang="zh-CN" sz="2000" dirty="0">
                <a:latin typeface="Times New Roman" panose="02020603050405020304" pitchFamily="18" charset="0"/>
                <a:cs typeface="Times New Roman" panose="02020603050405020304" pitchFamily="18" charset="0"/>
              </a:rPr>
              <a:t>International Advertising</a:t>
            </a:r>
            <a:r>
              <a:rPr lang="zh-CN" altLang="en-US" sz="2000" dirty="0">
                <a:latin typeface="Times New Roman" panose="02020603050405020304" pitchFamily="18" charset="0"/>
                <a:cs typeface="Times New Roman" panose="02020603050405020304" pitchFamily="18" charset="0"/>
              </a:rPr>
              <a:t>）、国内广告（</a:t>
            </a:r>
            <a:r>
              <a:rPr lang="en-US" altLang="zh-CN" sz="2000" dirty="0">
                <a:latin typeface="Times New Roman" panose="02020603050405020304" pitchFamily="18" charset="0"/>
                <a:cs typeface="Times New Roman" panose="02020603050405020304" pitchFamily="18" charset="0"/>
              </a:rPr>
              <a:t>National Advertising</a:t>
            </a:r>
            <a:r>
              <a:rPr lang="zh-CN" altLang="en-US" sz="2000" dirty="0">
                <a:latin typeface="Times New Roman" panose="02020603050405020304" pitchFamily="18" charset="0"/>
                <a:cs typeface="Times New Roman" panose="02020603050405020304" pitchFamily="18" charset="0"/>
              </a:rPr>
              <a:t>）、区域广告（</a:t>
            </a:r>
            <a:r>
              <a:rPr lang="en-US" altLang="zh-CN" sz="2000" dirty="0">
                <a:latin typeface="Times New Roman" panose="02020603050405020304" pitchFamily="18" charset="0"/>
                <a:cs typeface="Times New Roman" panose="02020603050405020304" pitchFamily="18" charset="0"/>
              </a:rPr>
              <a:t>Regional Advertising</a:t>
            </a:r>
            <a:r>
              <a:rPr lang="zh-CN" altLang="en-US" sz="2000" dirty="0">
                <a:latin typeface="Times New Roman" panose="02020603050405020304" pitchFamily="18" charset="0"/>
                <a:cs typeface="Times New Roman" panose="02020603050405020304" pitchFamily="18" charset="0"/>
              </a:rPr>
              <a:t>）和地方广告（</a:t>
            </a:r>
            <a:r>
              <a:rPr lang="en-US" altLang="zh-CN" sz="2000" dirty="0">
                <a:latin typeface="Times New Roman" panose="02020603050405020304" pitchFamily="18" charset="0"/>
                <a:cs typeface="Times New Roman" panose="02020603050405020304" pitchFamily="18" charset="0"/>
              </a:rPr>
              <a:t>Local Advertising</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根据广告媒介，可分为印刷广告（</a:t>
            </a:r>
            <a:r>
              <a:rPr lang="en-US" altLang="zh-CN" sz="2000" dirty="0">
                <a:latin typeface="Times New Roman" panose="02020603050405020304" pitchFamily="18" charset="0"/>
                <a:cs typeface="Times New Roman" panose="02020603050405020304" pitchFamily="18" charset="0"/>
              </a:rPr>
              <a:t>Printing Advertising</a:t>
            </a:r>
            <a:r>
              <a:rPr lang="zh-CN" altLang="en-US" sz="2000" dirty="0">
                <a:latin typeface="Times New Roman" panose="02020603050405020304" pitchFamily="18" charset="0"/>
                <a:cs typeface="Times New Roman" panose="02020603050405020304" pitchFamily="18" charset="0"/>
              </a:rPr>
              <a:t>）、电子广告（</a:t>
            </a:r>
            <a:r>
              <a:rPr lang="en-US" altLang="zh-CN" sz="2000" dirty="0">
                <a:latin typeface="Times New Roman" panose="02020603050405020304" pitchFamily="18" charset="0"/>
                <a:cs typeface="Times New Roman" panose="02020603050405020304" pitchFamily="18" charset="0"/>
              </a:rPr>
              <a:t>Electric Advertising</a:t>
            </a:r>
            <a:r>
              <a:rPr lang="zh-CN" altLang="en-US" sz="2000" dirty="0">
                <a:latin typeface="Times New Roman" panose="02020603050405020304" pitchFamily="18" charset="0"/>
                <a:cs typeface="Times New Roman" panose="02020603050405020304" pitchFamily="18" charset="0"/>
              </a:rPr>
              <a:t>）和网络广告（</a:t>
            </a:r>
            <a:r>
              <a:rPr lang="en-US" altLang="zh-CN" sz="2000" dirty="0">
                <a:latin typeface="Times New Roman" panose="02020603050405020304" pitchFamily="18" charset="0"/>
                <a:cs typeface="Times New Roman" panose="02020603050405020304" pitchFamily="18" charset="0"/>
              </a:rPr>
              <a:t>Network Advertising</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000" dirty="0">
                <a:latin typeface="Times New Roman" panose="02020603050405020304" pitchFamily="18" charset="0"/>
                <a:cs typeface="Times New Roman" panose="02020603050405020304" pitchFamily="18" charset="0"/>
              </a:rPr>
              <a:t>根据广告内容，分为产品广告（</a:t>
            </a:r>
            <a:r>
              <a:rPr lang="en-US" altLang="zh-CN" sz="2000" dirty="0">
                <a:latin typeface="Times New Roman" panose="02020603050405020304" pitchFamily="18" charset="0"/>
                <a:cs typeface="Times New Roman" panose="02020603050405020304" pitchFamily="18" charset="0"/>
              </a:rPr>
              <a:t>Product Advertising</a:t>
            </a:r>
            <a:r>
              <a:rPr lang="zh-CN" altLang="en-US" sz="2000" dirty="0">
                <a:latin typeface="Times New Roman" panose="02020603050405020304" pitchFamily="18" charset="0"/>
                <a:cs typeface="Times New Roman" panose="02020603050405020304" pitchFamily="18" charset="0"/>
              </a:rPr>
              <a:t>）和非产品广告（</a:t>
            </a:r>
            <a:r>
              <a:rPr lang="en-US" altLang="zh-CN" sz="2000" dirty="0">
                <a:latin typeface="Times New Roman" panose="02020603050405020304" pitchFamily="18" charset="0"/>
                <a:cs typeface="Times New Roman" panose="02020603050405020304" pitchFamily="18" charset="0"/>
              </a:rPr>
              <a:t>Non-product Advertising</a:t>
            </a:r>
            <a:r>
              <a:rPr lang="zh-CN" altLang="en-US" sz="2000" dirty="0">
                <a:latin typeface="Times New Roman" panose="02020603050405020304" pitchFamily="18" charset="0"/>
                <a:cs typeface="Times New Roman" panose="02020603050405020304" pitchFamily="18" charset="0"/>
              </a:rPr>
              <a:t>），非产品广告则包括劳务广告（</a:t>
            </a:r>
            <a:r>
              <a:rPr lang="en-US" altLang="zh-CN" sz="2000" dirty="0">
                <a:latin typeface="Times New Roman" panose="02020603050405020304" pitchFamily="18" charset="0"/>
                <a:cs typeface="Times New Roman" panose="02020603050405020304" pitchFamily="18" charset="0"/>
              </a:rPr>
              <a:t>Service Advertising</a:t>
            </a:r>
            <a:r>
              <a:rPr lang="zh-CN" altLang="en-US" sz="2000" dirty="0">
                <a:latin typeface="Times New Roman" panose="02020603050405020304" pitchFamily="18" charset="0"/>
                <a:cs typeface="Times New Roman" panose="02020603050405020304" pitchFamily="18" charset="0"/>
              </a:rPr>
              <a:t>）、招聘广告（</a:t>
            </a:r>
            <a:r>
              <a:rPr lang="en-US" altLang="zh-CN" sz="2000" dirty="0">
                <a:latin typeface="Times New Roman" panose="02020603050405020304" pitchFamily="18" charset="0"/>
                <a:cs typeface="Times New Roman" panose="02020603050405020304" pitchFamily="18" charset="0"/>
              </a:rPr>
              <a:t>Employment Advertising</a:t>
            </a:r>
            <a:r>
              <a:rPr lang="zh-CN" altLang="en-US" sz="2000" dirty="0">
                <a:latin typeface="Times New Roman" panose="02020603050405020304" pitchFamily="18" charset="0"/>
                <a:cs typeface="Times New Roman" panose="02020603050405020304" pitchFamily="18" charset="0"/>
              </a:rPr>
              <a:t>）、旅游广告（</a:t>
            </a:r>
            <a:r>
              <a:rPr lang="en-US" altLang="zh-CN" sz="2000" dirty="0">
                <a:latin typeface="Times New Roman" panose="02020603050405020304" pitchFamily="18" charset="0"/>
                <a:cs typeface="Times New Roman" panose="02020603050405020304" pitchFamily="18" charset="0"/>
              </a:rPr>
              <a:t>Tourism Advertising</a:t>
            </a:r>
            <a:r>
              <a:rPr lang="zh-CN" altLang="en-US" sz="2000" dirty="0">
                <a:latin typeface="Times New Roman" panose="02020603050405020304" pitchFamily="18" charset="0"/>
                <a:cs typeface="Times New Roman" panose="02020603050405020304" pitchFamily="18" charset="0"/>
              </a:rPr>
              <a:t>）、征婚广告（</a:t>
            </a:r>
            <a:r>
              <a:rPr lang="en-US" altLang="zh-CN" sz="2000" dirty="0">
                <a:latin typeface="Times New Roman" panose="02020603050405020304" pitchFamily="18" charset="0"/>
                <a:cs typeface="Times New Roman" panose="02020603050405020304" pitchFamily="18" charset="0"/>
              </a:rPr>
              <a:t>Dating Advertising</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Rectangle 3"/>
          <p:cNvSpPr>
            <a:spLocks noGrp="1"/>
          </p:cNvSpPr>
          <p:nvPr>
            <p:ph idx="1"/>
          </p:nvPr>
        </p:nvSpPr>
        <p:spPr>
          <a:xfrm>
            <a:off x="1919288" y="1484313"/>
            <a:ext cx="9666287" cy="4897437"/>
          </a:xfrm>
          <a:ln/>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SIRONA is a global leading dental equipment manufacturer with headquarter in Bensheim, Germany. Sirona Dental Systems (Foshan) Co., Ltd. is now looking for high caliber talents to fill the following positions.</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b="1" dirty="0">
                <a:latin typeface="Times New Roman" panose="02020603050405020304" pitchFamily="18" charset="0"/>
                <a:cs typeface="Times New Roman" panose="02020603050405020304" pitchFamily="18" charset="0"/>
              </a:rPr>
              <a:t>Product Manager</a:t>
            </a:r>
            <a:r>
              <a:rPr lang="en-US" altLang="zh-CN" sz="2000" dirty="0">
                <a:latin typeface="Times New Roman" panose="02020603050405020304" pitchFamily="18" charset="0"/>
                <a:cs typeface="Times New Roman" panose="02020603050405020304" pitchFamily="18" charset="0"/>
              </a:rPr>
              <a:t>: 5 years or above experience in market need research and analysis, product positioning and pricing, competitor analysis and product concept design.</a:t>
            </a:r>
            <a:endParaRPr lang="en-US" altLang="zh-CN" sz="2000" b="1" dirty="0">
              <a:latin typeface="Times New Roman" panose="02020603050405020304" pitchFamily="18" charset="0"/>
              <a:cs typeface="Times New Roman" panose="02020603050405020304" pitchFamily="18" charset="0"/>
            </a:endParaRPr>
          </a:p>
        </p:txBody>
      </p:sp>
      <p:sp>
        <p:nvSpPr>
          <p:cNvPr id="87042" name="Text Box 4"/>
          <p:cNvSpPr txBox="1"/>
          <p:nvPr/>
        </p:nvSpPr>
        <p:spPr>
          <a:xfrm>
            <a:off x="2351088" y="4149725"/>
            <a:ext cx="8975725" cy="1528763"/>
          </a:xfrm>
          <a:prstGeom prst="rect">
            <a:avLst/>
          </a:prstGeom>
          <a:solidFill>
            <a:schemeClr val="accent2"/>
          </a:solidFill>
          <a:ln w="9525">
            <a:noFill/>
          </a:ln>
        </p:spPr>
        <p:txBody>
          <a:bodyPr wrap="square" anchor="t" anchorCtr="0">
            <a:spAutoFit/>
          </a:bodyPr>
          <a:p>
            <a:pPr>
              <a:lnSpc>
                <a:spcPct val="130000"/>
              </a:lnSpc>
              <a:buClrTx/>
              <a:buFontTx/>
            </a:pPr>
            <a:r>
              <a:rPr lang="zh-CN" altLang="en-US" dirty="0">
                <a:latin typeface="Verdana" panose="020B0604030504040204" pitchFamily="34" charset="0"/>
                <a:ea typeface="宋体" panose="02010600030101010101" pitchFamily="2" charset="-122"/>
              </a:rPr>
              <a:t>西诺德总部位于德国苯茨海姆，是世界主要的牙科设备生产商。西诺德（佛山）牙科设备有限公司诚聘英才，岗位如下：</a:t>
            </a:r>
            <a:endParaRPr lang="zh-CN" altLang="en-US" dirty="0">
              <a:latin typeface="Verdana" panose="020B0604030504040204" pitchFamily="34" charset="0"/>
              <a:ea typeface="宋体" panose="02010600030101010101" pitchFamily="2" charset="-122"/>
            </a:endParaRPr>
          </a:p>
          <a:p>
            <a:pPr>
              <a:lnSpc>
                <a:spcPct val="130000"/>
              </a:lnSpc>
              <a:buClrTx/>
              <a:buFontTx/>
            </a:pPr>
            <a:r>
              <a:rPr lang="zh-CN" altLang="en-US" dirty="0">
                <a:latin typeface="Verdana" panose="020B0604030504040204" pitchFamily="34" charset="0"/>
                <a:ea typeface="宋体" panose="02010600030101010101" pitchFamily="2" charset="-122"/>
              </a:rPr>
              <a:t>产品经理：五年或五年以上市场调研分析、产品定位、产品定价、竞争对手分析和产品概念设计经验</a:t>
            </a:r>
            <a:endParaRPr lang="zh-CN" altLang="en-US" dirty="0">
              <a:latin typeface="Verdana" panose="020B0604030504040204" pitchFamily="34" charset="0"/>
              <a:ea typeface="宋体" panose="02010600030101010101" pitchFamily="2" charset="-122"/>
            </a:endParaRPr>
          </a:p>
        </p:txBody>
      </p:sp>
      <p:sp>
        <p:nvSpPr>
          <p:cNvPr id="87043" name="Rectangle 5"/>
          <p:cNvSpPr>
            <a:spLocks noGrp="1"/>
          </p:cNvSpPr>
          <p:nvPr>
            <p:ph type="title"/>
          </p:nvPr>
        </p:nvSpPr>
        <p:spPr>
          <a:ln/>
        </p:spPr>
        <p:txBody>
          <a:bodyPr vert="horz" wrap="square" lIns="91440" tIns="45720" rIns="91440" bIns="45720" anchor="b" anchorCtr="0"/>
          <a:p>
            <a:pPr eaLnBrk="1" hangingPunct="1"/>
            <a:r>
              <a:rPr lang="en-US" altLang="zh-CN" sz="2400" b="1" dirty="0"/>
              <a:t>Task VII</a:t>
            </a:r>
            <a:r>
              <a:rPr lang="en-US" altLang="zh-CN" sz="2400" dirty="0"/>
              <a:t>  </a:t>
            </a:r>
            <a:r>
              <a:rPr lang="zh-CN" altLang="en-US" sz="2400" dirty="0"/>
              <a:t>请翻译下列西诺德佛山牙科设备制造有限公司的招聘广告（</a:t>
            </a:r>
            <a:r>
              <a:rPr lang="en-US" altLang="zh-CN" sz="2400" dirty="0"/>
              <a:t>2010</a:t>
            </a:r>
            <a:r>
              <a:rPr lang="zh-CN" altLang="en-US" sz="2400" dirty="0"/>
              <a:t>年</a:t>
            </a:r>
            <a:r>
              <a:rPr lang="en-US" altLang="zh-CN" sz="2400" dirty="0"/>
              <a:t>5</a:t>
            </a:r>
            <a:r>
              <a:rPr lang="zh-CN" altLang="en-US" sz="2400" dirty="0"/>
              <a:t>月</a:t>
            </a:r>
            <a:r>
              <a:rPr lang="en-US" altLang="zh-CN" sz="2400" dirty="0"/>
              <a:t>24</a:t>
            </a:r>
            <a:r>
              <a:rPr lang="zh-CN" altLang="en-US" sz="2400" dirty="0"/>
              <a:t>日广州日报精英特刊</a:t>
            </a:r>
            <a:r>
              <a:rPr lang="en-US" altLang="zh-CN" sz="2400" dirty="0"/>
              <a:t>C7</a:t>
            </a:r>
            <a:r>
              <a:rPr lang="zh-CN" altLang="en-US" sz="2400" dirty="0"/>
              <a:t>版）。</a:t>
            </a:r>
            <a:endParaRPr lang="zh-CN" altLang="en-US" sz="2400" dirty="0"/>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Rectangle 3"/>
          <p:cNvSpPr>
            <a:spLocks noGrp="1"/>
          </p:cNvSpPr>
          <p:nvPr>
            <p:ph idx="1"/>
          </p:nvPr>
        </p:nvSpPr>
        <p:spPr>
          <a:xfrm>
            <a:off x="2079625" y="1557338"/>
            <a:ext cx="9410700" cy="4114800"/>
          </a:xfrm>
          <a:ln/>
        </p:spPr>
        <p:txBody>
          <a:bodyPr vert="horz" wrap="square" lIns="91440" tIns="45720" rIns="91440" bIns="45720" anchor="t" anchorCtr="0"/>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Brand Manager: </a:t>
            </a:r>
            <a:r>
              <a:rPr lang="en-US" altLang="zh-CN" sz="2000" dirty="0">
                <a:latin typeface="Times New Roman" panose="02020603050405020304" pitchFamily="18" charset="0"/>
                <a:cs typeface="Times New Roman" panose="02020603050405020304" pitchFamily="18" charset="0"/>
              </a:rPr>
              <a:t>4 years or above experience in brand management, good presentation skills</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b="1" dirty="0">
                <a:latin typeface="Times New Roman" panose="02020603050405020304" pitchFamily="18" charset="0"/>
                <a:cs typeface="Times New Roman" panose="02020603050405020304" pitchFamily="18" charset="0"/>
              </a:rPr>
              <a:t>Sales Controller</a:t>
            </a:r>
            <a:r>
              <a:rPr lang="en-US" altLang="zh-CN" sz="2000" dirty="0">
                <a:latin typeface="Times New Roman" panose="02020603050405020304" pitchFamily="18" charset="0"/>
                <a:cs typeface="Times New Roman" panose="02020603050405020304" pitchFamily="18" charset="0"/>
              </a:rPr>
              <a:t>: 5 years or above experience in finance management/controlling, strong knowledge in finance analysis and reporting. With auditing experience an advantage.</a:t>
            </a:r>
            <a:endParaRPr lang="en-US" altLang="zh-CN" sz="2000" dirty="0">
              <a:latin typeface="Times New Roman" panose="02020603050405020304" pitchFamily="18" charset="0"/>
              <a:cs typeface="Times New Roman" panose="02020603050405020304" pitchFamily="18" charset="0"/>
            </a:endParaRPr>
          </a:p>
        </p:txBody>
      </p:sp>
      <p:sp>
        <p:nvSpPr>
          <p:cNvPr id="88066" name="Text Box 4"/>
          <p:cNvSpPr txBox="1"/>
          <p:nvPr/>
        </p:nvSpPr>
        <p:spPr>
          <a:xfrm>
            <a:off x="2495550" y="3860800"/>
            <a:ext cx="8612188" cy="1384300"/>
          </a:xfrm>
          <a:prstGeom prst="rect">
            <a:avLst/>
          </a:prstGeom>
          <a:solidFill>
            <a:schemeClr val="accent2"/>
          </a:solidFill>
          <a:ln w="9525">
            <a:noFill/>
          </a:ln>
        </p:spPr>
        <p:txBody>
          <a:bodyPr wrap="square" anchor="t" anchorCtr="0">
            <a:spAutoFit/>
          </a:bodyPr>
          <a:p>
            <a:pPr>
              <a:lnSpc>
                <a:spcPct val="140000"/>
              </a:lnSpc>
              <a:buClrTx/>
              <a:buFontTx/>
            </a:pPr>
            <a:r>
              <a:rPr lang="zh-CN" altLang="en-US" sz="2000" dirty="0">
                <a:latin typeface="Verdana" panose="020B0604030504040204" pitchFamily="34" charset="0"/>
                <a:ea typeface="宋体" panose="02010600030101010101" pitchFamily="2" charset="-122"/>
              </a:rPr>
              <a:t>品牌经理：四年或者四年以上品牌管理经验，具备良好的讲解技能</a:t>
            </a:r>
            <a:endParaRPr lang="zh-CN" altLang="en-US" sz="2000" dirty="0">
              <a:latin typeface="Verdana" panose="020B0604030504040204" pitchFamily="34" charset="0"/>
              <a:ea typeface="宋体" panose="02010600030101010101" pitchFamily="2" charset="-122"/>
            </a:endParaRPr>
          </a:p>
          <a:p>
            <a:pPr>
              <a:lnSpc>
                <a:spcPct val="140000"/>
              </a:lnSpc>
              <a:buClrTx/>
              <a:buFontTx/>
            </a:pPr>
            <a:r>
              <a:rPr lang="zh-CN" altLang="en-US" sz="2000" dirty="0">
                <a:latin typeface="Verdana" panose="020B0604030504040204" pitchFamily="34" charset="0"/>
                <a:ea typeface="宋体" panose="02010600030101010101" pitchFamily="2" charset="-122"/>
              </a:rPr>
              <a:t>销售主管：五年或者五年以上财务管理经验，具备丰富的财务分析和财务报告知识，有审计经验者优先</a:t>
            </a:r>
            <a:endParaRPr lang="zh-CN" altLang="en-US" sz="2000" dirty="0">
              <a:latin typeface="Verdana" panose="020B0604030504040204" pitchFamily="34" charset="0"/>
              <a:ea typeface="宋体" panose="02010600030101010101" pitchFamily="2" charset="-122"/>
            </a:endParaRP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Rectangle 3"/>
          <p:cNvSpPr>
            <a:spLocks noGrp="1"/>
          </p:cNvSpPr>
          <p:nvPr>
            <p:ph idx="1"/>
          </p:nvPr>
        </p:nvSpPr>
        <p:spPr>
          <a:xfrm>
            <a:off x="1338263" y="1557338"/>
            <a:ext cx="10301287" cy="4114800"/>
          </a:xfrm>
          <a:ln/>
        </p:spPr>
        <p:txBody>
          <a:bodyPr vert="horz" wrap="square" lIns="91440" tIns="45720" rIns="91440" bIns="45720" anchor="t" anchorCtr="0"/>
          <a:p>
            <a:pPr eaLnBrk="1" hangingPunct="1">
              <a:lnSpc>
                <a:spcPct val="110000"/>
              </a:lnSpc>
            </a:pPr>
            <a:r>
              <a:rPr lang="en-US" altLang="zh-CN" sz="2000" b="1" dirty="0">
                <a:latin typeface="Times New Roman" panose="02020603050405020304" pitchFamily="18" charset="0"/>
                <a:cs typeface="Times New Roman" panose="02020603050405020304" pitchFamily="18" charset="0"/>
              </a:rPr>
              <a:t>Key Account Manager</a:t>
            </a:r>
            <a:r>
              <a:rPr lang="en-US" altLang="zh-CN" sz="2000" dirty="0">
                <a:latin typeface="Times New Roman" panose="02020603050405020304" pitchFamily="18" charset="0"/>
                <a:cs typeface="Times New Roman" panose="02020603050405020304" pitchFamily="18" charset="0"/>
              </a:rPr>
              <a:t>: 5 years or above sales experience in channel and key account management in dental or related product, with customer base an advantage. (Less experienced candidate would be considered for Sales Representative position)</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b="1" dirty="0">
                <a:latin typeface="Times New Roman" panose="02020603050405020304" pitchFamily="18" charset="0"/>
                <a:cs typeface="Times New Roman" panose="02020603050405020304" pitchFamily="18" charset="0"/>
              </a:rPr>
              <a:t>QA Supervisor</a:t>
            </a:r>
            <a:r>
              <a:rPr lang="en-US" altLang="zh-CN" sz="2000" dirty="0">
                <a:latin typeface="Times New Roman" panose="02020603050405020304" pitchFamily="18" charset="0"/>
                <a:cs typeface="Times New Roman" panose="02020603050405020304" pitchFamily="18" charset="0"/>
              </a:rPr>
              <a:t>: 8 years or above working experience, in which 3 years or above mechatronic product quality monitoring and analysis experience, good knowledge in testing and QA process improvement.</a:t>
            </a:r>
            <a:endParaRPr lang="en-US" altLang="zh-CN"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Candidates are required to speak workable English to apply for the above positions.</a:t>
            </a:r>
            <a:endParaRPr lang="en-US" altLang="zh-CN" sz="2000" dirty="0">
              <a:latin typeface="Times New Roman" panose="02020603050405020304" pitchFamily="18" charset="0"/>
              <a:cs typeface="Times New Roman" panose="02020603050405020304" pitchFamily="18" charset="0"/>
            </a:endParaRPr>
          </a:p>
          <a:p>
            <a:pPr eaLnBrk="1" hangingPunct="1">
              <a:lnSpc>
                <a:spcPct val="90000"/>
              </a:lnSpc>
            </a:pPr>
            <a:endParaRPr lang="en-US" altLang="zh-CN" sz="2000" dirty="0">
              <a:latin typeface="Times New Roman" panose="02020603050405020304" pitchFamily="18" charset="0"/>
              <a:cs typeface="Times New Roman" panose="02020603050405020304" pitchFamily="18" charset="0"/>
            </a:endParaRPr>
          </a:p>
        </p:txBody>
      </p:sp>
      <p:sp>
        <p:nvSpPr>
          <p:cNvPr id="89090" name="Text Box 4"/>
          <p:cNvSpPr txBox="1"/>
          <p:nvPr/>
        </p:nvSpPr>
        <p:spPr>
          <a:xfrm>
            <a:off x="1774825" y="4149725"/>
            <a:ext cx="9678988" cy="1751013"/>
          </a:xfrm>
          <a:prstGeom prst="rect">
            <a:avLst/>
          </a:prstGeom>
          <a:solidFill>
            <a:schemeClr val="accent2"/>
          </a:solidFill>
          <a:ln w="9525">
            <a:noFill/>
          </a:ln>
        </p:spPr>
        <p:txBody>
          <a:bodyPr wrap="square" anchor="t" anchorCtr="0">
            <a:spAutoFit/>
          </a:bodyPr>
          <a:p>
            <a:pPr>
              <a:lnSpc>
                <a:spcPct val="120000"/>
              </a:lnSpc>
              <a:buClrTx/>
              <a:buFontTx/>
            </a:pPr>
            <a:r>
              <a:rPr lang="zh-CN" altLang="en-US" dirty="0">
                <a:latin typeface="Verdana" panose="020B0604030504040204" pitchFamily="34" charset="0"/>
                <a:ea typeface="宋体" panose="02010600030101010101" pitchFamily="2" charset="-122"/>
              </a:rPr>
              <a:t>大客户经理：五年或五年以上牙科产品或相关产品的渠道管理或者客户管理经验，有客户基础优先（经验不够者可考虑销售代表职位）</a:t>
            </a:r>
            <a:endParaRPr lang="zh-CN" altLang="en-US" dirty="0">
              <a:latin typeface="Verdana" panose="020B0604030504040204" pitchFamily="34" charset="0"/>
              <a:ea typeface="宋体" panose="02010600030101010101" pitchFamily="2" charset="-122"/>
            </a:endParaRPr>
          </a:p>
          <a:p>
            <a:pPr>
              <a:lnSpc>
                <a:spcPct val="120000"/>
              </a:lnSpc>
              <a:buClrTx/>
              <a:buFontTx/>
            </a:pPr>
            <a:r>
              <a:rPr lang="zh-CN" altLang="en-US" dirty="0">
                <a:latin typeface="Verdana" panose="020B0604030504040204" pitchFamily="34" charset="0"/>
                <a:ea typeface="宋体" panose="02010600030101010101" pitchFamily="2" charset="-122"/>
              </a:rPr>
              <a:t>质量主管：八年或八年以上工作经验，其中三年或者三年以上机电产品质量监控与分析经验，熟悉产品测试和质量提升</a:t>
            </a:r>
            <a:endParaRPr lang="zh-CN" altLang="en-US" dirty="0">
              <a:latin typeface="Verdana" panose="020B0604030504040204" pitchFamily="34" charset="0"/>
              <a:ea typeface="宋体" panose="02010600030101010101" pitchFamily="2" charset="-122"/>
            </a:endParaRPr>
          </a:p>
          <a:p>
            <a:pPr>
              <a:lnSpc>
                <a:spcPct val="120000"/>
              </a:lnSpc>
              <a:buClrTx/>
              <a:buFontTx/>
            </a:pPr>
            <a:r>
              <a:rPr lang="zh-CN" altLang="en-US" dirty="0">
                <a:latin typeface="Verdana" panose="020B0604030504040204" pitchFamily="34" charset="0"/>
                <a:ea typeface="宋体" panose="02010600030101010101" pitchFamily="2" charset="-122"/>
              </a:rPr>
              <a:t>上述职位申请者要求在工作中能用英语流利表达。</a:t>
            </a:r>
            <a:endParaRPr lang="zh-CN" altLang="en-US" dirty="0">
              <a:latin typeface="Verdana" panose="020B0604030504040204" pitchFamily="34" charset="0"/>
              <a:ea typeface="宋体" panose="02010600030101010101" pitchFamily="2" charset="-122"/>
            </a:endParaRP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Rectangle 3"/>
          <p:cNvSpPr>
            <a:spLocks noGrp="1"/>
          </p:cNvSpPr>
          <p:nvPr>
            <p:ph idx="1"/>
          </p:nvPr>
        </p:nvSpPr>
        <p:spPr>
          <a:xfrm>
            <a:off x="1983105" y="1673225"/>
            <a:ext cx="8542020" cy="4735830"/>
          </a:xfrm>
          <a:ln/>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I. </a:t>
            </a:r>
            <a:r>
              <a:rPr lang="zh-CN" altLang="en-US" sz="2000" dirty="0">
                <a:latin typeface="Times New Roman" panose="02020603050405020304" pitchFamily="18" charset="0"/>
                <a:cs typeface="Times New Roman" panose="02020603050405020304" pitchFamily="18" charset="0"/>
              </a:rPr>
              <a:t>翻译下列广告。</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 Winning the hearts of the world. (Air France)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2. We’re Siemens. We can do that. (Siemens)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Everything is extraordinary, Everything tempts. (Cartier)</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4. We bring high technology home. (NEC)</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5. Give a Timex to all, and to all a good time. (Timex)</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6. Every time we race, you win. (Yamaha Electronic Organs)</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7. Enjoy Life, Enjoy Simon (Simon Electric)</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8. The world smiles with </a:t>
            </a:r>
            <a:r>
              <a:rPr lang="en-US" altLang="zh-CN" sz="2000" i="1" dirty="0">
                <a:latin typeface="Times New Roman" panose="02020603050405020304" pitchFamily="18" charset="0"/>
                <a:cs typeface="Times New Roman" panose="02020603050405020304" pitchFamily="18" charset="0"/>
              </a:rPr>
              <a:t>Reader’s Digest</a:t>
            </a:r>
            <a:r>
              <a:rPr lang="en-US" altLang="zh-CN" sz="2000" dirty="0">
                <a:latin typeface="Times New Roman" panose="02020603050405020304" pitchFamily="18" charset="0"/>
                <a:cs typeface="Times New Roman" panose="02020603050405020304" pitchFamily="18" charset="0"/>
              </a:rPr>
              <a:t>. </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9. Good time, great taste, McDonald’s (McDonald)</a:t>
            </a:r>
            <a:endParaRPr lang="en-US" altLang="zh-CN"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10. Elegance is an attitude. (Longines)</a:t>
            </a:r>
            <a:endParaRPr lang="en-US" altLang="zh-CN" sz="2000" dirty="0">
              <a:latin typeface="Times New Roman" panose="02020603050405020304" pitchFamily="18" charset="0"/>
              <a:cs typeface="Times New Roman" panose="02020603050405020304" pitchFamily="18" charset="0"/>
            </a:endParaRPr>
          </a:p>
        </p:txBody>
      </p:sp>
      <p:sp>
        <p:nvSpPr>
          <p:cNvPr id="90114" name="Rectangle 4"/>
          <p:cNvSpPr>
            <a:spLocks noGrp="1"/>
          </p:cNvSpPr>
          <p:nvPr>
            <p:ph type="title"/>
          </p:nvPr>
        </p:nvSpPr>
        <p:spPr>
          <a:ln/>
        </p:spPr>
        <p:txBody>
          <a:bodyPr vert="horz" wrap="square" lIns="91440" tIns="45720" rIns="91440" bIns="45720" anchor="b" anchorCtr="0"/>
          <a:p>
            <a:pPr eaLnBrk="1" hangingPunct="1"/>
            <a:r>
              <a:rPr lang="zh-CN" altLang="en-US" dirty="0"/>
              <a:t>补充练习：</a:t>
            </a:r>
            <a:endParaRPr lang="zh-CN" altLang="en-US" dirty="0"/>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Rectangle 3"/>
          <p:cNvSpPr>
            <a:spLocks noGrp="1"/>
          </p:cNvSpPr>
          <p:nvPr>
            <p:ph idx="1"/>
          </p:nvPr>
        </p:nvSpPr>
        <p:spPr>
          <a:xfrm>
            <a:off x="1919288" y="1628775"/>
            <a:ext cx="7920037" cy="5545138"/>
          </a:xfrm>
          <a:ln/>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1. </a:t>
            </a:r>
            <a:r>
              <a:rPr lang="zh-CN" altLang="en-US" sz="2000" dirty="0">
                <a:latin typeface="Times New Roman" panose="02020603050405020304" pitchFamily="18" charset="0"/>
                <a:cs typeface="Times New Roman" panose="02020603050405020304" pitchFamily="18" charset="0"/>
              </a:rPr>
              <a:t>赢取天下心（法国航空）</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我们是西门子，我们能办到。（西门子）</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件件超凡脱俗，样样新颖诱人。（卡地亚饰品）</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我们把高科技带回家。（日本</a:t>
            </a:r>
            <a:r>
              <a:rPr lang="en-US" altLang="zh-CN" sz="2000" dirty="0">
                <a:latin typeface="Times New Roman" panose="02020603050405020304" pitchFamily="18" charset="0"/>
                <a:cs typeface="Times New Roman" panose="02020603050405020304" pitchFamily="18" charset="0"/>
              </a:rPr>
              <a:t>NEC</a:t>
            </a:r>
            <a:r>
              <a:rPr lang="zh-CN" altLang="en-US" sz="2000" dirty="0">
                <a:latin typeface="Times New Roman" panose="02020603050405020304" pitchFamily="18" charset="0"/>
                <a:cs typeface="Times New Roman" panose="02020603050405020304" pitchFamily="18" charset="0"/>
              </a:rPr>
              <a:t>电气）</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5. </a:t>
            </a:r>
            <a:r>
              <a:rPr lang="zh-CN" altLang="en-US" sz="2000" dirty="0">
                <a:latin typeface="Times New Roman" panose="02020603050405020304" pitchFamily="18" charset="0"/>
                <a:cs typeface="Times New Roman" panose="02020603050405020304" pitchFamily="18" charset="0"/>
              </a:rPr>
              <a:t>拥有一块天美时表，拥有一段美好时光。（天美时手表）</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6. </a:t>
            </a:r>
            <a:r>
              <a:rPr lang="zh-CN" altLang="en-US" sz="2000" dirty="0">
                <a:latin typeface="Times New Roman" panose="02020603050405020304" pitchFamily="18" charset="0"/>
                <a:cs typeface="Times New Roman" panose="02020603050405020304" pitchFamily="18" charset="0"/>
              </a:rPr>
              <a:t>每场比赛，场场获胜（雅马哈电子琴）</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7. </a:t>
            </a:r>
            <a:r>
              <a:rPr lang="zh-CN" altLang="en-US" sz="2000" dirty="0">
                <a:latin typeface="Times New Roman" panose="02020603050405020304" pitchFamily="18" charset="0"/>
                <a:cs typeface="Times New Roman" panose="02020603050405020304" pitchFamily="18" charset="0"/>
              </a:rPr>
              <a:t>有家，有西蒙（西蒙电气）</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读者文摘</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给世人带来欢笑。（</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读者文摘</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9. </a:t>
            </a:r>
            <a:r>
              <a:rPr lang="zh-CN" altLang="en-US" sz="2000" dirty="0">
                <a:latin typeface="Times New Roman" panose="02020603050405020304" pitchFamily="18" charset="0"/>
                <a:cs typeface="Times New Roman" panose="02020603050405020304" pitchFamily="18" charset="0"/>
              </a:rPr>
              <a:t>美好时光，美味共享，尽在麦当劳。（麦当劳快餐）</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10. </a:t>
            </a:r>
            <a:r>
              <a:rPr lang="zh-CN" altLang="en-US" sz="2000" dirty="0">
                <a:latin typeface="Times New Roman" panose="02020603050405020304" pitchFamily="18" charset="0"/>
                <a:cs typeface="Times New Roman" panose="02020603050405020304" pitchFamily="18" charset="0"/>
              </a:rPr>
              <a:t>优雅态度  真我性格（浪琴表）</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Rectangle 3"/>
          <p:cNvSpPr>
            <a:spLocks noGrp="1"/>
          </p:cNvSpPr>
          <p:nvPr>
            <p:ph idx="1"/>
          </p:nvPr>
        </p:nvSpPr>
        <p:spPr>
          <a:xfrm>
            <a:off x="1416050" y="1701800"/>
            <a:ext cx="10318750" cy="4464050"/>
          </a:xfrm>
          <a:ln/>
        </p:spPr>
        <p:txBody>
          <a:bodyPr vert="horz" wrap="square" lIns="91440" tIns="45720" rIns="91440" bIns="45720" anchor="t" anchorCtr="0"/>
          <a:p>
            <a:pPr eaLnBrk="1" hangingPunct="1">
              <a:lnSpc>
                <a:spcPct val="140000"/>
              </a:lnSpc>
            </a:pPr>
            <a:r>
              <a:rPr lang="zh-CN" sz="2000" dirty="0">
                <a:latin typeface="Times New Roman" panose="02020603050405020304" pitchFamily="18" charset="0"/>
                <a:cs typeface="Times New Roman" panose="02020603050405020304" pitchFamily="18" charset="0"/>
              </a:rPr>
              <a:t>1.张国才. 图文英语广告文案［M］．厦门：厦门大学出版社，2023．</a:t>
            </a:r>
            <a:endParaRPr 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sz="2000" dirty="0">
                <a:latin typeface="Times New Roman" panose="02020603050405020304" pitchFamily="18" charset="0"/>
                <a:cs typeface="Times New Roman" panose="02020603050405020304" pitchFamily="18" charset="0"/>
              </a:rPr>
              <a:t>2.彭朝忠．广告翻译与翻译中的广告视野［M］．北京：化学工业出版社，2020．</a:t>
            </a:r>
            <a:endParaRPr 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sz="2000" dirty="0">
                <a:latin typeface="Times New Roman" panose="02020603050405020304" pitchFamily="18" charset="0"/>
                <a:cs typeface="Times New Roman" panose="02020603050405020304" pitchFamily="18" charset="0"/>
              </a:rPr>
              <a:t>3.吕和发，李巍. 应用创意翻译研究［M］．北京：国防工业出版社，2014．</a:t>
            </a:r>
            <a:endParaRPr 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sz="2000" dirty="0">
                <a:latin typeface="Times New Roman" panose="02020603050405020304" pitchFamily="18" charset="0"/>
                <a:cs typeface="Times New Roman" panose="02020603050405020304" pitchFamily="18" charset="0"/>
              </a:rPr>
              <a:t>4. 李克兴．广告翻译理论与实践［M］．北京：北京大学出版社，2010．</a:t>
            </a:r>
            <a:endParaRPr 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sz="2000" dirty="0">
                <a:latin typeface="Times New Roman" panose="02020603050405020304" pitchFamily="18" charset="0"/>
                <a:cs typeface="Times New Roman" panose="02020603050405020304" pitchFamily="18" charset="0"/>
              </a:rPr>
              <a:t>6. 靳涵身．诗型广告翻译研究［M］．成都：四川大学出版社，2005．</a:t>
            </a:r>
            <a:endParaRPr 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sz="2000" dirty="0">
                <a:latin typeface="Times New Roman" panose="02020603050405020304" pitchFamily="18" charset="0"/>
                <a:cs typeface="Times New Roman" panose="02020603050405020304" pitchFamily="18" charset="0"/>
              </a:rPr>
              <a:t>7. 石裕晶，陈寅涛．汉英·英汉广告写作词典［M］．上海：复旦大学出版社，2000．</a:t>
            </a:r>
            <a:endParaRPr 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sz="2000" dirty="0">
                <a:latin typeface="Times New Roman" panose="02020603050405020304" pitchFamily="18" charset="0"/>
                <a:cs typeface="Times New Roman" panose="02020603050405020304" pitchFamily="18" charset="0"/>
              </a:rPr>
              <a:t>8. 华英，马永堂．实用英汉广告词汇［M］．北京：外文出版社，1996．</a:t>
            </a:r>
            <a:endParaRPr lang="zh-CN" sz="2000" dirty="0">
              <a:latin typeface="Times New Roman" panose="02020603050405020304" pitchFamily="18" charset="0"/>
              <a:cs typeface="Times New Roman" panose="02020603050405020304" pitchFamily="18" charset="0"/>
            </a:endParaRPr>
          </a:p>
        </p:txBody>
      </p:sp>
      <p:sp>
        <p:nvSpPr>
          <p:cNvPr id="92162" name="Rectangle 7"/>
          <p:cNvSpPr>
            <a:spLocks noGrp="1"/>
          </p:cNvSpPr>
          <p:nvPr>
            <p:ph type="title"/>
          </p:nvPr>
        </p:nvSpPr>
        <p:spPr>
          <a:ln/>
        </p:spPr>
        <p:txBody>
          <a:bodyPr vert="horz" wrap="square" lIns="91440" tIns="45720" rIns="91440" bIns="45720" anchor="b" anchorCtr="0"/>
          <a:p>
            <a:pPr eaLnBrk="1" hangingPunct="1"/>
            <a:r>
              <a:rPr lang="en-US" altLang="zh-CN" sz="4400" b="1" dirty="0"/>
              <a:t>PART</a:t>
            </a:r>
            <a:r>
              <a:rPr lang="en-US" altLang="zh-CN" sz="4400" dirty="0"/>
              <a:t> </a:t>
            </a:r>
            <a:r>
              <a:rPr lang="en-US" altLang="zh-CN" sz="4400" b="1" dirty="0"/>
              <a:t>SEVEN</a:t>
            </a:r>
            <a:r>
              <a:rPr lang="en-US" altLang="zh-CN" sz="4400" dirty="0"/>
              <a:t> </a:t>
            </a:r>
            <a:r>
              <a:rPr lang="zh-CN" altLang="en-US" sz="4400" dirty="0"/>
              <a:t>学习参考</a:t>
            </a:r>
            <a:endParaRPr lang="zh-CN" altLang="en-US" sz="4400" dirty="0"/>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Rectangle 2"/>
          <p:cNvSpPr>
            <a:spLocks noGrp="1"/>
          </p:cNvSpPr>
          <p:nvPr>
            <p:ph type="title"/>
          </p:nvPr>
        </p:nvSpPr>
        <p:spPr>
          <a:ln/>
        </p:spPr>
        <p:txBody>
          <a:bodyPr vert="horz" wrap="square" lIns="91440" tIns="45720" rIns="91440" bIns="45720" anchor="b" anchorCtr="0"/>
          <a:p>
            <a:pPr eaLnBrk="1" hangingPunct="1"/>
            <a:r>
              <a:rPr lang="en-US" altLang="zh-CN" b="1" dirty="0"/>
              <a:t>PART</a:t>
            </a:r>
            <a:r>
              <a:rPr lang="en-US" altLang="zh-CN" dirty="0"/>
              <a:t> </a:t>
            </a:r>
            <a:r>
              <a:rPr lang="en-US" altLang="zh-CN" b="1" dirty="0"/>
              <a:t>EIGHT</a:t>
            </a:r>
            <a:r>
              <a:rPr lang="en-US" altLang="zh-CN" dirty="0"/>
              <a:t> </a:t>
            </a:r>
            <a:r>
              <a:rPr lang="zh-CN" altLang="en-US" dirty="0"/>
              <a:t>单元预告与实训任务 </a:t>
            </a:r>
            <a:endParaRPr lang="zh-CN" altLang="en-US" dirty="0"/>
          </a:p>
        </p:txBody>
      </p:sp>
      <p:sp>
        <p:nvSpPr>
          <p:cNvPr id="93186" name="Rectangle 3"/>
          <p:cNvSpPr>
            <a:spLocks noGrp="1"/>
          </p:cNvSpPr>
          <p:nvPr>
            <p:ph idx="1"/>
          </p:nvPr>
        </p:nvSpPr>
        <p:spPr>
          <a:xfrm>
            <a:off x="1824038" y="1827213"/>
            <a:ext cx="9388475" cy="4114800"/>
          </a:xfrm>
          <a:ln/>
        </p:spPr>
        <p:txBody>
          <a:bodyPr vert="horz" wrap="square" lIns="91440" tIns="45720" rIns="91440" bIns="45720" anchor="t" anchorCtr="0"/>
          <a:p>
            <a:pPr eaLnBrk="1" hangingPunct="1">
              <a:lnSpc>
                <a:spcPct val="120000"/>
              </a:lnSpc>
            </a:pPr>
            <a:r>
              <a:rPr lang="en-US" altLang="zh-CN" sz="2400" dirty="0">
                <a:latin typeface="Arial" panose="020B0604020202020204" pitchFamily="34" charset="0"/>
              </a:rPr>
              <a:t>1. </a:t>
            </a:r>
            <a:r>
              <a:rPr lang="zh-CN" altLang="en-US" sz="2400" dirty="0">
                <a:latin typeface="Arial" panose="020B0604020202020204" pitchFamily="34" charset="0"/>
              </a:rPr>
              <a:t>下一单元我们将讲述产品介绍的翻译。</a:t>
            </a:r>
            <a:endParaRPr lang="zh-CN" altLang="en-US" sz="2400" dirty="0">
              <a:latin typeface="Arial" panose="020B0604020202020204" pitchFamily="34" charset="0"/>
            </a:endParaRPr>
          </a:p>
          <a:p>
            <a:pPr eaLnBrk="1" hangingPunct="1">
              <a:lnSpc>
                <a:spcPct val="120000"/>
              </a:lnSpc>
            </a:pPr>
            <a:r>
              <a:rPr lang="en-US" altLang="zh-CN" sz="2400" dirty="0">
                <a:latin typeface="Arial" panose="020B0604020202020204" pitchFamily="34" charset="0"/>
              </a:rPr>
              <a:t>2. </a:t>
            </a:r>
            <a:r>
              <a:rPr lang="zh-CN" altLang="en-US" sz="2400" dirty="0">
                <a:latin typeface="Arial" panose="020B0604020202020204" pitchFamily="34" charset="0"/>
              </a:rPr>
              <a:t>请你搜集三种以上产品介绍及其翻译，评价其翻译并思考翻译技巧。</a:t>
            </a:r>
            <a:endParaRPr lang="zh-CN" altLang="en-US" sz="2400" dirty="0">
              <a:latin typeface="Arial" panose="020B0604020202020204" pitchFamily="34" charset="0"/>
            </a:endParaRPr>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Rectangle 3"/>
          <p:cNvSpPr>
            <a:spLocks noGrp="1"/>
          </p:cNvSpPr>
          <p:nvPr>
            <p:ph type="body" sz="half" idx="1"/>
          </p:nvPr>
        </p:nvSpPr>
        <p:spPr>
          <a:xfrm>
            <a:off x="3503613" y="3500438"/>
            <a:ext cx="5076825" cy="2014537"/>
          </a:xfrm>
          <a:ln/>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对外经济贸易大学出版社市场营销部</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地址：北京市朝阳区惠新东街</a:t>
            </a:r>
            <a:r>
              <a:rPr lang="en-US" altLang="zh-CN" sz="2200" b="1" dirty="0">
                <a:solidFill>
                  <a:schemeClr val="tx2"/>
                </a:solidFill>
              </a:rPr>
              <a:t>10</a:t>
            </a:r>
            <a:r>
              <a:rPr lang="zh-CN" altLang="en-US" sz="2200" b="1" dirty="0">
                <a:solidFill>
                  <a:schemeClr val="tx2"/>
                </a:solidFill>
              </a:rPr>
              <a:t>号    </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电话：</a:t>
            </a:r>
            <a:r>
              <a:rPr lang="en-US" altLang="zh-CN" sz="2200" b="1" dirty="0">
                <a:solidFill>
                  <a:schemeClr val="tx2"/>
                </a:solidFill>
              </a:rPr>
              <a:t>010-64492342</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http://www.uibep.com</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E-mail: uibep@126.com</a:t>
            </a:r>
            <a:endParaRPr lang="en-US" altLang="zh-CN" sz="2200" b="1" dirty="0">
              <a:solidFill>
                <a:schemeClr val="tx2"/>
              </a:solidFill>
            </a:endParaRPr>
          </a:p>
        </p:txBody>
      </p:sp>
      <p:sp>
        <p:nvSpPr>
          <p:cNvPr id="72714" name="Rectangle 10"/>
          <p:cNvSpPr>
            <a:spLocks noChangeArrowheads="1"/>
          </p:cNvSpPr>
          <p:nvPr/>
        </p:nvSpPr>
        <p:spPr bwMode="auto">
          <a:xfrm>
            <a:off x="4727575" y="2043113"/>
            <a:ext cx="2736850" cy="1106488"/>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rPr>
              <a:t>谢谢！</a:t>
            </a:r>
            <a:endPar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Rectangle 3"/>
          <p:cNvSpPr>
            <a:spLocks noGrp="1"/>
          </p:cNvSpPr>
          <p:nvPr>
            <p:ph idx="1"/>
          </p:nvPr>
        </p:nvSpPr>
        <p:spPr>
          <a:xfrm>
            <a:off x="1703388" y="1701800"/>
            <a:ext cx="9948862" cy="4319588"/>
          </a:xfrm>
          <a:ln/>
        </p:spPr>
        <p:txBody>
          <a:bodyPr vert="horz" wrap="square" lIns="91440" tIns="45720" rIns="91440" bIns="45720" anchor="t" anchorCtr="0"/>
          <a:p>
            <a:pPr eaLnBrk="1" hangingPunct="1">
              <a:lnSpc>
                <a:spcPct val="110000"/>
              </a:lnSpc>
            </a:pPr>
            <a:r>
              <a:rPr lang="zh-CN" altLang="en-US" sz="2800" dirty="0">
                <a:latin typeface="Times New Roman" panose="02020603050405020304" pitchFamily="18" charset="0"/>
                <a:cs typeface="Times New Roman" panose="02020603050405020304" pitchFamily="18" charset="0"/>
              </a:rPr>
              <a:t>广告的功能就是说服顾客购买企业的产品或服务。现代广告学将广告的功能归纳为</a:t>
            </a:r>
            <a:endParaRPr lang="zh-CN" altLang="en-US" sz="28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800" dirty="0">
                <a:latin typeface="Times New Roman" panose="02020603050405020304" pitchFamily="18" charset="0"/>
                <a:cs typeface="Times New Roman" panose="02020603050405020304" pitchFamily="18" charset="0"/>
              </a:rPr>
              <a:t>提供信息（</a:t>
            </a:r>
            <a:r>
              <a:rPr lang="en-US" altLang="zh-CN" sz="2800" dirty="0">
                <a:latin typeface="Times New Roman" panose="02020603050405020304" pitchFamily="18" charset="0"/>
                <a:cs typeface="Times New Roman" panose="02020603050405020304" pitchFamily="18" charset="0"/>
              </a:rPr>
              <a:t>Information</a:t>
            </a:r>
            <a:r>
              <a:rPr lang="zh-CN" altLang="en-US" sz="2800" dirty="0">
                <a:latin typeface="Times New Roman" panose="02020603050405020304" pitchFamily="18" charset="0"/>
                <a:cs typeface="Times New Roman" panose="02020603050405020304" pitchFamily="18" charset="0"/>
              </a:rPr>
              <a:t>）</a:t>
            </a:r>
            <a:endParaRPr lang="zh-CN" altLang="en-US" sz="28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800" dirty="0">
                <a:latin typeface="Times New Roman" panose="02020603050405020304" pitchFamily="18" charset="0"/>
                <a:cs typeface="Times New Roman" panose="02020603050405020304" pitchFamily="18" charset="0"/>
              </a:rPr>
              <a:t>争取顾客（</a:t>
            </a:r>
            <a:r>
              <a:rPr lang="en-US" altLang="zh-CN" sz="2800" dirty="0">
                <a:latin typeface="Times New Roman" panose="02020603050405020304" pitchFamily="18" charset="0"/>
                <a:cs typeface="Times New Roman" panose="02020603050405020304" pitchFamily="18" charset="0"/>
              </a:rPr>
              <a:t>Persuasion</a:t>
            </a:r>
            <a:r>
              <a:rPr lang="zh-CN" altLang="en-US" sz="2800" dirty="0">
                <a:latin typeface="Times New Roman" panose="02020603050405020304" pitchFamily="18" charset="0"/>
                <a:cs typeface="Times New Roman" panose="02020603050405020304" pitchFamily="18" charset="0"/>
              </a:rPr>
              <a:t>）</a:t>
            </a:r>
            <a:endParaRPr lang="zh-CN" altLang="en-US" sz="28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800" dirty="0">
                <a:latin typeface="Times New Roman" panose="02020603050405020304" pitchFamily="18" charset="0"/>
                <a:cs typeface="Times New Roman" panose="02020603050405020304" pitchFamily="18" charset="0"/>
              </a:rPr>
              <a:t>维持需求（</a:t>
            </a:r>
            <a:r>
              <a:rPr lang="en-US" altLang="zh-CN" sz="2800" dirty="0">
                <a:latin typeface="Times New Roman" panose="02020603050405020304" pitchFamily="18" charset="0"/>
                <a:cs typeface="Times New Roman" panose="02020603050405020304" pitchFamily="18" charset="0"/>
              </a:rPr>
              <a:t>Maintenance of Demand</a:t>
            </a:r>
            <a:r>
              <a:rPr lang="zh-CN" altLang="en-US" sz="2800" dirty="0">
                <a:latin typeface="Times New Roman" panose="02020603050405020304" pitchFamily="18" charset="0"/>
                <a:cs typeface="Times New Roman" panose="02020603050405020304" pitchFamily="18" charset="0"/>
              </a:rPr>
              <a:t>）</a:t>
            </a:r>
            <a:endParaRPr lang="zh-CN" altLang="en-US" sz="28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800" dirty="0">
                <a:latin typeface="Times New Roman" panose="02020603050405020304" pitchFamily="18" charset="0"/>
                <a:cs typeface="Times New Roman" panose="02020603050405020304" pitchFamily="18" charset="0"/>
              </a:rPr>
              <a:t>扩大市场（</a:t>
            </a:r>
            <a:r>
              <a:rPr lang="en-US" altLang="zh-CN" sz="2800" dirty="0">
                <a:latin typeface="Times New Roman" panose="02020603050405020304" pitchFamily="18" charset="0"/>
                <a:cs typeface="Times New Roman" panose="02020603050405020304" pitchFamily="18" charset="0"/>
              </a:rPr>
              <a:t>Creating Mass Markets</a:t>
            </a:r>
            <a:r>
              <a:rPr lang="zh-CN" altLang="en-US" sz="2800" dirty="0">
                <a:latin typeface="Times New Roman" panose="02020603050405020304" pitchFamily="18" charset="0"/>
                <a:cs typeface="Times New Roman" panose="02020603050405020304" pitchFamily="18" charset="0"/>
              </a:rPr>
              <a:t>）</a:t>
            </a:r>
            <a:endParaRPr lang="zh-CN" altLang="en-US" sz="2800" dirty="0">
              <a:latin typeface="Times New Roman" panose="02020603050405020304" pitchFamily="18" charset="0"/>
              <a:cs typeface="Times New Roman" panose="02020603050405020304" pitchFamily="18" charset="0"/>
            </a:endParaRPr>
          </a:p>
          <a:p>
            <a:pPr eaLnBrk="1" hangingPunct="1">
              <a:lnSpc>
                <a:spcPct val="110000"/>
              </a:lnSpc>
            </a:pPr>
            <a:r>
              <a:rPr lang="zh-CN" altLang="en-US" sz="2800" dirty="0">
                <a:latin typeface="Times New Roman" panose="02020603050405020304" pitchFamily="18" charset="0"/>
                <a:cs typeface="Times New Roman" panose="02020603050405020304" pitchFamily="18" charset="0"/>
              </a:rPr>
              <a:t>确保质量（</a:t>
            </a:r>
            <a:r>
              <a:rPr lang="en-US" altLang="zh-CN" sz="2800" dirty="0">
                <a:latin typeface="Times New Roman" panose="02020603050405020304" pitchFamily="18" charset="0"/>
                <a:cs typeface="Times New Roman" panose="02020603050405020304" pitchFamily="18" charset="0"/>
              </a:rPr>
              <a:t>Quality</a:t>
            </a:r>
            <a:r>
              <a:rPr lang="zh-CN" altLang="en-US" sz="2800" dirty="0">
                <a:latin typeface="Times New Roman" panose="02020603050405020304" pitchFamily="18" charset="0"/>
                <a:cs typeface="Times New Roman" panose="02020603050405020304" pitchFamily="18" charset="0"/>
              </a:rPr>
              <a:t>） </a:t>
            </a:r>
            <a:endParaRPr lang="zh-CN" altLang="en-US" sz="28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tags/tag1.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27091</Words>
  <Application>WPS 演示</Application>
  <PresentationFormat>全屏显示(4:3)</PresentationFormat>
  <Paragraphs>719</Paragraphs>
  <Slides>87</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87</vt:i4>
      </vt:variant>
    </vt:vector>
  </HeadingPairs>
  <TitlesOfParts>
    <vt:vector size="99" baseType="lpstr">
      <vt:lpstr>Arial</vt:lpstr>
      <vt:lpstr>宋体</vt:lpstr>
      <vt:lpstr>Wingdings</vt:lpstr>
      <vt:lpstr>Verdana</vt:lpstr>
      <vt:lpstr>Times New Roman</vt:lpstr>
      <vt:lpstr>华文琥珀</vt:lpstr>
      <vt:lpstr>微软雅黑</vt:lpstr>
      <vt:lpstr>Arial Unicode MS</vt:lpstr>
      <vt:lpstr>Times New Roman</vt:lpstr>
      <vt:lpstr>Calibri</vt:lpstr>
      <vt:lpstr>Eclipse</vt:lpstr>
      <vt:lpstr>1_Eclipse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207</cp:revision>
  <dcterms:created xsi:type="dcterms:W3CDTF">2007-10-05T07:35:15Z</dcterms:created>
  <dcterms:modified xsi:type="dcterms:W3CDTF">2024-08-19T10:40:10Z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83EC3A7B7A8B4D26882E5219F1821CC4_12</vt:lpwstr>
  </property>
  <property fmtid="{D5CDD505-2E9C-101B-9397-08002B2CF9AE}" pid="3" name="KSOProductBuildVer">
    <vt:lpwstr>2052-12.1.0.17827</vt:lpwstr>
  </property>
</Properties>
</file>