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1"/>
  </p:notesMasterIdLst>
  <p:sldIdLst>
    <p:sldId id="308" r:id="rId3"/>
    <p:sldId id="309" r:id="rId4"/>
    <p:sldId id="312" r:id="rId5"/>
    <p:sldId id="311" r:id="rId6"/>
    <p:sldId id="310" r:id="rId7"/>
    <p:sldId id="384" r:id="rId8"/>
    <p:sldId id="387" r:id="rId9"/>
    <p:sldId id="388" r:id="rId10"/>
    <p:sldId id="314" r:id="rId11"/>
    <p:sldId id="456" r:id="rId12"/>
    <p:sldId id="389" r:id="rId13"/>
    <p:sldId id="390" r:id="rId14"/>
    <p:sldId id="391" r:id="rId15"/>
    <p:sldId id="392" r:id="rId16"/>
    <p:sldId id="317" r:id="rId17"/>
    <p:sldId id="394" r:id="rId18"/>
    <p:sldId id="393" r:id="rId19"/>
    <p:sldId id="395" r:id="rId20"/>
    <p:sldId id="396" r:id="rId21"/>
    <p:sldId id="397" r:id="rId22"/>
    <p:sldId id="398" r:id="rId23"/>
    <p:sldId id="399" r:id="rId24"/>
    <p:sldId id="400" r:id="rId25"/>
    <p:sldId id="401" r:id="rId26"/>
    <p:sldId id="402" r:id="rId27"/>
    <p:sldId id="324" r:id="rId28"/>
    <p:sldId id="403" r:id="rId29"/>
    <p:sldId id="404" r:id="rId30"/>
    <p:sldId id="405" r:id="rId31"/>
    <p:sldId id="406" r:id="rId32"/>
    <p:sldId id="407" r:id="rId33"/>
    <p:sldId id="408" r:id="rId34"/>
    <p:sldId id="409" r:id="rId35"/>
    <p:sldId id="410" r:id="rId36"/>
    <p:sldId id="411" r:id="rId37"/>
    <p:sldId id="412" r:id="rId38"/>
    <p:sldId id="413" r:id="rId39"/>
    <p:sldId id="414" r:id="rId40"/>
    <p:sldId id="415" r:id="rId41"/>
    <p:sldId id="416" r:id="rId42"/>
    <p:sldId id="417" r:id="rId43"/>
    <p:sldId id="418" r:id="rId44"/>
    <p:sldId id="419" r:id="rId45"/>
    <p:sldId id="420" r:id="rId46"/>
    <p:sldId id="421" r:id="rId47"/>
    <p:sldId id="422" r:id="rId48"/>
    <p:sldId id="423" r:id="rId49"/>
    <p:sldId id="424" r:id="rId50"/>
    <p:sldId id="425" r:id="rId51"/>
    <p:sldId id="432" r:id="rId52"/>
    <p:sldId id="426" r:id="rId53"/>
    <p:sldId id="461" r:id="rId54"/>
    <p:sldId id="462" r:id="rId55"/>
    <p:sldId id="427" r:id="rId56"/>
    <p:sldId id="428" r:id="rId57"/>
    <p:sldId id="430" r:id="rId58"/>
    <p:sldId id="431" r:id="rId59"/>
    <p:sldId id="434" r:id="rId60"/>
    <p:sldId id="436" r:id="rId61"/>
    <p:sldId id="437" r:id="rId62"/>
    <p:sldId id="433" r:id="rId63"/>
    <p:sldId id="435" r:id="rId64"/>
    <p:sldId id="438" r:id="rId65"/>
    <p:sldId id="440" r:id="rId66"/>
    <p:sldId id="441" r:id="rId67"/>
    <p:sldId id="443" r:id="rId68"/>
    <p:sldId id="444" r:id="rId69"/>
    <p:sldId id="446" r:id="rId70"/>
    <p:sldId id="447" r:id="rId71"/>
    <p:sldId id="448" r:id="rId72"/>
    <p:sldId id="449" r:id="rId73"/>
    <p:sldId id="452" r:id="rId74"/>
    <p:sldId id="453" r:id="rId75"/>
    <p:sldId id="454" r:id="rId76"/>
    <p:sldId id="455" r:id="rId77"/>
    <p:sldId id="450" r:id="rId78"/>
    <p:sldId id="451" r:id="rId79"/>
    <p:sldId id="306" r:id="rId80"/>
  </p:sldIdLst>
  <p:sldSz cx="12192000" cy="6858000"/>
  <p:notesSz cx="6858000" cy="9144000"/>
  <p:custDataLst>
    <p:tags r:id="rId85"/>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00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8"/>
    <p:restoredTop sz="94651"/>
  </p:normalViewPr>
  <p:slideViewPr>
    <p:cSldViewPr showGuides="1">
      <p:cViewPr varScale="1">
        <p:scale>
          <a:sx n="84" d="100"/>
          <a:sy n="84" d="100"/>
        </p:scale>
        <p:origin x="1426" y="7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917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5" Type="http://schemas.openxmlformats.org/officeDocument/2006/relationships/tags" Target="tags/tag1.xml"/><Relationship Id="rId84" Type="http://schemas.openxmlformats.org/officeDocument/2006/relationships/tableStyles" Target="tableStyles.xml"/><Relationship Id="rId83" Type="http://schemas.openxmlformats.org/officeDocument/2006/relationships/viewProps" Target="viewProps.xml"/><Relationship Id="rId82" Type="http://schemas.openxmlformats.org/officeDocument/2006/relationships/presProps" Target="presProps.xml"/><Relationship Id="rId81" Type="http://schemas.openxmlformats.org/officeDocument/2006/relationships/notesMaster" Target="notesMasters/notesMaster1.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138EA13-B699-48EB-AADB-39A19C85FA4E}"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2" y="0"/>
                </a:cxn>
                <a:cxn ang="0">
                  <a:pos x="3" y="1"/>
                </a:cxn>
                <a:cxn ang="0">
                  <a:pos x="2" y="3"/>
                </a:cxn>
                <a:cxn ang="0">
                  <a:pos x="2" y="3"/>
                </a:cxn>
                <a:cxn ang="0">
                  <a:pos x="2" y="3"/>
                </a:cxn>
                <a:cxn ang="0">
                  <a:pos x="2" y="3"/>
                </a:cxn>
                <a:cxn ang="0">
                  <a:pos x="2" y="0"/>
                </a:cxn>
                <a:cxn ang="0">
                  <a:pos x="2" y="0"/>
                </a:cxn>
                <a:cxn ang="0">
                  <a:pos x="2"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3" y="0"/>
                </a:cxn>
                <a:cxn ang="0">
                  <a:pos x="4" y="2"/>
                </a:cxn>
                <a:cxn ang="0">
                  <a:pos x="3" y="4"/>
                </a:cxn>
                <a:cxn ang="0">
                  <a:pos x="3" y="4"/>
                </a:cxn>
                <a:cxn ang="0">
                  <a:pos x="3" y="4"/>
                </a:cxn>
                <a:cxn ang="0">
                  <a:pos x="3" y="4"/>
                </a:cxn>
                <a:cxn ang="0">
                  <a:pos x="3" y="0"/>
                </a:cxn>
                <a:cxn ang="0">
                  <a:pos x="3" y="0"/>
                </a:cxn>
                <a:cxn ang="0">
                  <a:pos x="3"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33C09E2-D63F-463C-AE9E-CB5BFE947D4C}"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1826684" y="301625"/>
            <a:ext cx="9751483"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1826684" y="1827213"/>
            <a:ext cx="4773083"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802967" y="1827213"/>
            <a:ext cx="47752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1826684" y="3960813"/>
            <a:ext cx="4773083"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6802967" y="3960813"/>
            <a:ext cx="47752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3" y="0"/>
                </a:cxn>
                <a:cxn ang="0">
                  <a:pos x="4" y="1"/>
                </a:cxn>
                <a:cxn ang="0">
                  <a:pos x="3" y="2"/>
                </a:cxn>
                <a:cxn ang="0">
                  <a:pos x="3" y="2"/>
                </a:cxn>
                <a:cxn ang="0">
                  <a:pos x="3" y="2"/>
                </a:cxn>
                <a:cxn ang="0">
                  <a:pos x="3" y="2"/>
                </a:cxn>
                <a:cxn ang="0">
                  <a:pos x="3" y="0"/>
                </a:cxn>
                <a:cxn ang="0">
                  <a:pos x="3" y="0"/>
                </a:cxn>
                <a:cxn ang="0">
                  <a:pos x="3"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1" y="0"/>
                </a:cxn>
                <a:cxn ang="0">
                  <a:pos x="2" y="1"/>
                </a:cxn>
                <a:cxn ang="0">
                  <a:pos x="1" y="2"/>
                </a:cxn>
                <a:cxn ang="0">
                  <a:pos x="1" y="2"/>
                </a:cxn>
                <a:cxn ang="0">
                  <a:pos x="1" y="2"/>
                </a:cxn>
                <a:cxn ang="0">
                  <a:pos x="1" y="2"/>
                </a:cxn>
                <a:cxn ang="0">
                  <a:pos x="1" y="0"/>
                </a:cxn>
                <a:cxn ang="0">
                  <a:pos x="1" y="0"/>
                </a:cxn>
                <a:cxn ang="0">
                  <a:pos x="1"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8"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0A4E636D-0689-43EC-A709-47E662467489}"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Bar dir="vert"/>
  </p:transition>
  <p:timing>
    <p:tnLst>
      <p:par>
        <p:cTn id="1" dur="indefinite" restart="never" nodeType="tmRoot"/>
      </p:par>
    </p:tn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1.jpeg"/><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8.pn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18.emf"/><Relationship Id="rId1" Type="http://schemas.openxmlformats.org/officeDocument/2006/relationships/oleObject" Target="../embeddings/oleObject1.bin"/></Relationships>
</file>

<file path=ppt/slides/_rels/slide62.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19.emf"/><Relationship Id="rId1" Type="http://schemas.openxmlformats.org/officeDocument/2006/relationships/oleObject" Target="../embeddings/oleObject2.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0.jpeg"/><Relationship Id="rId1" Type="http://schemas.openxmlformats.org/officeDocument/2006/relationships/image" Target="../media/image10.png"/></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5015548" y="2997200"/>
            <a:ext cx="3455988" cy="82994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3347" name="Rectangle 3"/>
          <p:cNvSpPr>
            <a:spLocks noGrp="1"/>
          </p:cNvSpPr>
          <p:nvPr>
            <p:ph idx="1"/>
          </p:nvPr>
        </p:nvSpPr>
        <p:spPr>
          <a:xfrm>
            <a:off x="1991995" y="1557020"/>
            <a:ext cx="8699500" cy="3820795"/>
          </a:xfrm>
        </p:spPr>
        <p:txBody>
          <a:bodyPr vert="horz" wrap="square" lIns="91440" tIns="45720" rIns="91440" bIns="45720" anchor="t" anchorCtr="0"/>
          <a:p>
            <a:pPr algn="l" eaLnBrk="1" hangingPunct="1">
              <a:lnSpc>
                <a:spcPct val="130000"/>
              </a:lnSpc>
            </a:pPr>
            <a:r>
              <a:rPr lang="zh-CN" altLang="en-US" sz="2400" b="1" dirty="0">
                <a:latin typeface="Times New Roman" panose="02020603050405020304" pitchFamily="18" charset="0"/>
              </a:rPr>
              <a:t>常见的组织名如</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联盟（</a:t>
            </a:r>
            <a:r>
              <a:rPr lang="en-US" altLang="zh-CN" sz="2400" b="1" dirty="0">
                <a:latin typeface="Times New Roman" panose="02020603050405020304" pitchFamily="18" charset="0"/>
              </a:rPr>
              <a:t>Union, Federation</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组织（</a:t>
            </a:r>
            <a:r>
              <a:rPr lang="en-US" altLang="zh-CN" sz="2400" b="1" dirty="0">
                <a:latin typeface="Times New Roman" panose="02020603050405020304" pitchFamily="18" charset="0"/>
              </a:rPr>
              <a:t>Organization</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咨询委员会（</a:t>
            </a:r>
            <a:r>
              <a:rPr lang="en-US" altLang="zh-CN" sz="2400" b="1" dirty="0">
                <a:latin typeface="Times New Roman" panose="02020603050405020304" pitchFamily="18" charset="0"/>
              </a:rPr>
              <a:t>Advisory Committee</a:t>
            </a:r>
            <a:r>
              <a:rPr lang="zh-CN" altLang="en-US" sz="2400" b="1" dirty="0">
                <a:latin typeface="Times New Roman" panose="02020603050405020304" pitchFamily="18" charset="0"/>
              </a:rPr>
              <a:t>） </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有显示其功能的如</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共同市场（</a:t>
            </a:r>
            <a:r>
              <a:rPr lang="en-US" altLang="zh-CN" sz="2400" b="1" dirty="0">
                <a:latin typeface="Times New Roman" panose="02020603050405020304" pitchFamily="18" charset="0"/>
              </a:rPr>
              <a:t>Common Market</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贸易区（</a:t>
            </a:r>
            <a:r>
              <a:rPr lang="en-US" altLang="zh-CN" sz="2400" b="1" dirty="0">
                <a:latin typeface="Times New Roman" panose="02020603050405020304" pitchFamily="18" charset="0"/>
              </a:rPr>
              <a:t>Trade Area</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基金（</a:t>
            </a:r>
            <a:r>
              <a:rPr lang="en-US" altLang="zh-CN" sz="2400" b="1" dirty="0">
                <a:latin typeface="Times New Roman" panose="02020603050405020304" pitchFamily="18" charset="0"/>
              </a:rPr>
              <a:t>Fund</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3347">
                                            <p:txEl>
                                              <p:charRg st="0" end="8"/>
                                            </p:txEl>
                                          </p:spTgt>
                                        </p:tgtEl>
                                        <p:attrNameLst>
                                          <p:attrName>style.visibility</p:attrName>
                                        </p:attrNameLst>
                                      </p:cBhvr>
                                      <p:to>
                                        <p:strVal val="visible"/>
                                      </p:to>
                                    </p:set>
                                    <p:anim calcmode="lin" valueType="num">
                                      <p:cBhvr additive="base">
                                        <p:cTn id="7" dur="500" fill="hold"/>
                                        <p:tgtEl>
                                          <p:spTgt spid="313347">
                                            <p:txEl>
                                              <p:charRg st="0"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3347">
                                            <p:txEl>
                                              <p:charRg st="0" end="8"/>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3347">
                                            <p:txEl>
                                              <p:charRg st="8" end="11"/>
                                            </p:txEl>
                                          </p:spTgt>
                                        </p:tgtEl>
                                        <p:attrNameLst>
                                          <p:attrName>style.visibility</p:attrName>
                                        </p:attrNameLst>
                                      </p:cBhvr>
                                      <p:to>
                                        <p:strVal val="visible"/>
                                      </p:to>
                                    </p:set>
                                    <p:anim calcmode="lin" valueType="num">
                                      <p:cBhvr additive="base">
                                        <p:cTn id="13" dur="500" fill="hold"/>
                                        <p:tgtEl>
                                          <p:spTgt spid="313347">
                                            <p:txEl>
                                              <p:charRg st="8" end="1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3347">
                                            <p:txEl>
                                              <p:charRg st="8" end="1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3347">
                                            <p:txEl>
                                              <p:charRg st="31" end="48"/>
                                            </p:txEl>
                                          </p:spTgt>
                                        </p:tgtEl>
                                        <p:attrNameLst>
                                          <p:attrName>style.visibility</p:attrName>
                                        </p:attrNameLst>
                                      </p:cBhvr>
                                      <p:to>
                                        <p:strVal val="visible"/>
                                      </p:to>
                                    </p:set>
                                    <p:anim calcmode="lin" valueType="num">
                                      <p:cBhvr additive="base">
                                        <p:cTn id="19" dur="500" fill="hold"/>
                                        <p:tgtEl>
                                          <p:spTgt spid="313347">
                                            <p:txEl>
                                              <p:charRg st="31" end="4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3347">
                                            <p:txEl>
                                              <p:charRg st="31" end="4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3347">
                                            <p:txEl>
                                              <p:charRg st="48" end="75"/>
                                            </p:txEl>
                                          </p:spTgt>
                                        </p:tgtEl>
                                        <p:attrNameLst>
                                          <p:attrName>style.visibility</p:attrName>
                                        </p:attrNameLst>
                                      </p:cBhvr>
                                      <p:to>
                                        <p:strVal val="visible"/>
                                      </p:to>
                                    </p:set>
                                    <p:anim calcmode="lin" valueType="num">
                                      <p:cBhvr additive="base">
                                        <p:cTn id="25" dur="500" fill="hold"/>
                                        <p:tgtEl>
                                          <p:spTgt spid="313347">
                                            <p:txEl>
                                              <p:charRg st="48" end="7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3347">
                                            <p:txEl>
                                              <p:charRg st="48" end="7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13347">
                                            <p:txEl>
                                              <p:charRg st="75" end="88"/>
                                            </p:txEl>
                                          </p:spTgt>
                                        </p:tgtEl>
                                        <p:attrNameLst>
                                          <p:attrName>style.visibility</p:attrName>
                                        </p:attrNameLst>
                                      </p:cBhvr>
                                      <p:to>
                                        <p:strVal val="visible"/>
                                      </p:to>
                                    </p:set>
                                    <p:anim calcmode="lin" valueType="num">
                                      <p:cBhvr additive="base">
                                        <p:cTn id="31" dur="500" fill="hold"/>
                                        <p:tgtEl>
                                          <p:spTgt spid="313347">
                                            <p:txEl>
                                              <p:charRg st="75" end="8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3347">
                                            <p:txEl>
                                              <p:charRg st="75" end="8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3347">
                                            <p:txEl>
                                              <p:charRg st="5" end="5"/>
                                            </p:txEl>
                                          </p:spTgt>
                                        </p:tgtEl>
                                        <p:attrNameLst>
                                          <p:attrName>style.visibility</p:attrName>
                                        </p:attrNameLst>
                                      </p:cBhvr>
                                      <p:to>
                                        <p:strVal val="visible"/>
                                      </p:to>
                                    </p:set>
                                    <p:anim calcmode="lin" valueType="num">
                                      <p:cBhvr additive="base">
                                        <p:cTn id="37" dur="500" fill="hold"/>
                                        <p:tgtEl>
                                          <p:spTgt spid="313347">
                                            <p:txEl>
                                              <p:char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3347">
                                            <p:txEl>
                                              <p:char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13347">
                                            <p:txEl>
                                              <p:charRg st="104" end="120"/>
                                            </p:txEl>
                                          </p:spTgt>
                                        </p:tgtEl>
                                        <p:attrNameLst>
                                          <p:attrName>style.visibility</p:attrName>
                                        </p:attrNameLst>
                                      </p:cBhvr>
                                      <p:to>
                                        <p:strVal val="visible"/>
                                      </p:to>
                                    </p:set>
                                    <p:anim calcmode="lin" valueType="num">
                                      <p:cBhvr additive="base">
                                        <p:cTn id="43" dur="500" fill="hold"/>
                                        <p:tgtEl>
                                          <p:spTgt spid="313347">
                                            <p:txEl>
                                              <p:charRg st="104" end="12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13347">
                                            <p:txEl>
                                              <p:charRg st="104" end="12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13347">
                                            <p:txEl>
                                              <p:charRg st="120" end="129"/>
                                            </p:txEl>
                                          </p:spTgt>
                                        </p:tgtEl>
                                        <p:attrNameLst>
                                          <p:attrName>style.visibility</p:attrName>
                                        </p:attrNameLst>
                                      </p:cBhvr>
                                      <p:to>
                                        <p:strVal val="visible"/>
                                      </p:to>
                                    </p:set>
                                    <p:anim calcmode="lin" valueType="num">
                                      <p:cBhvr additive="base">
                                        <p:cTn id="49" dur="500" fill="hold"/>
                                        <p:tgtEl>
                                          <p:spTgt spid="313347">
                                            <p:txEl>
                                              <p:charRg st="120" end="12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13347">
                                            <p:txEl>
                                              <p:charRg st="120" end="12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zh-CN" altLang="en-US" sz="4000" dirty="0"/>
              <a:t>组织机构</a:t>
            </a:r>
            <a:endParaRPr lang="zh-CN" altLang="en-US" sz="4000" dirty="0"/>
          </a:p>
        </p:txBody>
      </p:sp>
      <p:sp>
        <p:nvSpPr>
          <p:cNvPr id="15363" name="Rectangle 3"/>
          <p:cNvSpPr>
            <a:spLocks noGrp="1"/>
          </p:cNvSpPr>
          <p:nvPr>
            <p:ph idx="1"/>
          </p:nvPr>
        </p:nvSpPr>
        <p:spPr>
          <a:xfrm>
            <a:off x="1826895" y="1827530"/>
            <a:ext cx="9858375" cy="4114800"/>
          </a:xfrm>
        </p:spPr>
        <p:txBody>
          <a:bodyPr vert="horz" wrap="square" lIns="91440" tIns="45720" rIns="91440" bIns="45720" anchor="t" anchorCtr="0"/>
          <a:p>
            <a:pPr eaLnBrk="1" hangingPunct="1">
              <a:lnSpc>
                <a:spcPct val="130000"/>
              </a:lnSpc>
            </a:pPr>
            <a:r>
              <a:rPr lang="zh-CN" altLang="en-US" sz="2400" b="1" dirty="0">
                <a:latin typeface="Times New Roman" panose="02020603050405020304" pitchFamily="18" charset="0"/>
              </a:rPr>
              <a:t>国家机关是指从事国家管理和行使国家权力的机关，包括权力机关和行政机关、审判机关、军事机关、金融机关等，按照级别不同与划分的层次不同可以分为：部（</a:t>
            </a:r>
            <a:r>
              <a:rPr lang="en-US" altLang="zh-CN" sz="2400" b="1" dirty="0">
                <a:latin typeface="Times New Roman" panose="02020603050405020304" pitchFamily="18" charset="0"/>
              </a:rPr>
              <a:t>Department, Ministry</a:t>
            </a:r>
            <a:r>
              <a:rPr lang="zh-CN" altLang="en-US" sz="2400" b="1" dirty="0">
                <a:latin typeface="Times New Roman" panose="02020603050405020304" pitchFamily="18" charset="0"/>
              </a:rPr>
              <a:t>），局（</a:t>
            </a:r>
            <a:r>
              <a:rPr lang="en-US" altLang="zh-CN" sz="2400" b="1" dirty="0">
                <a:latin typeface="Times New Roman" panose="02020603050405020304" pitchFamily="18" charset="0"/>
              </a:rPr>
              <a:t>Bureau, Authority</a:t>
            </a:r>
            <a:r>
              <a:rPr lang="zh-CN" altLang="en-US" sz="2400" b="1" dirty="0">
                <a:latin typeface="Times New Roman" panose="02020603050405020304" pitchFamily="18" charset="0"/>
              </a:rPr>
              <a:t>），委（</a:t>
            </a:r>
            <a:r>
              <a:rPr lang="en-US" altLang="zh-CN" sz="2400" b="1" dirty="0">
                <a:latin typeface="Times New Roman" panose="02020603050405020304" pitchFamily="18" charset="0"/>
              </a:rPr>
              <a:t>Committee</a:t>
            </a:r>
            <a:r>
              <a:rPr lang="zh-CN" altLang="en-US" sz="2400" b="1" dirty="0">
                <a:latin typeface="Times New Roman" panose="02020603050405020304" pitchFamily="18" charset="0"/>
              </a:rPr>
              <a:t>），司（</a:t>
            </a:r>
            <a:r>
              <a:rPr lang="en-US" altLang="zh-CN" sz="2400" b="1" dirty="0">
                <a:latin typeface="Times New Roman" panose="02020603050405020304" pitchFamily="18" charset="0"/>
              </a:rPr>
              <a:t>Department</a:t>
            </a:r>
            <a:r>
              <a:rPr lang="zh-CN" altLang="en-US" sz="2400" b="1" dirty="0">
                <a:latin typeface="Times New Roman" panose="02020603050405020304" pitchFamily="18" charset="0"/>
              </a:rPr>
              <a:t>），厅（</a:t>
            </a:r>
            <a:r>
              <a:rPr lang="en-US" altLang="zh-CN" sz="2400" b="1" dirty="0">
                <a:latin typeface="Times New Roman" panose="02020603050405020304" pitchFamily="18" charset="0"/>
              </a:rPr>
              <a:t>Department, General Office</a:t>
            </a:r>
            <a:r>
              <a:rPr lang="zh-CN" altLang="en-US" sz="2400" b="1" dirty="0">
                <a:latin typeface="Times New Roman" panose="02020603050405020304" pitchFamily="18" charset="0"/>
              </a:rPr>
              <a:t>），署（</a:t>
            </a:r>
            <a:r>
              <a:rPr lang="en-US" altLang="zh-CN" sz="2400" b="1" dirty="0">
                <a:latin typeface="Times New Roman" panose="02020603050405020304" pitchFamily="18" charset="0"/>
              </a:rPr>
              <a:t>Administration</a:t>
            </a:r>
            <a:r>
              <a:rPr lang="zh-CN" altLang="en-US" sz="2400" b="1" dirty="0">
                <a:latin typeface="Times New Roman" panose="02020603050405020304" pitchFamily="18" charset="0"/>
              </a:rPr>
              <a:t>）、处（</a:t>
            </a:r>
            <a:r>
              <a:rPr lang="en-US" altLang="zh-CN" sz="2400" b="1" dirty="0">
                <a:latin typeface="Times New Roman" panose="02020603050405020304" pitchFamily="18" charset="0"/>
              </a:rPr>
              <a:t>Division</a:t>
            </a:r>
            <a:r>
              <a:rPr lang="zh-CN" altLang="en-US" sz="2400" b="1" dirty="0">
                <a:latin typeface="Times New Roman" panose="02020603050405020304" pitchFamily="18" charset="0"/>
              </a:rPr>
              <a:t>）等</a:t>
            </a:r>
            <a:r>
              <a:rPr lang="zh-CN" altLang="en-US" sz="2800" b="1" dirty="0">
                <a:latin typeface="Times New Roman" panose="02020603050405020304" pitchFamily="18" charset="0"/>
              </a:rPr>
              <a:t>。</a:t>
            </a:r>
            <a:r>
              <a:rPr lang="zh-CN" altLang="en-US" sz="2800" dirty="0"/>
              <a:t> </a:t>
            </a:r>
            <a:endParaRPr lang="zh-CN" altLang="en-US" sz="2800" dirty="0"/>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zh-CN" altLang="en-US" sz="4000" dirty="0"/>
              <a:t>组织机构</a:t>
            </a:r>
            <a:endParaRPr lang="zh-CN" altLang="en-US" sz="4000" dirty="0"/>
          </a:p>
        </p:txBody>
      </p:sp>
      <p:sp>
        <p:nvSpPr>
          <p:cNvPr id="16387" name="Rectangle 3"/>
          <p:cNvSpPr>
            <a:spLocks noGrp="1"/>
          </p:cNvSpPr>
          <p:nvPr>
            <p:ph idx="1"/>
          </p:nvPr>
        </p:nvSpPr>
        <p:spPr/>
        <p:txBody>
          <a:bodyPr vert="horz" wrap="square" lIns="91440" tIns="45720" rIns="91440" bIns="45720" anchor="t" anchorCtr="0"/>
          <a:p>
            <a:pPr eaLnBrk="1" hangingPunct="1">
              <a:lnSpc>
                <a:spcPct val="120000"/>
              </a:lnSpc>
            </a:pPr>
            <a:r>
              <a:rPr lang="zh-CN" altLang="en-US" sz="2200" b="1" dirty="0">
                <a:latin typeface="Times New Roman" panose="02020603050405020304" pitchFamily="18" charset="0"/>
              </a:rPr>
              <a:t>事业单位是指国家为了社会公益目的，由国家机关举办或者其他组织利用国有资产举办，从事教育、科技、文化、卫生等活动的社会服务组织。如科技机构方面的科学院（</a:t>
            </a:r>
            <a:r>
              <a:rPr lang="en-US" altLang="zh-CN" sz="2200" b="1" dirty="0">
                <a:latin typeface="Times New Roman" panose="02020603050405020304" pitchFamily="18" charset="0"/>
              </a:rPr>
              <a:t>Academy</a:t>
            </a:r>
            <a:r>
              <a:rPr lang="zh-CN" altLang="en-US" sz="2200" b="1" dirty="0">
                <a:latin typeface="Times New Roman" panose="02020603050405020304" pitchFamily="18" charset="0"/>
              </a:rPr>
              <a:t>）、学部（</a:t>
            </a:r>
            <a:r>
              <a:rPr lang="en-US" altLang="zh-CN" sz="2200" b="1" dirty="0">
                <a:latin typeface="Times New Roman" panose="02020603050405020304" pitchFamily="18" charset="0"/>
              </a:rPr>
              <a:t>Division</a:t>
            </a:r>
            <a:r>
              <a:rPr lang="zh-CN" altLang="en-US" sz="2200" b="1" dirty="0">
                <a:latin typeface="Times New Roman" panose="02020603050405020304" pitchFamily="18" charset="0"/>
              </a:rPr>
              <a:t>）、研究院（</a:t>
            </a:r>
            <a:r>
              <a:rPr lang="en-US" altLang="zh-CN" sz="2200" b="1" dirty="0">
                <a:latin typeface="Times New Roman" panose="02020603050405020304" pitchFamily="18" charset="0"/>
              </a:rPr>
              <a:t>Academy, Institute</a:t>
            </a:r>
            <a:r>
              <a:rPr lang="zh-CN" altLang="en-US" sz="2200" b="1" dirty="0">
                <a:latin typeface="Times New Roman" panose="02020603050405020304" pitchFamily="18" charset="0"/>
              </a:rPr>
              <a:t>）、实验室（</a:t>
            </a:r>
            <a:r>
              <a:rPr lang="en-US" altLang="zh-CN" sz="2200" b="1" dirty="0">
                <a:latin typeface="Times New Roman" panose="02020603050405020304" pitchFamily="18" charset="0"/>
              </a:rPr>
              <a:t>Laboratory</a:t>
            </a:r>
            <a:r>
              <a:rPr lang="zh-CN" altLang="en-US" sz="2200" b="1" dirty="0">
                <a:latin typeface="Times New Roman" panose="02020603050405020304" pitchFamily="18" charset="0"/>
              </a:rPr>
              <a:t>）、设计室（</a:t>
            </a:r>
            <a:r>
              <a:rPr lang="en-US" altLang="zh-CN" sz="2200" b="1" dirty="0">
                <a:latin typeface="Times New Roman" panose="02020603050405020304" pitchFamily="18" charset="0"/>
              </a:rPr>
              <a:t>Studio</a:t>
            </a:r>
            <a:r>
              <a:rPr lang="zh-CN" altLang="en-US" sz="2200" b="1" dirty="0">
                <a:latin typeface="Times New Roman" panose="02020603050405020304" pitchFamily="18" charset="0"/>
              </a:rPr>
              <a:t>）；教育机构方面的大学（</a:t>
            </a:r>
            <a:r>
              <a:rPr lang="en-US" altLang="zh-CN" sz="2200" b="1" dirty="0">
                <a:latin typeface="Times New Roman" panose="02020603050405020304" pitchFamily="18" charset="0"/>
              </a:rPr>
              <a:t>University</a:t>
            </a:r>
            <a:r>
              <a:rPr lang="zh-CN" altLang="en-US" sz="2200" b="1" dirty="0">
                <a:latin typeface="Times New Roman" panose="02020603050405020304" pitchFamily="18" charset="0"/>
              </a:rPr>
              <a:t>）、师范大学（</a:t>
            </a:r>
            <a:r>
              <a:rPr lang="en-US" altLang="zh-CN" sz="2200" b="1" dirty="0">
                <a:latin typeface="Times New Roman" panose="02020603050405020304" pitchFamily="18" charset="0"/>
              </a:rPr>
              <a:t>Normal University</a:t>
            </a:r>
            <a:r>
              <a:rPr lang="zh-CN" altLang="en-US" sz="2200" b="1" dirty="0">
                <a:latin typeface="Times New Roman" panose="02020603050405020304" pitchFamily="18" charset="0"/>
              </a:rPr>
              <a:t>）、函授学校</a:t>
            </a:r>
            <a:r>
              <a:rPr lang="en-US" altLang="zh-CN" sz="2200" b="1" dirty="0">
                <a:latin typeface="Times New Roman" panose="02020603050405020304" pitchFamily="18" charset="0"/>
              </a:rPr>
              <a:t>(Correspondence School</a:t>
            </a:r>
            <a:r>
              <a:rPr lang="zh-CN" altLang="en-US" sz="2200" b="1" dirty="0">
                <a:latin typeface="Times New Roman" panose="02020603050405020304" pitchFamily="18" charset="0"/>
              </a:rPr>
              <a:t>）、培训中心（</a:t>
            </a:r>
            <a:r>
              <a:rPr lang="en-US" altLang="zh-CN" sz="2200" b="1" dirty="0">
                <a:latin typeface="Times New Roman" panose="02020603050405020304" pitchFamily="18" charset="0"/>
              </a:rPr>
              <a:t>Training Center</a:t>
            </a:r>
            <a:r>
              <a:rPr lang="zh-CN" altLang="en-US" sz="2200" b="1" dirty="0">
                <a:latin typeface="Times New Roman" panose="02020603050405020304" pitchFamily="18" charset="0"/>
              </a:rPr>
              <a:t>）；医院（</a:t>
            </a:r>
            <a:r>
              <a:rPr lang="en-US" altLang="zh-CN" sz="2200" b="1" dirty="0">
                <a:latin typeface="Times New Roman" panose="02020603050405020304" pitchFamily="18" charset="0"/>
              </a:rPr>
              <a:t>Hospital</a:t>
            </a:r>
            <a:r>
              <a:rPr lang="zh-CN" altLang="en-US" sz="2200" b="1" dirty="0">
                <a:latin typeface="Times New Roman" panose="02020603050405020304" pitchFamily="18" charset="0"/>
              </a:rPr>
              <a:t>）、防疫站（</a:t>
            </a:r>
            <a:r>
              <a:rPr lang="en-US" altLang="zh-CN" sz="2200" b="1" dirty="0">
                <a:latin typeface="Times New Roman" panose="02020603050405020304" pitchFamily="18" charset="0"/>
              </a:rPr>
              <a:t>Epidemic Prevention Station</a:t>
            </a:r>
            <a:r>
              <a:rPr lang="zh-CN" altLang="en-US" sz="2200" b="1" dirty="0">
                <a:latin typeface="Times New Roman" panose="02020603050405020304" pitchFamily="18" charset="0"/>
              </a:rPr>
              <a:t>）、疗养所（</a:t>
            </a:r>
            <a:r>
              <a:rPr lang="en-US" altLang="zh-CN" sz="2200" b="1" dirty="0">
                <a:latin typeface="Times New Roman" panose="02020603050405020304" pitchFamily="18" charset="0"/>
              </a:rPr>
              <a:t>Sanatorium</a:t>
            </a:r>
            <a:r>
              <a:rPr lang="zh-CN" altLang="en-US" sz="2200" b="1" dirty="0">
                <a:latin typeface="Times New Roman" panose="02020603050405020304" pitchFamily="18" charset="0"/>
              </a:rPr>
              <a:t>）；文化方面的广播电台（</a:t>
            </a:r>
            <a:r>
              <a:rPr lang="en-US" altLang="zh-CN" sz="2200" b="1" dirty="0">
                <a:latin typeface="Times New Roman" panose="02020603050405020304" pitchFamily="18" charset="0"/>
              </a:rPr>
              <a:t>Broadcasting Station</a:t>
            </a:r>
            <a:r>
              <a:rPr lang="zh-CN" altLang="en-US" sz="2200" b="1" dirty="0">
                <a:latin typeface="Times New Roman" panose="02020603050405020304" pitchFamily="18" charset="0"/>
              </a:rPr>
              <a:t>）。</a:t>
            </a:r>
            <a:endParaRPr lang="zh-CN" altLang="en-US" sz="2200" b="1" dirty="0">
              <a:latin typeface="Times New Roman" panose="02020603050405020304" pitchFamily="18" charset="0"/>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p:txBody>
          <a:bodyPr vert="horz" wrap="square" lIns="91440" tIns="45720" rIns="91440" bIns="45720" anchor="b" anchorCtr="0"/>
          <a:p>
            <a:pPr eaLnBrk="1" hangingPunct="1"/>
            <a:r>
              <a:rPr lang="zh-CN" altLang="en-US" sz="4000" dirty="0"/>
              <a:t>组织机构</a:t>
            </a:r>
            <a:endParaRPr lang="zh-CN" altLang="en-US" sz="4000" dirty="0"/>
          </a:p>
        </p:txBody>
      </p:sp>
      <p:sp>
        <p:nvSpPr>
          <p:cNvPr id="17411"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b="1" dirty="0">
                <a:latin typeface="Times New Roman" panose="02020603050405020304" pitchFamily="18" charset="0"/>
              </a:rPr>
              <a:t>社会团体是指以推广文化、学术、医疗、卫生、宗教、慈善、体育、联谊、社会服务或其他以公益为目的，由个人或团体组成之团体。常见的社团组织如协会（</a:t>
            </a:r>
            <a:r>
              <a:rPr lang="en-US" altLang="zh-CN" sz="2400" b="1" dirty="0">
                <a:latin typeface="Times New Roman" panose="02020603050405020304" pitchFamily="18" charset="0"/>
              </a:rPr>
              <a:t>Association</a:t>
            </a:r>
            <a:r>
              <a:rPr lang="zh-CN" altLang="en-US" sz="2400" b="1" dirty="0">
                <a:latin typeface="Times New Roman" panose="02020603050405020304" pitchFamily="18" charset="0"/>
              </a:rPr>
              <a:t>）、学会（</a:t>
            </a:r>
            <a:r>
              <a:rPr lang="en-US" altLang="zh-CN" sz="2400" b="1" dirty="0">
                <a:latin typeface="Times New Roman" panose="02020603050405020304" pitchFamily="18" charset="0"/>
              </a:rPr>
              <a:t>Academic Society</a:t>
            </a:r>
            <a:r>
              <a:rPr lang="zh-CN" altLang="en-US" sz="2400" b="1" dirty="0">
                <a:latin typeface="Times New Roman" panose="02020603050405020304" pitchFamily="18" charset="0"/>
              </a:rPr>
              <a:t>）、联合会（</a:t>
            </a:r>
            <a:r>
              <a:rPr lang="en-US" altLang="zh-CN" sz="2400" b="1" dirty="0">
                <a:latin typeface="Times New Roman" panose="02020603050405020304" pitchFamily="18" charset="0"/>
              </a:rPr>
              <a:t>Federation, Confederation</a:t>
            </a:r>
            <a:r>
              <a:rPr lang="zh-CN" altLang="en-US" sz="2400" b="1" dirty="0">
                <a:latin typeface="Times New Roman" panose="02020603050405020304" pitchFamily="18" charset="0"/>
              </a:rPr>
              <a:t>）、促进会（</a:t>
            </a:r>
            <a:r>
              <a:rPr lang="en-US" altLang="zh-CN" sz="2400" b="1" dirty="0">
                <a:latin typeface="Times New Roman" panose="02020603050405020304" pitchFamily="18" charset="0"/>
              </a:rPr>
              <a:t>Promotion Council</a:t>
            </a:r>
            <a:r>
              <a:rPr lang="zh-CN" altLang="en-US" sz="2400" b="1" dirty="0">
                <a:latin typeface="Times New Roman" panose="02020603050405020304" pitchFamily="18" charset="0"/>
              </a:rPr>
              <a:t>）、商会（</a:t>
            </a:r>
            <a:r>
              <a:rPr lang="en-US" altLang="zh-CN" sz="2400" b="1" dirty="0">
                <a:latin typeface="Times New Roman" panose="02020603050405020304" pitchFamily="18" charset="0"/>
              </a:rPr>
              <a:t>Chamber</a:t>
            </a:r>
            <a:r>
              <a:rPr lang="zh-CN" altLang="en-US" sz="2400" b="1" dirty="0">
                <a:latin typeface="Times New Roman" panose="02020603050405020304" pitchFamily="18" charset="0"/>
              </a:rPr>
              <a:t>）、救济会（</a:t>
            </a:r>
            <a:r>
              <a:rPr lang="en-US" altLang="zh-CN" sz="2400" b="1" dirty="0">
                <a:latin typeface="Times New Roman" panose="02020603050405020304" pitchFamily="18" charset="0"/>
              </a:rPr>
              <a:t>Relief Institute</a:t>
            </a:r>
            <a:r>
              <a:rPr lang="zh-CN" altLang="en-US" sz="2400" b="1" dirty="0">
                <a:latin typeface="Times New Roman" panose="02020603050405020304" pitchFamily="18" charset="0"/>
              </a:rPr>
              <a:t>）、论坛（</a:t>
            </a:r>
            <a:r>
              <a:rPr lang="en-US" altLang="zh-CN" sz="2400" b="1" dirty="0">
                <a:latin typeface="Times New Roman" panose="02020603050405020304" pitchFamily="18" charset="0"/>
              </a:rPr>
              <a:t>Forum</a:t>
            </a:r>
            <a:r>
              <a:rPr lang="zh-CN" altLang="en-US" sz="2400" b="1" dirty="0">
                <a:latin typeface="Times New Roman" panose="02020603050405020304" pitchFamily="18" charset="0"/>
              </a:rPr>
              <a:t>）等。 </a:t>
            </a:r>
            <a:endParaRPr lang="zh-CN" altLang="en-US" sz="2400" b="1" dirty="0">
              <a:latin typeface="Times New Roman" panose="02020603050405020304" pitchFamily="18" charset="0"/>
            </a:endParaRPr>
          </a:p>
        </p:txBody>
      </p:sp>
      <p:pic>
        <p:nvPicPr>
          <p:cNvPr id="17412" name="Picture 4" descr="u=847287030,2458128012&amp;fm=0&amp;gp=0"/>
          <p:cNvPicPr>
            <a:picLocks noChangeAspect="1"/>
          </p:cNvPicPr>
          <p:nvPr/>
        </p:nvPicPr>
        <p:blipFill>
          <a:blip r:embed="rId1"/>
          <a:stretch>
            <a:fillRect/>
          </a:stretch>
        </p:blipFill>
        <p:spPr>
          <a:xfrm>
            <a:off x="6383338" y="4652963"/>
            <a:ext cx="1333500" cy="1285875"/>
          </a:xfrm>
          <a:prstGeom prst="rect">
            <a:avLst/>
          </a:prstGeom>
          <a:noFill/>
          <a:ln w="9525">
            <a:noFill/>
          </a:ln>
        </p:spPr>
      </p:pic>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p:txBody>
          <a:bodyPr vert="horz" wrap="square" lIns="91440" tIns="45720" rIns="91440" bIns="45720" anchor="b" anchorCtr="0"/>
          <a:p>
            <a:pPr eaLnBrk="1" hangingPunct="1"/>
            <a:r>
              <a:rPr lang="zh-CN" altLang="en-US" sz="4000" dirty="0"/>
              <a:t>组织机构</a:t>
            </a:r>
            <a:endParaRPr lang="zh-CN" altLang="en-US" sz="4000" dirty="0"/>
          </a:p>
        </p:txBody>
      </p:sp>
      <p:sp>
        <p:nvSpPr>
          <p:cNvPr id="18435" name="Rectangle 3"/>
          <p:cNvSpPr>
            <a:spLocks noGrp="1"/>
          </p:cNvSpPr>
          <p:nvPr>
            <p:ph idx="1"/>
          </p:nvPr>
        </p:nvSpPr>
        <p:spPr/>
        <p:txBody>
          <a:bodyPr vert="horz" wrap="square" lIns="91440" tIns="45720" rIns="91440" bIns="45720" anchor="t" anchorCtr="0"/>
          <a:p>
            <a:pPr eaLnBrk="1" hangingPunct="1">
              <a:lnSpc>
                <a:spcPct val="160000"/>
              </a:lnSpc>
            </a:pPr>
            <a:r>
              <a:rPr lang="zh-CN" altLang="en-US" sz="2000" b="1" dirty="0">
                <a:latin typeface="Times New Roman" panose="02020603050405020304" pitchFamily="18" charset="0"/>
              </a:rPr>
              <a:t>企业是最常见的组织机构</a:t>
            </a:r>
            <a:r>
              <a:rPr lang="en-US" altLang="zh-CN" sz="2000" b="1" dirty="0">
                <a:latin typeface="Times New Roman" panose="02020603050405020304" pitchFamily="18" charset="0"/>
              </a:rPr>
              <a:t>, </a:t>
            </a:r>
            <a:r>
              <a:rPr lang="zh-CN" altLang="en-US" sz="2000" b="1" dirty="0">
                <a:latin typeface="Times New Roman" panose="02020603050405020304" pitchFamily="18" charset="0"/>
              </a:rPr>
              <a:t>它从事生产、流通、服务等经济活动，以生产或服务满足社会需要，是一种盈利性的经济组织。企业的名称一般由几部分构成：所属地域，商号，从事行业或生产产品，公司类型等。其中，单单表示公司的词语就有很多，如</a:t>
            </a:r>
            <a:r>
              <a:rPr lang="en-US" altLang="zh-CN" sz="2000" b="1" dirty="0">
                <a:latin typeface="Times New Roman" panose="02020603050405020304" pitchFamily="18" charset="0"/>
              </a:rPr>
              <a:t>company, corporation, firm, agency, enterprise, group, holdings, office</a:t>
            </a:r>
            <a:r>
              <a:rPr lang="zh-CN" altLang="en-US" sz="2000" b="1" dirty="0">
                <a:latin typeface="Times New Roman" panose="02020603050405020304" pitchFamily="18" charset="0"/>
              </a:rPr>
              <a:t>等等。具体使用哪个词语还需要根据企业所从事的行业和公司的规模来确定</a:t>
            </a:r>
            <a:r>
              <a:rPr lang="zh-CN" altLang="en-US" sz="2400" dirty="0"/>
              <a:t>。 </a:t>
            </a:r>
            <a:endParaRPr lang="zh-CN" altLang="en-US" sz="2400" dirty="0"/>
          </a:p>
        </p:txBody>
      </p:sp>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9459" name="Rectangle 5"/>
          <p:cNvSpPr>
            <a:spLocks noGrp="1"/>
          </p:cNvSpPr>
          <p:nvPr>
            <p:ph sz="half" idx="1"/>
          </p:nvPr>
        </p:nvSpPr>
        <p:spPr>
          <a:xfrm>
            <a:off x="1573530" y="2349500"/>
            <a:ext cx="4594225" cy="4104005"/>
          </a:xfrm>
        </p:spPr>
        <p:txBody>
          <a:bodyPr vert="horz" wrap="square" lIns="91440" tIns="45720" rIns="91440" bIns="45720" anchor="t" anchorCtr="0"/>
          <a:p>
            <a:pPr marL="400050" indent="-400050" eaLnBrk="1" hangingPunct="1">
              <a:lnSpc>
                <a:spcPct val="120000"/>
              </a:lnSpc>
              <a:buSzPct val="70000"/>
              <a:buFont typeface="Wingdings" panose="05000000000000000000" pitchFamily="2" charset="2"/>
              <a:buAutoNum type="arabicPeriod"/>
            </a:pPr>
            <a:r>
              <a:rPr lang="en-US" altLang="zh-CN" sz="2200" b="1" dirty="0">
                <a:latin typeface="Times New Roman" panose="02020603050405020304" pitchFamily="18" charset="0"/>
                <a:ea typeface="+mn-ea"/>
                <a:cs typeface="+mn-cs"/>
              </a:rPr>
              <a:t>World Bank Group</a:t>
            </a:r>
            <a:endParaRPr lang="en-US" altLang="zh-CN" sz="2200" b="1" dirty="0">
              <a:latin typeface="Times New Roman" panose="02020603050405020304" pitchFamily="18" charset="0"/>
              <a:ea typeface="+mn-ea"/>
              <a:cs typeface="+mn-cs"/>
            </a:endParaRPr>
          </a:p>
          <a:p>
            <a:pPr marL="400050" indent="-400050" eaLnBrk="1" hangingPunct="1">
              <a:lnSpc>
                <a:spcPct val="120000"/>
              </a:lnSpc>
              <a:buSzPct val="70000"/>
              <a:buFont typeface="Wingdings" panose="05000000000000000000" pitchFamily="2" charset="2"/>
              <a:buAutoNum type="arabicPeriod"/>
            </a:pPr>
            <a:r>
              <a:rPr lang="en-US" altLang="zh-CN" sz="2200" b="1" dirty="0">
                <a:latin typeface="Times New Roman" panose="02020603050405020304" pitchFamily="18" charset="0"/>
                <a:ea typeface="+mn-ea"/>
                <a:cs typeface="+mn-cs"/>
              </a:rPr>
              <a:t>International Energy Agency Program </a:t>
            </a:r>
            <a:endParaRPr lang="en-US" altLang="zh-CN" sz="2200" b="1" dirty="0">
              <a:latin typeface="Times New Roman" panose="02020603050405020304" pitchFamily="18" charset="0"/>
              <a:ea typeface="+mn-ea"/>
              <a:cs typeface="+mn-cs"/>
            </a:endParaRPr>
          </a:p>
          <a:p>
            <a:pPr marL="400050" indent="-400050" eaLnBrk="1" hangingPunct="1">
              <a:lnSpc>
                <a:spcPct val="120000"/>
              </a:lnSpc>
              <a:buSzPct val="70000"/>
              <a:buFont typeface="Wingdings" panose="05000000000000000000" pitchFamily="2" charset="2"/>
              <a:buAutoNum type="arabicPeriod"/>
            </a:pPr>
            <a:r>
              <a:rPr lang="en-US" altLang="zh-CN" sz="2200" b="1" dirty="0">
                <a:latin typeface="Times New Roman" panose="02020603050405020304" pitchFamily="18" charset="0"/>
                <a:ea typeface="+mn-ea"/>
                <a:cs typeface="+mn-cs"/>
              </a:rPr>
              <a:t>International Organization for Standardization </a:t>
            </a:r>
            <a:endParaRPr lang="en-US" altLang="zh-CN" sz="2200" b="1" dirty="0">
              <a:latin typeface="Times New Roman" panose="02020603050405020304" pitchFamily="18" charset="0"/>
              <a:ea typeface="+mn-ea"/>
              <a:cs typeface="+mn-cs"/>
            </a:endParaRPr>
          </a:p>
          <a:p>
            <a:pPr marL="400050" indent="-400050" eaLnBrk="1" hangingPunct="1">
              <a:lnSpc>
                <a:spcPct val="120000"/>
              </a:lnSpc>
              <a:buSzPct val="70000"/>
              <a:buFont typeface="Wingdings" panose="05000000000000000000" pitchFamily="2" charset="2"/>
              <a:buAutoNum type="arabicPeriod"/>
            </a:pPr>
            <a:r>
              <a:rPr lang="en-US" altLang="zh-CN" sz="2200" b="1" dirty="0">
                <a:latin typeface="Times New Roman" panose="02020603050405020304" pitchFamily="18" charset="0"/>
                <a:ea typeface="+mn-ea"/>
                <a:cs typeface="+mn-cs"/>
              </a:rPr>
              <a:t>World Health Organization</a:t>
            </a:r>
            <a:endParaRPr lang="en-US" altLang="zh-CN" sz="2500" dirty="0">
              <a:latin typeface="Times New Roman" panose="02020603050405020304" pitchFamily="18" charset="0"/>
              <a:ea typeface="+mn-ea"/>
              <a:cs typeface="+mn-cs"/>
            </a:endParaRPr>
          </a:p>
        </p:txBody>
      </p:sp>
      <p:sp>
        <p:nvSpPr>
          <p:cNvPr id="154630" name="Rectangle 6"/>
          <p:cNvSpPr>
            <a:spLocks noGrp="1"/>
          </p:cNvSpPr>
          <p:nvPr>
            <p:ph sz="half" idx="2"/>
          </p:nvPr>
        </p:nvSpPr>
        <p:spPr>
          <a:xfrm>
            <a:off x="6743700" y="2349500"/>
            <a:ext cx="3463925" cy="3592513"/>
          </a:xfrm>
        </p:spPr>
        <p:txBody>
          <a:bodyPr vert="horz" wrap="square" lIns="91440" tIns="45720" rIns="91440" bIns="45720" anchor="t" anchorCtr="0"/>
          <a:p>
            <a:pPr marL="361950" indent="-361950" eaLnBrk="1" hangingPunct="1">
              <a:lnSpc>
                <a:spcPct val="110000"/>
              </a:lnSpc>
              <a:buSzPct val="70000"/>
              <a:buFont typeface="Wingdings" panose="05000000000000000000" pitchFamily="2" charset="2"/>
              <a:buNone/>
            </a:pPr>
            <a:r>
              <a:rPr lang="zh-CN" altLang="en-US" sz="2400" b="1" dirty="0">
                <a:latin typeface="+mn-lt"/>
                <a:ea typeface="+mn-ea"/>
                <a:cs typeface="+mn-cs"/>
              </a:rPr>
              <a:t>世界银行集团</a:t>
            </a:r>
            <a:endParaRPr lang="zh-CN" altLang="en-US" sz="2400" b="1" dirty="0">
              <a:latin typeface="+mn-lt"/>
              <a:ea typeface="+mn-ea"/>
              <a:cs typeface="+mn-cs"/>
            </a:endParaRPr>
          </a:p>
          <a:p>
            <a:pPr marL="361950" indent="-361950" eaLnBrk="1" hangingPunct="1">
              <a:lnSpc>
                <a:spcPct val="110000"/>
              </a:lnSpc>
              <a:buSzPct val="70000"/>
              <a:buFont typeface="Wingdings" panose="05000000000000000000" pitchFamily="2" charset="2"/>
              <a:buNone/>
            </a:pPr>
            <a:r>
              <a:rPr lang="zh-CN" altLang="en-US" sz="2400" b="1" dirty="0">
                <a:latin typeface="+mn-lt"/>
                <a:ea typeface="+mn-ea"/>
                <a:cs typeface="+mn-cs"/>
              </a:rPr>
              <a:t>国际能源组织 </a:t>
            </a:r>
            <a:endParaRPr lang="zh-CN" altLang="en-US" sz="2400" b="1" dirty="0">
              <a:latin typeface="+mn-lt"/>
              <a:ea typeface="+mn-ea"/>
              <a:cs typeface="+mn-cs"/>
            </a:endParaRPr>
          </a:p>
          <a:p>
            <a:pPr marL="361950" indent="-361950" eaLnBrk="1" hangingPunct="1">
              <a:lnSpc>
                <a:spcPct val="110000"/>
              </a:lnSpc>
              <a:buSzPct val="70000"/>
              <a:buFont typeface="Wingdings" panose="05000000000000000000" pitchFamily="2" charset="2"/>
              <a:buNone/>
            </a:pPr>
            <a:endParaRPr lang="zh-CN" altLang="en-US" sz="2400" b="1" dirty="0">
              <a:latin typeface="+mn-lt"/>
              <a:ea typeface="+mn-ea"/>
              <a:cs typeface="+mn-cs"/>
            </a:endParaRPr>
          </a:p>
          <a:p>
            <a:pPr marL="361950" indent="-361950" eaLnBrk="1" hangingPunct="1">
              <a:lnSpc>
                <a:spcPct val="110000"/>
              </a:lnSpc>
              <a:buSzPct val="70000"/>
              <a:buFont typeface="Wingdings" panose="05000000000000000000" pitchFamily="2" charset="2"/>
              <a:buNone/>
            </a:pPr>
            <a:r>
              <a:rPr lang="zh-CN" altLang="en-US" sz="2400" b="1" dirty="0">
                <a:latin typeface="+mn-lt"/>
                <a:ea typeface="+mn-ea"/>
                <a:cs typeface="+mn-cs"/>
              </a:rPr>
              <a:t>国际标准化组织 </a:t>
            </a:r>
            <a:endParaRPr lang="zh-CN" altLang="en-US" sz="2400" b="1" dirty="0">
              <a:latin typeface="+mn-lt"/>
              <a:ea typeface="+mn-ea"/>
              <a:cs typeface="+mn-cs"/>
            </a:endParaRPr>
          </a:p>
          <a:p>
            <a:pPr marL="361950" indent="-361950" eaLnBrk="1" hangingPunct="1">
              <a:lnSpc>
                <a:spcPct val="110000"/>
              </a:lnSpc>
              <a:buSzPct val="70000"/>
              <a:buFont typeface="Wingdings" panose="05000000000000000000" pitchFamily="2" charset="2"/>
              <a:buNone/>
            </a:pPr>
            <a:endParaRPr lang="zh-CN" altLang="en-US" sz="2400" b="1" dirty="0">
              <a:latin typeface="+mn-lt"/>
              <a:ea typeface="+mn-ea"/>
              <a:cs typeface="+mn-cs"/>
            </a:endParaRPr>
          </a:p>
          <a:p>
            <a:pPr marL="361950" indent="-361950" eaLnBrk="1" hangingPunct="1">
              <a:lnSpc>
                <a:spcPct val="110000"/>
              </a:lnSpc>
              <a:buSzPct val="70000"/>
              <a:buFont typeface="Wingdings" panose="05000000000000000000" pitchFamily="2" charset="2"/>
              <a:buNone/>
            </a:pPr>
            <a:r>
              <a:rPr lang="zh-CN" altLang="en-US" sz="2400" b="1" dirty="0">
                <a:latin typeface="+mn-lt"/>
                <a:ea typeface="+mn-ea"/>
                <a:cs typeface="+mn-cs"/>
              </a:rPr>
              <a:t>世界卫生组织</a:t>
            </a:r>
            <a:endParaRPr lang="zh-CN" altLang="en-US" sz="2500" dirty="0">
              <a:latin typeface="+mn-lt"/>
              <a:ea typeface="+mn-ea"/>
              <a:cs typeface="+mn-cs"/>
            </a:endParaRPr>
          </a:p>
        </p:txBody>
      </p:sp>
      <p:sp>
        <p:nvSpPr>
          <p:cNvPr id="19461" name="Text Box 4"/>
          <p:cNvSpPr txBox="1"/>
          <p:nvPr/>
        </p:nvSpPr>
        <p:spPr>
          <a:xfrm>
            <a:off x="1919605" y="1658938"/>
            <a:ext cx="7056438" cy="47561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500" b="1" dirty="0">
                <a:latin typeface="Arial" panose="020B0604020202020204" pitchFamily="34" charset="0"/>
              </a:rPr>
              <a:t>Task I </a:t>
            </a:r>
            <a:r>
              <a:rPr lang="zh-CN" altLang="en-US" sz="2200" b="1" dirty="0"/>
              <a:t>请翻译下列组织机构名称并尝试总结翻译技巧。</a:t>
            </a:r>
            <a:r>
              <a:rPr lang="zh-CN" altLang="en-US" sz="1800" b="1" dirty="0"/>
              <a:t> </a:t>
            </a:r>
            <a:endParaRPr lang="zh-CN" altLang="en-US" sz="1800" b="1" dirty="0"/>
          </a:p>
        </p:txBody>
      </p:sp>
      <p:pic>
        <p:nvPicPr>
          <p:cNvPr id="19462" name="Picture 7"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4630">
                                            <p:txEl>
                                              <p:charRg st="0" end="7"/>
                                            </p:txEl>
                                          </p:spTgt>
                                        </p:tgtEl>
                                        <p:attrNameLst>
                                          <p:attrName>style.visibility</p:attrName>
                                        </p:attrNameLst>
                                      </p:cBhvr>
                                      <p:to>
                                        <p:strVal val="visible"/>
                                      </p:to>
                                    </p:set>
                                    <p:animEffect transition="in" filter="wipe(down)">
                                      <p:cBhvr>
                                        <p:cTn id="7" dur="500"/>
                                        <p:tgtEl>
                                          <p:spTgt spid="154630">
                                            <p:txEl>
                                              <p:charRg st="0"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4630">
                                            <p:txEl>
                                              <p:charRg st="7" end="15"/>
                                            </p:txEl>
                                          </p:spTgt>
                                        </p:tgtEl>
                                        <p:attrNameLst>
                                          <p:attrName>style.visibility</p:attrName>
                                        </p:attrNameLst>
                                      </p:cBhvr>
                                      <p:to>
                                        <p:strVal val="visible"/>
                                      </p:to>
                                    </p:set>
                                    <p:animEffect transition="in" filter="wipe(down)">
                                      <p:cBhvr>
                                        <p:cTn id="12" dur="500"/>
                                        <p:tgtEl>
                                          <p:spTgt spid="154630">
                                            <p:txEl>
                                              <p:charRg st="7" end="1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4630">
                                            <p:txEl>
                                              <p:charRg st="16" end="25"/>
                                            </p:txEl>
                                          </p:spTgt>
                                        </p:tgtEl>
                                        <p:attrNameLst>
                                          <p:attrName>style.visibility</p:attrName>
                                        </p:attrNameLst>
                                      </p:cBhvr>
                                      <p:to>
                                        <p:strVal val="visible"/>
                                      </p:to>
                                    </p:set>
                                    <p:animEffect transition="in" filter="wipe(down)">
                                      <p:cBhvr>
                                        <p:cTn id="17" dur="500"/>
                                        <p:tgtEl>
                                          <p:spTgt spid="154630">
                                            <p:txEl>
                                              <p:charRg st="16" end="2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0483" name="Rectangle 3"/>
          <p:cNvSpPr>
            <a:spLocks noGrp="1"/>
          </p:cNvSpPr>
          <p:nvPr>
            <p:ph sz="half" idx="1"/>
          </p:nvPr>
        </p:nvSpPr>
        <p:spPr>
          <a:xfrm>
            <a:off x="2063750" y="2349500"/>
            <a:ext cx="3874135" cy="4104005"/>
          </a:xfrm>
        </p:spPr>
        <p:txBody>
          <a:bodyPr vert="horz" wrap="square" lIns="91440" tIns="45720" rIns="91440" bIns="45720" anchor="t" anchorCtr="0"/>
          <a:p>
            <a:pPr marL="400050" indent="-400050" eaLnBrk="1" hangingPunct="1">
              <a:buSzPct val="70000"/>
              <a:buFont typeface="Wingdings" panose="05000000000000000000" pitchFamily="2" charset="2"/>
              <a:buNone/>
            </a:pPr>
            <a:r>
              <a:rPr lang="en-US" altLang="zh-CN" sz="2400" b="1" dirty="0">
                <a:latin typeface="宋体" panose="02010600030101010101" pitchFamily="2" charset="-122"/>
                <a:ea typeface="+mn-ea"/>
                <a:cs typeface="+mn-cs"/>
              </a:rPr>
              <a:t>5.</a:t>
            </a:r>
            <a:r>
              <a:rPr lang="zh-CN" altLang="zh-CN" sz="2400" dirty="0">
                <a:latin typeface="+mn-lt"/>
                <a:ea typeface="+mn-ea"/>
                <a:cs typeface="+mn-cs"/>
              </a:rPr>
              <a:t>国</a:t>
            </a:r>
            <a:r>
              <a:rPr lang="zh-CN" altLang="zh-CN" sz="2400" b="1" dirty="0">
                <a:latin typeface="宋体" panose="02010600030101010101" pitchFamily="2" charset="-122"/>
                <a:ea typeface="+mn-ea"/>
                <a:cs typeface="+mn-cs"/>
              </a:rPr>
              <a:t>家税务总局</a:t>
            </a: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r>
              <a:rPr lang="en-US" altLang="zh-CN" sz="2400" b="1" dirty="0">
                <a:latin typeface="宋体" panose="02010600030101010101" pitchFamily="2" charset="-122"/>
                <a:ea typeface="+mn-ea"/>
                <a:cs typeface="+mn-cs"/>
              </a:rPr>
              <a:t>6.</a:t>
            </a:r>
            <a:r>
              <a:rPr lang="zh-CN" altLang="en-US" sz="2400" b="1" dirty="0">
                <a:latin typeface="宋体" panose="02010600030101010101" pitchFamily="2" charset="-122"/>
                <a:ea typeface="+mn-ea"/>
                <a:cs typeface="+mn-cs"/>
              </a:rPr>
              <a:t>中华人民共和国外交部</a:t>
            </a: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r>
              <a:rPr lang="en-US" altLang="zh-CN" sz="2400" b="1" dirty="0">
                <a:latin typeface="宋体" panose="02010600030101010101" pitchFamily="2" charset="-122"/>
                <a:ea typeface="+mn-ea"/>
                <a:cs typeface="+mn-cs"/>
              </a:rPr>
              <a:t>7.</a:t>
            </a:r>
            <a:r>
              <a:rPr lang="zh-CN" altLang="en-US" sz="2400" b="1" dirty="0">
                <a:latin typeface="宋体" panose="02010600030101010101" pitchFamily="2" charset="-122"/>
                <a:ea typeface="+mn-ea"/>
                <a:cs typeface="+mn-cs"/>
              </a:rPr>
              <a:t>海关总署 </a:t>
            </a: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endParaRPr lang="zh-CN" altLang="en-US" sz="2400" b="1" dirty="0">
              <a:latin typeface="宋体" panose="02010600030101010101" pitchFamily="2" charset="-122"/>
              <a:ea typeface="+mn-ea"/>
              <a:cs typeface="+mn-cs"/>
            </a:endParaRPr>
          </a:p>
          <a:p>
            <a:pPr marL="400050" indent="-400050" eaLnBrk="1" hangingPunct="1">
              <a:buSzPct val="70000"/>
              <a:buFont typeface="Wingdings" panose="05000000000000000000" pitchFamily="2" charset="2"/>
              <a:buNone/>
            </a:pPr>
            <a:r>
              <a:rPr lang="en-US" altLang="zh-CN" sz="2400" b="1" dirty="0">
                <a:latin typeface="宋体" panose="02010600030101010101" pitchFamily="2" charset="-122"/>
                <a:ea typeface="+mn-ea"/>
                <a:cs typeface="+mn-cs"/>
              </a:rPr>
              <a:t>8.</a:t>
            </a:r>
            <a:r>
              <a:rPr lang="zh-CN" altLang="en-US" sz="2400" b="1" dirty="0">
                <a:latin typeface="宋体" panose="02010600030101010101" pitchFamily="2" charset="-122"/>
                <a:ea typeface="+mn-ea"/>
                <a:cs typeface="+mn-cs"/>
              </a:rPr>
              <a:t>中国人民银行</a:t>
            </a:r>
            <a:endParaRPr lang="zh-CN" altLang="en-US" sz="2400" dirty="0">
              <a:latin typeface="宋体" panose="02010600030101010101" pitchFamily="2" charset="-122"/>
              <a:ea typeface="+mn-ea"/>
              <a:cs typeface="+mn-cs"/>
            </a:endParaRPr>
          </a:p>
        </p:txBody>
      </p:sp>
      <p:sp>
        <p:nvSpPr>
          <p:cNvPr id="239620" name="Rectangle 4"/>
          <p:cNvSpPr>
            <a:spLocks noGrp="1"/>
          </p:cNvSpPr>
          <p:nvPr>
            <p:ph sz="half" idx="2"/>
          </p:nvPr>
        </p:nvSpPr>
        <p:spPr>
          <a:xfrm>
            <a:off x="6096000" y="2349500"/>
            <a:ext cx="5207000" cy="3592830"/>
          </a:xfrm>
        </p:spPr>
        <p:txBody>
          <a:bodyPr vert="horz" wrap="square" lIns="91440" tIns="45720" rIns="91440" bIns="45720" anchor="t" anchorCtr="0"/>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State Administration of Taxation</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Ministry of the Foreign Affairs</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General Administration of Customs </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The People’s Bank of China</a:t>
            </a:r>
            <a:endParaRPr lang="en-US" altLang="zh-CN" sz="2200" b="1" dirty="0">
              <a:latin typeface="Times New Roman" panose="02020603050405020304" pitchFamily="18" charset="0"/>
              <a:ea typeface="+mn-ea"/>
              <a:cs typeface="+mn-cs"/>
            </a:endParaRPr>
          </a:p>
        </p:txBody>
      </p:sp>
      <p:sp>
        <p:nvSpPr>
          <p:cNvPr id="20485" name="Text Box 5"/>
          <p:cNvSpPr txBox="1"/>
          <p:nvPr/>
        </p:nvSpPr>
        <p:spPr>
          <a:xfrm>
            <a:off x="1919605" y="1681798"/>
            <a:ext cx="7056438"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200" b="1" dirty="0">
                <a:latin typeface="Arial" panose="020B0604020202020204" pitchFamily="34" charset="0"/>
              </a:rPr>
              <a:t>Task I </a:t>
            </a:r>
            <a:r>
              <a:rPr lang="zh-CN" altLang="en-US" sz="2200" b="1" dirty="0">
                <a:latin typeface="Arial" panose="020B0604020202020204" pitchFamily="34" charset="0"/>
              </a:rPr>
              <a:t>请翻译下列组织机构名称并尝试总结翻译技巧。 </a:t>
            </a:r>
            <a:endParaRPr lang="zh-CN" altLang="en-US" sz="2200" b="1" dirty="0">
              <a:latin typeface="Arial" panose="020B0604020202020204" pitchFamily="34" charset="0"/>
            </a:endParaRPr>
          </a:p>
        </p:txBody>
      </p:sp>
      <p:pic>
        <p:nvPicPr>
          <p:cNvPr id="20486" name="Picture 6" descr="问号1"/>
          <p:cNvPicPr>
            <a:picLocks noChangeAspect="1"/>
          </p:cNvPicPr>
          <p:nvPr/>
        </p:nvPicPr>
        <p:blipFill>
          <a:blip r:embed="rId1"/>
          <a:stretch>
            <a:fillRect/>
          </a:stretch>
        </p:blipFill>
        <p:spPr>
          <a:xfrm>
            <a:off x="9048750" y="333375"/>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39620">
                                            <p:txEl>
                                              <p:charRg st="0" end="33"/>
                                            </p:txEl>
                                          </p:spTgt>
                                        </p:tgtEl>
                                        <p:attrNameLst>
                                          <p:attrName>style.visibility</p:attrName>
                                        </p:attrNameLst>
                                      </p:cBhvr>
                                      <p:to>
                                        <p:strVal val="visible"/>
                                      </p:to>
                                    </p:set>
                                    <p:animEffect transition="in" filter="wipe(down)">
                                      <p:cBhvr>
                                        <p:cTn id="7" dur="500"/>
                                        <p:tgtEl>
                                          <p:spTgt spid="239620">
                                            <p:txEl>
                                              <p:charRg st="0" end="3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39620">
                                            <p:txEl>
                                              <p:charRg st="33" end="65"/>
                                            </p:txEl>
                                          </p:spTgt>
                                        </p:tgtEl>
                                        <p:attrNameLst>
                                          <p:attrName>style.visibility</p:attrName>
                                        </p:attrNameLst>
                                      </p:cBhvr>
                                      <p:to>
                                        <p:strVal val="visible"/>
                                      </p:to>
                                    </p:set>
                                    <p:animEffect transition="in" filter="wipe(down)">
                                      <p:cBhvr>
                                        <p:cTn id="12" dur="500"/>
                                        <p:tgtEl>
                                          <p:spTgt spid="239620">
                                            <p:txEl>
                                              <p:charRg st="33" end="6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39620">
                                            <p:txEl>
                                              <p:charRg st="66" end="101"/>
                                            </p:txEl>
                                          </p:spTgt>
                                        </p:tgtEl>
                                        <p:attrNameLst>
                                          <p:attrName>style.visibility</p:attrName>
                                        </p:attrNameLst>
                                      </p:cBhvr>
                                      <p:to>
                                        <p:strVal val="visible"/>
                                      </p:to>
                                    </p:set>
                                    <p:animEffect transition="in" filter="wipe(down)">
                                      <p:cBhvr>
                                        <p:cTn id="17" dur="500"/>
                                        <p:tgtEl>
                                          <p:spTgt spid="239620">
                                            <p:txEl>
                                              <p:charRg st="66" end="10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3"/>
          <p:cNvSpPr>
            <a:spLocks noGrp="1"/>
          </p:cNvSpPr>
          <p:nvPr>
            <p:ph idx="1"/>
          </p:nvPr>
        </p:nvSpPr>
        <p:spPr/>
        <p:txBody>
          <a:bodyPr vert="horz" wrap="square" lIns="91440" tIns="45720" rIns="91440" bIns="45720" anchor="t" anchorCtr="0"/>
          <a:p>
            <a:pPr eaLnBrk="1" hangingPunct="1">
              <a:lnSpc>
                <a:spcPct val="150000"/>
              </a:lnSpc>
            </a:pPr>
            <a:r>
              <a:rPr lang="en-US" altLang="zh-CN" sz="2400" b="1" dirty="0">
                <a:latin typeface="宋体" panose="02010600030101010101" pitchFamily="2" charset="-122"/>
              </a:rPr>
              <a:t>【</a:t>
            </a:r>
            <a:r>
              <a:rPr lang="zh-CN" altLang="en-US" sz="2400" b="1" dirty="0">
                <a:latin typeface="宋体" panose="02010600030101010101" pitchFamily="2" charset="-122"/>
              </a:rPr>
              <a:t>解析</a:t>
            </a:r>
            <a:r>
              <a:rPr lang="en-US" altLang="zh-CN" sz="2400" b="1" dirty="0">
                <a:latin typeface="宋体" panose="02010600030101010101" pitchFamily="2" charset="-122"/>
              </a:rPr>
              <a:t>】</a:t>
            </a:r>
            <a:r>
              <a:rPr lang="zh-CN" altLang="en-US" sz="2400" b="1" dirty="0">
                <a:latin typeface="宋体" panose="02010600030101010101" pitchFamily="2" charset="-122"/>
              </a:rPr>
              <a:t>组织机构，因其本身内涵的确定性及严肃性，所以在英译时更要注重查核权威依据。尽量采用该机构的官方自选英文名作为标准定译，如找不到标准定译，则转而根据“新华社”或“中国日报”等权威媒体采用的英译，如果仍然没有，则可在充分参考英美等国同等机构的基础上予以翻译。 </a:t>
            </a:r>
            <a:endParaRPr lang="zh-CN" altLang="en-US" sz="2400" b="1" dirty="0">
              <a:latin typeface="宋体" panose="02010600030101010101" pitchFamily="2" charset="-122"/>
            </a:endParaRPr>
          </a:p>
        </p:txBody>
      </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2531" name="Rectangle 3"/>
          <p:cNvSpPr>
            <a:spLocks noGrp="1"/>
          </p:cNvSpPr>
          <p:nvPr>
            <p:ph sz="half" idx="1"/>
          </p:nvPr>
        </p:nvSpPr>
        <p:spPr>
          <a:xfrm>
            <a:off x="2063750" y="2348865"/>
            <a:ext cx="3240088" cy="4103688"/>
          </a:xfrm>
        </p:spPr>
        <p:txBody>
          <a:bodyPr vert="horz" wrap="square" lIns="91440" tIns="45720" rIns="91440" bIns="45720" anchor="t" anchorCtr="0"/>
          <a:p>
            <a:pPr marL="400050" indent="-4000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NATO </a:t>
            </a: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WTO </a:t>
            </a: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IMF </a:t>
            </a: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CIA</a:t>
            </a:r>
            <a:endParaRPr lang="en-US" altLang="zh-CN" sz="2400" dirty="0">
              <a:latin typeface="Times New Roman" panose="02020603050405020304" pitchFamily="18" charset="0"/>
              <a:ea typeface="+mn-ea"/>
              <a:cs typeface="+mn-cs"/>
            </a:endParaRPr>
          </a:p>
        </p:txBody>
      </p:sp>
      <p:sp>
        <p:nvSpPr>
          <p:cNvPr id="240644" name="Rectangle 4"/>
          <p:cNvSpPr>
            <a:spLocks noGrp="1"/>
          </p:cNvSpPr>
          <p:nvPr>
            <p:ph sz="half" idx="2"/>
          </p:nvPr>
        </p:nvSpPr>
        <p:spPr>
          <a:xfrm>
            <a:off x="4683760" y="2385695"/>
            <a:ext cx="4589145" cy="3411220"/>
          </a:xfrm>
        </p:spPr>
        <p:txBody>
          <a:bodyPr vert="horz" wrap="square" lIns="91440" tIns="45720" rIns="91440" bIns="45720" anchor="t" anchorCtr="0"/>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North Atlantic Treaty Organization </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World Trade Organization</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International Monetary Fund </a:t>
            </a: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endParaRPr lang="en-US" altLang="zh-CN" sz="2200" b="1" dirty="0">
              <a:latin typeface="Times New Roman" panose="02020603050405020304" pitchFamily="18" charset="0"/>
              <a:ea typeface="+mn-ea"/>
              <a:cs typeface="+mn-cs"/>
            </a:endParaRPr>
          </a:p>
          <a:p>
            <a:pPr marL="361950" indent="-361950" eaLnBrk="1" hangingPunct="1">
              <a:lnSpc>
                <a:spcPct val="11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Central Intelligence Agency</a:t>
            </a:r>
            <a:endParaRPr lang="en-US" altLang="zh-CN" sz="2500" dirty="0">
              <a:latin typeface="+mn-lt"/>
              <a:ea typeface="+mn-ea"/>
              <a:cs typeface="+mn-cs"/>
            </a:endParaRPr>
          </a:p>
        </p:txBody>
      </p:sp>
      <p:sp>
        <p:nvSpPr>
          <p:cNvPr id="22533" name="Text Box 5"/>
          <p:cNvSpPr txBox="1"/>
          <p:nvPr/>
        </p:nvSpPr>
        <p:spPr>
          <a:xfrm>
            <a:off x="1919605" y="1700848"/>
            <a:ext cx="7921625"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200" b="1" dirty="0">
                <a:latin typeface="Arial" panose="020B0604020202020204" pitchFamily="34" charset="0"/>
              </a:rPr>
              <a:t>Task II </a:t>
            </a:r>
            <a:r>
              <a:rPr lang="zh-CN" altLang="en-US" sz="2200" b="1" dirty="0"/>
              <a:t>下列缩略语的全称是什么，请写出全称并翻译成中文。 </a:t>
            </a:r>
            <a:endParaRPr lang="zh-CN" altLang="en-US" sz="2200" b="1" dirty="0"/>
          </a:p>
        </p:txBody>
      </p:sp>
      <p:pic>
        <p:nvPicPr>
          <p:cNvPr id="22534"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0644">
                                            <p:txEl>
                                              <p:charRg st="0" end="36"/>
                                            </p:txEl>
                                          </p:spTgt>
                                        </p:tgtEl>
                                        <p:attrNameLst>
                                          <p:attrName>style.visibility</p:attrName>
                                        </p:attrNameLst>
                                      </p:cBhvr>
                                      <p:to>
                                        <p:strVal val="visible"/>
                                      </p:to>
                                    </p:set>
                                    <p:animEffect transition="in" filter="wipe(down)">
                                      <p:cBhvr>
                                        <p:cTn id="7" dur="500"/>
                                        <p:tgtEl>
                                          <p:spTgt spid="240644">
                                            <p:txEl>
                                              <p:charRg st="0" end="3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0644">
                                            <p:txEl>
                                              <p:charRg st="37" end="62"/>
                                            </p:txEl>
                                          </p:spTgt>
                                        </p:tgtEl>
                                        <p:attrNameLst>
                                          <p:attrName>style.visibility</p:attrName>
                                        </p:attrNameLst>
                                      </p:cBhvr>
                                      <p:to>
                                        <p:strVal val="visible"/>
                                      </p:to>
                                    </p:set>
                                    <p:animEffect transition="in" filter="wipe(down)">
                                      <p:cBhvr>
                                        <p:cTn id="12" dur="500"/>
                                        <p:tgtEl>
                                          <p:spTgt spid="240644">
                                            <p:txEl>
                                              <p:charRg st="37" end="6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40644">
                                            <p:txEl>
                                              <p:charRg st="63" end="92"/>
                                            </p:txEl>
                                          </p:spTgt>
                                        </p:tgtEl>
                                        <p:attrNameLst>
                                          <p:attrName>style.visibility</p:attrName>
                                        </p:attrNameLst>
                                      </p:cBhvr>
                                      <p:to>
                                        <p:strVal val="visible"/>
                                      </p:to>
                                    </p:set>
                                    <p:animEffect transition="in" filter="wipe(down)">
                                      <p:cBhvr>
                                        <p:cTn id="17" dur="500"/>
                                        <p:tgtEl>
                                          <p:spTgt spid="240644">
                                            <p:txEl>
                                              <p:charRg st="63" end="9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3555" name="Rectangle 3"/>
          <p:cNvSpPr>
            <a:spLocks noGrp="1"/>
          </p:cNvSpPr>
          <p:nvPr>
            <p:ph sz="half" idx="1"/>
          </p:nvPr>
        </p:nvSpPr>
        <p:spPr>
          <a:xfrm>
            <a:off x="1798320" y="2348865"/>
            <a:ext cx="2199640" cy="4104005"/>
          </a:xfrm>
        </p:spPr>
        <p:txBody>
          <a:bodyPr vert="horz" wrap="square" lIns="91440" tIns="45720" rIns="91440" bIns="45720" anchor="t" anchorCtr="0"/>
          <a:p>
            <a:pPr marL="400050" indent="-400050" eaLnBrk="1" hangingPunct="1">
              <a:lnSpc>
                <a:spcPct val="9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5. </a:t>
            </a:r>
            <a:r>
              <a:rPr lang="en-US" altLang="zh-CN" sz="2500" b="1" dirty="0">
                <a:latin typeface="Times New Roman" panose="02020603050405020304" pitchFamily="18" charset="0"/>
                <a:ea typeface="+mn-ea"/>
                <a:cs typeface="+mn-cs"/>
              </a:rPr>
              <a:t>IAEA</a:t>
            </a: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r>
              <a:rPr lang="en-US" altLang="zh-CN" sz="2500" b="1" dirty="0">
                <a:latin typeface="Times New Roman" panose="02020603050405020304" pitchFamily="18" charset="0"/>
                <a:ea typeface="+mn-ea"/>
                <a:cs typeface="+mn-cs"/>
              </a:rPr>
              <a:t>6. G20</a:t>
            </a: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r>
              <a:rPr lang="en-US" altLang="zh-CN" sz="2500" b="1" dirty="0">
                <a:latin typeface="Times New Roman" panose="02020603050405020304" pitchFamily="18" charset="0"/>
                <a:ea typeface="+mn-ea"/>
                <a:cs typeface="+mn-cs"/>
              </a:rPr>
              <a:t>7. EU </a:t>
            </a: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endParaRPr lang="en-US" altLang="zh-CN" sz="2500" b="1" dirty="0">
              <a:latin typeface="Times New Roman" panose="02020603050405020304" pitchFamily="18" charset="0"/>
              <a:ea typeface="+mn-ea"/>
              <a:cs typeface="+mn-cs"/>
            </a:endParaRPr>
          </a:p>
          <a:p>
            <a:pPr marL="400050" indent="-400050" eaLnBrk="1" hangingPunct="1">
              <a:lnSpc>
                <a:spcPct val="90000"/>
              </a:lnSpc>
              <a:buSzPct val="70000"/>
              <a:buFont typeface="Wingdings" panose="05000000000000000000" pitchFamily="2" charset="2"/>
              <a:buNone/>
            </a:pPr>
            <a:r>
              <a:rPr lang="en-US" altLang="zh-CN" sz="2500" b="1" dirty="0">
                <a:latin typeface="Times New Roman" panose="02020603050405020304" pitchFamily="18" charset="0"/>
                <a:ea typeface="+mn-ea"/>
                <a:cs typeface="+mn-cs"/>
              </a:rPr>
              <a:t>8. FIFA</a:t>
            </a:r>
            <a:r>
              <a:rPr lang="en-US" altLang="zh-CN" sz="2500" dirty="0">
                <a:latin typeface="宋体" panose="02010600030101010101" pitchFamily="2" charset="-122"/>
                <a:ea typeface="+mn-ea"/>
                <a:cs typeface="+mn-cs"/>
              </a:rPr>
              <a:t> </a:t>
            </a:r>
            <a:endParaRPr lang="en-US" altLang="zh-CN" sz="2500" dirty="0">
              <a:latin typeface="宋体" panose="02010600030101010101" pitchFamily="2" charset="-122"/>
              <a:ea typeface="+mn-ea"/>
              <a:cs typeface="+mn-cs"/>
            </a:endParaRPr>
          </a:p>
        </p:txBody>
      </p:sp>
      <p:sp>
        <p:nvSpPr>
          <p:cNvPr id="241668" name="Rectangle 4"/>
          <p:cNvSpPr>
            <a:spLocks noGrp="1"/>
          </p:cNvSpPr>
          <p:nvPr>
            <p:ph sz="half" idx="2"/>
          </p:nvPr>
        </p:nvSpPr>
        <p:spPr>
          <a:xfrm>
            <a:off x="3688715" y="2348865"/>
            <a:ext cx="6522085" cy="3592830"/>
          </a:xfrm>
        </p:spPr>
        <p:txBody>
          <a:bodyPr vert="horz" wrap="square" lIns="91440" tIns="45720" rIns="91440" bIns="45720" anchor="t" anchorCtr="0"/>
          <a:p>
            <a:pPr marL="361950" indent="-361950" eaLnBrk="1" hangingPunct="1">
              <a:lnSpc>
                <a:spcPct val="10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International Atomic Energy Agency </a:t>
            </a: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Group of 20 </a:t>
            </a: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European Union </a:t>
            </a: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lnSpc>
                <a:spcPct val="10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Federation of International Football Association</a:t>
            </a:r>
            <a:r>
              <a:rPr lang="en-US" altLang="zh-CN" sz="2500" dirty="0">
                <a:latin typeface="+mn-lt"/>
                <a:ea typeface="+mn-ea"/>
                <a:cs typeface="+mn-cs"/>
              </a:rPr>
              <a:t> </a:t>
            </a:r>
            <a:endParaRPr lang="en-US" altLang="zh-CN" sz="2500" dirty="0">
              <a:latin typeface="+mn-lt"/>
              <a:ea typeface="+mn-ea"/>
              <a:cs typeface="+mn-cs"/>
            </a:endParaRPr>
          </a:p>
        </p:txBody>
      </p:sp>
      <p:pic>
        <p:nvPicPr>
          <p:cNvPr id="23557" name="Picture 6" descr="问号1"/>
          <p:cNvPicPr>
            <a:picLocks noChangeAspect="1"/>
          </p:cNvPicPr>
          <p:nvPr/>
        </p:nvPicPr>
        <p:blipFill>
          <a:blip r:embed="rId1"/>
          <a:stretch>
            <a:fillRect/>
          </a:stretch>
        </p:blipFill>
        <p:spPr>
          <a:xfrm>
            <a:off x="9048750"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1668">
                                            <p:txEl>
                                              <p:charRg st="0" end="36"/>
                                            </p:txEl>
                                          </p:spTgt>
                                        </p:tgtEl>
                                        <p:attrNameLst>
                                          <p:attrName>style.visibility</p:attrName>
                                        </p:attrNameLst>
                                      </p:cBhvr>
                                      <p:to>
                                        <p:strVal val="visible"/>
                                      </p:to>
                                    </p:set>
                                    <p:animEffect transition="in" filter="wipe(down)">
                                      <p:cBhvr>
                                        <p:cTn id="7" dur="500"/>
                                        <p:tgtEl>
                                          <p:spTgt spid="241668">
                                            <p:txEl>
                                              <p:charRg st="0" end="3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1668">
                                            <p:txEl>
                                              <p:charRg st="36" end="49"/>
                                            </p:txEl>
                                          </p:spTgt>
                                        </p:tgtEl>
                                        <p:attrNameLst>
                                          <p:attrName>style.visibility</p:attrName>
                                        </p:attrNameLst>
                                      </p:cBhvr>
                                      <p:to>
                                        <p:strVal val="visible"/>
                                      </p:to>
                                    </p:set>
                                    <p:animEffect transition="in" filter="wipe(down)">
                                      <p:cBhvr>
                                        <p:cTn id="12" dur="500"/>
                                        <p:tgtEl>
                                          <p:spTgt spid="241668">
                                            <p:txEl>
                                              <p:charRg st="36" end="4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41668">
                                            <p:txEl>
                                              <p:charRg st="50" end="66"/>
                                            </p:txEl>
                                          </p:spTgt>
                                        </p:tgtEl>
                                        <p:attrNameLst>
                                          <p:attrName>style.visibility</p:attrName>
                                        </p:attrNameLst>
                                      </p:cBhvr>
                                      <p:to>
                                        <p:strVal val="visible"/>
                                      </p:to>
                                    </p:set>
                                    <p:animEffect transition="in" filter="wipe(down)">
                                      <p:cBhvr>
                                        <p:cTn id="17" dur="500"/>
                                        <p:tgtEl>
                                          <p:spTgt spid="241668">
                                            <p:txEl>
                                              <p:charRg st="50" end="6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41668">
                                            <p:txEl>
                                              <p:charRg st="67" end="117"/>
                                            </p:txEl>
                                          </p:spTgt>
                                        </p:tgtEl>
                                        <p:attrNameLst>
                                          <p:attrName>style.visibility</p:attrName>
                                        </p:attrNameLst>
                                      </p:cBhvr>
                                      <p:to>
                                        <p:strVal val="visible"/>
                                      </p:to>
                                    </p:set>
                                    <p:animEffect transition="in" filter="wipe(down)">
                                      <p:cBhvr>
                                        <p:cTn id="22" dur="500"/>
                                        <p:tgtEl>
                                          <p:spTgt spid="241668">
                                            <p:txEl>
                                              <p:charRg st="67" end="1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第四单元 组织机构翻译</a:t>
            </a:r>
            <a:endPar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5124" name="Picture 13" descr="organization-alignment"/>
          <p:cNvPicPr>
            <a:picLocks noChangeAspect="1"/>
          </p:cNvPicPr>
          <p:nvPr/>
        </p:nvPicPr>
        <p:blipFill>
          <a:blip r:embed="rId1"/>
          <a:stretch>
            <a:fillRect/>
          </a:stretch>
        </p:blipFill>
        <p:spPr>
          <a:xfrm>
            <a:off x="3216275" y="2852738"/>
            <a:ext cx="6754813" cy="2584450"/>
          </a:xfrm>
          <a:prstGeom prst="rect">
            <a:avLst/>
          </a:prstGeom>
          <a:noFill/>
          <a:ln w="9525">
            <a:noFill/>
          </a:ln>
        </p:spPr>
      </p:pic>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3"/>
          <p:cNvSpPr>
            <a:spLocks noGrp="1"/>
          </p:cNvSpPr>
          <p:nvPr>
            <p:ph idx="1"/>
          </p:nvPr>
        </p:nvSpPr>
        <p:spPr/>
        <p:txBody>
          <a:bodyPr vert="horz" wrap="square" lIns="91440" tIns="45720" rIns="91440" bIns="45720" anchor="t" anchorCtr="0"/>
          <a:p>
            <a:pPr eaLnBrk="1" hangingPunct="1">
              <a:lnSpc>
                <a:spcPct val="140000"/>
              </a:lnSpc>
            </a:pPr>
            <a:r>
              <a:rPr lang="en-US" altLang="zh-CN" sz="2400" b="1" dirty="0">
                <a:latin typeface="宋体" panose="02010600030101010101" pitchFamily="2" charset="-122"/>
              </a:rPr>
              <a:t>【</a:t>
            </a:r>
            <a:r>
              <a:rPr lang="zh-CN" altLang="en-US" sz="2400" b="1" dirty="0">
                <a:latin typeface="宋体" panose="02010600030101010101" pitchFamily="2" charset="-122"/>
              </a:rPr>
              <a:t>解析</a:t>
            </a:r>
            <a:r>
              <a:rPr lang="en-US" altLang="zh-CN" sz="2400" b="1" dirty="0">
                <a:latin typeface="宋体" panose="02010600030101010101" pitchFamily="2" charset="-122"/>
              </a:rPr>
              <a:t>】</a:t>
            </a:r>
            <a:r>
              <a:rPr lang="zh-CN" altLang="en-US" sz="2400" b="1" dirty="0"/>
              <a:t>组织机构名称一般可缩略，而且通常采用的是首字母缩略法，在缩略过程中，虚词通常都略去不考虑</a:t>
            </a:r>
            <a:r>
              <a:rPr lang="zh-CN" altLang="en-US" dirty="0"/>
              <a:t>。</a:t>
            </a:r>
            <a:endParaRPr lang="zh-CN" altLang="en-US" dirty="0"/>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5603" name="Rectangle 3"/>
          <p:cNvSpPr>
            <a:spLocks noGrp="1"/>
          </p:cNvSpPr>
          <p:nvPr>
            <p:ph sz="half" idx="1"/>
          </p:nvPr>
        </p:nvSpPr>
        <p:spPr>
          <a:xfrm>
            <a:off x="2927350" y="2349500"/>
            <a:ext cx="3240088" cy="4103688"/>
          </a:xfrm>
        </p:spPr>
        <p:txBody>
          <a:bodyPr vert="horz" wrap="square" lIns="91440" tIns="45720" rIns="91440" bIns="45720" anchor="t" anchorCtr="0"/>
          <a:p>
            <a:pPr marL="476250" indent="-4762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Exxon Mobil</a:t>
            </a:r>
            <a:r>
              <a:rPr lang="en-US" altLang="zh-CN" sz="2400" dirty="0">
                <a:latin typeface="Times New Roman" panose="02020603050405020304" pitchFamily="18" charset="0"/>
                <a:ea typeface="+mn-ea"/>
                <a:cs typeface="+mn-cs"/>
              </a:rPr>
              <a:t> </a:t>
            </a:r>
            <a:r>
              <a:rPr lang="en-US" altLang="zh-CN" sz="2400" b="1" dirty="0">
                <a:latin typeface="Times New Roman" panose="02020603050405020304" pitchFamily="18" charset="0"/>
                <a:ea typeface="+mn-ea"/>
                <a:cs typeface="+mn-cs"/>
              </a:rPr>
              <a:t> </a:t>
            </a: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Sinopec</a:t>
            </a: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HSBC Holdings</a:t>
            </a:r>
            <a:r>
              <a:rPr lang="en-US" altLang="zh-CN" sz="2400" dirty="0">
                <a:latin typeface="Times New Roman" panose="02020603050405020304" pitchFamily="18" charset="0"/>
                <a:ea typeface="+mn-ea"/>
                <a:cs typeface="+mn-cs"/>
              </a:rPr>
              <a:t> </a:t>
            </a:r>
            <a:r>
              <a:rPr lang="en-US" altLang="zh-CN" sz="2400" b="1" dirty="0">
                <a:latin typeface="Times New Roman" panose="02020603050405020304" pitchFamily="18" charset="0"/>
                <a:ea typeface="+mn-ea"/>
                <a:cs typeface="+mn-cs"/>
              </a:rPr>
              <a:t> </a:t>
            </a: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400" b="1" dirty="0">
                <a:latin typeface="Times New Roman" panose="02020603050405020304" pitchFamily="18" charset="0"/>
                <a:ea typeface="+mn-ea"/>
                <a:cs typeface="+mn-cs"/>
              </a:rPr>
              <a:t>Peugeot</a:t>
            </a:r>
            <a:r>
              <a:rPr lang="en-US" altLang="zh-CN" sz="2500" dirty="0">
                <a:latin typeface="+mn-lt"/>
                <a:ea typeface="+mn-ea"/>
                <a:cs typeface="+mn-cs"/>
              </a:rPr>
              <a:t> </a:t>
            </a:r>
            <a:endParaRPr lang="en-US" altLang="zh-CN" sz="2500" dirty="0">
              <a:latin typeface="+mn-lt"/>
              <a:ea typeface="+mn-ea"/>
              <a:cs typeface="+mn-cs"/>
            </a:endParaRPr>
          </a:p>
        </p:txBody>
      </p:sp>
      <p:sp>
        <p:nvSpPr>
          <p:cNvPr id="243716" name="Rectangle 4"/>
          <p:cNvSpPr>
            <a:spLocks noGrp="1"/>
          </p:cNvSpPr>
          <p:nvPr>
            <p:ph sz="half" idx="2"/>
          </p:nvPr>
        </p:nvSpPr>
        <p:spPr>
          <a:xfrm>
            <a:off x="6672263" y="2349500"/>
            <a:ext cx="3463925" cy="3592513"/>
          </a:xfrm>
        </p:spPr>
        <p:txBody>
          <a:bodyPr vert="horz" wrap="square" lIns="91440" tIns="45720" rIns="91440" bIns="45720" anchor="t" anchorCtr="0"/>
          <a:p>
            <a:pPr marL="361950" indent="-361950" eaLnBrk="1" hangingPunct="1">
              <a:buSzPct val="70000"/>
              <a:buFont typeface="Wingdings" panose="05000000000000000000" pitchFamily="2" charset="2"/>
              <a:buNone/>
            </a:pPr>
            <a:r>
              <a:rPr lang="zh-CN" altLang="en-US" sz="2400" b="1" dirty="0">
                <a:latin typeface="+mn-lt"/>
                <a:ea typeface="+mn-ea"/>
                <a:cs typeface="+mn-cs"/>
              </a:rPr>
              <a:t>埃克森美孚 </a:t>
            </a:r>
            <a:endParaRPr lang="zh-CN" altLang="en-US"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endParaRPr lang="zh-CN" altLang="en-US" sz="2400" b="1" dirty="0">
              <a:latin typeface="+mn-lt"/>
              <a:ea typeface="+mn-ea"/>
              <a:cs typeface="+mn-cs"/>
            </a:endParaRPr>
          </a:p>
          <a:p>
            <a:pPr marL="361950" indent="-361950" eaLnBrk="1" hangingPunct="1">
              <a:buSzPct val="70000"/>
              <a:buFont typeface="Wingdings" panose="05000000000000000000" pitchFamily="2" charset="2"/>
              <a:buNone/>
            </a:pPr>
            <a:r>
              <a:rPr lang="zh-CN" altLang="en-US" sz="2400" b="1" dirty="0">
                <a:latin typeface="+mn-lt"/>
                <a:ea typeface="+mn-ea"/>
                <a:cs typeface="+mn-cs"/>
              </a:rPr>
              <a:t>中国石化</a:t>
            </a:r>
            <a:endParaRPr lang="zh-CN" altLang="en-US" sz="2400" b="1" dirty="0">
              <a:latin typeface="+mn-lt"/>
              <a:ea typeface="+mn-ea"/>
              <a:cs typeface="+mn-cs"/>
            </a:endParaRPr>
          </a:p>
          <a:p>
            <a:pPr marL="361950" indent="-361950" eaLnBrk="1" hangingPunct="1">
              <a:buSzPct val="70000"/>
              <a:buFont typeface="Wingdings" panose="05000000000000000000" pitchFamily="2" charset="2"/>
              <a:buNone/>
            </a:pPr>
            <a:endParaRPr lang="zh-CN" altLang="en-US" sz="2400" b="1" dirty="0">
              <a:latin typeface="+mn-lt"/>
              <a:ea typeface="+mn-ea"/>
              <a:cs typeface="+mn-cs"/>
            </a:endParaRPr>
          </a:p>
          <a:p>
            <a:pPr marL="361950" indent="-361950" eaLnBrk="1" hangingPunct="1">
              <a:buSzPct val="70000"/>
              <a:buFont typeface="Wingdings" panose="05000000000000000000" pitchFamily="2" charset="2"/>
              <a:buNone/>
            </a:pPr>
            <a:r>
              <a:rPr lang="zh-CN" altLang="en-US" sz="2400" b="1" dirty="0">
                <a:latin typeface="+mn-lt"/>
                <a:ea typeface="+mn-ea"/>
                <a:cs typeface="+mn-cs"/>
              </a:rPr>
              <a:t>汇丰控股</a:t>
            </a:r>
            <a:endParaRPr lang="zh-CN" altLang="en-US" sz="2400" b="1" dirty="0">
              <a:latin typeface="+mn-lt"/>
              <a:ea typeface="+mn-ea"/>
              <a:cs typeface="+mn-cs"/>
            </a:endParaRPr>
          </a:p>
          <a:p>
            <a:pPr marL="361950" indent="-361950" eaLnBrk="1" hangingPunct="1">
              <a:buSzPct val="70000"/>
              <a:buFont typeface="Wingdings" panose="05000000000000000000" pitchFamily="2" charset="2"/>
              <a:buNone/>
            </a:pPr>
            <a:endParaRPr lang="zh-CN" altLang="en-US" sz="2400" b="1" dirty="0">
              <a:latin typeface="+mn-lt"/>
              <a:ea typeface="+mn-ea"/>
              <a:cs typeface="+mn-cs"/>
            </a:endParaRPr>
          </a:p>
          <a:p>
            <a:pPr marL="361950" indent="-361950" eaLnBrk="1" hangingPunct="1">
              <a:buSzPct val="70000"/>
              <a:buFont typeface="Wingdings" panose="05000000000000000000" pitchFamily="2" charset="2"/>
              <a:buNone/>
            </a:pPr>
            <a:r>
              <a:rPr lang="zh-CN" altLang="en-US" sz="2400" b="1" dirty="0">
                <a:latin typeface="+mn-lt"/>
                <a:ea typeface="+mn-ea"/>
                <a:cs typeface="+mn-cs"/>
              </a:rPr>
              <a:t>标致</a:t>
            </a:r>
            <a:endParaRPr lang="zh-CN" altLang="en-US" sz="2400" b="1" dirty="0">
              <a:latin typeface="+mn-lt"/>
              <a:ea typeface="+mn-ea"/>
              <a:cs typeface="+mn-cs"/>
            </a:endParaRPr>
          </a:p>
        </p:txBody>
      </p:sp>
      <p:sp>
        <p:nvSpPr>
          <p:cNvPr id="25605" name="Text Box 5"/>
          <p:cNvSpPr txBox="1"/>
          <p:nvPr/>
        </p:nvSpPr>
        <p:spPr>
          <a:xfrm>
            <a:off x="2063750" y="1681798"/>
            <a:ext cx="7056438"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200" b="1" dirty="0">
                <a:latin typeface="Arial" panose="020B0604020202020204" pitchFamily="34" charset="0"/>
              </a:rPr>
              <a:t>Task III </a:t>
            </a:r>
            <a:r>
              <a:rPr lang="zh-CN" altLang="en-US" sz="2200" b="1" dirty="0"/>
              <a:t>你认识以下企业机构吗？</a:t>
            </a:r>
            <a:r>
              <a:rPr lang="zh-CN" altLang="en-US" sz="2200" b="1" dirty="0"/>
              <a:t>请写出它们的译名。</a:t>
            </a:r>
            <a:r>
              <a:rPr lang="zh-CN" altLang="en-US" sz="2200" dirty="0"/>
              <a:t> </a:t>
            </a:r>
            <a:endParaRPr lang="zh-CN" altLang="en-US" sz="2200" dirty="0"/>
          </a:p>
        </p:txBody>
      </p:sp>
      <p:pic>
        <p:nvPicPr>
          <p:cNvPr id="25606"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3716">
                                            <p:txEl>
                                              <p:charRg st="0" end="7"/>
                                            </p:txEl>
                                          </p:spTgt>
                                        </p:tgtEl>
                                        <p:attrNameLst>
                                          <p:attrName>style.visibility</p:attrName>
                                        </p:attrNameLst>
                                      </p:cBhvr>
                                      <p:to>
                                        <p:strVal val="visible"/>
                                      </p:to>
                                    </p:set>
                                    <p:animEffect transition="in" filter="wipe(down)">
                                      <p:cBhvr>
                                        <p:cTn id="7" dur="500"/>
                                        <p:tgtEl>
                                          <p:spTgt spid="243716">
                                            <p:txEl>
                                              <p:charRg st="0"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3716">
                                            <p:txEl>
                                              <p:charRg st="8" end="13"/>
                                            </p:txEl>
                                          </p:spTgt>
                                        </p:tgtEl>
                                        <p:attrNameLst>
                                          <p:attrName>style.visibility</p:attrName>
                                        </p:attrNameLst>
                                      </p:cBhvr>
                                      <p:to>
                                        <p:strVal val="visible"/>
                                      </p:to>
                                    </p:set>
                                    <p:animEffect transition="in" filter="wipe(down)">
                                      <p:cBhvr>
                                        <p:cTn id="12" dur="500"/>
                                        <p:tgtEl>
                                          <p:spTgt spid="243716">
                                            <p:txEl>
                                              <p:charRg st="8" end="1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43716">
                                            <p:txEl>
                                              <p:charRg st="14" end="19"/>
                                            </p:txEl>
                                          </p:spTgt>
                                        </p:tgtEl>
                                        <p:attrNameLst>
                                          <p:attrName>style.visibility</p:attrName>
                                        </p:attrNameLst>
                                      </p:cBhvr>
                                      <p:to>
                                        <p:strVal val="visible"/>
                                      </p:to>
                                    </p:set>
                                    <p:animEffect transition="in" filter="wipe(down)">
                                      <p:cBhvr>
                                        <p:cTn id="17" dur="500"/>
                                        <p:tgtEl>
                                          <p:spTgt spid="243716">
                                            <p:txEl>
                                              <p:charRg st="14" end="1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43716">
                                            <p:txEl>
                                              <p:charRg st="20" end="23"/>
                                            </p:txEl>
                                          </p:spTgt>
                                        </p:tgtEl>
                                        <p:attrNameLst>
                                          <p:attrName>style.visibility</p:attrName>
                                        </p:attrNameLst>
                                      </p:cBhvr>
                                      <p:to>
                                        <p:strVal val="visible"/>
                                      </p:to>
                                    </p:set>
                                    <p:animEffect transition="in" filter="wipe(down)">
                                      <p:cBhvr>
                                        <p:cTn id="22" dur="500"/>
                                        <p:tgtEl>
                                          <p:spTgt spid="243716">
                                            <p:txEl>
                                              <p:charRg st="20"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6627" name="Rectangle 3"/>
          <p:cNvSpPr>
            <a:spLocks noGrp="1"/>
          </p:cNvSpPr>
          <p:nvPr>
            <p:ph sz="half" idx="1"/>
          </p:nvPr>
        </p:nvSpPr>
        <p:spPr>
          <a:xfrm>
            <a:off x="2927350" y="2349500"/>
            <a:ext cx="3240088" cy="4103688"/>
          </a:xfrm>
        </p:spPr>
        <p:txBody>
          <a:bodyPr vert="horz" wrap="square" lIns="91440" tIns="45720" rIns="91440" bIns="45720" anchor="t" anchorCtr="0"/>
          <a:p>
            <a:pPr marL="400050" indent="-400050" eaLnBrk="1" hangingPunct="1">
              <a:buSzPct val="70000"/>
              <a:buFont typeface="Wingdings" panose="05000000000000000000" pitchFamily="2" charset="2"/>
              <a:buNone/>
            </a:pPr>
            <a:r>
              <a:rPr lang="en-US" altLang="zh-CN" sz="2200" b="1" dirty="0">
                <a:latin typeface="Times New Roman" panose="02020603050405020304" pitchFamily="18" charset="0"/>
                <a:ea typeface="+mn-ea"/>
                <a:cs typeface="+mn-cs"/>
              </a:rPr>
              <a:t>5. </a:t>
            </a:r>
            <a:r>
              <a:rPr lang="zh-CN" altLang="en-US" sz="2500" b="1" dirty="0">
                <a:latin typeface="+mn-lt"/>
                <a:ea typeface="+mn-ea"/>
                <a:cs typeface="+mn-cs"/>
              </a:rPr>
              <a:t>微软</a:t>
            </a:r>
            <a:r>
              <a:rPr lang="zh-CN" altLang="en-US" sz="2500" dirty="0">
                <a:latin typeface="+mn-lt"/>
                <a:ea typeface="+mn-ea"/>
                <a:cs typeface="+mn-cs"/>
              </a:rPr>
              <a:t> </a:t>
            </a: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r>
              <a:rPr lang="en-US" altLang="zh-CN" sz="2500" b="1" dirty="0">
                <a:latin typeface="Times New Roman" panose="02020603050405020304" pitchFamily="18" charset="0"/>
                <a:ea typeface="+mn-ea"/>
                <a:cs typeface="+mn-cs"/>
              </a:rPr>
              <a:t>6. </a:t>
            </a:r>
            <a:r>
              <a:rPr lang="zh-CN" altLang="en-US" sz="2500" b="1" dirty="0">
                <a:latin typeface="Times New Roman" panose="02020603050405020304" pitchFamily="18" charset="0"/>
                <a:ea typeface="+mn-ea"/>
                <a:cs typeface="+mn-cs"/>
              </a:rPr>
              <a:t>联邦快递</a:t>
            </a: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r>
              <a:rPr lang="en-US" altLang="zh-CN" sz="2500" b="1" dirty="0">
                <a:latin typeface="Times New Roman" panose="02020603050405020304" pitchFamily="18" charset="0"/>
                <a:ea typeface="+mn-ea"/>
                <a:cs typeface="+mn-cs"/>
              </a:rPr>
              <a:t>7. </a:t>
            </a:r>
            <a:r>
              <a:rPr lang="zh-CN" altLang="en-US" sz="2500" b="1" dirty="0">
                <a:latin typeface="Times New Roman" panose="02020603050405020304" pitchFamily="18" charset="0"/>
                <a:ea typeface="+mn-ea"/>
                <a:cs typeface="+mn-cs"/>
              </a:rPr>
              <a:t>百事公司 </a:t>
            </a: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endParaRPr lang="zh-CN" altLang="en-US" sz="2500" b="1" dirty="0">
              <a:latin typeface="Times New Roman" panose="02020603050405020304" pitchFamily="18" charset="0"/>
              <a:ea typeface="+mn-ea"/>
              <a:cs typeface="+mn-cs"/>
            </a:endParaRPr>
          </a:p>
          <a:p>
            <a:pPr marL="400050" indent="-400050" eaLnBrk="1" hangingPunct="1">
              <a:buSzPct val="70000"/>
              <a:buFont typeface="Wingdings" panose="05000000000000000000" pitchFamily="2" charset="2"/>
              <a:buNone/>
            </a:pPr>
            <a:r>
              <a:rPr lang="en-US" altLang="zh-CN" sz="2500" b="1" dirty="0">
                <a:latin typeface="Times New Roman" panose="02020603050405020304" pitchFamily="18" charset="0"/>
                <a:ea typeface="+mn-ea"/>
                <a:cs typeface="+mn-cs"/>
              </a:rPr>
              <a:t>8. </a:t>
            </a:r>
            <a:r>
              <a:rPr lang="zh-CN" altLang="en-US" sz="2500" b="1" dirty="0">
                <a:latin typeface="Times New Roman" panose="02020603050405020304" pitchFamily="18" charset="0"/>
                <a:ea typeface="+mn-ea"/>
                <a:cs typeface="+mn-cs"/>
              </a:rPr>
              <a:t>波音</a:t>
            </a:r>
            <a:r>
              <a:rPr lang="zh-CN" altLang="en-US" sz="2500" dirty="0">
                <a:latin typeface="宋体" panose="02010600030101010101" pitchFamily="2" charset="-122"/>
                <a:ea typeface="+mn-ea"/>
                <a:cs typeface="+mn-cs"/>
              </a:rPr>
              <a:t> </a:t>
            </a:r>
            <a:endParaRPr lang="zh-CN" altLang="en-US" sz="2500" dirty="0">
              <a:latin typeface="宋体" panose="02010600030101010101" pitchFamily="2" charset="-122"/>
              <a:ea typeface="+mn-ea"/>
              <a:cs typeface="+mn-cs"/>
            </a:endParaRPr>
          </a:p>
        </p:txBody>
      </p:sp>
      <p:sp>
        <p:nvSpPr>
          <p:cNvPr id="244740" name="Rectangle 4"/>
          <p:cNvSpPr>
            <a:spLocks noGrp="1"/>
          </p:cNvSpPr>
          <p:nvPr>
            <p:ph sz="half" idx="2"/>
          </p:nvPr>
        </p:nvSpPr>
        <p:spPr>
          <a:xfrm>
            <a:off x="6743700" y="2349500"/>
            <a:ext cx="3463925" cy="3592513"/>
          </a:xfrm>
        </p:spPr>
        <p:txBody>
          <a:bodyPr vert="horz" wrap="square" lIns="91440" tIns="45720" rIns="91440" bIns="45720" anchor="t" anchorCtr="0"/>
          <a:p>
            <a:pPr marL="361950" indent="-3619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Microsoft</a:t>
            </a: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Fedex</a:t>
            </a: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Pepsi</a:t>
            </a: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361950" indent="-3619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Boeing</a:t>
            </a:r>
            <a:endParaRPr lang="en-US" altLang="zh-CN" sz="2400" b="1" dirty="0">
              <a:latin typeface="Times New Roman" panose="02020603050405020304" pitchFamily="18" charset="0"/>
              <a:ea typeface="+mn-ea"/>
              <a:cs typeface="+mn-cs"/>
            </a:endParaRPr>
          </a:p>
        </p:txBody>
      </p:sp>
      <p:pic>
        <p:nvPicPr>
          <p:cNvPr id="26629" name="Picture 6" descr="问号1"/>
          <p:cNvPicPr>
            <a:picLocks noChangeAspect="1"/>
          </p:cNvPicPr>
          <p:nvPr/>
        </p:nvPicPr>
        <p:blipFill>
          <a:blip r:embed="rId1"/>
          <a:stretch>
            <a:fillRect/>
          </a:stretch>
        </p:blipFill>
        <p:spPr>
          <a:xfrm>
            <a:off x="9048750" y="0"/>
            <a:ext cx="1162050" cy="1584325"/>
          </a:xfrm>
          <a:prstGeom prst="rect">
            <a:avLst/>
          </a:prstGeom>
          <a:noFill/>
          <a:ln w="9525">
            <a:noFill/>
          </a:ln>
        </p:spPr>
      </p:pic>
      <p:pic>
        <p:nvPicPr>
          <p:cNvPr id="26630" name="Picture 7" descr="u=1433500688,266746730&amp;fm=0&amp;gp=0"/>
          <p:cNvPicPr>
            <a:picLocks noChangeAspect="1"/>
          </p:cNvPicPr>
          <p:nvPr/>
        </p:nvPicPr>
        <p:blipFill>
          <a:blip r:embed="rId2"/>
          <a:stretch>
            <a:fillRect/>
          </a:stretch>
        </p:blipFill>
        <p:spPr>
          <a:xfrm>
            <a:off x="8256588" y="3933825"/>
            <a:ext cx="2232025" cy="1727200"/>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4740">
                                            <p:txEl>
                                              <p:charRg st="0" end="10"/>
                                            </p:txEl>
                                          </p:spTgt>
                                        </p:tgtEl>
                                        <p:attrNameLst>
                                          <p:attrName>style.visibility</p:attrName>
                                        </p:attrNameLst>
                                      </p:cBhvr>
                                      <p:to>
                                        <p:strVal val="visible"/>
                                      </p:to>
                                    </p:set>
                                    <p:animEffect transition="in" filter="wipe(down)">
                                      <p:cBhvr>
                                        <p:cTn id="7" dur="500"/>
                                        <p:tgtEl>
                                          <p:spTgt spid="244740">
                                            <p:txEl>
                                              <p:charRg st="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4740">
                                            <p:txEl>
                                              <p:charRg st="11" end="17"/>
                                            </p:txEl>
                                          </p:spTgt>
                                        </p:tgtEl>
                                        <p:attrNameLst>
                                          <p:attrName>style.visibility</p:attrName>
                                        </p:attrNameLst>
                                      </p:cBhvr>
                                      <p:to>
                                        <p:strVal val="visible"/>
                                      </p:to>
                                    </p:set>
                                    <p:animEffect transition="in" filter="wipe(down)">
                                      <p:cBhvr>
                                        <p:cTn id="12" dur="500"/>
                                        <p:tgtEl>
                                          <p:spTgt spid="244740">
                                            <p:txEl>
                                              <p:charRg st="11"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44740">
                                            <p:txEl>
                                              <p:charRg st="18" end="24"/>
                                            </p:txEl>
                                          </p:spTgt>
                                        </p:tgtEl>
                                        <p:attrNameLst>
                                          <p:attrName>style.visibility</p:attrName>
                                        </p:attrNameLst>
                                      </p:cBhvr>
                                      <p:to>
                                        <p:strVal val="visible"/>
                                      </p:to>
                                    </p:set>
                                    <p:animEffect transition="in" filter="wipe(down)">
                                      <p:cBhvr>
                                        <p:cTn id="17" dur="500"/>
                                        <p:tgtEl>
                                          <p:spTgt spid="244740">
                                            <p:txEl>
                                              <p:charRg st="18" end="2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44740">
                                            <p:txEl>
                                              <p:charRg st="25" end="32"/>
                                            </p:txEl>
                                          </p:spTgt>
                                        </p:tgtEl>
                                        <p:attrNameLst>
                                          <p:attrName>style.visibility</p:attrName>
                                        </p:attrNameLst>
                                      </p:cBhvr>
                                      <p:to>
                                        <p:strVal val="visible"/>
                                      </p:to>
                                    </p:set>
                                    <p:animEffect transition="in" filter="wipe(down)">
                                      <p:cBhvr>
                                        <p:cTn id="22" dur="500"/>
                                        <p:tgtEl>
                                          <p:spTgt spid="244740">
                                            <p:txEl>
                                              <p:charRg st="25" end="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740"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63" name="Rectangle 3"/>
          <p:cNvSpPr>
            <a:spLocks noGrp="1"/>
          </p:cNvSpPr>
          <p:nvPr>
            <p:ph type="body" idx="4294967295"/>
          </p:nvPr>
        </p:nvSpPr>
        <p:spPr>
          <a:xfrm>
            <a:off x="1524000" y="981075"/>
            <a:ext cx="8039735" cy="4114800"/>
          </a:xfrm>
        </p:spPr>
        <p:txBody>
          <a:bodyPr vert="horz" wrap="square" lIns="91440" tIns="45720" rIns="91440" bIns="45720" anchor="t" anchorCtr="0"/>
          <a:p>
            <a:pPr eaLnBrk="1" hangingPunct="1"/>
            <a:r>
              <a:rPr lang="en-US" altLang="zh-CN" sz="3200" b="1" dirty="0">
                <a:latin typeface="Times New Roman" panose="02020603050405020304" pitchFamily="18" charset="0"/>
              </a:rPr>
              <a:t>【</a:t>
            </a:r>
            <a:r>
              <a:rPr lang="zh-CN" altLang="en-US" sz="3200" b="1" dirty="0">
                <a:latin typeface="Times New Roman" panose="02020603050405020304" pitchFamily="18" charset="0"/>
              </a:rPr>
              <a:t>解析</a:t>
            </a:r>
            <a:r>
              <a:rPr lang="en-US" altLang="zh-CN" sz="3200" b="1" dirty="0">
                <a:latin typeface="Times New Roman" panose="02020603050405020304" pitchFamily="18" charset="0"/>
              </a:rPr>
              <a:t>】</a:t>
            </a:r>
            <a:endParaRPr lang="en-US" altLang="zh-CN" sz="3200" b="1" dirty="0">
              <a:latin typeface="Times New Roman" panose="02020603050405020304" pitchFamily="18" charset="0"/>
            </a:endParaRPr>
          </a:p>
          <a:p>
            <a:pPr eaLnBrk="1" hangingPunct="1">
              <a:lnSpc>
                <a:spcPct val="140000"/>
              </a:lnSpc>
            </a:pPr>
            <a:r>
              <a:rPr lang="en-US" altLang="zh-CN" sz="2000" b="1" dirty="0">
                <a:latin typeface="Times New Roman" panose="02020603050405020304" pitchFamily="18" charset="0"/>
              </a:rPr>
              <a:t>1. </a:t>
            </a:r>
            <a:r>
              <a:rPr lang="zh-CN" altLang="en-US" sz="2000" b="1" dirty="0">
                <a:latin typeface="Times New Roman" panose="02020603050405020304" pitchFamily="18" charset="0"/>
              </a:rPr>
              <a:t>众所周知，</a:t>
            </a:r>
            <a:r>
              <a:rPr lang="en-US" altLang="zh-CN" sz="2000" b="1" dirty="0">
                <a:latin typeface="Times New Roman" panose="02020603050405020304" pitchFamily="18" charset="0"/>
              </a:rPr>
              <a:t>2006</a:t>
            </a:r>
            <a:r>
              <a:rPr lang="zh-CN" altLang="en-US" sz="2000" b="1" dirty="0">
                <a:latin typeface="Times New Roman" panose="02020603050405020304" pitchFamily="18" charset="0"/>
              </a:rPr>
              <a:t>年度美国</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财富</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杂志评出的世界</a:t>
            </a:r>
            <a:r>
              <a:rPr lang="en-US" altLang="zh-CN" sz="2000" b="1" dirty="0">
                <a:latin typeface="Times New Roman" panose="02020603050405020304" pitchFamily="18" charset="0"/>
              </a:rPr>
              <a:t>500</a:t>
            </a:r>
            <a:r>
              <a:rPr lang="zh-CN" altLang="en-US" sz="2000" b="1" dirty="0">
                <a:latin typeface="Times New Roman" panose="02020603050405020304" pitchFamily="18" charset="0"/>
              </a:rPr>
              <a:t>强公司之首是埃克森美孚（</a:t>
            </a:r>
            <a:r>
              <a:rPr lang="en-US" altLang="zh-CN" sz="2000" b="1" dirty="0">
                <a:latin typeface="Times New Roman" panose="02020603050405020304" pitchFamily="18" charset="0"/>
              </a:rPr>
              <a:t>ExxonMobil</a:t>
            </a:r>
            <a:r>
              <a:rPr lang="zh-CN" altLang="en-US" sz="2000" b="1" dirty="0">
                <a:latin typeface="Times New Roman" panose="02020603050405020304" pitchFamily="18" charset="0"/>
              </a:rPr>
              <a:t>），早在多年前，美国这家石油公司为了设计出既适应世界各地风俗、又符合各个国家法律的名字和图案，邀请了多方面专家和机构，历时六年、耗资一亿美元调查了</a:t>
            </a:r>
            <a:r>
              <a:rPr lang="en-US" altLang="zh-CN" sz="2000" b="1" dirty="0">
                <a:latin typeface="Times New Roman" panose="02020603050405020304" pitchFamily="18" charset="0"/>
              </a:rPr>
              <a:t>55</a:t>
            </a:r>
            <a:r>
              <a:rPr lang="zh-CN" altLang="en-US" sz="2000" b="1" dirty="0">
                <a:latin typeface="Times New Roman" panose="02020603050405020304" pitchFamily="18" charset="0"/>
              </a:rPr>
              <a:t>个国家和地区，最后才确定了埃克森（</a:t>
            </a:r>
            <a:r>
              <a:rPr lang="en-US" altLang="zh-CN" sz="2000" b="1" dirty="0">
                <a:latin typeface="Times New Roman" panose="02020603050405020304" pitchFamily="18" charset="0"/>
              </a:rPr>
              <a:t>EXXON</a:t>
            </a:r>
            <a:r>
              <a:rPr lang="zh-CN" altLang="en-US" sz="2000" b="1" dirty="0">
                <a:latin typeface="Times New Roman" panose="02020603050405020304" pitchFamily="18" charset="0"/>
              </a:rPr>
              <a:t>）的命名，并且从设计出来的一万多个商标中筛选出一个，如今这个品牌通行全球，品牌价值已达上百亿美元。</a:t>
            </a:r>
            <a:endParaRPr lang="zh-CN" altLang="en-US" sz="2000" b="1" dirty="0">
              <a:latin typeface="Times New Roman" panose="02020603050405020304" pitchFamily="18" charset="0"/>
            </a:endParaRPr>
          </a:p>
          <a:p>
            <a:pPr eaLnBrk="1" hangingPunct="1">
              <a:lnSpc>
                <a:spcPct val="140000"/>
              </a:lnSpc>
            </a:pPr>
            <a:r>
              <a:rPr lang="en-US" altLang="zh-CN" sz="2000" b="1" dirty="0">
                <a:latin typeface="Times New Roman" panose="02020603050405020304" pitchFamily="18" charset="0"/>
              </a:rPr>
              <a:t>2. </a:t>
            </a:r>
            <a:r>
              <a:rPr lang="zh-CN" altLang="en-US" sz="2000" b="1" dirty="0">
                <a:latin typeface="Times New Roman" panose="02020603050405020304" pitchFamily="18" charset="0"/>
              </a:rPr>
              <a:t>公司名称</a:t>
            </a:r>
            <a:r>
              <a:rPr lang="en-US" altLang="zh-CN" sz="2000" b="1" dirty="0">
                <a:latin typeface="Times New Roman" panose="02020603050405020304" pitchFamily="18" charset="0"/>
              </a:rPr>
              <a:t>Sinopec</a:t>
            </a:r>
            <a:r>
              <a:rPr lang="zh-CN" altLang="en-US" sz="2000" b="1" dirty="0">
                <a:latin typeface="Times New Roman" panose="02020603050405020304" pitchFamily="18" charset="0"/>
              </a:rPr>
              <a:t>由两部分组成，</a:t>
            </a:r>
            <a:r>
              <a:rPr lang="en-US" altLang="zh-CN" sz="2000" b="1" dirty="0">
                <a:latin typeface="Times New Roman" panose="02020603050405020304" pitchFamily="18" charset="0"/>
              </a:rPr>
              <a:t>Sino</a:t>
            </a:r>
            <a:r>
              <a:rPr lang="zh-CN" altLang="en-US" sz="2000" b="1" dirty="0">
                <a:latin typeface="Times New Roman" panose="02020603050405020304" pitchFamily="18" charset="0"/>
              </a:rPr>
              <a:t>表示其地域，</a:t>
            </a:r>
            <a:r>
              <a:rPr lang="en-US" altLang="zh-CN" sz="2000" b="1" dirty="0">
                <a:latin typeface="Times New Roman" panose="02020603050405020304" pitchFamily="18" charset="0"/>
              </a:rPr>
              <a:t>pec</a:t>
            </a:r>
            <a:r>
              <a:rPr lang="zh-CN" altLang="en-US" sz="2000" b="1" dirty="0">
                <a:latin typeface="Times New Roman" panose="02020603050405020304" pitchFamily="18" charset="0"/>
              </a:rPr>
              <a:t>是</a:t>
            </a:r>
            <a:r>
              <a:rPr lang="en-US" altLang="zh-CN" sz="2000" b="1" dirty="0">
                <a:latin typeface="Times New Roman" panose="02020603050405020304" pitchFamily="18" charset="0"/>
              </a:rPr>
              <a:t>Petroleum and Chemical Corporation</a:t>
            </a:r>
            <a:r>
              <a:rPr lang="zh-CN" altLang="en-US" sz="2000" b="1" dirty="0">
                <a:latin typeface="Times New Roman" panose="02020603050405020304" pitchFamily="18" charset="0"/>
              </a:rPr>
              <a:t>的缩写，表示其所主营的产品，简洁易记。</a:t>
            </a:r>
            <a:endParaRPr lang="zh-CN" altLang="en-US" sz="2000" b="1" dirty="0">
              <a:latin typeface="Times New Roman" panose="02020603050405020304" pitchFamily="18" charset="0"/>
            </a:endParaRPr>
          </a:p>
        </p:txBody>
      </p:sp>
      <p:pic>
        <p:nvPicPr>
          <p:cNvPr id="27651" name="Picture 5" descr="EXXON_MOBIL_logo"/>
          <p:cNvPicPr>
            <a:picLocks noChangeAspect="1"/>
          </p:cNvPicPr>
          <p:nvPr/>
        </p:nvPicPr>
        <p:blipFill>
          <a:blip r:embed="rId1"/>
          <a:stretch>
            <a:fillRect/>
          </a:stretch>
        </p:blipFill>
        <p:spPr>
          <a:xfrm>
            <a:off x="9488805" y="1988820"/>
            <a:ext cx="2411730" cy="140271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763">
                                            <p:txEl>
                                              <p:charRg st="0" end="5"/>
                                            </p:txEl>
                                          </p:spTgt>
                                        </p:tgtEl>
                                        <p:attrNameLst>
                                          <p:attrName>style.visibility</p:attrName>
                                        </p:attrNameLst>
                                      </p:cBhvr>
                                      <p:to>
                                        <p:strVal val="visible"/>
                                      </p:to>
                                    </p:set>
                                    <p:animEffect transition="in" filter="fade">
                                      <p:cBhvr>
                                        <p:cTn id="7" dur="2000"/>
                                        <p:tgtEl>
                                          <p:spTgt spid="245763">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5763">
                                            <p:txEl>
                                              <p:charRg st="5" end="204"/>
                                            </p:txEl>
                                          </p:spTgt>
                                        </p:tgtEl>
                                        <p:attrNameLst>
                                          <p:attrName>style.visibility</p:attrName>
                                        </p:attrNameLst>
                                      </p:cBhvr>
                                      <p:to>
                                        <p:strVal val="visible"/>
                                      </p:to>
                                    </p:set>
                                    <p:animEffect transition="in" filter="fade">
                                      <p:cBhvr>
                                        <p:cTn id="12" dur="2000"/>
                                        <p:tgtEl>
                                          <p:spTgt spid="245763">
                                            <p:txEl>
                                              <p:charRg st="5" end="20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5763">
                                            <p:txEl>
                                              <p:charRg st="204" end="293"/>
                                            </p:txEl>
                                          </p:spTgt>
                                        </p:tgtEl>
                                        <p:attrNameLst>
                                          <p:attrName>style.visibility</p:attrName>
                                        </p:attrNameLst>
                                      </p:cBhvr>
                                      <p:to>
                                        <p:strVal val="visible"/>
                                      </p:to>
                                    </p:set>
                                    <p:animEffect transition="in" filter="fade">
                                      <p:cBhvr>
                                        <p:cTn id="17" dur="2000"/>
                                        <p:tgtEl>
                                          <p:spTgt spid="245763">
                                            <p:txEl>
                                              <p:charRg st="204" end="29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3"/>
          <p:cNvSpPr>
            <a:spLocks noGrp="1"/>
          </p:cNvSpPr>
          <p:nvPr>
            <p:ph idx="1"/>
          </p:nvPr>
        </p:nvSpPr>
        <p:spPr>
          <a:xfrm>
            <a:off x="1826260" y="908685"/>
            <a:ext cx="9660890" cy="4400550"/>
          </a:xfrm>
        </p:spPr>
        <p:txBody>
          <a:bodyPr vert="horz" wrap="square" lIns="91440" tIns="45720" rIns="91440" bIns="45720" anchor="t" anchorCtr="0"/>
          <a:p>
            <a:pPr eaLnBrk="1" hangingPunct="1">
              <a:lnSpc>
                <a:spcPct val="120000"/>
              </a:lnSpc>
            </a:pPr>
            <a:r>
              <a:rPr lang="en-US" altLang="zh-CN" sz="3200" b="1" dirty="0">
                <a:latin typeface="Times New Roman" panose="02020603050405020304" pitchFamily="18" charset="0"/>
              </a:rPr>
              <a:t>【</a:t>
            </a:r>
            <a:r>
              <a:rPr lang="zh-CN" altLang="en-US" sz="3200" b="1" dirty="0">
                <a:latin typeface="Times New Roman" panose="02020603050405020304" pitchFamily="18" charset="0"/>
              </a:rPr>
              <a:t>解析</a:t>
            </a:r>
            <a:r>
              <a:rPr lang="en-US" altLang="zh-CN" sz="3200" b="1" dirty="0">
                <a:latin typeface="Times New Roman" panose="02020603050405020304" pitchFamily="18" charset="0"/>
              </a:rPr>
              <a:t>】</a:t>
            </a:r>
            <a:endParaRPr lang="en-US" altLang="zh-CN" sz="3200" b="1" dirty="0">
              <a:latin typeface="Times New Roman" panose="02020603050405020304" pitchFamily="18" charset="0"/>
            </a:endParaRPr>
          </a:p>
          <a:p>
            <a:pPr eaLnBrk="1" hangingPunct="1">
              <a:lnSpc>
                <a:spcPct val="120000"/>
              </a:lnSpc>
            </a:pPr>
            <a:r>
              <a:rPr lang="en-US" altLang="zh-CN" sz="2400" b="1" dirty="0">
                <a:latin typeface="Times New Roman" panose="02020603050405020304" pitchFamily="18" charset="0"/>
              </a:rPr>
              <a:t>3. </a:t>
            </a:r>
            <a:r>
              <a:rPr lang="zh-CN" altLang="en-US" sz="2400" b="1" dirty="0">
                <a:latin typeface="Times New Roman" panose="02020603050405020304" pitchFamily="18" charset="0"/>
              </a:rPr>
              <a:t>汇丰控股起源于汇丰银行。汇丰银行是为了向从事对华贸易的公司提供融资和结算服务而于</a:t>
            </a:r>
            <a:r>
              <a:rPr lang="en-US" altLang="zh-CN" sz="2400" b="1" dirty="0">
                <a:latin typeface="Times New Roman" panose="02020603050405020304" pitchFamily="18" charset="0"/>
              </a:rPr>
              <a:t>1864</a:t>
            </a:r>
            <a:r>
              <a:rPr lang="zh-CN" altLang="en-US" sz="2400" b="1" dirty="0">
                <a:latin typeface="Times New Roman" panose="02020603050405020304" pitchFamily="18" charset="0"/>
              </a:rPr>
              <a:t>年在香港建立的。它的名称就体现了传统的起名方法，使用吉祥色彩的词“丰”“顺”“兴”“福”“仁”“和”等。英文全名</a:t>
            </a:r>
            <a:r>
              <a:rPr lang="en-US" altLang="zh-CN" sz="2400" b="1" dirty="0">
                <a:latin typeface="Times New Roman" panose="02020603050405020304" pitchFamily="18" charset="0"/>
              </a:rPr>
              <a:t>Hong Kong and Shanghai Banking Corporation, </a:t>
            </a:r>
            <a:r>
              <a:rPr lang="zh-CN" altLang="en-US" sz="2400" b="1" dirty="0">
                <a:latin typeface="Times New Roman" panose="02020603050405020304" pitchFamily="18" charset="0"/>
              </a:rPr>
              <a:t>简称</a:t>
            </a:r>
            <a:r>
              <a:rPr lang="en-US" altLang="zh-CN" sz="2400" b="1" dirty="0">
                <a:latin typeface="Times New Roman" panose="02020603050405020304" pitchFamily="18" charset="0"/>
              </a:rPr>
              <a:t>HSBC</a:t>
            </a:r>
            <a:r>
              <a:rPr lang="zh-CN" altLang="en-US" sz="2400" b="1" dirty="0">
                <a:latin typeface="Times New Roman" panose="02020603050405020304" pitchFamily="18" charset="0"/>
              </a:rPr>
              <a:t>。</a:t>
            </a:r>
            <a:endParaRPr lang="zh-CN" altLang="en-US" sz="2400" b="1" dirty="0">
              <a:latin typeface="Times New Roman" panose="02020603050405020304" pitchFamily="18" charset="0"/>
            </a:endParaRPr>
          </a:p>
          <a:p>
            <a:pPr eaLnBrk="1" hangingPunct="1">
              <a:lnSpc>
                <a:spcPct val="120000"/>
              </a:lnSpc>
            </a:pPr>
            <a:r>
              <a:rPr lang="en-US" altLang="zh-CN" sz="2400" b="1" dirty="0">
                <a:latin typeface="Times New Roman" panose="02020603050405020304" pitchFamily="18" charset="0"/>
              </a:rPr>
              <a:t>4. </a:t>
            </a:r>
            <a:r>
              <a:rPr lang="zh-CN" altLang="en-US" sz="2400" b="1" dirty="0">
                <a:latin typeface="Times New Roman" panose="02020603050405020304" pitchFamily="18" charset="0"/>
              </a:rPr>
              <a:t>标致：法国标致雪铁龙集团（</a:t>
            </a:r>
            <a:r>
              <a:rPr lang="en-US" altLang="zh-CN" sz="2400" b="1" dirty="0">
                <a:latin typeface="Times New Roman" panose="02020603050405020304" pitchFamily="18" charset="0"/>
              </a:rPr>
              <a:t>PSA</a:t>
            </a:r>
            <a:r>
              <a:rPr lang="zh-CN" altLang="en-US" sz="2400" b="1" dirty="0">
                <a:latin typeface="Times New Roman" panose="02020603050405020304" pitchFamily="18" charset="0"/>
              </a:rPr>
              <a:t>）旗下著名的汽车和自行车品牌，其译名“标致”，含义为外表、风度等接近完美或理想境界，唤起美感上的享受，符合其高品质的内涵和要求。</a:t>
            </a:r>
            <a:endParaRPr lang="zh-CN" altLang="en-US" sz="2400" b="1" dirty="0">
              <a:latin typeface="Times New Roman" panose="02020603050405020304" pitchFamily="18" charset="0"/>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7811" name="Rectangle 3"/>
          <p:cNvSpPr>
            <a:spLocks noGrp="1"/>
          </p:cNvSpPr>
          <p:nvPr>
            <p:ph type="body" idx="4294967295"/>
          </p:nvPr>
        </p:nvSpPr>
        <p:spPr>
          <a:xfrm>
            <a:off x="1631950" y="981075"/>
            <a:ext cx="9403080" cy="5616575"/>
          </a:xfrm>
        </p:spPr>
        <p:txBody>
          <a:bodyPr vert="horz" wrap="square" lIns="91440" tIns="45720" rIns="91440" bIns="45720" anchor="t" anchorCtr="0"/>
          <a:p>
            <a:pPr marL="0" indent="0" eaLnBrk="1" hangingPunct="1">
              <a:lnSpc>
                <a:spcPct val="120000"/>
              </a:lnSpc>
              <a:buNone/>
            </a:pPr>
            <a:r>
              <a:rPr lang="en-US" altLang="zh-CN" sz="2800" b="1" dirty="0">
                <a:latin typeface="Times New Roman" panose="02020603050405020304" pitchFamily="18" charset="0"/>
              </a:rPr>
              <a:t>【</a:t>
            </a:r>
            <a:r>
              <a:rPr lang="zh-CN" altLang="en-US" sz="2800" b="1" dirty="0">
                <a:latin typeface="Times New Roman" panose="02020603050405020304" pitchFamily="18" charset="0"/>
              </a:rPr>
              <a:t>解析</a:t>
            </a:r>
            <a:r>
              <a:rPr lang="en-US" altLang="zh-CN" sz="2800" b="1" dirty="0">
                <a:latin typeface="Times New Roman" panose="02020603050405020304" pitchFamily="18" charset="0"/>
              </a:rPr>
              <a:t>】</a:t>
            </a:r>
            <a:endParaRPr lang="en-US" altLang="zh-CN" sz="2800" b="1" dirty="0">
              <a:latin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5. </a:t>
            </a:r>
            <a:r>
              <a:rPr lang="zh-CN" altLang="en-US" sz="2000" b="1" dirty="0">
                <a:latin typeface="Times New Roman" panose="02020603050405020304" pitchFamily="18" charset="0"/>
                <a:cs typeface="Times New Roman" panose="02020603050405020304" pitchFamily="18" charset="0"/>
              </a:rPr>
              <a:t>有时缩略</a:t>
            </a:r>
            <a:r>
              <a:rPr lang="en-US" altLang="zh-CN" sz="2000" b="1" dirty="0">
                <a:latin typeface="Times New Roman" panose="02020603050405020304" pitchFamily="18" charset="0"/>
                <a:cs typeface="Times New Roman" panose="02020603050405020304" pitchFamily="18" charset="0"/>
              </a:rPr>
              <a:t>MS</a:t>
            </a:r>
            <a:r>
              <a:rPr lang="zh-CN" altLang="en-US" sz="2000" b="1" dirty="0">
                <a:latin typeface="Times New Roman" panose="02020603050405020304" pitchFamily="18" charset="0"/>
                <a:cs typeface="Times New Roman" panose="02020603050405020304" pitchFamily="18" charset="0"/>
              </a:rPr>
              <a:t>，作为全球最著名的软件商，美国软件巨头微软公司的名字，</a:t>
            </a:r>
            <a:r>
              <a:rPr lang="en-US" altLang="zh-CN" sz="2000" b="1" dirty="0">
                <a:latin typeface="Times New Roman" panose="02020603050405020304" pitchFamily="18" charset="0"/>
                <a:cs typeface="Times New Roman" panose="02020603050405020304" pitchFamily="18" charset="0"/>
              </a:rPr>
              <a:t>Microsoft</a:t>
            </a:r>
            <a:r>
              <a:rPr lang="zh-CN" altLang="en-US" sz="2000" b="1" dirty="0">
                <a:latin typeface="Times New Roman" panose="02020603050405020304" pitchFamily="18" charset="0"/>
                <a:cs typeface="Times New Roman" panose="02020603050405020304" pitchFamily="18" charset="0"/>
              </a:rPr>
              <a:t>其实是由两个英语单词组成：</a:t>
            </a:r>
            <a:r>
              <a:rPr lang="en-US" altLang="zh-CN" sz="2000" b="1" dirty="0">
                <a:latin typeface="Times New Roman" panose="02020603050405020304" pitchFamily="18" charset="0"/>
                <a:cs typeface="Times New Roman" panose="02020603050405020304" pitchFamily="18" charset="0"/>
              </a:rPr>
              <a:t>Micro</a:t>
            </a:r>
            <a:r>
              <a:rPr lang="zh-CN" altLang="en-US" sz="2000" b="1" dirty="0">
                <a:latin typeface="Times New Roman" panose="02020603050405020304" pitchFamily="18" charset="0"/>
                <a:cs typeface="Times New Roman" panose="02020603050405020304" pitchFamily="18" charset="0"/>
              </a:rPr>
              <a:t>意为“微小”，</a:t>
            </a:r>
            <a:r>
              <a:rPr lang="en-US" altLang="zh-CN" sz="2000" b="1" dirty="0">
                <a:latin typeface="Times New Roman" panose="02020603050405020304" pitchFamily="18" charset="0"/>
                <a:cs typeface="Times New Roman" panose="02020603050405020304" pitchFamily="18" charset="0"/>
              </a:rPr>
              <a:t>Soft</a:t>
            </a:r>
            <a:r>
              <a:rPr lang="zh-CN" altLang="en-US" sz="2000" b="1" dirty="0">
                <a:latin typeface="Times New Roman" panose="02020603050405020304" pitchFamily="18" charset="0"/>
                <a:cs typeface="Times New Roman" panose="02020603050405020304" pitchFamily="18" charset="0"/>
              </a:rPr>
              <a:t>意为“软的”，此处应为“</a:t>
            </a:r>
            <a:r>
              <a:rPr lang="en-US" altLang="zh-CN" sz="2000" b="1" dirty="0">
                <a:latin typeface="Times New Roman" panose="02020603050405020304" pitchFamily="18" charset="0"/>
                <a:cs typeface="Times New Roman" panose="02020603050405020304" pitchFamily="18" charset="0"/>
              </a:rPr>
              <a:t>Software</a:t>
            </a:r>
            <a:r>
              <a:rPr lang="zh-CN" altLang="en-US" sz="2000" b="1" dirty="0">
                <a:latin typeface="Times New Roman" panose="02020603050405020304" pitchFamily="18" charset="0"/>
                <a:cs typeface="Times New Roman" panose="02020603050405020304" pitchFamily="18" charset="0"/>
              </a:rPr>
              <a:t>（软件）”，顾名思义，微软（</a:t>
            </a:r>
            <a:r>
              <a:rPr lang="en-US" altLang="zh-CN" sz="2000" b="1" dirty="0">
                <a:latin typeface="Times New Roman" panose="02020603050405020304" pitchFamily="18" charset="0"/>
                <a:cs typeface="Times New Roman" panose="02020603050405020304" pitchFamily="18" charset="0"/>
              </a:rPr>
              <a:t>Microsoft</a:t>
            </a:r>
            <a:r>
              <a:rPr lang="zh-CN" altLang="en-US" sz="2000" b="1" dirty="0">
                <a:latin typeface="Times New Roman" panose="02020603050405020304" pitchFamily="18" charset="0"/>
                <a:cs typeface="Times New Roman" panose="02020603050405020304" pitchFamily="18" charset="0"/>
              </a:rPr>
              <a:t>）是专门生产软件的公司。</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6. </a:t>
            </a:r>
            <a:r>
              <a:rPr lang="zh-CN" altLang="en-US" sz="2000" b="1" dirty="0">
                <a:latin typeface="Times New Roman" panose="02020603050405020304" pitchFamily="18" charset="0"/>
                <a:cs typeface="Times New Roman" panose="02020603050405020304" pitchFamily="18" charset="0"/>
              </a:rPr>
              <a:t>作为一个物流运输企业，</a:t>
            </a:r>
            <a:r>
              <a:rPr lang="en-US" altLang="zh-CN" sz="2000" b="1" dirty="0">
                <a:latin typeface="Times New Roman" panose="02020603050405020304" pitchFamily="18" charset="0"/>
                <a:cs typeface="Times New Roman" panose="02020603050405020304" pitchFamily="18" charset="0"/>
              </a:rPr>
              <a:t>Fedex</a:t>
            </a:r>
            <a:r>
              <a:rPr lang="zh-CN" altLang="en-US" sz="2000" b="1" dirty="0">
                <a:latin typeface="Times New Roman" panose="02020603050405020304" pitchFamily="18" charset="0"/>
                <a:cs typeface="Times New Roman" panose="02020603050405020304" pitchFamily="18" charset="0"/>
              </a:rPr>
              <a:t>这个名字的构造很巧妙</a:t>
            </a:r>
            <a:r>
              <a:rPr lang="en-US" altLang="zh-CN" sz="2000" b="1" dirty="0">
                <a:latin typeface="Times New Roman" panose="02020603050405020304" pitchFamily="18" charset="0"/>
                <a:cs typeface="Times New Roman" panose="02020603050405020304" pitchFamily="18" charset="0"/>
              </a:rPr>
              <a:t>, Fed</a:t>
            </a:r>
            <a:r>
              <a:rPr lang="zh-CN" altLang="en-US" sz="2000" b="1" dirty="0">
                <a:latin typeface="Times New Roman" panose="02020603050405020304" pitchFamily="18" charset="0"/>
                <a:cs typeface="Times New Roman" panose="02020603050405020304" pitchFamily="18" charset="0"/>
              </a:rPr>
              <a:t>指联邦，</a:t>
            </a:r>
            <a:r>
              <a:rPr lang="en-US" altLang="zh-CN" sz="2000" b="1" dirty="0">
                <a:latin typeface="Times New Roman" panose="02020603050405020304" pitchFamily="18" charset="0"/>
                <a:cs typeface="Times New Roman" panose="02020603050405020304" pitchFamily="18" charset="0"/>
              </a:rPr>
              <a:t>ex</a:t>
            </a:r>
            <a:r>
              <a:rPr lang="zh-CN" altLang="en-US" sz="2000" b="1" dirty="0">
                <a:latin typeface="Times New Roman" panose="02020603050405020304" pitchFamily="18" charset="0"/>
                <a:cs typeface="Times New Roman" panose="02020603050405020304" pitchFamily="18" charset="0"/>
              </a:rPr>
              <a:t>指“迅速的，快捷的”。这个新造词在发音上也很干脆利落，很符合企业的特质。</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7. </a:t>
            </a:r>
            <a:r>
              <a:rPr lang="zh-CN" altLang="en-US" sz="2000" b="1" dirty="0">
                <a:latin typeface="Times New Roman" panose="02020603050405020304" pitchFamily="18" charset="0"/>
                <a:cs typeface="Times New Roman" panose="02020603050405020304" pitchFamily="18" charset="0"/>
              </a:rPr>
              <a:t>成功的企业推广和成功的产品是分不开的，百事作为一个中文译名与其产品</a:t>
            </a:r>
            <a:r>
              <a:rPr lang="en-US" altLang="zh-CN" sz="2000" b="1" dirty="0">
                <a:latin typeface="Times New Roman" panose="02020603050405020304" pitchFamily="18" charset="0"/>
                <a:cs typeface="Times New Roman" panose="02020603050405020304" pitchFamily="18" charset="0"/>
              </a:rPr>
              <a:t>——</a:t>
            </a:r>
            <a:r>
              <a:rPr lang="zh-CN" altLang="en-US" sz="2000" b="1" dirty="0">
                <a:latin typeface="Times New Roman" panose="02020603050405020304" pitchFamily="18" charset="0"/>
                <a:cs typeface="Times New Roman" panose="02020603050405020304" pitchFamily="18" charset="0"/>
              </a:rPr>
              <a:t>可乐很好地搭配，符合中国人讨喜的心理。</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8. Boeing</a:t>
            </a:r>
            <a:r>
              <a:rPr lang="zh-CN" altLang="en-US" sz="2000" b="1" dirty="0">
                <a:latin typeface="Times New Roman" panose="02020603050405020304" pitchFamily="18" charset="0"/>
                <a:cs typeface="Times New Roman" panose="02020603050405020304" pitchFamily="18" charset="0"/>
              </a:rPr>
              <a:t>翻译成波音，是典型的音译法。</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7811">
                                            <p:txEl>
                                              <p:charRg st="0" end="5"/>
                                            </p:txEl>
                                          </p:spTgt>
                                        </p:tgtEl>
                                        <p:attrNameLst>
                                          <p:attrName>style.visibility</p:attrName>
                                        </p:attrNameLst>
                                      </p:cBhvr>
                                      <p:to>
                                        <p:strVal val="visible"/>
                                      </p:to>
                                    </p:set>
                                    <p:animEffect transition="in" filter="fade">
                                      <p:cBhvr>
                                        <p:cTn id="7" dur="2000"/>
                                        <p:tgtEl>
                                          <p:spTgt spid="247811">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7811">
                                            <p:txEl>
                                              <p:charRg st="5" end="135"/>
                                            </p:txEl>
                                          </p:spTgt>
                                        </p:tgtEl>
                                        <p:attrNameLst>
                                          <p:attrName>style.visibility</p:attrName>
                                        </p:attrNameLst>
                                      </p:cBhvr>
                                      <p:to>
                                        <p:strVal val="visible"/>
                                      </p:to>
                                    </p:set>
                                    <p:animEffect transition="in" filter="fade">
                                      <p:cBhvr>
                                        <p:cTn id="12" dur="2000"/>
                                        <p:tgtEl>
                                          <p:spTgt spid="247811">
                                            <p:txEl>
                                              <p:charRg st="5" end="13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7811">
                                            <p:txEl>
                                              <p:charRg st="135" end="212"/>
                                            </p:txEl>
                                          </p:spTgt>
                                        </p:tgtEl>
                                        <p:attrNameLst>
                                          <p:attrName>style.visibility</p:attrName>
                                        </p:attrNameLst>
                                      </p:cBhvr>
                                      <p:to>
                                        <p:strVal val="visible"/>
                                      </p:to>
                                    </p:set>
                                    <p:animEffect transition="in" filter="fade">
                                      <p:cBhvr>
                                        <p:cTn id="17" dur="2000"/>
                                        <p:tgtEl>
                                          <p:spTgt spid="247811">
                                            <p:txEl>
                                              <p:charRg st="135" end="21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7811">
                                            <p:txEl>
                                              <p:charRg st="212" end="270"/>
                                            </p:txEl>
                                          </p:spTgt>
                                        </p:tgtEl>
                                        <p:attrNameLst>
                                          <p:attrName>style.visibility</p:attrName>
                                        </p:attrNameLst>
                                      </p:cBhvr>
                                      <p:to>
                                        <p:strVal val="visible"/>
                                      </p:to>
                                    </p:set>
                                    <p:animEffect transition="in" filter="fade">
                                      <p:cBhvr>
                                        <p:cTn id="22" dur="2000"/>
                                        <p:tgtEl>
                                          <p:spTgt spid="247811">
                                            <p:txEl>
                                              <p:charRg st="212" end="27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7811">
                                            <p:txEl>
                                              <p:charRg st="270" end="295"/>
                                            </p:txEl>
                                          </p:spTgt>
                                        </p:tgtEl>
                                        <p:attrNameLst>
                                          <p:attrName>style.visibility</p:attrName>
                                        </p:attrNameLst>
                                      </p:cBhvr>
                                      <p:to>
                                        <p:strVal val="visible"/>
                                      </p:to>
                                    </p:set>
                                    <p:animEffect transition="in" filter="fade">
                                      <p:cBhvr>
                                        <p:cTn id="27" dur="2000"/>
                                        <p:tgtEl>
                                          <p:spTgt spid="247811">
                                            <p:txEl>
                                              <p:charRg st="270" end="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p:cNvSpPr>
          <p:nvPr>
            <p:ph type="title"/>
          </p:nvPr>
        </p:nvSpPr>
        <p:spPr/>
        <p:txBody>
          <a:bodyPr vert="horz" wrap="square" lIns="91440" tIns="45720" rIns="91440" bIns="45720" anchor="b" anchorCtr="0"/>
          <a:p>
            <a:pPr eaLnBrk="1" hangingPunct="1"/>
            <a:r>
              <a:rPr lang="en-US" altLang="zh-CN" b="1" dirty="0"/>
              <a:t>§ PART THREE </a:t>
            </a:r>
            <a:r>
              <a:rPr lang="zh-CN" altLang="en-US" dirty="0"/>
              <a:t>组织机构技巧</a:t>
            </a:r>
            <a:endParaRPr lang="zh-CN" altLang="en-US" dirty="0"/>
          </a:p>
        </p:txBody>
      </p:sp>
      <p:sp>
        <p:nvSpPr>
          <p:cNvPr id="30723" name="Rectangle 3"/>
          <p:cNvSpPr>
            <a:spLocks noGrp="1"/>
          </p:cNvSpPr>
          <p:nvPr>
            <p:ph idx="1"/>
          </p:nvPr>
        </p:nvSpPr>
        <p:spPr>
          <a:xfrm>
            <a:off x="1927225" y="2204720"/>
            <a:ext cx="9550400" cy="403225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请阅读下列组织机构名，这些名称还有其他的说法吗，为什么？ </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International Committee of the Red Cross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International Olympic Committee</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International Criminal Police Organization</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Federal Bureau of Investigation</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Ministry of Commerce</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Ministry of Culture and Tourism</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SUN YAT-SEN UNIVERSITY</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Shanghai Jiaotong University</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30724" name="Text Box 4"/>
          <p:cNvSpPr txBox="1"/>
          <p:nvPr/>
        </p:nvSpPr>
        <p:spPr>
          <a:xfrm>
            <a:off x="2351088" y="1700213"/>
            <a:ext cx="78486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latin typeface="Arial" panose="020B0604020202020204" pitchFamily="34" charset="0"/>
              </a:rPr>
              <a:t>Task I</a:t>
            </a:r>
            <a:endParaRPr lang="en-US" altLang="zh-CN" sz="2400" dirty="0">
              <a:latin typeface="Arial" panose="020B0604020202020204" pitchFamily="34" charset="0"/>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3"/>
          <p:cNvSpPr>
            <a:spLocks noGrp="1"/>
          </p:cNvSpPr>
          <p:nvPr>
            <p:ph idx="1"/>
          </p:nvPr>
        </p:nvSpPr>
        <p:spPr>
          <a:xfrm>
            <a:off x="1850390" y="764540"/>
            <a:ext cx="9551035" cy="4681220"/>
          </a:xfrm>
        </p:spPr>
        <p:txBody>
          <a:bodyPr vert="horz" wrap="square" lIns="91440" tIns="45720" rIns="91440" bIns="45720" anchor="t" anchorCtr="0"/>
          <a:p>
            <a:pPr eaLnBrk="1" hangingPunct="1">
              <a:lnSpc>
                <a:spcPct val="140000"/>
              </a:lnSpc>
            </a:pPr>
            <a:r>
              <a:rPr lang="en-US" altLang="zh-CN" sz="3200" b="1" dirty="0">
                <a:latin typeface="Times New Roman" panose="02020603050405020304" pitchFamily="18" charset="0"/>
              </a:rPr>
              <a:t>【</a:t>
            </a:r>
            <a:r>
              <a:rPr lang="zh-CN" altLang="en-US" sz="3200" b="1" dirty="0">
                <a:latin typeface="Times New Roman" panose="02020603050405020304" pitchFamily="18" charset="0"/>
              </a:rPr>
              <a:t>解析</a:t>
            </a:r>
            <a:r>
              <a:rPr lang="en-US" altLang="zh-CN" sz="3200" b="1" dirty="0">
                <a:latin typeface="Times New Roman" panose="02020603050405020304" pitchFamily="18" charset="0"/>
              </a:rPr>
              <a:t>】</a:t>
            </a:r>
            <a:endParaRPr lang="en-US" altLang="zh-CN" sz="3200" b="1" dirty="0">
              <a:latin typeface="Times New Roman" panose="02020603050405020304" pitchFamily="18" charset="0"/>
            </a:endParaRPr>
          </a:p>
          <a:p>
            <a:pPr eaLnBrk="1" hangingPunct="1">
              <a:lnSpc>
                <a:spcPct val="140000"/>
              </a:lnSpc>
            </a:pPr>
            <a:r>
              <a:rPr lang="en-US" altLang="zh-CN" sz="2400" b="1" dirty="0">
                <a:latin typeface="Times New Roman" panose="02020603050405020304" pitchFamily="18" charset="0"/>
              </a:rPr>
              <a:t>1. </a:t>
            </a:r>
            <a:r>
              <a:rPr lang="zh-CN" altLang="en-US" sz="2400" b="1" dirty="0">
                <a:latin typeface="Times New Roman" panose="02020603050405020304" pitchFamily="18" charset="0"/>
              </a:rPr>
              <a:t>单位部门名称由于在英语中属于专有名词范畴，要求做到专词专用，所以一个单位只能使用一种译名，包括词序，缩写形式都应该是唯一的。按此原则，在翻译单位名称时，应首先查阅有关资料，确定是否有普遍接受的定译，尤其是政府机构的译名，更应采用中央有关部门对外正式名称，绝不能按字面随意翻译。</a:t>
            </a:r>
            <a:endParaRPr lang="zh-CN" altLang="en-US" sz="2400" b="1" dirty="0">
              <a:latin typeface="Times New Roman" panose="02020603050405020304" pitchFamily="18" charset="0"/>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3"/>
          <p:cNvSpPr>
            <a:spLocks noGrp="1"/>
          </p:cNvSpPr>
          <p:nvPr>
            <p:ph type="body" sz="half" idx="4294967295"/>
          </p:nvPr>
        </p:nvSpPr>
        <p:spPr>
          <a:xfrm>
            <a:off x="2083435" y="2060575"/>
            <a:ext cx="4946015" cy="4104005"/>
          </a:xfrm>
        </p:spPr>
        <p:txBody>
          <a:bodyPr vert="horz" wrap="square" lIns="91440" tIns="45720" rIns="91440" bIns="45720" anchor="t" anchorCtr="0"/>
          <a:lstStyle>
            <a:lvl1pPr lvl="0">
              <a:buClr>
                <a:schemeClr val="tx2"/>
              </a:buClr>
              <a:buSzPct val="70000"/>
              <a:buFont typeface="Wingdings" panose="05000000000000000000" pitchFamily="2" charset="2"/>
              <a:defRPr sz="2500"/>
            </a:lvl1pPr>
            <a:lvl2pPr lvl="1">
              <a:buClr>
                <a:schemeClr val="accent2"/>
              </a:buClr>
              <a:buSzPct val="70000"/>
              <a:buFont typeface="Wingdings" panose="05000000000000000000" pitchFamily="2" charset="2"/>
              <a:defRPr sz="2100"/>
            </a:lvl2pPr>
            <a:lvl3pPr lvl="2">
              <a:buClr>
                <a:schemeClr val="tx2"/>
              </a:buClr>
              <a:buSzPct val="65000"/>
              <a:buFont typeface="Wingdings" panose="05000000000000000000" pitchFamily="2" charset="2"/>
              <a:defRPr sz="2000"/>
            </a:lvl3pPr>
            <a:lvl4pPr lvl="3">
              <a:buClr>
                <a:schemeClr val="accent2"/>
              </a:buClr>
              <a:buSzPct val="70000"/>
              <a:buFont typeface="Wingdings" panose="05000000000000000000" pitchFamily="2" charset="2"/>
              <a:defRPr sz="1700"/>
            </a:lvl4pPr>
            <a:lvl5pPr lvl="4">
              <a:buClr>
                <a:schemeClr val="tx2"/>
              </a:buClr>
              <a:buSzPct val="60000"/>
              <a:buFont typeface="Wingdings" panose="05000000000000000000" pitchFamily="2" charset="2"/>
              <a:defRPr sz="1700"/>
            </a:lvl5pPr>
          </a:lstStyle>
          <a:p>
            <a:pPr marL="476250" lvl="0" indent="-476250" eaLnBrk="1" hangingPunct="1">
              <a:lnSpc>
                <a:spcPct val="140000"/>
              </a:lnSpc>
              <a:buFont typeface="Wingdings" panose="05000000000000000000" pitchFamily="2" charset="2"/>
              <a:buAutoNum type="arabicPeriod"/>
            </a:pPr>
            <a:r>
              <a:rPr lang="en-US" altLang="zh-CN" sz="2400" b="1" dirty="0">
                <a:latin typeface="Times New Roman" panose="02020603050405020304" pitchFamily="18" charset="0"/>
              </a:rPr>
              <a:t>World Health Organization</a:t>
            </a:r>
            <a:r>
              <a:rPr lang="en-US" altLang="zh-CN" sz="2400" dirty="0">
                <a:latin typeface="Times New Roman" panose="02020603050405020304" pitchFamily="18" charset="0"/>
              </a:rPr>
              <a:t> </a:t>
            </a:r>
            <a:endParaRPr lang="en-US" altLang="zh-CN" sz="2400" b="1" dirty="0">
              <a:latin typeface="Times New Roman" panose="02020603050405020304" pitchFamily="18" charset="0"/>
            </a:endParaRPr>
          </a:p>
          <a:p>
            <a:pPr marL="476250" lvl="0" indent="-476250" eaLnBrk="1" hangingPunct="1">
              <a:lnSpc>
                <a:spcPct val="140000"/>
              </a:lnSpc>
              <a:buFont typeface="Wingdings" panose="05000000000000000000" pitchFamily="2" charset="2"/>
              <a:buAutoNum type="arabicPeriod"/>
            </a:pPr>
            <a:r>
              <a:rPr lang="en-US" altLang="zh-CN" sz="2400" b="1" dirty="0">
                <a:latin typeface="Times New Roman" panose="02020603050405020304" pitchFamily="18" charset="0"/>
              </a:rPr>
              <a:t>New York Stock Exchang</a:t>
            </a:r>
            <a:r>
              <a:rPr lang="en-US" altLang="zh-CN" sz="2400" dirty="0">
                <a:latin typeface="Times New Roman" panose="02020603050405020304" pitchFamily="18" charset="0"/>
              </a:rPr>
              <a:t>e</a:t>
            </a:r>
            <a:r>
              <a:rPr lang="en-US" altLang="zh-CN" sz="2400" b="1" dirty="0">
                <a:latin typeface="Times New Roman" panose="02020603050405020304" pitchFamily="18" charset="0"/>
              </a:rPr>
              <a:t> </a:t>
            </a:r>
            <a:endParaRPr lang="en-US" altLang="zh-CN" sz="2400" b="1" dirty="0">
              <a:latin typeface="Times New Roman" panose="02020603050405020304" pitchFamily="18" charset="0"/>
            </a:endParaRPr>
          </a:p>
          <a:p>
            <a:pPr marL="476250" lvl="0" indent="-476250" eaLnBrk="1" hangingPunct="1">
              <a:lnSpc>
                <a:spcPct val="140000"/>
              </a:lnSpc>
              <a:buFont typeface="Wingdings" panose="05000000000000000000" pitchFamily="2" charset="2"/>
              <a:buAutoNum type="arabicPeriod"/>
            </a:pPr>
            <a:r>
              <a:rPr lang="en-US" altLang="zh-CN" sz="2400" b="1" dirty="0">
                <a:latin typeface="Times New Roman" panose="02020603050405020304" pitchFamily="18" charset="0"/>
              </a:rPr>
              <a:t>Organization of Petroleum Exporting Countries</a:t>
            </a:r>
            <a:endParaRPr lang="en-US" altLang="zh-CN" dirty="0">
              <a:latin typeface="Times New Roman" panose="02020603050405020304" pitchFamily="18" charset="0"/>
            </a:endParaRPr>
          </a:p>
        </p:txBody>
      </p:sp>
      <p:sp>
        <p:nvSpPr>
          <p:cNvPr id="249860" name="Rectangle 4"/>
          <p:cNvSpPr>
            <a:spLocks noGrp="1"/>
          </p:cNvSpPr>
          <p:nvPr>
            <p:ph type="body" sz="half" idx="4294967295"/>
          </p:nvPr>
        </p:nvSpPr>
        <p:spPr>
          <a:xfrm>
            <a:off x="7176135" y="2277110"/>
            <a:ext cx="3463925" cy="3592513"/>
          </a:xfrm>
        </p:spPr>
        <p:txBody>
          <a:bodyPr vert="horz" wrap="square" lIns="91440" tIns="45720" rIns="91440" bIns="45720" anchor="t" anchorCtr="0"/>
          <a:lstStyle>
            <a:lvl1pPr lvl="0">
              <a:buClr>
                <a:schemeClr val="tx2"/>
              </a:buClr>
              <a:buSzPct val="70000"/>
              <a:buFont typeface="Wingdings" panose="05000000000000000000" pitchFamily="2" charset="2"/>
              <a:defRPr sz="2500"/>
            </a:lvl1pPr>
            <a:lvl2pPr lvl="1">
              <a:buClr>
                <a:schemeClr val="accent2"/>
              </a:buClr>
              <a:buSzPct val="70000"/>
              <a:buFont typeface="Wingdings" panose="05000000000000000000" pitchFamily="2" charset="2"/>
              <a:defRPr sz="2100"/>
            </a:lvl2pPr>
            <a:lvl3pPr lvl="2">
              <a:buClr>
                <a:schemeClr val="tx2"/>
              </a:buClr>
              <a:buSzPct val="65000"/>
              <a:buFont typeface="Wingdings" panose="05000000000000000000" pitchFamily="2" charset="2"/>
              <a:defRPr sz="2000"/>
            </a:lvl3pPr>
            <a:lvl4pPr lvl="3">
              <a:buClr>
                <a:schemeClr val="accent2"/>
              </a:buClr>
              <a:buSzPct val="70000"/>
              <a:buFont typeface="Wingdings" panose="05000000000000000000" pitchFamily="2" charset="2"/>
              <a:defRPr sz="1700"/>
            </a:lvl4pPr>
            <a:lvl5pPr lvl="4">
              <a:buClr>
                <a:schemeClr val="tx2"/>
              </a:buClr>
              <a:buSzPct val="60000"/>
              <a:buFont typeface="Wingdings" panose="05000000000000000000" pitchFamily="2" charset="2"/>
              <a:defRPr sz="1700"/>
            </a:lvl5pPr>
          </a:lstStyle>
          <a:p>
            <a:pPr marL="361950" lvl="0" indent="-361950" eaLnBrk="1" hangingPunct="1">
              <a:lnSpc>
                <a:spcPct val="90000"/>
              </a:lnSpc>
              <a:buNone/>
            </a:pPr>
            <a:r>
              <a:rPr lang="en-US" altLang="zh-CN" b="1" dirty="0">
                <a:latin typeface="Times New Roman" panose="02020603050405020304" pitchFamily="18" charset="0"/>
              </a:rPr>
              <a:t>WHO</a:t>
            </a:r>
            <a:endParaRPr lang="en-US" altLang="zh-CN" b="1" dirty="0">
              <a:latin typeface="Times New Roman" panose="02020603050405020304" pitchFamily="18" charset="0"/>
            </a:endParaRPr>
          </a:p>
          <a:p>
            <a:pPr marL="361950" lvl="0" indent="-361950" eaLnBrk="1" hangingPunct="1">
              <a:lnSpc>
                <a:spcPct val="90000"/>
              </a:lnSpc>
              <a:buNone/>
            </a:pPr>
            <a:endParaRPr lang="en-US" altLang="zh-CN" b="1" dirty="0">
              <a:latin typeface="Times New Roman" panose="02020603050405020304" pitchFamily="18" charset="0"/>
            </a:endParaRPr>
          </a:p>
          <a:p>
            <a:pPr marL="361950" lvl="0" indent="-361950" eaLnBrk="1" hangingPunct="1">
              <a:lnSpc>
                <a:spcPct val="90000"/>
              </a:lnSpc>
              <a:buNone/>
            </a:pPr>
            <a:r>
              <a:rPr lang="en-US" altLang="zh-CN" b="1" dirty="0">
                <a:latin typeface="Times New Roman" panose="02020603050405020304" pitchFamily="18" charset="0"/>
              </a:rPr>
              <a:t>NYSE</a:t>
            </a:r>
            <a:endParaRPr lang="en-US" altLang="zh-CN" b="1" dirty="0">
              <a:latin typeface="Times New Roman" panose="02020603050405020304" pitchFamily="18" charset="0"/>
            </a:endParaRPr>
          </a:p>
          <a:p>
            <a:pPr marL="361950" lvl="0" indent="-361950" eaLnBrk="1" hangingPunct="1">
              <a:lnSpc>
                <a:spcPct val="90000"/>
              </a:lnSpc>
              <a:buNone/>
            </a:pPr>
            <a:endParaRPr lang="en-US" altLang="zh-CN" b="1" dirty="0">
              <a:latin typeface="Times New Roman" panose="02020603050405020304" pitchFamily="18" charset="0"/>
            </a:endParaRPr>
          </a:p>
          <a:p>
            <a:pPr marL="361950" lvl="0" indent="-361950" eaLnBrk="1" hangingPunct="1">
              <a:lnSpc>
                <a:spcPct val="90000"/>
              </a:lnSpc>
              <a:buNone/>
            </a:pPr>
            <a:r>
              <a:rPr lang="en-US" altLang="zh-CN" b="1" dirty="0">
                <a:latin typeface="Times New Roman" panose="02020603050405020304" pitchFamily="18" charset="0"/>
              </a:rPr>
              <a:t>OPEC</a:t>
            </a:r>
            <a:endParaRPr lang="en-US" altLang="zh-CN" b="1" dirty="0">
              <a:latin typeface="Times New Roman" panose="02020603050405020304" pitchFamily="18" charset="0"/>
            </a:endParaRPr>
          </a:p>
        </p:txBody>
      </p:sp>
      <p:sp>
        <p:nvSpPr>
          <p:cNvPr id="32772" name="Text Box 5"/>
          <p:cNvSpPr txBox="1"/>
          <p:nvPr/>
        </p:nvSpPr>
        <p:spPr>
          <a:xfrm>
            <a:off x="2263140" y="621030"/>
            <a:ext cx="8112125" cy="82994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Times New Roman" panose="02020603050405020304" pitchFamily="18" charset="0"/>
                <a:cs typeface="Times New Roman" panose="02020603050405020304" pitchFamily="18" charset="0"/>
              </a:rPr>
              <a:t>阅读下列机构全称，思考其缩略方式，并尝试指出其中的规律。</a:t>
            </a:r>
            <a:endParaRPr lang="zh-CN" altLang="en-US" sz="2400" b="1" dirty="0">
              <a:latin typeface="Times New Roman" panose="02020603050405020304" pitchFamily="18" charset="0"/>
              <a:cs typeface="Times New Roman" panose="02020603050405020304" pitchFamily="18" charset="0"/>
            </a:endParaRPr>
          </a:p>
        </p:txBody>
      </p:sp>
      <p:pic>
        <p:nvPicPr>
          <p:cNvPr id="32773" name="Picture 6" descr="问号1"/>
          <p:cNvPicPr>
            <a:picLocks noChangeAspect="1"/>
          </p:cNvPicPr>
          <p:nvPr/>
        </p:nvPicPr>
        <p:blipFill>
          <a:blip r:embed="rId1"/>
          <a:stretch>
            <a:fillRect/>
          </a:stretch>
        </p:blipFill>
        <p:spPr>
          <a:xfrm>
            <a:off x="9984423" y="177292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9860">
                                            <p:txEl>
                                              <p:charRg st="0" end="4"/>
                                            </p:txEl>
                                          </p:spTgt>
                                        </p:tgtEl>
                                        <p:attrNameLst>
                                          <p:attrName>style.visibility</p:attrName>
                                        </p:attrNameLst>
                                      </p:cBhvr>
                                      <p:to>
                                        <p:strVal val="visible"/>
                                      </p:to>
                                    </p:set>
                                    <p:animEffect transition="in" filter="wipe(down)">
                                      <p:cBhvr>
                                        <p:cTn id="7" dur="500"/>
                                        <p:tgtEl>
                                          <p:spTgt spid="249860">
                                            <p:txEl>
                                              <p:charRg st="0"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9860">
                                            <p:txEl>
                                              <p:charRg st="5" end="10"/>
                                            </p:txEl>
                                          </p:spTgt>
                                        </p:tgtEl>
                                        <p:attrNameLst>
                                          <p:attrName>style.visibility</p:attrName>
                                        </p:attrNameLst>
                                      </p:cBhvr>
                                      <p:to>
                                        <p:strVal val="visible"/>
                                      </p:to>
                                    </p:set>
                                    <p:animEffect transition="in" filter="wipe(down)">
                                      <p:cBhvr>
                                        <p:cTn id="12" dur="500"/>
                                        <p:tgtEl>
                                          <p:spTgt spid="249860">
                                            <p:txEl>
                                              <p:charRg st="5" end="1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49860">
                                            <p:txEl>
                                              <p:charRg st="11" end="16"/>
                                            </p:txEl>
                                          </p:spTgt>
                                        </p:tgtEl>
                                        <p:attrNameLst>
                                          <p:attrName>style.visibility</p:attrName>
                                        </p:attrNameLst>
                                      </p:cBhvr>
                                      <p:to>
                                        <p:strVal val="visible"/>
                                      </p:to>
                                    </p:set>
                                    <p:animEffect transition="in" filter="wipe(down)">
                                      <p:cBhvr>
                                        <p:cTn id="17" dur="500"/>
                                        <p:tgtEl>
                                          <p:spTgt spid="249860">
                                            <p:txEl>
                                              <p:charRg st="11"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60"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3"/>
          <p:cNvSpPr>
            <a:spLocks noGrp="1"/>
          </p:cNvSpPr>
          <p:nvPr>
            <p:ph sz="half" idx="1"/>
          </p:nvPr>
        </p:nvSpPr>
        <p:spPr>
          <a:xfrm>
            <a:off x="1847850" y="2021205"/>
            <a:ext cx="6116320" cy="4104005"/>
          </a:xfrm>
        </p:spPr>
        <p:txBody>
          <a:bodyPr vert="horz" wrap="square" lIns="91440" tIns="45720" rIns="91440" bIns="45720" anchor="t" anchorCtr="0"/>
          <a:p>
            <a:pPr marL="400050" indent="-400050" eaLnBrk="1" hangingPunct="1">
              <a:lnSpc>
                <a:spcPct val="16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4. International Labor Organization	 </a:t>
            </a:r>
            <a:endParaRPr lang="en-US" altLang="zh-CN" sz="2400" b="1" dirty="0">
              <a:latin typeface="Times New Roman" panose="02020603050405020304" pitchFamily="18" charset="0"/>
              <a:ea typeface="+mn-ea"/>
              <a:cs typeface="+mn-cs"/>
            </a:endParaRPr>
          </a:p>
          <a:p>
            <a:pPr marL="400050" indent="-400050" eaLnBrk="1" hangingPunct="1">
              <a:lnSpc>
                <a:spcPct val="16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5. Industrial and Commercial Bank of China </a:t>
            </a:r>
            <a:endParaRPr lang="en-US" altLang="zh-CN" sz="2400" b="1" dirty="0">
              <a:latin typeface="Times New Roman" panose="02020603050405020304" pitchFamily="18" charset="0"/>
              <a:ea typeface="+mn-ea"/>
              <a:cs typeface="+mn-cs"/>
            </a:endParaRPr>
          </a:p>
          <a:p>
            <a:pPr marL="400050" indent="-400050" eaLnBrk="1" hangingPunct="1">
              <a:lnSpc>
                <a:spcPct val="16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6. China Council for the Promotion of International Trade</a:t>
            </a:r>
            <a:r>
              <a:rPr lang="en-US" altLang="zh-CN" sz="2500" dirty="0">
                <a:latin typeface="+mn-lt"/>
                <a:ea typeface="+mn-ea"/>
                <a:cs typeface="+mn-cs"/>
              </a:rPr>
              <a:t> </a:t>
            </a:r>
            <a:endParaRPr lang="en-US" altLang="zh-CN" sz="2500" dirty="0">
              <a:latin typeface="+mn-lt"/>
              <a:ea typeface="+mn-ea"/>
              <a:cs typeface="+mn-cs"/>
            </a:endParaRPr>
          </a:p>
        </p:txBody>
      </p:sp>
      <p:sp>
        <p:nvSpPr>
          <p:cNvPr id="250884" name="Rectangle 4"/>
          <p:cNvSpPr>
            <a:spLocks noGrp="1"/>
          </p:cNvSpPr>
          <p:nvPr>
            <p:ph sz="half" idx="2"/>
          </p:nvPr>
        </p:nvSpPr>
        <p:spPr>
          <a:xfrm>
            <a:off x="8256270" y="2204720"/>
            <a:ext cx="3463925" cy="3592513"/>
          </a:xfrm>
        </p:spPr>
        <p:txBody>
          <a:bodyPr vert="horz" wrap="square" lIns="91440" tIns="45720" rIns="91440" bIns="45720" anchor="t" anchorCtr="0"/>
          <a:p>
            <a:pPr marL="361950" indent="-361950" eaLnBrk="1" hangingPunct="1">
              <a:lnSpc>
                <a:spcPct val="14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ILO   </a:t>
            </a:r>
            <a:endParaRPr lang="en-US" altLang="zh-CN" sz="2400" b="1" dirty="0">
              <a:latin typeface="Times New Roman" panose="02020603050405020304" pitchFamily="18" charset="0"/>
              <a:ea typeface="+mn-ea"/>
              <a:cs typeface="+mn-cs"/>
            </a:endParaRPr>
          </a:p>
          <a:p>
            <a:pPr marL="361950" indent="-361950" eaLnBrk="1" hangingPunct="1">
              <a:lnSpc>
                <a:spcPct val="14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ICBC   </a:t>
            </a:r>
            <a:endParaRPr lang="en-US" altLang="zh-CN" sz="2400" b="1" dirty="0">
              <a:latin typeface="Times New Roman" panose="02020603050405020304" pitchFamily="18" charset="0"/>
              <a:ea typeface="+mn-ea"/>
              <a:cs typeface="+mn-cs"/>
            </a:endParaRPr>
          </a:p>
          <a:p>
            <a:pPr marL="361950" indent="-361950" eaLnBrk="1" hangingPunct="1">
              <a:lnSpc>
                <a:spcPct val="140000"/>
              </a:lnSpc>
              <a:buSzPct val="70000"/>
              <a:buFont typeface="Wingdings" panose="05000000000000000000" pitchFamily="2" charset="2"/>
              <a:buNone/>
            </a:pPr>
            <a:r>
              <a:rPr lang="en-US" altLang="zh-CN" sz="2400" b="1" dirty="0">
                <a:latin typeface="Times New Roman" panose="02020603050405020304" pitchFamily="18" charset="0"/>
                <a:ea typeface="+mn-ea"/>
                <a:cs typeface="+mn-cs"/>
              </a:rPr>
              <a:t>C.C.P.I.T</a:t>
            </a:r>
            <a:r>
              <a:rPr lang="en-US" altLang="zh-CN" sz="2500" dirty="0">
                <a:latin typeface="+mn-lt"/>
                <a:ea typeface="+mn-ea"/>
                <a:cs typeface="+mn-cs"/>
              </a:rPr>
              <a:t> </a:t>
            </a:r>
            <a:endParaRPr lang="en-US" altLang="zh-CN" sz="2500" dirty="0">
              <a:latin typeface="+mn-lt"/>
              <a:ea typeface="+mn-ea"/>
              <a:cs typeface="+mn-cs"/>
            </a:endParaRPr>
          </a:p>
        </p:txBody>
      </p:sp>
      <p:pic>
        <p:nvPicPr>
          <p:cNvPr id="33796" name="Picture 6" descr="问号1"/>
          <p:cNvPicPr>
            <a:picLocks noChangeAspect="1"/>
          </p:cNvPicPr>
          <p:nvPr/>
        </p:nvPicPr>
        <p:blipFill>
          <a:blip r:embed="rId1"/>
          <a:stretch>
            <a:fillRect/>
          </a:stretch>
        </p:blipFill>
        <p:spPr>
          <a:xfrm>
            <a:off x="9408795" y="188595"/>
            <a:ext cx="872490" cy="118935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50884">
                                            <p:txEl>
                                              <p:charRg st="0" end="7"/>
                                            </p:txEl>
                                          </p:spTgt>
                                        </p:tgtEl>
                                        <p:attrNameLst>
                                          <p:attrName>style.visibility</p:attrName>
                                        </p:attrNameLst>
                                      </p:cBhvr>
                                      <p:to>
                                        <p:strVal val="visible"/>
                                      </p:to>
                                    </p:set>
                                    <p:animEffect transition="in" filter="wipe(down)">
                                      <p:cBhvr>
                                        <p:cTn id="7" dur="500"/>
                                        <p:tgtEl>
                                          <p:spTgt spid="250884">
                                            <p:txEl>
                                              <p:charRg st="0"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50884">
                                            <p:txEl>
                                              <p:charRg st="8" end="16"/>
                                            </p:txEl>
                                          </p:spTgt>
                                        </p:tgtEl>
                                        <p:attrNameLst>
                                          <p:attrName>style.visibility</p:attrName>
                                        </p:attrNameLst>
                                      </p:cBhvr>
                                      <p:to>
                                        <p:strVal val="visible"/>
                                      </p:to>
                                    </p:set>
                                    <p:animEffect transition="in" filter="wipe(down)">
                                      <p:cBhvr>
                                        <p:cTn id="12" dur="500"/>
                                        <p:tgtEl>
                                          <p:spTgt spid="250884">
                                            <p:txEl>
                                              <p:charRg st="8" end="1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50884">
                                            <p:txEl>
                                              <p:charRg st="19" end="30"/>
                                            </p:txEl>
                                          </p:spTgt>
                                        </p:tgtEl>
                                        <p:attrNameLst>
                                          <p:attrName>style.visibility</p:attrName>
                                        </p:attrNameLst>
                                      </p:cBhvr>
                                      <p:to>
                                        <p:strVal val="visible"/>
                                      </p:to>
                                    </p:set>
                                    <p:animEffect transition="in" filter="wipe(down)">
                                      <p:cBhvr>
                                        <p:cTn id="17" dur="500"/>
                                        <p:tgtEl>
                                          <p:spTgt spid="250884">
                                            <p:txEl>
                                              <p:charRg st="19" end="3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7"/>
          <p:cNvSpPr>
            <a:spLocks noGrp="1"/>
          </p:cNvSpPr>
          <p:nvPr>
            <p:ph type="title"/>
          </p:nvPr>
        </p:nvSpPr>
        <p:spPr>
          <a:xfrm>
            <a:off x="3935413" y="0"/>
            <a:ext cx="7313612" cy="1143000"/>
          </a:xfrm>
        </p:spPr>
        <p:txBody>
          <a:bodyPr vert="horz" wrap="square" lIns="91440" tIns="45720" rIns="91440" bIns="45720" anchor="b" anchorCtr="0"/>
          <a:p>
            <a:pPr eaLnBrk="1" hangingPunct="1"/>
            <a:r>
              <a:rPr lang="zh-CN" altLang="en-US" sz="4400" dirty="0"/>
              <a:t>组织机构翻译</a:t>
            </a:r>
            <a:endParaRPr lang="zh-CN" altLang="en-US" sz="4400" dirty="0"/>
          </a:p>
        </p:txBody>
      </p:sp>
      <p:sp>
        <p:nvSpPr>
          <p:cNvPr id="144393" name="Rectangle 9"/>
          <p:cNvSpPr>
            <a:spLocks noChangeArrowheads="1"/>
          </p:cNvSpPr>
          <p:nvPr/>
        </p:nvSpPr>
        <p:spPr bwMode="auto">
          <a:xfrm>
            <a:off x="1524000" y="980758"/>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12"/>
          <p:cNvSpPr txBox="1"/>
          <p:nvPr/>
        </p:nvSpPr>
        <p:spPr>
          <a:xfrm>
            <a:off x="1912620" y="1916430"/>
            <a:ext cx="9382125" cy="368935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50000"/>
              </a:spcBef>
              <a:buClrTx/>
              <a:buSzTx/>
              <a:buFontTx/>
              <a:buNone/>
            </a:pPr>
            <a:r>
              <a:rPr lang="zh-CN" altLang="en-US" sz="1800" b="1" dirty="0"/>
              <a:t>组织是指按照一定的目的、任务和系统建立起来的集体，它是由若干人员结合而成的单位，如各个层次的经济实体，政府间的带有具体职能的协作系统，政府的职能部门组织、军事组织、党团组织、企业等，它们是社会的基本单位，是社会的基础。</a:t>
            </a:r>
            <a:endParaRPr lang="zh-CN" altLang="en-US" sz="1800" b="1" dirty="0"/>
          </a:p>
          <a:p>
            <a:pPr marL="0" lvl="0" indent="0" eaLnBrk="1" hangingPunct="1">
              <a:lnSpc>
                <a:spcPct val="120000"/>
              </a:lnSpc>
              <a:spcBef>
                <a:spcPct val="50000"/>
              </a:spcBef>
              <a:buClrTx/>
              <a:buSzTx/>
              <a:buFontTx/>
              <a:buNone/>
            </a:pPr>
            <a:r>
              <a:rPr lang="zh-CN" altLang="en-US" sz="1800" b="1" dirty="0"/>
              <a:t>根据卡斯特（</a:t>
            </a:r>
            <a:r>
              <a:rPr lang="en-US" altLang="zh-CN" sz="1800" b="1" dirty="0">
                <a:latin typeface="Times New Roman" panose="02020603050405020304" pitchFamily="18" charset="0"/>
              </a:rPr>
              <a:t>Fremont E. Kast</a:t>
            </a:r>
            <a:r>
              <a:rPr lang="zh-CN" altLang="en-US" sz="1800" b="1" dirty="0"/>
              <a:t>）和罗森茨韦克（</a:t>
            </a:r>
            <a:r>
              <a:rPr lang="en-US" altLang="zh-CN" sz="1800" b="1" dirty="0">
                <a:latin typeface="Times New Roman" panose="02020603050405020304" pitchFamily="18" charset="0"/>
              </a:rPr>
              <a:t>James E. Rosenzweig</a:t>
            </a:r>
            <a:r>
              <a:rPr lang="zh-CN" altLang="en-US" sz="1800" b="1" dirty="0"/>
              <a:t>）对未来的组织的预测：组织将面临波涛汹涌的变化，它们必须进行不断的改变和调整；未来的组织规模日益复杂，部门的划分将会更细，各部门的专业化程度也将更高。此外，某一特定组织的名称是专有名词，它是特定的、唯一的和权威的名称。组织的复杂性和唯一性要求翻译这一类别时必须慎重、严谨。</a:t>
            </a:r>
            <a:endParaRPr lang="zh-CN" altLang="en-US" sz="1800" b="1" dirty="0"/>
          </a:p>
          <a:p>
            <a:pPr marL="0" lvl="0" indent="0" eaLnBrk="1" hangingPunct="1">
              <a:lnSpc>
                <a:spcPct val="120000"/>
              </a:lnSpc>
              <a:spcBef>
                <a:spcPct val="50000"/>
              </a:spcBef>
              <a:buClrTx/>
              <a:buSzTx/>
              <a:buFontTx/>
              <a:buNone/>
            </a:pPr>
            <a:r>
              <a:rPr lang="zh-CN" altLang="en-US" sz="1800" b="1" dirty="0"/>
              <a:t>目前，工商局要求企业注册时需要提供企业的中英文名称。可见，企业及其他组织机构的翻译在商务活动中占据重要地位。 </a:t>
            </a:r>
            <a:endParaRPr lang="zh-CN" altLang="en-US" sz="1800" b="1" dirty="0"/>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3"/>
          <p:cNvSpPr>
            <a:spLocks noGrp="1"/>
          </p:cNvSpPr>
          <p:nvPr>
            <p:ph idx="1"/>
          </p:nvPr>
        </p:nvSpPr>
        <p:spPr>
          <a:xfrm>
            <a:off x="1826895" y="1827530"/>
            <a:ext cx="9424670" cy="4114800"/>
          </a:xfrm>
        </p:spPr>
        <p:txBody>
          <a:bodyPr vert="horz" wrap="square" lIns="91440" tIns="45720" rIns="91440" bIns="45720" anchor="t" anchorCtr="0"/>
          <a:p>
            <a:pPr eaLnBrk="1" hangingPunct="1">
              <a:lnSpc>
                <a:spcPct val="140000"/>
              </a:lnSpc>
            </a:pPr>
            <a:r>
              <a:rPr lang="en-US" altLang="zh-CN" sz="2400" b="1" dirty="0">
                <a:latin typeface="宋体" panose="02010600030101010101" pitchFamily="2" charset="-122"/>
              </a:rPr>
              <a:t>【</a:t>
            </a:r>
            <a:r>
              <a:rPr lang="zh-CN" altLang="en-US" sz="2400" b="1" dirty="0">
                <a:latin typeface="宋体" panose="02010600030101010101" pitchFamily="2" charset="-122"/>
              </a:rPr>
              <a:t>解析</a:t>
            </a:r>
            <a:r>
              <a:rPr lang="en-US" altLang="zh-CN" sz="2400" b="1" dirty="0">
                <a:latin typeface="宋体" panose="02010600030101010101" pitchFamily="2" charset="-122"/>
              </a:rPr>
              <a:t>】</a:t>
            </a:r>
            <a:r>
              <a:rPr lang="zh-CN" altLang="en-US" sz="2400" b="1" dirty="0">
                <a:latin typeface="Times New Roman" panose="02020603050405020304" pitchFamily="18" charset="0"/>
              </a:rPr>
              <a:t>英语常见缩略语的构词形式主要有三种，包括首字母缩略语</a:t>
            </a:r>
            <a:r>
              <a:rPr lang="en-US" altLang="zh-CN" sz="2400" b="1" dirty="0">
                <a:latin typeface="Times New Roman" panose="02020603050405020304" pitchFamily="18" charset="0"/>
              </a:rPr>
              <a:t>( Initialism)</a:t>
            </a:r>
            <a:r>
              <a:rPr lang="zh-CN" altLang="en-US" sz="2400" b="1" dirty="0">
                <a:latin typeface="Times New Roman" panose="02020603050405020304" pitchFamily="18" charset="0"/>
              </a:rPr>
              <a:t>，截短词</a:t>
            </a:r>
            <a:r>
              <a:rPr lang="en-US" altLang="zh-CN" sz="2400" b="1" dirty="0">
                <a:latin typeface="Times New Roman" panose="02020603050405020304" pitchFamily="18" charset="0"/>
              </a:rPr>
              <a:t>(Clipped words)</a:t>
            </a:r>
            <a:r>
              <a:rPr lang="zh-CN" altLang="en-US" sz="2400" b="1" dirty="0">
                <a:latin typeface="Times New Roman" panose="02020603050405020304" pitchFamily="18" charset="0"/>
              </a:rPr>
              <a:t>和合成词（</a:t>
            </a:r>
            <a:r>
              <a:rPr lang="en-US" altLang="zh-CN" sz="2400" b="1" dirty="0">
                <a:latin typeface="Times New Roman" panose="02020603050405020304" pitchFamily="18" charset="0"/>
              </a:rPr>
              <a:t>Compounding</a:t>
            </a:r>
            <a:r>
              <a:rPr lang="zh-CN" altLang="en-US" sz="2400" b="1" dirty="0">
                <a:latin typeface="Times New Roman" panose="02020603050405020304" pitchFamily="18" charset="0"/>
              </a:rPr>
              <a:t>）。题目中给出的企业和机构词语通常的缩略方式都是用首字母缩略语。取实词缩略，虚词在缩略语中一般不包括。</a:t>
            </a:r>
            <a:r>
              <a:rPr lang="zh-CN" altLang="en-US" sz="2800" dirty="0"/>
              <a:t> </a:t>
            </a:r>
            <a:endParaRPr lang="zh-CN" altLang="en-US" sz="2800" dirty="0"/>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31" name="Rectangle 3"/>
          <p:cNvSpPr>
            <a:spLocks noGrp="1"/>
          </p:cNvSpPr>
          <p:nvPr>
            <p:ph idx="1"/>
          </p:nvPr>
        </p:nvSpPr>
        <p:spPr/>
        <p:txBody>
          <a:bodyPr vert="horz" wrap="square" lIns="91440" tIns="45720" rIns="91440" bIns="45720" anchor="t" anchorCtr="0"/>
          <a:p>
            <a:pPr eaLnBrk="1" hangingPunct="1">
              <a:lnSpc>
                <a:spcPct val="130000"/>
              </a:lnSpc>
            </a:pPr>
            <a:r>
              <a:rPr lang="en-US" altLang="zh-CN" sz="2500" b="1" dirty="0">
                <a:latin typeface="Times New Roman" panose="02020603050405020304" pitchFamily="18" charset="0"/>
              </a:rPr>
              <a:t>3. </a:t>
            </a:r>
            <a:r>
              <a:rPr lang="zh-CN" altLang="en-US" sz="2500" b="1" dirty="0">
                <a:latin typeface="Times New Roman" panose="02020603050405020304" pitchFamily="18" charset="0"/>
              </a:rPr>
              <a:t>朗读下列企业名称，试总结其语音特征。</a:t>
            </a:r>
            <a:endParaRPr lang="zh-CN" altLang="en-US" sz="2500" b="1" dirty="0">
              <a:latin typeface="Times New Roman" panose="02020603050405020304" pitchFamily="18" charset="0"/>
            </a:endParaRPr>
          </a:p>
          <a:p>
            <a:pPr eaLnBrk="1" hangingPunct="1">
              <a:lnSpc>
                <a:spcPct val="130000"/>
              </a:lnSpc>
            </a:pPr>
            <a:r>
              <a:rPr lang="en-US" altLang="zh-CN" sz="2500" b="1" dirty="0">
                <a:latin typeface="Times New Roman" panose="02020603050405020304" pitchFamily="18" charset="0"/>
              </a:rPr>
              <a:t>AT&amp;T	Coca-Cola	Fedex</a:t>
            </a:r>
            <a:endParaRPr lang="en-US" altLang="zh-CN" sz="2500" b="1" dirty="0">
              <a:latin typeface="Times New Roman" panose="02020603050405020304" pitchFamily="18" charset="0"/>
            </a:endParaRPr>
          </a:p>
          <a:p>
            <a:pPr eaLnBrk="1" hangingPunct="1">
              <a:lnSpc>
                <a:spcPct val="130000"/>
              </a:lnSpc>
            </a:pPr>
            <a:r>
              <a:rPr lang="zh-CN" altLang="en-US" sz="2500" b="1" dirty="0">
                <a:latin typeface="Times New Roman" panose="02020603050405020304" pitchFamily="18" charset="0"/>
              </a:rPr>
              <a:t>康佳	美的		贝亲		娃哈哈 </a:t>
            </a:r>
            <a:endParaRPr lang="zh-CN" altLang="en-US" sz="2500" b="1" dirty="0">
              <a:latin typeface="Times New Roman" panose="02020603050405020304" pitchFamily="18" charset="0"/>
            </a:endParaRPr>
          </a:p>
        </p:txBody>
      </p:sp>
      <p:pic>
        <p:nvPicPr>
          <p:cNvPr id="35843" name="Picture 5" descr="u=3464127943,1464440782&amp;fm=0&amp;gp=0"/>
          <p:cNvPicPr>
            <a:picLocks noChangeAspect="1"/>
          </p:cNvPicPr>
          <p:nvPr/>
        </p:nvPicPr>
        <p:blipFill>
          <a:blip r:embed="rId1"/>
          <a:stretch>
            <a:fillRect/>
          </a:stretch>
        </p:blipFill>
        <p:spPr>
          <a:xfrm>
            <a:off x="3503613" y="3716338"/>
            <a:ext cx="1765300" cy="1765300"/>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2931">
                                            <p:txEl>
                                              <p:charRg st="0" end="22"/>
                                            </p:txEl>
                                          </p:spTgt>
                                        </p:tgtEl>
                                        <p:attrNameLst>
                                          <p:attrName>style.visibility</p:attrName>
                                        </p:attrNameLst>
                                      </p:cBhvr>
                                      <p:to>
                                        <p:strVal val="visible"/>
                                      </p:to>
                                    </p:set>
                                    <p:anim calcmode="lin" valueType="num">
                                      <p:cBhvr additive="base">
                                        <p:cTn id="7" dur="500" fill="hold"/>
                                        <p:tgtEl>
                                          <p:spTgt spid="252931">
                                            <p:txEl>
                                              <p:charRg st="0" end="2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2931">
                                            <p:txEl>
                                              <p:charRg st="0" end="2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2931">
                                            <p:txEl>
                                              <p:charRg st="22" end="49"/>
                                            </p:txEl>
                                          </p:spTgt>
                                        </p:tgtEl>
                                        <p:attrNameLst>
                                          <p:attrName>style.visibility</p:attrName>
                                        </p:attrNameLst>
                                      </p:cBhvr>
                                      <p:to>
                                        <p:strVal val="visible"/>
                                      </p:to>
                                    </p:set>
                                    <p:anim calcmode="lin" valueType="num">
                                      <p:cBhvr additive="base">
                                        <p:cTn id="13" dur="500" fill="hold"/>
                                        <p:tgtEl>
                                          <p:spTgt spid="252931">
                                            <p:txEl>
                                              <p:charRg st="22" end="4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2931">
                                            <p:txEl>
                                              <p:charRg st="22" end="4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2931">
                                            <p:txEl>
                                              <p:charRg st="49" end="65"/>
                                            </p:txEl>
                                          </p:spTgt>
                                        </p:tgtEl>
                                        <p:attrNameLst>
                                          <p:attrName>style.visibility</p:attrName>
                                        </p:attrNameLst>
                                      </p:cBhvr>
                                      <p:to>
                                        <p:strVal val="visible"/>
                                      </p:to>
                                    </p:set>
                                    <p:anim calcmode="lin" valueType="num">
                                      <p:cBhvr additive="base">
                                        <p:cTn id="19" dur="500" fill="hold"/>
                                        <p:tgtEl>
                                          <p:spTgt spid="252931">
                                            <p:txEl>
                                              <p:charRg st="49" end="6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2931">
                                            <p:txEl>
                                              <p:charRg st="49" end="6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3"/>
          <p:cNvSpPr>
            <a:spLocks noGrp="1"/>
          </p:cNvSpPr>
          <p:nvPr>
            <p:ph type="body" idx="4294967295"/>
          </p:nvPr>
        </p:nvSpPr>
        <p:spPr>
          <a:xfrm>
            <a:off x="1905000" y="1740535"/>
            <a:ext cx="9583420" cy="4281170"/>
          </a:xfrm>
        </p:spPr>
        <p:txBody>
          <a:bodyPr vert="horz" wrap="square" lIns="91440" tIns="45720" rIns="91440" bIns="45720" anchor="t" anchorCtr="0"/>
          <a:p>
            <a:pPr eaLnBrk="1" hangingPunct="1">
              <a:lnSpc>
                <a:spcPct val="160000"/>
              </a:lnSpc>
            </a:pPr>
            <a:r>
              <a:rPr lang="en-US" altLang="zh-CN" sz="2000" b="1" dirty="0">
                <a:latin typeface="Times New Roman" panose="02020603050405020304" pitchFamily="18" charset="0"/>
              </a:rPr>
              <a:t>3.【</a:t>
            </a:r>
            <a:r>
              <a:rPr lang="zh-CN" altLang="en-US" sz="2000" b="1" dirty="0">
                <a:latin typeface="Times New Roman" panose="02020603050405020304" pitchFamily="18" charset="0"/>
              </a:rPr>
              <a:t>解析</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企业名称词读音最好能朗朗上口，易于记忆。第一行三个词读起来给人的感觉是富有特色，简短明快，如</a:t>
            </a:r>
            <a:r>
              <a:rPr lang="en-US" altLang="zh-CN" sz="2000" b="1" dirty="0">
                <a:latin typeface="Times New Roman" panose="02020603050405020304" pitchFamily="18" charset="0"/>
              </a:rPr>
              <a:t>Fedex, </a:t>
            </a:r>
            <a:r>
              <a:rPr lang="zh-CN" altLang="en-US" sz="2000" b="1" dirty="0">
                <a:latin typeface="Times New Roman" panose="02020603050405020304" pitchFamily="18" charset="0"/>
              </a:rPr>
              <a:t>其中的</a:t>
            </a:r>
            <a:r>
              <a:rPr lang="en-US" altLang="zh-CN" sz="2000" b="1" dirty="0">
                <a:latin typeface="Times New Roman" panose="02020603050405020304" pitchFamily="18" charset="0"/>
              </a:rPr>
              <a:t>ex</a:t>
            </a:r>
            <a:r>
              <a:rPr lang="zh-CN" altLang="en-US" sz="2000" b="1" dirty="0">
                <a:latin typeface="Times New Roman" panose="02020603050405020304" pitchFamily="18" charset="0"/>
              </a:rPr>
              <a:t>能令人联想到“迅捷的”，</a:t>
            </a:r>
            <a:r>
              <a:rPr lang="en-US" altLang="zh-CN" sz="2000" b="1" dirty="0">
                <a:latin typeface="Times New Roman" panose="02020603050405020304" pitchFamily="18" charset="0"/>
              </a:rPr>
              <a:t>Fedex</a:t>
            </a:r>
            <a:r>
              <a:rPr lang="zh-CN" altLang="en-US" sz="2000" b="1" dirty="0">
                <a:latin typeface="Times New Roman" panose="02020603050405020304" pitchFamily="18" charset="0"/>
              </a:rPr>
              <a:t>的整个发音也给人一种干脆利落的感觉。第二行名称的谐音与产品特征相互吻合，如美的（电器）可以“美化生活，令生活更简便，生活原来可以更美的”，“贝亲”原为“</a:t>
            </a:r>
            <a:r>
              <a:rPr lang="en-US" altLang="zh-CN" sz="2000" b="1" dirty="0">
                <a:latin typeface="Times New Roman" panose="02020603050405020304" pitchFamily="18" charset="0"/>
              </a:rPr>
              <a:t>pigeon”, </a:t>
            </a:r>
            <a:r>
              <a:rPr lang="zh-CN" altLang="en-US" sz="2000" b="1" dirty="0">
                <a:latin typeface="Times New Roman" panose="02020603050405020304" pitchFamily="18" charset="0"/>
              </a:rPr>
              <a:t>作为婴幼儿用品和孕妇用品的生产企业，这样的名字令人联想到“加倍亲近”、“亲爱的宝贝”、“可爱的宝贝”、“令人爱不释手”之意。娃哈哈（饮料）与“哇，哈哈”都与其特征密不可分。由此可见，企业或者商标命名必须考虑其读音或者谐音是否跟产品或者产品特征紧密相连。</a:t>
            </a:r>
            <a:endParaRPr lang="zh-CN" altLang="en-US" sz="2000" b="1" dirty="0">
              <a:latin typeface="Times New Roman" panose="02020603050405020304" pitchFamily="18" charset="0"/>
            </a:endParaRPr>
          </a:p>
        </p:txBody>
      </p:sp>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9" name="Rectangle 3"/>
          <p:cNvSpPr>
            <a:spLocks noGrp="1"/>
          </p:cNvSpPr>
          <p:nvPr>
            <p:ph idx="1"/>
          </p:nvPr>
        </p:nvSpPr>
        <p:spPr>
          <a:xfrm>
            <a:off x="1826684" y="1772603"/>
            <a:ext cx="9751483" cy="4114800"/>
          </a:xfrm>
        </p:spPr>
        <p:txBody>
          <a:bodyPr vert="horz" wrap="square" lIns="91440" tIns="45720" rIns="91440" bIns="45720" anchor="t" anchorCtr="0"/>
          <a:p>
            <a:pPr eaLnBrk="1" hangingPunct="1">
              <a:lnSpc>
                <a:spcPct val="150000"/>
              </a:lnSpc>
            </a:pPr>
            <a:r>
              <a:rPr lang="en-US" altLang="zh-CN" sz="2400" b="1" dirty="0">
                <a:latin typeface="Times New Roman" panose="02020603050405020304" pitchFamily="18" charset="0"/>
              </a:rPr>
              <a:t>4. </a:t>
            </a:r>
            <a:r>
              <a:rPr lang="zh-CN" altLang="en-US" sz="2400" b="1" dirty="0">
                <a:latin typeface="Times New Roman" panose="02020603050405020304" pitchFamily="18" charset="0"/>
              </a:rPr>
              <a:t>阅读下列企业名称，讨论其语义特征。		</a:t>
            </a:r>
            <a:endParaRPr lang="zh-CN" altLang="en-US" sz="2400" b="1" dirty="0">
              <a:latin typeface="Times New Roman" panose="02020603050405020304" pitchFamily="18" charset="0"/>
            </a:endParaRPr>
          </a:p>
          <a:p>
            <a:pPr eaLnBrk="1" hangingPunct="1">
              <a:lnSpc>
                <a:spcPct val="150000"/>
              </a:lnSpc>
            </a:pPr>
            <a:r>
              <a:rPr lang="en-US" altLang="zh-CN" sz="2400" b="1" dirty="0">
                <a:latin typeface="Times New Roman" panose="02020603050405020304" pitchFamily="18" charset="0"/>
              </a:rPr>
              <a:t>Haier	Triumph	Lenovo	Goodyear</a:t>
            </a:r>
            <a:endParaRPr lang="en-US" altLang="zh-CN" sz="2400" b="1" dirty="0">
              <a:latin typeface="Times New Roman" panose="02020603050405020304" pitchFamily="18" charset="0"/>
            </a:endParaRPr>
          </a:p>
          <a:p>
            <a:pPr eaLnBrk="1" hangingPunct="1">
              <a:lnSpc>
                <a:spcPct val="150000"/>
              </a:lnSpc>
            </a:pPr>
            <a:r>
              <a:rPr lang="zh-CN" altLang="en-US" sz="2400" b="1" dirty="0">
                <a:latin typeface="Times New Roman" panose="02020603050405020304" pitchFamily="18" charset="0"/>
              </a:rPr>
              <a:t>好日子	 强生		周大福	喜多</a:t>
            </a:r>
            <a:endParaRPr lang="zh-CN" altLang="en-US" sz="2400" b="1" dirty="0">
              <a:latin typeface="Times New Roman" panose="02020603050405020304" pitchFamily="18" charset="0"/>
            </a:endParaRPr>
          </a:p>
        </p:txBody>
      </p:sp>
      <p:pic>
        <p:nvPicPr>
          <p:cNvPr id="37891" name="Picture 4" descr="u=1536671058,814141463&amp;fm=0&amp;gp=0"/>
          <p:cNvPicPr>
            <a:picLocks noChangeAspect="1"/>
          </p:cNvPicPr>
          <p:nvPr/>
        </p:nvPicPr>
        <p:blipFill>
          <a:blip r:embed="rId1"/>
          <a:stretch>
            <a:fillRect/>
          </a:stretch>
        </p:blipFill>
        <p:spPr>
          <a:xfrm>
            <a:off x="2782888" y="4005263"/>
            <a:ext cx="3313112" cy="2087562"/>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4979">
                                            <p:txEl>
                                              <p:charRg st="0" end="23"/>
                                            </p:txEl>
                                          </p:spTgt>
                                        </p:tgtEl>
                                        <p:attrNameLst>
                                          <p:attrName>style.visibility</p:attrName>
                                        </p:attrNameLst>
                                      </p:cBhvr>
                                      <p:to>
                                        <p:strVal val="visible"/>
                                      </p:to>
                                    </p:set>
                                    <p:anim calcmode="lin" valueType="num">
                                      <p:cBhvr additive="base">
                                        <p:cTn id="7" dur="500" fill="hold"/>
                                        <p:tgtEl>
                                          <p:spTgt spid="254979">
                                            <p:txEl>
                                              <p:charRg st="0" end="2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4979">
                                            <p:txEl>
                                              <p:charRg st="0" end="2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4979">
                                            <p:txEl>
                                              <p:charRg st="23" end="53"/>
                                            </p:txEl>
                                          </p:spTgt>
                                        </p:tgtEl>
                                        <p:attrNameLst>
                                          <p:attrName>style.visibility</p:attrName>
                                        </p:attrNameLst>
                                      </p:cBhvr>
                                      <p:to>
                                        <p:strVal val="visible"/>
                                      </p:to>
                                    </p:set>
                                    <p:anim calcmode="lin" valueType="num">
                                      <p:cBhvr additive="base">
                                        <p:cTn id="13" dur="500" fill="hold"/>
                                        <p:tgtEl>
                                          <p:spTgt spid="254979">
                                            <p:txEl>
                                              <p:charRg st="23" end="5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4979">
                                            <p:txEl>
                                              <p:charRg st="23" end="5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4979">
                                            <p:txEl>
                                              <p:charRg st="53" end="69"/>
                                            </p:txEl>
                                          </p:spTgt>
                                        </p:tgtEl>
                                        <p:attrNameLst>
                                          <p:attrName>style.visibility</p:attrName>
                                        </p:attrNameLst>
                                      </p:cBhvr>
                                      <p:to>
                                        <p:strVal val="visible"/>
                                      </p:to>
                                    </p:set>
                                    <p:anim calcmode="lin" valueType="num">
                                      <p:cBhvr additive="base">
                                        <p:cTn id="19" dur="500" fill="hold"/>
                                        <p:tgtEl>
                                          <p:spTgt spid="254979">
                                            <p:txEl>
                                              <p:charRg st="53" end="6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4979">
                                            <p:txEl>
                                              <p:charRg st="53" end="6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3" name="Rectangle 3"/>
          <p:cNvSpPr>
            <a:spLocks noGrp="1"/>
          </p:cNvSpPr>
          <p:nvPr>
            <p:ph type="body" idx="4294967295"/>
          </p:nvPr>
        </p:nvSpPr>
        <p:spPr>
          <a:xfrm>
            <a:off x="1487805" y="548640"/>
            <a:ext cx="10139680" cy="5433695"/>
          </a:xfrm>
          <a:solidFill>
            <a:schemeClr val="bg1"/>
          </a:solidFill>
        </p:spPr>
        <p:txBody>
          <a:bodyPr vert="horz" wrap="square" lIns="91440" tIns="45720" rIns="91440" bIns="45720" anchor="t" anchorCtr="0"/>
          <a:p>
            <a:pPr eaLnBrk="1" hangingPunct="1">
              <a:lnSpc>
                <a:spcPct val="130000"/>
              </a:lnSpc>
            </a:pPr>
            <a:r>
              <a:rPr lang="en-US" altLang="zh-CN" sz="2000" b="1" dirty="0">
                <a:latin typeface="Times New Roman" panose="02020603050405020304" pitchFamily="18" charset="0"/>
              </a:rPr>
              <a:t>4.【</a:t>
            </a:r>
            <a:r>
              <a:rPr lang="zh-CN" altLang="en-US" sz="2000" b="1" dirty="0">
                <a:latin typeface="Times New Roman" panose="02020603050405020304" pitchFamily="18" charset="0"/>
              </a:rPr>
              <a:t>解析</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企业名称要富于吉祥色彩，彰显传统文化底蕴，令人产生美好的联想。</a:t>
            </a:r>
            <a:endParaRPr lang="zh-CN" altLang="en-US" sz="2000" b="1" dirty="0">
              <a:latin typeface="Times New Roman" panose="02020603050405020304" pitchFamily="18" charset="0"/>
            </a:endParaRPr>
          </a:p>
          <a:p>
            <a:pPr eaLnBrk="1" hangingPunct="1">
              <a:lnSpc>
                <a:spcPct val="130000"/>
              </a:lnSpc>
            </a:pPr>
            <a:r>
              <a:rPr lang="en-US" altLang="zh-CN" sz="2000" b="1" dirty="0">
                <a:latin typeface="Times New Roman" panose="02020603050405020304" pitchFamily="18" charset="0"/>
              </a:rPr>
              <a:t>“Haier”</a:t>
            </a:r>
            <a:r>
              <a:rPr lang="zh-CN" altLang="en-US" sz="2000" b="1" dirty="0">
                <a:latin typeface="Times New Roman" panose="02020603050405020304" pitchFamily="18" charset="0"/>
              </a:rPr>
              <a:t>同</a:t>
            </a:r>
            <a:r>
              <a:rPr lang="en-US" altLang="zh-CN" sz="2000" b="1" dirty="0">
                <a:latin typeface="Times New Roman" panose="02020603050405020304" pitchFamily="18" charset="0"/>
              </a:rPr>
              <a:t> “higher”, </a:t>
            </a:r>
            <a:r>
              <a:rPr lang="zh-CN" altLang="en-US" sz="2000" b="1" dirty="0">
                <a:latin typeface="Times New Roman" panose="02020603050405020304" pitchFamily="18" charset="0"/>
              </a:rPr>
              <a:t>能唤起</a:t>
            </a:r>
            <a:r>
              <a:rPr lang="en-US" altLang="zh-CN" sz="2000" b="1" dirty="0">
                <a:latin typeface="Times New Roman" panose="02020603050405020304" pitchFamily="18" charset="0"/>
              </a:rPr>
              <a:t> “</a:t>
            </a:r>
            <a:r>
              <a:rPr lang="zh-CN" altLang="en-US" sz="2000" b="1" dirty="0">
                <a:latin typeface="Times New Roman" panose="02020603050405020304" pitchFamily="18" charset="0"/>
              </a:rPr>
              <a:t>更高、更快、更强</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的联想。</a:t>
            </a:r>
            <a:endParaRPr lang="zh-CN" altLang="en-US" sz="2000" b="1" dirty="0">
              <a:latin typeface="Times New Roman" panose="02020603050405020304" pitchFamily="18" charset="0"/>
            </a:endParaRPr>
          </a:p>
          <a:p>
            <a:pPr eaLnBrk="1" hangingPunct="1">
              <a:lnSpc>
                <a:spcPct val="130000"/>
              </a:lnSpc>
            </a:pPr>
            <a:r>
              <a:rPr lang="en-US" altLang="zh-CN" sz="2000" b="1" dirty="0">
                <a:latin typeface="Times New Roman" panose="02020603050405020304" pitchFamily="18" charset="0"/>
              </a:rPr>
              <a:t>“Triumph”</a:t>
            </a:r>
            <a:r>
              <a:rPr lang="zh-CN" altLang="en-US" sz="2000" b="1" dirty="0">
                <a:latin typeface="Times New Roman" panose="02020603050405020304" pitchFamily="18" charset="0"/>
              </a:rPr>
              <a:t>有“胜利，欢呼”之意，作为一个生产女性内衣品牌的公司，能令人联想到塑造完美的女性曲线与形象，令人惊喜的意思。</a:t>
            </a:r>
            <a:endParaRPr lang="zh-CN" altLang="en-US" sz="2000" b="1" dirty="0">
              <a:latin typeface="Times New Roman" panose="02020603050405020304" pitchFamily="18" charset="0"/>
            </a:endParaRPr>
          </a:p>
          <a:p>
            <a:pPr eaLnBrk="1" hangingPunct="1">
              <a:lnSpc>
                <a:spcPct val="130000"/>
              </a:lnSpc>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lenovo”</a:t>
            </a:r>
            <a:r>
              <a:rPr lang="zh-CN" altLang="en-US" sz="2000" b="1" dirty="0">
                <a:latin typeface="Times New Roman" panose="02020603050405020304" pitchFamily="18" charset="0"/>
              </a:rPr>
              <a:t>是由联想创造的一个单词，其中的“</a:t>
            </a:r>
            <a:r>
              <a:rPr lang="en-US" altLang="zh-CN" sz="2000" b="1" dirty="0">
                <a:latin typeface="Times New Roman" panose="02020603050405020304" pitchFamily="18" charset="0"/>
              </a:rPr>
              <a:t>novo”</a:t>
            </a:r>
            <a:r>
              <a:rPr lang="zh-CN" altLang="en-US" sz="2000" b="1" dirty="0">
                <a:latin typeface="Times New Roman" panose="02020603050405020304" pitchFamily="18" charset="0"/>
              </a:rPr>
              <a:t>是一个拉丁词根，代表“新意”、“创新”，“</a:t>
            </a:r>
            <a:r>
              <a:rPr lang="en-US" altLang="zh-CN" sz="2000" b="1" dirty="0">
                <a:latin typeface="Times New Roman" panose="02020603050405020304" pitchFamily="18" charset="0"/>
              </a:rPr>
              <a:t>le”</a:t>
            </a:r>
            <a:r>
              <a:rPr lang="zh-CN" altLang="en-US" sz="2000" b="1" dirty="0">
                <a:latin typeface="Times New Roman" panose="02020603050405020304" pitchFamily="18" charset="0"/>
              </a:rPr>
              <a:t>为“</a:t>
            </a:r>
            <a:r>
              <a:rPr lang="en-US" altLang="zh-CN" sz="2000" b="1" dirty="0">
                <a:latin typeface="Times New Roman" panose="02020603050405020304" pitchFamily="18" charset="0"/>
              </a:rPr>
              <a:t>legend”</a:t>
            </a:r>
            <a:r>
              <a:rPr lang="zh-CN" altLang="en-US" sz="2000" b="1" dirty="0">
                <a:latin typeface="Times New Roman" panose="02020603050405020304" pitchFamily="18" charset="0"/>
              </a:rPr>
              <a:t>一词的继承部分，寓意为“创新的联想”或“联想创新”。</a:t>
            </a:r>
            <a:endParaRPr lang="zh-CN" altLang="en-US" sz="2000" b="1" dirty="0">
              <a:latin typeface="Times New Roman" panose="02020603050405020304" pitchFamily="18" charset="0"/>
            </a:endParaRPr>
          </a:p>
          <a:p>
            <a:pPr eaLnBrk="1" hangingPunct="1">
              <a:lnSpc>
                <a:spcPct val="130000"/>
              </a:lnSpc>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Goodyear”</a:t>
            </a:r>
            <a:r>
              <a:rPr lang="zh-CN" altLang="en-US" sz="2000" b="1" dirty="0">
                <a:latin typeface="Times New Roman" panose="02020603050405020304" pitchFamily="18" charset="0"/>
              </a:rPr>
              <a:t>令人联想到好年景，而好日子也有异曲同工之妙。</a:t>
            </a:r>
            <a:endParaRPr lang="zh-CN" altLang="en-US" sz="2000" b="1" dirty="0">
              <a:latin typeface="Times New Roman" panose="02020603050405020304" pitchFamily="18" charset="0"/>
            </a:endParaRPr>
          </a:p>
          <a:p>
            <a:pPr eaLnBrk="1" hangingPunct="1">
              <a:lnSpc>
                <a:spcPct val="130000"/>
              </a:lnSpc>
            </a:pPr>
            <a:r>
              <a:rPr lang="zh-CN" altLang="en-US" sz="2000" b="1" dirty="0">
                <a:latin typeface="Times New Roman" panose="02020603050405020304" pitchFamily="18" charset="0"/>
              </a:rPr>
              <a:t>“强生”（药品与婴儿用品）与“强壮新生</a:t>
            </a:r>
            <a:r>
              <a:rPr lang="en-US" altLang="zh-CN" sz="2000" b="1" dirty="0">
                <a:latin typeface="Times New Roman" panose="02020603050405020304" pitchFamily="18" charset="0"/>
              </a:rPr>
              <a:t>/</a:t>
            </a:r>
            <a:r>
              <a:rPr lang="zh-CN" altLang="en-US" sz="2000" b="1" dirty="0">
                <a:latin typeface="Times New Roman" panose="02020603050405020304" pitchFamily="18" charset="0"/>
              </a:rPr>
              <a:t>生命”，</a:t>
            </a:r>
            <a:endParaRPr lang="zh-CN" altLang="en-US" sz="2000" b="1" dirty="0">
              <a:latin typeface="Times New Roman" panose="02020603050405020304" pitchFamily="18" charset="0"/>
            </a:endParaRPr>
          </a:p>
          <a:p>
            <a:pPr eaLnBrk="1" hangingPunct="1">
              <a:lnSpc>
                <a:spcPct val="130000"/>
              </a:lnSpc>
            </a:pPr>
            <a:r>
              <a:rPr lang="zh-CN" altLang="en-US" sz="2000" b="1" dirty="0">
                <a:latin typeface="Times New Roman" panose="02020603050405020304" pitchFamily="18" charset="0"/>
              </a:rPr>
              <a:t>“周大福”作为一个大型加工销售珠宝的连锁，它的命名中带有“福”字是回归传统的做法，同时，带有姓氏的店名总是给人一种有一定历史的感觉，有一种手艺代代流传的信誉保证。所以，无论是加工珠宝的工艺或是销售珠宝的品质，都令人觉得可信。</a:t>
            </a:r>
            <a:endParaRPr lang="zh-CN" altLang="en-US" sz="2000" b="1" dirty="0">
              <a:latin typeface="Times New Roman" panose="02020603050405020304" pitchFamily="18" charset="0"/>
            </a:endParaRPr>
          </a:p>
          <a:p>
            <a:pPr eaLnBrk="1" hangingPunct="1">
              <a:lnSpc>
                <a:spcPct val="130000"/>
              </a:lnSpc>
            </a:pPr>
            <a:r>
              <a:rPr lang="zh-CN" altLang="en-US" sz="2000" b="1" dirty="0">
                <a:latin typeface="Times New Roman" panose="02020603050405020304" pitchFamily="18" charset="0"/>
              </a:rPr>
              <a:t>“喜多”（婴儿用品品牌）寓意宝贝的降临总是带给人“诸多的惊喜”。</a:t>
            </a:r>
            <a:endParaRPr lang="zh-CN" altLang="en-US" sz="2000" b="1" dirty="0">
              <a:latin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03">
                                            <p:txEl>
                                              <p:charRg st="4294967295" end="4294967295"/>
                                            </p:txEl>
                                          </p:spTgt>
                                        </p:tgtEl>
                                        <p:attrNameLst>
                                          <p:attrName>style.visibility</p:attrName>
                                        </p:attrNameLst>
                                      </p:cBhvr>
                                      <p:to>
                                        <p:strVal val="visible"/>
                                      </p:to>
                                    </p:set>
                                    <p:anim calcmode="lin" valueType="num">
                                      <p:cBhvr additive="base">
                                        <p:cTn id="7" dur="500" fill="hold"/>
                                        <p:tgtEl>
                                          <p:spTgt spid="25600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03">
                                            <p:txEl>
                                              <p:charRg st="4294967295" end="429496729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03">
                                            <p:txEl>
                                              <p:charRg st="0" end="38"/>
                                            </p:txEl>
                                          </p:spTgt>
                                        </p:tgtEl>
                                        <p:attrNameLst>
                                          <p:attrName>style.visibility</p:attrName>
                                        </p:attrNameLst>
                                      </p:cBhvr>
                                      <p:to>
                                        <p:strVal val="visible"/>
                                      </p:to>
                                    </p:set>
                                    <p:anim calcmode="lin" valueType="num">
                                      <p:cBhvr additive="base">
                                        <p:cTn id="13" dur="500" fill="hold"/>
                                        <p:tgtEl>
                                          <p:spTgt spid="256003">
                                            <p:txEl>
                                              <p:charRg st="0" end="3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03">
                                            <p:txEl>
                                              <p:charRg st="0" end="3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03">
                                            <p:txEl>
                                              <p:charRg st="38" end="100"/>
                                            </p:txEl>
                                          </p:spTgt>
                                        </p:tgtEl>
                                        <p:attrNameLst>
                                          <p:attrName>style.visibility</p:attrName>
                                        </p:attrNameLst>
                                      </p:cBhvr>
                                      <p:to>
                                        <p:strVal val="visible"/>
                                      </p:to>
                                    </p:set>
                                    <p:anim calcmode="lin" valueType="num">
                                      <p:cBhvr additive="base">
                                        <p:cTn id="19" dur="500" fill="hold"/>
                                        <p:tgtEl>
                                          <p:spTgt spid="256003">
                                            <p:txEl>
                                              <p:charRg st="38" end="10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03">
                                            <p:txEl>
                                              <p:charRg st="38" end="10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03">
                                            <p:txEl>
                                              <p:charRg st="100" end="189"/>
                                            </p:txEl>
                                          </p:spTgt>
                                        </p:tgtEl>
                                        <p:attrNameLst>
                                          <p:attrName>style.visibility</p:attrName>
                                        </p:attrNameLst>
                                      </p:cBhvr>
                                      <p:to>
                                        <p:strVal val="visible"/>
                                      </p:to>
                                    </p:set>
                                    <p:anim calcmode="lin" valueType="num">
                                      <p:cBhvr additive="base">
                                        <p:cTn id="25" dur="500" fill="hold"/>
                                        <p:tgtEl>
                                          <p:spTgt spid="256003">
                                            <p:txEl>
                                              <p:charRg st="100" end="18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03">
                                            <p:txEl>
                                              <p:charRg st="100" end="18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03">
                                            <p:txEl>
                                              <p:charRg st="189" end="222"/>
                                            </p:txEl>
                                          </p:spTgt>
                                        </p:tgtEl>
                                        <p:attrNameLst>
                                          <p:attrName>style.visibility</p:attrName>
                                        </p:attrNameLst>
                                      </p:cBhvr>
                                      <p:to>
                                        <p:strVal val="visible"/>
                                      </p:to>
                                    </p:set>
                                    <p:anim calcmode="lin" valueType="num">
                                      <p:cBhvr additive="base">
                                        <p:cTn id="31" dur="500" fill="hold"/>
                                        <p:tgtEl>
                                          <p:spTgt spid="256003">
                                            <p:txEl>
                                              <p:charRg st="189" end="22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03">
                                            <p:txEl>
                                              <p:charRg st="189" end="22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6003">
                                            <p:txEl>
                                              <p:charRg st="222" end="247"/>
                                            </p:txEl>
                                          </p:spTgt>
                                        </p:tgtEl>
                                        <p:attrNameLst>
                                          <p:attrName>style.visibility</p:attrName>
                                        </p:attrNameLst>
                                      </p:cBhvr>
                                      <p:to>
                                        <p:strVal val="visible"/>
                                      </p:to>
                                    </p:set>
                                    <p:anim calcmode="lin" valueType="num">
                                      <p:cBhvr additive="base">
                                        <p:cTn id="37" dur="500" fill="hold"/>
                                        <p:tgtEl>
                                          <p:spTgt spid="256003">
                                            <p:txEl>
                                              <p:charRg st="222" end="24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6003">
                                            <p:txEl>
                                              <p:charRg st="222" end="24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6003">
                                            <p:txEl>
                                              <p:charRg st="247" end="360"/>
                                            </p:txEl>
                                          </p:spTgt>
                                        </p:tgtEl>
                                        <p:attrNameLst>
                                          <p:attrName>style.visibility</p:attrName>
                                        </p:attrNameLst>
                                      </p:cBhvr>
                                      <p:to>
                                        <p:strVal val="visible"/>
                                      </p:to>
                                    </p:set>
                                    <p:anim calcmode="lin" valueType="num">
                                      <p:cBhvr additive="base">
                                        <p:cTn id="43" dur="500" fill="hold"/>
                                        <p:tgtEl>
                                          <p:spTgt spid="256003">
                                            <p:txEl>
                                              <p:charRg st="247" end="36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6003">
                                            <p:txEl>
                                              <p:charRg st="247" end="36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6003">
                                            <p:txEl>
                                              <p:charRg st="360" end="393"/>
                                            </p:txEl>
                                          </p:spTgt>
                                        </p:tgtEl>
                                        <p:attrNameLst>
                                          <p:attrName>style.visibility</p:attrName>
                                        </p:attrNameLst>
                                      </p:cBhvr>
                                      <p:to>
                                        <p:strVal val="visible"/>
                                      </p:to>
                                    </p:set>
                                    <p:anim calcmode="lin" valueType="num">
                                      <p:cBhvr additive="base">
                                        <p:cTn id="49" dur="500" fill="hold"/>
                                        <p:tgtEl>
                                          <p:spTgt spid="256003">
                                            <p:txEl>
                                              <p:charRg st="360" end="39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6003">
                                            <p:txEl>
                                              <p:charRg st="360" end="39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a:spLocks noGrp="1"/>
          </p:cNvSpPr>
          <p:nvPr>
            <p:ph type="title"/>
          </p:nvPr>
        </p:nvSpPr>
        <p:spPr/>
        <p:txBody>
          <a:bodyPr vert="horz" wrap="square" lIns="91440" tIns="45720" rIns="91440" bIns="45720" anchor="b" anchorCtr="0"/>
          <a:p>
            <a:pPr eaLnBrk="1" hangingPunct="1"/>
            <a:r>
              <a:rPr lang="en-US" altLang="zh-CN" b="1" dirty="0"/>
              <a:t>Task II</a:t>
            </a:r>
            <a:r>
              <a:rPr lang="en-US" altLang="zh-CN" dirty="0"/>
              <a:t>  </a:t>
            </a:r>
            <a:r>
              <a:rPr lang="zh-CN" altLang="en-US" dirty="0"/>
              <a:t>组织机构的翻译技巧 </a:t>
            </a:r>
            <a:endParaRPr lang="zh-CN" altLang="en-US" dirty="0"/>
          </a:p>
        </p:txBody>
      </p:sp>
      <p:sp>
        <p:nvSpPr>
          <p:cNvPr id="257027"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b="1" dirty="0">
                <a:latin typeface="Times New Roman" panose="02020603050405020304" pitchFamily="18" charset="0"/>
                <a:cs typeface="Times New Roman" panose="02020603050405020304" pitchFamily="18" charset="0"/>
              </a:rPr>
              <a:t>组织机构译名的查阅方法 </a:t>
            </a:r>
            <a:endParaRPr lang="zh-CN" altLang="en-US" sz="2400" b="1"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Times New Roman" panose="02020603050405020304" pitchFamily="18" charset="0"/>
                <a:cs typeface="Times New Roman" panose="02020603050405020304" pitchFamily="18" charset="0"/>
              </a:rPr>
              <a:t>试按照准确性和权威性排列以下方法找到的译名。</a:t>
            </a:r>
            <a:endParaRPr lang="zh-CN" altLang="en-US" sz="2400" b="1"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b="1"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rPr>
              <a:t>A. </a:t>
            </a:r>
            <a:r>
              <a:rPr lang="zh-CN" altLang="en-US" sz="2400" b="1" dirty="0">
                <a:latin typeface="Times New Roman" panose="02020603050405020304" pitchFamily="18" charset="0"/>
                <a:cs typeface="Times New Roman" panose="02020603050405020304" pitchFamily="18" charset="0"/>
              </a:rPr>
              <a:t>百度知道 				</a:t>
            </a:r>
            <a:endParaRPr lang="zh-CN" altLang="en-US" sz="2400" b="1"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b="1"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rPr>
              <a:t>B. </a:t>
            </a:r>
            <a:r>
              <a:rPr lang="zh-CN" altLang="en-US" sz="2400" b="1" dirty="0">
                <a:latin typeface="Times New Roman" panose="02020603050405020304" pitchFamily="18" charset="0"/>
                <a:cs typeface="Times New Roman" panose="02020603050405020304" pitchFamily="18" charset="0"/>
              </a:rPr>
              <a:t>机构网站英文介绍	</a:t>
            </a:r>
            <a:endParaRPr lang="zh-CN" altLang="en-US" sz="2400" b="1"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b="1" dirty="0">
                <a:latin typeface="Times New Roman" panose="02020603050405020304" pitchFamily="18" charset="0"/>
                <a:cs typeface="Times New Roman" panose="02020603050405020304" pitchFamily="18" charset="0"/>
              </a:rPr>
              <a:t>   </a:t>
            </a:r>
            <a:r>
              <a:rPr lang="en-US" altLang="zh-CN" sz="2400" b="1" dirty="0">
                <a:latin typeface="Times New Roman" panose="02020603050405020304" pitchFamily="18" charset="0"/>
                <a:cs typeface="Times New Roman" panose="02020603050405020304" pitchFamily="18" charset="0"/>
              </a:rPr>
              <a:t>C. </a:t>
            </a:r>
            <a:r>
              <a:rPr lang="zh-CN" altLang="en-US" sz="2400" b="1" dirty="0">
                <a:latin typeface="Times New Roman" panose="02020603050405020304" pitchFamily="18" charset="0"/>
                <a:cs typeface="Times New Roman" panose="02020603050405020304" pitchFamily="18" charset="0"/>
              </a:rPr>
              <a:t>人民日报，</a:t>
            </a:r>
            <a:r>
              <a:rPr lang="en-US" altLang="zh-CN" sz="2400" b="1" dirty="0">
                <a:latin typeface="Times New Roman" panose="02020603050405020304" pitchFamily="18" charset="0"/>
                <a:cs typeface="Times New Roman" panose="02020603050405020304" pitchFamily="18" charset="0"/>
              </a:rPr>
              <a:t>China Daily		</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b="1" dirty="0">
                <a:latin typeface="Times New Roman" panose="02020603050405020304" pitchFamily="18" charset="0"/>
                <a:cs typeface="Times New Roman" panose="02020603050405020304" pitchFamily="18" charset="0"/>
              </a:rPr>
              <a:t>   D. </a:t>
            </a:r>
            <a:r>
              <a:rPr lang="zh-CN" altLang="en-US" sz="2400" b="1" dirty="0">
                <a:latin typeface="Times New Roman" panose="02020603050405020304" pitchFamily="18" charset="0"/>
                <a:cs typeface="Times New Roman" panose="02020603050405020304" pitchFamily="18" charset="0"/>
              </a:rPr>
              <a:t>机构手册，工商名录，词典</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7027">
                                            <p:txEl>
                                              <p:charRg st="0" end="13"/>
                                            </p:txEl>
                                          </p:spTgt>
                                        </p:tgtEl>
                                        <p:attrNameLst>
                                          <p:attrName>style.visibility</p:attrName>
                                        </p:attrNameLst>
                                      </p:cBhvr>
                                      <p:to>
                                        <p:strVal val="visible"/>
                                      </p:to>
                                    </p:set>
                                    <p:anim calcmode="lin" valueType="num">
                                      <p:cBhvr additive="base">
                                        <p:cTn id="7" dur="500" fill="hold"/>
                                        <p:tgtEl>
                                          <p:spTgt spid="257027">
                                            <p:txEl>
                                              <p:charRg st="0" end="1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7027">
                                            <p:txEl>
                                              <p:charRg st="0" end="1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7027">
                                            <p:txEl>
                                              <p:charRg st="13" end="39"/>
                                            </p:txEl>
                                          </p:spTgt>
                                        </p:tgtEl>
                                        <p:attrNameLst>
                                          <p:attrName>style.visibility</p:attrName>
                                        </p:attrNameLst>
                                      </p:cBhvr>
                                      <p:to>
                                        <p:strVal val="visible"/>
                                      </p:to>
                                    </p:set>
                                    <p:anim calcmode="lin" valueType="num">
                                      <p:cBhvr additive="base">
                                        <p:cTn id="13" dur="500" fill="hold"/>
                                        <p:tgtEl>
                                          <p:spTgt spid="257027">
                                            <p:txEl>
                                              <p:charRg st="13" end="3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7027">
                                            <p:txEl>
                                              <p:charRg st="13" end="3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7027">
                                            <p:txEl>
                                              <p:charRg st="39" end="55"/>
                                            </p:txEl>
                                          </p:spTgt>
                                        </p:tgtEl>
                                        <p:attrNameLst>
                                          <p:attrName>style.visibility</p:attrName>
                                        </p:attrNameLst>
                                      </p:cBhvr>
                                      <p:to>
                                        <p:strVal val="visible"/>
                                      </p:to>
                                    </p:set>
                                    <p:anim calcmode="lin" valueType="num">
                                      <p:cBhvr additive="base">
                                        <p:cTn id="19" dur="500" fill="hold"/>
                                        <p:tgtEl>
                                          <p:spTgt spid="257027">
                                            <p:txEl>
                                              <p:charRg st="39" end="5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7027">
                                            <p:txEl>
                                              <p:charRg st="39" end="5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7027">
                                            <p:txEl>
                                              <p:charRg st="55" end="71"/>
                                            </p:txEl>
                                          </p:spTgt>
                                        </p:tgtEl>
                                        <p:attrNameLst>
                                          <p:attrName>style.visibility</p:attrName>
                                        </p:attrNameLst>
                                      </p:cBhvr>
                                      <p:to>
                                        <p:strVal val="visible"/>
                                      </p:to>
                                    </p:set>
                                    <p:anim calcmode="lin" valueType="num">
                                      <p:cBhvr additive="base">
                                        <p:cTn id="25" dur="500" fill="hold"/>
                                        <p:tgtEl>
                                          <p:spTgt spid="257027">
                                            <p:txEl>
                                              <p:charRg st="55" end="7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7027">
                                            <p:txEl>
                                              <p:charRg st="55" end="7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7027">
                                            <p:txEl>
                                              <p:charRg st="71" end="96"/>
                                            </p:txEl>
                                          </p:spTgt>
                                        </p:tgtEl>
                                        <p:attrNameLst>
                                          <p:attrName>style.visibility</p:attrName>
                                        </p:attrNameLst>
                                      </p:cBhvr>
                                      <p:to>
                                        <p:strVal val="visible"/>
                                      </p:to>
                                    </p:set>
                                    <p:anim calcmode="lin" valueType="num">
                                      <p:cBhvr additive="base">
                                        <p:cTn id="31" dur="500" fill="hold"/>
                                        <p:tgtEl>
                                          <p:spTgt spid="257027">
                                            <p:txEl>
                                              <p:charRg st="71" end="9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7027">
                                            <p:txEl>
                                              <p:charRg st="71" end="9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7027">
                                            <p:txEl>
                                              <p:charRg st="96" end="116"/>
                                            </p:txEl>
                                          </p:spTgt>
                                        </p:tgtEl>
                                        <p:attrNameLst>
                                          <p:attrName>style.visibility</p:attrName>
                                        </p:attrNameLst>
                                      </p:cBhvr>
                                      <p:to>
                                        <p:strVal val="visible"/>
                                      </p:to>
                                    </p:set>
                                    <p:anim calcmode="lin" valueType="num">
                                      <p:cBhvr additive="base">
                                        <p:cTn id="37" dur="500" fill="hold"/>
                                        <p:tgtEl>
                                          <p:spTgt spid="257027">
                                            <p:txEl>
                                              <p:charRg st="96" end="11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7027">
                                            <p:txEl>
                                              <p:charRg st="96" end="1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3"/>
          <p:cNvSpPr>
            <a:spLocks noGrp="1"/>
          </p:cNvSpPr>
          <p:nvPr>
            <p:ph idx="1"/>
          </p:nvPr>
        </p:nvSpPr>
        <p:spPr>
          <a:xfrm>
            <a:off x="1703705" y="836930"/>
            <a:ext cx="9751695" cy="4973320"/>
          </a:xfrm>
        </p:spPr>
        <p:txBody>
          <a:bodyPr vert="horz" wrap="square" lIns="91440" tIns="45720" rIns="91440" bIns="45720" anchor="t" anchorCtr="0"/>
          <a:p>
            <a:pPr eaLnBrk="1" hangingPunct="1">
              <a:lnSpc>
                <a:spcPct val="160000"/>
              </a:lnSpc>
            </a:pPr>
            <a:r>
              <a:rPr lang="zh-CN" altLang="en-US" sz="2400" b="1" dirty="0">
                <a:latin typeface="Times New Roman" panose="02020603050405020304" pitchFamily="18" charset="0"/>
                <a:cs typeface="Times New Roman" panose="02020603050405020304" pitchFamily="18" charset="0"/>
              </a:rPr>
              <a:t>答案：</a:t>
            </a:r>
            <a:r>
              <a:rPr lang="en-US" altLang="zh-CN" sz="2400" b="1" dirty="0">
                <a:latin typeface="Times New Roman" panose="02020603050405020304" pitchFamily="18" charset="0"/>
                <a:cs typeface="Times New Roman" panose="02020603050405020304" pitchFamily="18" charset="0"/>
              </a:rPr>
              <a:t>DBCA</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2400" b="1"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解析</a:t>
            </a:r>
            <a:r>
              <a:rPr lang="en-US" altLang="zh-CN" sz="2400" b="1"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由于国家机关本身内涵的确定性及严肃性，所以在英译时更要注重查核权威依据。国务院办公厅秘书局二○○八年五月二十日印发的</a:t>
            </a:r>
            <a:r>
              <a:rPr lang="en-US" altLang="zh-CN" sz="2400" b="1"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国务院各部委、各直属机构英文译名</a:t>
            </a:r>
            <a:r>
              <a:rPr lang="en-US" altLang="zh-CN" sz="2400" b="1"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最新修订本，应属最权威的译名；未包含在上述修订本内的有关机构，则尽量采用该机构的官方自选英文名作为标准定译，如找不到标准定译，则转而根据“新华社”或“中国日报”等权威媒体采用的英译，如果仍然没有，则可在充分参考英美等国同等机构的基础上予以翻译。</a:t>
            </a:r>
            <a:endParaRPr lang="zh-CN" altLang="en-US" sz="2400" b="1"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5" name="Rectangle 3"/>
          <p:cNvSpPr>
            <a:spLocks noGrp="1"/>
          </p:cNvSpPr>
          <p:nvPr>
            <p:ph idx="1"/>
          </p:nvPr>
        </p:nvSpPr>
        <p:spPr>
          <a:xfrm>
            <a:off x="1847850" y="908685"/>
            <a:ext cx="9330055" cy="4895850"/>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rPr>
              <a:t>2.	</a:t>
            </a:r>
            <a:r>
              <a:rPr lang="zh-CN" altLang="en-US" sz="2400" dirty="0">
                <a:latin typeface="Times New Roman" panose="02020603050405020304" pitchFamily="18" charset="0"/>
              </a:rPr>
              <a:t>观察下列机构名称，总结其语序特点和构成特点。</a:t>
            </a:r>
            <a:endParaRPr lang="zh-CN" altLang="en-US" sz="2400" dirty="0">
              <a:latin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rPr>
              <a:t>Asia-Pacific Economic Cooperation</a:t>
            </a:r>
            <a:endParaRPr lang="en-US" altLang="zh-CN" sz="2400" dirty="0">
              <a:latin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rPr>
              <a:t>European Union</a:t>
            </a:r>
            <a:endParaRPr lang="en-US" altLang="zh-CN" sz="2400" dirty="0">
              <a:latin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rPr>
              <a:t>European Free Trade Association	</a:t>
            </a:r>
            <a:endParaRPr lang="en-US" altLang="zh-CN" sz="2400" dirty="0">
              <a:latin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rPr>
              <a:t>The Ministry of Foreign Affairs of P.R.C.</a:t>
            </a:r>
            <a:endParaRPr lang="en-US" altLang="zh-CN" sz="2400" dirty="0">
              <a:latin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rPr>
              <a:t>中国法律咨询中心</a:t>
            </a:r>
            <a:endParaRPr lang="zh-CN" altLang="en-US" sz="2400" dirty="0">
              <a:latin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rPr>
              <a:t>中国翻译协会</a:t>
            </a:r>
            <a:endParaRPr lang="zh-CN" altLang="en-US" sz="2400" dirty="0">
              <a:latin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rPr>
              <a:t>石油输出国组织			</a:t>
            </a:r>
            <a:endParaRPr lang="zh-CN" altLang="en-US" sz="2400" dirty="0">
              <a:latin typeface="Times New Roman" panose="02020603050405020304" pitchFamily="18" charset="0"/>
            </a:endParaRPr>
          </a:p>
          <a:p>
            <a:pPr eaLnBrk="1" hangingPunct="1">
              <a:lnSpc>
                <a:spcPct val="120000"/>
              </a:lnSpc>
            </a:pPr>
            <a:r>
              <a:rPr lang="zh-CN" altLang="zh-CN" sz="2400" dirty="0"/>
              <a:t>国务院港澳事务办公室</a:t>
            </a:r>
            <a:endParaRPr lang="zh-CN" altLang="zh-CN" sz="24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9075">
                                            <p:txEl>
                                              <p:charRg st="0" end="26"/>
                                            </p:txEl>
                                          </p:spTgt>
                                        </p:tgtEl>
                                        <p:attrNameLst>
                                          <p:attrName>style.visibility</p:attrName>
                                        </p:attrNameLst>
                                      </p:cBhvr>
                                      <p:to>
                                        <p:strVal val="visible"/>
                                      </p:to>
                                    </p:set>
                                    <p:anim calcmode="lin" valueType="num">
                                      <p:cBhvr additive="base">
                                        <p:cTn id="7" dur="500" fill="hold"/>
                                        <p:tgtEl>
                                          <p:spTgt spid="259075">
                                            <p:txEl>
                                              <p:charRg st="0" end="2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9075">
                                            <p:txEl>
                                              <p:charRg st="0" end="2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9075">
                                            <p:txEl>
                                              <p:charRg st="26" end="60"/>
                                            </p:txEl>
                                          </p:spTgt>
                                        </p:tgtEl>
                                        <p:attrNameLst>
                                          <p:attrName>style.visibility</p:attrName>
                                        </p:attrNameLst>
                                      </p:cBhvr>
                                      <p:to>
                                        <p:strVal val="visible"/>
                                      </p:to>
                                    </p:set>
                                    <p:anim calcmode="lin" valueType="num">
                                      <p:cBhvr additive="base">
                                        <p:cTn id="13" dur="500" fill="hold"/>
                                        <p:tgtEl>
                                          <p:spTgt spid="259075">
                                            <p:txEl>
                                              <p:charRg st="26" end="6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9075">
                                            <p:txEl>
                                              <p:charRg st="26" end="6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9075">
                                            <p:txEl>
                                              <p:charRg st="60" end="75"/>
                                            </p:txEl>
                                          </p:spTgt>
                                        </p:tgtEl>
                                        <p:attrNameLst>
                                          <p:attrName>style.visibility</p:attrName>
                                        </p:attrNameLst>
                                      </p:cBhvr>
                                      <p:to>
                                        <p:strVal val="visible"/>
                                      </p:to>
                                    </p:set>
                                    <p:anim calcmode="lin" valueType="num">
                                      <p:cBhvr additive="base">
                                        <p:cTn id="19" dur="500" fill="hold"/>
                                        <p:tgtEl>
                                          <p:spTgt spid="259075">
                                            <p:txEl>
                                              <p:charRg st="60" end="7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9075">
                                            <p:txEl>
                                              <p:charRg st="60" end="7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9075">
                                            <p:txEl>
                                              <p:charRg st="75" end="108"/>
                                            </p:txEl>
                                          </p:spTgt>
                                        </p:tgtEl>
                                        <p:attrNameLst>
                                          <p:attrName>style.visibility</p:attrName>
                                        </p:attrNameLst>
                                      </p:cBhvr>
                                      <p:to>
                                        <p:strVal val="visible"/>
                                      </p:to>
                                    </p:set>
                                    <p:anim calcmode="lin" valueType="num">
                                      <p:cBhvr additive="base">
                                        <p:cTn id="25" dur="500" fill="hold"/>
                                        <p:tgtEl>
                                          <p:spTgt spid="259075">
                                            <p:txEl>
                                              <p:charRg st="75" end="10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9075">
                                            <p:txEl>
                                              <p:charRg st="75" end="10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9075">
                                            <p:txEl>
                                              <p:charRg st="108" end="150"/>
                                            </p:txEl>
                                          </p:spTgt>
                                        </p:tgtEl>
                                        <p:attrNameLst>
                                          <p:attrName>style.visibility</p:attrName>
                                        </p:attrNameLst>
                                      </p:cBhvr>
                                      <p:to>
                                        <p:strVal val="visible"/>
                                      </p:to>
                                    </p:set>
                                    <p:anim calcmode="lin" valueType="num">
                                      <p:cBhvr additive="base">
                                        <p:cTn id="31" dur="500" fill="hold"/>
                                        <p:tgtEl>
                                          <p:spTgt spid="259075">
                                            <p:txEl>
                                              <p:charRg st="108" end="15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9075">
                                            <p:txEl>
                                              <p:charRg st="108" end="15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9075">
                                            <p:txEl>
                                              <p:charRg st="150" end="159"/>
                                            </p:txEl>
                                          </p:spTgt>
                                        </p:tgtEl>
                                        <p:attrNameLst>
                                          <p:attrName>style.visibility</p:attrName>
                                        </p:attrNameLst>
                                      </p:cBhvr>
                                      <p:to>
                                        <p:strVal val="visible"/>
                                      </p:to>
                                    </p:set>
                                    <p:anim calcmode="lin" valueType="num">
                                      <p:cBhvr additive="base">
                                        <p:cTn id="37" dur="500" fill="hold"/>
                                        <p:tgtEl>
                                          <p:spTgt spid="259075">
                                            <p:txEl>
                                              <p:charRg st="150" end="15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9075">
                                            <p:txEl>
                                              <p:charRg st="150" end="15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9075">
                                            <p:txEl>
                                              <p:charRg st="159" end="166"/>
                                            </p:txEl>
                                          </p:spTgt>
                                        </p:tgtEl>
                                        <p:attrNameLst>
                                          <p:attrName>style.visibility</p:attrName>
                                        </p:attrNameLst>
                                      </p:cBhvr>
                                      <p:to>
                                        <p:strVal val="visible"/>
                                      </p:to>
                                    </p:set>
                                    <p:anim calcmode="lin" valueType="num">
                                      <p:cBhvr additive="base">
                                        <p:cTn id="43" dur="500" fill="hold"/>
                                        <p:tgtEl>
                                          <p:spTgt spid="259075">
                                            <p:txEl>
                                              <p:charRg st="159" end="16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9075">
                                            <p:txEl>
                                              <p:charRg st="159" end="16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9075">
                                            <p:txEl>
                                              <p:charRg st="166" end="177"/>
                                            </p:txEl>
                                          </p:spTgt>
                                        </p:tgtEl>
                                        <p:attrNameLst>
                                          <p:attrName>style.visibility</p:attrName>
                                        </p:attrNameLst>
                                      </p:cBhvr>
                                      <p:to>
                                        <p:strVal val="visible"/>
                                      </p:to>
                                    </p:set>
                                    <p:anim calcmode="lin" valueType="num">
                                      <p:cBhvr additive="base">
                                        <p:cTn id="49" dur="500" fill="hold"/>
                                        <p:tgtEl>
                                          <p:spTgt spid="259075">
                                            <p:txEl>
                                              <p:charRg st="166" end="17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9075">
                                            <p:txEl>
                                              <p:charRg st="166" end="17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9075">
                                            <p:txEl>
                                              <p:charRg st="177" end="188"/>
                                            </p:txEl>
                                          </p:spTgt>
                                        </p:tgtEl>
                                        <p:attrNameLst>
                                          <p:attrName>style.visibility</p:attrName>
                                        </p:attrNameLst>
                                      </p:cBhvr>
                                      <p:to>
                                        <p:strVal val="visible"/>
                                      </p:to>
                                    </p:set>
                                    <p:anim calcmode="lin" valueType="num">
                                      <p:cBhvr additive="base">
                                        <p:cTn id="55" dur="500" fill="hold"/>
                                        <p:tgtEl>
                                          <p:spTgt spid="259075">
                                            <p:txEl>
                                              <p:charRg st="177" end="18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59075">
                                            <p:txEl>
                                              <p:charRg st="177" end="18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3"/>
          <p:cNvSpPr>
            <a:spLocks noGrp="1"/>
          </p:cNvSpPr>
          <p:nvPr>
            <p:ph idx="1"/>
          </p:nvPr>
        </p:nvSpPr>
        <p:spPr>
          <a:xfrm>
            <a:off x="1826895" y="1827530"/>
            <a:ext cx="9182100" cy="4114800"/>
          </a:xfrm>
        </p:spPr>
        <p:txBody>
          <a:bodyPr vert="horz" wrap="square" lIns="91440" tIns="45720" rIns="91440" bIns="45720" anchor="t" anchorCtr="0"/>
          <a:p>
            <a:pPr eaLnBrk="1" hangingPunct="1">
              <a:lnSpc>
                <a:spcPct val="140000"/>
              </a:lnSpc>
              <a:buNone/>
            </a:pPr>
            <a:r>
              <a:rPr lang="en-US" altLang="zh-CN" sz="2400" dirty="0">
                <a:latin typeface="Times New Roman" panose="02020603050405020304" pitchFamily="18" charset="0"/>
              </a:rPr>
              <a:t>2.【</a:t>
            </a:r>
            <a:r>
              <a:rPr lang="zh-CN" altLang="en-US" sz="2400" dirty="0">
                <a:latin typeface="Times New Roman" panose="02020603050405020304" pitchFamily="18" charset="0"/>
              </a:rPr>
              <a:t>解析</a:t>
            </a:r>
            <a:r>
              <a:rPr lang="en-US" altLang="zh-CN" sz="2400" dirty="0">
                <a:latin typeface="Times New Roman" panose="02020603050405020304" pitchFamily="18" charset="0"/>
              </a:rPr>
              <a:t>】</a:t>
            </a:r>
            <a:r>
              <a:rPr lang="zh-CN" altLang="en-US" sz="2400" dirty="0">
                <a:latin typeface="Times New Roman" panose="02020603050405020304" pitchFamily="18" charset="0"/>
              </a:rPr>
              <a:t>机构名称通常依顺序由如下几个部分组成：地域，所属领域，（功能）组织名称几部分组成。有时组织名会前置，如此题中的</a:t>
            </a:r>
            <a:r>
              <a:rPr lang="en-US" altLang="zh-CN" sz="2400" dirty="0">
                <a:latin typeface="Times New Roman" panose="02020603050405020304" pitchFamily="18" charset="0"/>
              </a:rPr>
              <a:t>the Ministry of Foreign Affairs of P.R.C.</a:t>
            </a:r>
            <a:r>
              <a:rPr lang="zh-CN" altLang="en-US" sz="2400" dirty="0">
                <a:latin typeface="Times New Roman" panose="02020603050405020304" pitchFamily="18" charset="0"/>
              </a:rPr>
              <a:t>，这种情况下，</a:t>
            </a:r>
            <a:r>
              <a:rPr lang="en-US" altLang="zh-CN" sz="2400" dirty="0">
                <a:latin typeface="Times New Roman" panose="02020603050405020304" pitchFamily="18" charset="0"/>
              </a:rPr>
              <a:t>Ministry</a:t>
            </a:r>
            <a:r>
              <a:rPr lang="zh-CN" altLang="en-US" sz="2400" dirty="0">
                <a:latin typeface="Times New Roman" panose="02020603050405020304" pitchFamily="18" charset="0"/>
              </a:rPr>
              <a:t>前置就表示庄重和正式。</a:t>
            </a:r>
            <a:endParaRPr lang="zh-CN" altLang="en-US" sz="2400" dirty="0">
              <a:latin typeface="Times New Roman" panose="02020603050405020304" pitchFamily="18" charset="0"/>
            </a:endParaRPr>
          </a:p>
        </p:txBody>
      </p:sp>
    </p:spTree>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1123" name="Rectangle 3"/>
          <p:cNvSpPr>
            <a:spLocks noGrp="1"/>
          </p:cNvSpPr>
          <p:nvPr>
            <p:ph idx="1"/>
          </p:nvPr>
        </p:nvSpPr>
        <p:spPr>
          <a:xfrm>
            <a:off x="1847639" y="908368"/>
            <a:ext cx="9751483" cy="4114800"/>
          </a:xfrm>
        </p:spPr>
        <p:txBody>
          <a:bodyPr vert="horz" wrap="square" lIns="91440" tIns="45720" rIns="91440" bIns="45720" anchor="t" anchorCtr="0"/>
          <a:p>
            <a:pPr eaLnBrk="1" hangingPunct="1">
              <a:lnSpc>
                <a:spcPct val="130000"/>
              </a:lnSpc>
              <a:buNone/>
            </a:pPr>
            <a:r>
              <a:rPr lang="en-US" altLang="zh-CN" sz="2500" dirty="0">
                <a:latin typeface="Times New Roman" panose="02020603050405020304" pitchFamily="18" charset="0"/>
              </a:rPr>
              <a:t>3. </a:t>
            </a:r>
            <a:r>
              <a:rPr lang="zh-CN" altLang="en-US" sz="2500" dirty="0">
                <a:latin typeface="Times New Roman" panose="02020603050405020304" pitchFamily="18" charset="0"/>
              </a:rPr>
              <a:t>观察下列机构名称，总结其介词用法，考虑其中文译名。</a:t>
            </a:r>
            <a:endParaRPr lang="zh-CN" altLang="en-US" sz="2500" dirty="0">
              <a:latin typeface="Times New Roman" panose="02020603050405020304" pitchFamily="18" charset="0"/>
            </a:endParaRPr>
          </a:p>
          <a:p>
            <a:pPr eaLnBrk="1" hangingPunct="1">
              <a:lnSpc>
                <a:spcPct val="130000"/>
              </a:lnSpc>
              <a:buNone/>
            </a:pPr>
            <a:r>
              <a:rPr lang="en-US" altLang="zh-CN" sz="2500" dirty="0">
                <a:latin typeface="Times New Roman" panose="02020603050405020304" pitchFamily="18" charset="0"/>
              </a:rPr>
              <a:t>1) European Association</a:t>
            </a:r>
            <a:r>
              <a:rPr lang="en-US" altLang="zh-CN" sz="2500" i="1" dirty="0">
                <a:latin typeface="Times New Roman" panose="02020603050405020304" pitchFamily="18" charset="0"/>
              </a:rPr>
              <a:t> for </a:t>
            </a:r>
            <a:r>
              <a:rPr lang="en-US" altLang="zh-CN" sz="2500" dirty="0">
                <a:latin typeface="Times New Roman" panose="02020603050405020304" pitchFamily="18" charset="0"/>
              </a:rPr>
              <a:t>Artificial Intelligence</a:t>
            </a:r>
            <a:endParaRPr lang="en-US" altLang="zh-CN" sz="2500" dirty="0">
              <a:latin typeface="Times New Roman" panose="02020603050405020304" pitchFamily="18" charset="0"/>
            </a:endParaRPr>
          </a:p>
          <a:p>
            <a:pPr eaLnBrk="1" hangingPunct="1">
              <a:lnSpc>
                <a:spcPct val="130000"/>
              </a:lnSpc>
              <a:buNone/>
            </a:pPr>
            <a:r>
              <a:rPr lang="en-US" altLang="zh-CN" sz="2500" dirty="0">
                <a:latin typeface="Times New Roman" panose="02020603050405020304" pitchFamily="18" charset="0"/>
              </a:rPr>
              <a:t>2) International Chamber </a:t>
            </a:r>
            <a:r>
              <a:rPr lang="en-US" altLang="zh-CN" sz="2500" i="1" dirty="0">
                <a:latin typeface="Times New Roman" panose="02020603050405020304" pitchFamily="18" charset="0"/>
              </a:rPr>
              <a:t>of</a:t>
            </a:r>
            <a:r>
              <a:rPr lang="en-US" altLang="zh-CN" sz="2500" dirty="0">
                <a:latin typeface="Times New Roman" panose="02020603050405020304" pitchFamily="18" charset="0"/>
              </a:rPr>
              <a:t> Commerce	</a:t>
            </a:r>
            <a:endParaRPr lang="en-US" altLang="zh-CN" sz="2500" dirty="0">
              <a:latin typeface="Times New Roman" panose="02020603050405020304" pitchFamily="18" charset="0"/>
            </a:endParaRPr>
          </a:p>
          <a:p>
            <a:pPr eaLnBrk="1" hangingPunct="1">
              <a:lnSpc>
                <a:spcPct val="130000"/>
              </a:lnSpc>
              <a:buNone/>
            </a:pPr>
            <a:r>
              <a:rPr lang="en-US" altLang="zh-CN" sz="2500" dirty="0">
                <a:latin typeface="Times New Roman" panose="02020603050405020304" pitchFamily="18" charset="0"/>
              </a:rPr>
              <a:t>3) International Court </a:t>
            </a:r>
            <a:r>
              <a:rPr lang="en-US" altLang="zh-CN" sz="2500" i="1" dirty="0">
                <a:latin typeface="Times New Roman" panose="02020603050405020304" pitchFamily="18" charset="0"/>
              </a:rPr>
              <a:t>of</a:t>
            </a:r>
            <a:r>
              <a:rPr lang="en-US" altLang="zh-CN" sz="2500" dirty="0">
                <a:latin typeface="Times New Roman" panose="02020603050405020304" pitchFamily="18" charset="0"/>
              </a:rPr>
              <a:t> Justice</a:t>
            </a:r>
            <a:endParaRPr lang="en-US" altLang="zh-CN" sz="2500" dirty="0">
              <a:latin typeface="Times New Roman" panose="02020603050405020304" pitchFamily="18" charset="0"/>
            </a:endParaRPr>
          </a:p>
          <a:p>
            <a:pPr eaLnBrk="1" hangingPunct="1">
              <a:lnSpc>
                <a:spcPct val="130000"/>
              </a:lnSpc>
              <a:buNone/>
            </a:pPr>
            <a:r>
              <a:rPr lang="en-US" altLang="zh-CN" sz="2500" dirty="0">
                <a:latin typeface="Times New Roman" panose="02020603050405020304" pitchFamily="18" charset="0"/>
              </a:rPr>
              <a:t>4) United Nations Conference </a:t>
            </a:r>
            <a:r>
              <a:rPr lang="en-US" altLang="zh-CN" sz="2500" i="1" dirty="0">
                <a:latin typeface="Times New Roman" panose="02020603050405020304" pitchFamily="18" charset="0"/>
              </a:rPr>
              <a:t>on</a:t>
            </a:r>
            <a:r>
              <a:rPr lang="en-US" altLang="zh-CN" sz="2500" dirty="0">
                <a:latin typeface="Times New Roman" panose="02020603050405020304" pitchFamily="18" charset="0"/>
              </a:rPr>
              <a:t> Trade and Development</a:t>
            </a:r>
            <a:endParaRPr lang="en-US" altLang="zh-CN" sz="2500" dirty="0">
              <a:latin typeface="Times New Roman" panose="02020603050405020304" pitchFamily="18" charset="0"/>
            </a:endParaRPr>
          </a:p>
          <a:p>
            <a:pPr eaLnBrk="1" hangingPunct="1">
              <a:lnSpc>
                <a:spcPct val="130000"/>
              </a:lnSpc>
              <a:buNone/>
            </a:pPr>
            <a:r>
              <a:rPr lang="en-US" altLang="zh-CN" sz="2500" dirty="0">
                <a:latin typeface="Times New Roman" panose="02020603050405020304" pitchFamily="18" charset="0"/>
              </a:rPr>
              <a:t>5) American Council </a:t>
            </a:r>
            <a:r>
              <a:rPr lang="en-US" altLang="zh-CN" sz="2500" i="1" dirty="0">
                <a:latin typeface="Times New Roman" panose="02020603050405020304" pitchFamily="18" charset="0"/>
              </a:rPr>
              <a:t>on</a:t>
            </a:r>
            <a:r>
              <a:rPr lang="en-US" altLang="zh-CN" sz="2500" dirty="0">
                <a:latin typeface="Times New Roman" panose="02020603050405020304" pitchFamily="18" charset="0"/>
              </a:rPr>
              <a:t> Education</a:t>
            </a:r>
            <a:r>
              <a:rPr lang="en-US" altLang="zh-CN" sz="2500" dirty="0"/>
              <a:t> </a:t>
            </a:r>
            <a:endParaRPr lang="en-US" altLang="zh-CN" sz="25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1123">
                                            <p:txEl>
                                              <p:charRg st="0" end="29"/>
                                            </p:txEl>
                                          </p:spTgt>
                                        </p:tgtEl>
                                        <p:attrNameLst>
                                          <p:attrName>style.visibility</p:attrName>
                                        </p:attrNameLst>
                                      </p:cBhvr>
                                      <p:to>
                                        <p:strVal val="visible"/>
                                      </p:to>
                                    </p:set>
                                    <p:animEffect transition="in" filter="fade">
                                      <p:cBhvr>
                                        <p:cTn id="7" dur="2000"/>
                                        <p:tgtEl>
                                          <p:spTgt spid="261123">
                                            <p:txEl>
                                              <p:charRg st="0" end="2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1123">
                                            <p:txEl>
                                              <p:charRg st="29" end="81"/>
                                            </p:txEl>
                                          </p:spTgt>
                                        </p:tgtEl>
                                        <p:attrNameLst>
                                          <p:attrName>style.visibility</p:attrName>
                                        </p:attrNameLst>
                                      </p:cBhvr>
                                      <p:to>
                                        <p:strVal val="visible"/>
                                      </p:to>
                                    </p:set>
                                    <p:animEffect transition="in" filter="fade">
                                      <p:cBhvr>
                                        <p:cTn id="12" dur="2000"/>
                                        <p:tgtEl>
                                          <p:spTgt spid="261123">
                                            <p:txEl>
                                              <p:charRg st="29" end="8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1123">
                                            <p:txEl>
                                              <p:charRg st="81" end="119"/>
                                            </p:txEl>
                                          </p:spTgt>
                                        </p:tgtEl>
                                        <p:attrNameLst>
                                          <p:attrName>style.visibility</p:attrName>
                                        </p:attrNameLst>
                                      </p:cBhvr>
                                      <p:to>
                                        <p:strVal val="visible"/>
                                      </p:to>
                                    </p:set>
                                    <p:animEffect transition="in" filter="fade">
                                      <p:cBhvr>
                                        <p:cTn id="17" dur="2000"/>
                                        <p:tgtEl>
                                          <p:spTgt spid="261123">
                                            <p:txEl>
                                              <p:charRg st="81" end="11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1123">
                                            <p:txEl>
                                              <p:charRg st="119" end="153"/>
                                            </p:txEl>
                                          </p:spTgt>
                                        </p:tgtEl>
                                        <p:attrNameLst>
                                          <p:attrName>style.visibility</p:attrName>
                                        </p:attrNameLst>
                                      </p:cBhvr>
                                      <p:to>
                                        <p:strVal val="visible"/>
                                      </p:to>
                                    </p:set>
                                    <p:animEffect transition="in" filter="fade">
                                      <p:cBhvr>
                                        <p:cTn id="22" dur="2000"/>
                                        <p:tgtEl>
                                          <p:spTgt spid="261123">
                                            <p:txEl>
                                              <p:charRg st="119" end="15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1123">
                                            <p:txEl>
                                              <p:charRg st="153" end="207"/>
                                            </p:txEl>
                                          </p:spTgt>
                                        </p:tgtEl>
                                        <p:attrNameLst>
                                          <p:attrName>style.visibility</p:attrName>
                                        </p:attrNameLst>
                                      </p:cBhvr>
                                      <p:to>
                                        <p:strVal val="visible"/>
                                      </p:to>
                                    </p:set>
                                    <p:animEffect transition="in" filter="fade">
                                      <p:cBhvr>
                                        <p:cTn id="27" dur="2000"/>
                                        <p:tgtEl>
                                          <p:spTgt spid="261123">
                                            <p:txEl>
                                              <p:charRg st="153" end="20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1123">
                                            <p:txEl>
                                              <p:charRg st="207" end="241"/>
                                            </p:txEl>
                                          </p:spTgt>
                                        </p:tgtEl>
                                        <p:attrNameLst>
                                          <p:attrName>style.visibility</p:attrName>
                                        </p:attrNameLst>
                                      </p:cBhvr>
                                      <p:to>
                                        <p:strVal val="visible"/>
                                      </p:to>
                                    </p:set>
                                    <p:animEffect transition="in" filter="fade">
                                      <p:cBhvr>
                                        <p:cTn id="32" dur="2000"/>
                                        <p:tgtEl>
                                          <p:spTgt spid="261123">
                                            <p:txEl>
                                              <p:charRg st="207" end="24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p:txBody>
          <a:bodyPr vert="horz" wrap="square" lIns="91440" tIns="45720" rIns="91440" bIns="45720" anchor="b" anchorCtr="0"/>
          <a:p>
            <a:pPr eaLnBrk="1" hangingPunct="1"/>
            <a:r>
              <a:rPr lang="zh-CN" altLang="en-US" sz="4400" dirty="0"/>
              <a:t>组织机构翻译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5"/>
          <p:cNvSpPr txBox="1"/>
          <p:nvPr/>
        </p:nvSpPr>
        <p:spPr>
          <a:xfrm>
            <a:off x="3503613" y="2636838"/>
            <a:ext cx="4105275" cy="1014730"/>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000" b="1" dirty="0">
                <a:latin typeface="Times New Roman" panose="02020603050405020304" pitchFamily="18" charset="0"/>
                <a:cs typeface="Times New Roman" panose="02020603050405020304" pitchFamily="18" charset="0"/>
              </a:rPr>
              <a:t>1. </a:t>
            </a:r>
            <a:r>
              <a:rPr lang="zh-CN" altLang="en-US" sz="2000" b="1" dirty="0">
                <a:latin typeface="Times New Roman" panose="02020603050405020304" pitchFamily="18" charset="0"/>
                <a:cs typeface="Times New Roman" panose="02020603050405020304" pitchFamily="18" charset="0"/>
              </a:rPr>
              <a:t>了解组织机构的含义和分类；</a:t>
            </a:r>
            <a:endParaRPr lang="zh-CN" altLang="en-US" sz="2000" b="1"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000" b="1" dirty="0">
                <a:latin typeface="Times New Roman" panose="02020603050405020304" pitchFamily="18" charset="0"/>
                <a:cs typeface="Times New Roman" panose="02020603050405020304" pitchFamily="18" charset="0"/>
              </a:rPr>
              <a:t>2. </a:t>
            </a:r>
            <a:r>
              <a:rPr lang="zh-CN" altLang="en-US" sz="2000" b="1" dirty="0">
                <a:latin typeface="Times New Roman" panose="02020603050405020304" pitchFamily="18" charset="0"/>
                <a:cs typeface="Times New Roman" panose="02020603050405020304" pitchFamily="18" charset="0"/>
              </a:rPr>
              <a:t>了解组织机构的语言特点；</a:t>
            </a:r>
            <a:endParaRPr lang="zh-CN" altLang="en-US" sz="2000" b="1"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000" b="1" dirty="0">
                <a:latin typeface="Times New Roman" panose="02020603050405020304" pitchFamily="18" charset="0"/>
                <a:cs typeface="Times New Roman" panose="02020603050405020304" pitchFamily="18" charset="0"/>
              </a:rPr>
              <a:t>3. </a:t>
            </a:r>
            <a:r>
              <a:rPr lang="zh-CN" altLang="en-US" sz="2000" b="1" dirty="0">
                <a:latin typeface="Times New Roman" panose="02020603050405020304" pitchFamily="18" charset="0"/>
                <a:cs typeface="Times New Roman" panose="02020603050405020304" pitchFamily="18" charset="0"/>
              </a:rPr>
              <a:t>掌握组织机构的翻译方法</a:t>
            </a:r>
            <a:r>
              <a:rPr lang="zh-CN" altLang="en-US" sz="2000"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a:t>
            </a:r>
            <a:endParaRPr lang="zh-CN" altLang="en-US" sz="2000" b="1" dirty="0">
              <a:latin typeface="Times New Roman" panose="02020603050405020304" pitchFamily="18" charset="0"/>
              <a:cs typeface="Times New Roman" panose="02020603050405020304" pitchFamily="18" charset="0"/>
            </a:endParaRPr>
          </a:p>
        </p:txBody>
      </p:sp>
      <p:sp>
        <p:nvSpPr>
          <p:cNvPr id="143366" name="Rectangle 6"/>
          <p:cNvSpPr>
            <a:spLocks noChangeArrowheads="1"/>
          </p:cNvSpPr>
          <p:nvPr/>
        </p:nvSpPr>
        <p:spPr bwMode="auto">
          <a:xfrm>
            <a:off x="2927350" y="4005263"/>
            <a:ext cx="1511300"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4" name="Text Box 7"/>
          <p:cNvSpPr txBox="1"/>
          <p:nvPr/>
        </p:nvSpPr>
        <p:spPr>
          <a:xfrm>
            <a:off x="3503930" y="4724400"/>
            <a:ext cx="5767070" cy="92202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zh-CN" altLang="en-US" sz="1800" b="1" dirty="0"/>
              <a:t>让学生了解组织机构名的构成方式和表达方式，有意识地留意生活中接触到的组织机构名并有所积累；掌握缩略语的语言特点和翻译策略</a:t>
            </a:r>
            <a:r>
              <a:rPr lang="zh-CN" altLang="en-US" sz="1800" dirty="0"/>
              <a:t> </a:t>
            </a:r>
            <a:endParaRPr lang="zh-CN" altLang="en-US" sz="1800"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3"/>
          <p:cNvSpPr>
            <a:spLocks noGrp="1"/>
          </p:cNvSpPr>
          <p:nvPr>
            <p:ph idx="1"/>
          </p:nvPr>
        </p:nvSpPr>
        <p:spPr>
          <a:xfrm>
            <a:off x="1919394" y="1052513"/>
            <a:ext cx="9751483" cy="411480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rPr>
              <a:t>3. </a:t>
            </a:r>
            <a:endParaRPr lang="en-US" altLang="zh-CN"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1</a:t>
            </a:r>
            <a:r>
              <a:rPr lang="zh-CN" altLang="en-US" sz="2400" dirty="0">
                <a:latin typeface="Times New Roman" panose="02020603050405020304" pitchFamily="18" charset="0"/>
              </a:rPr>
              <a:t>）欧洲人工智能协会</a:t>
            </a:r>
            <a:r>
              <a:rPr lang="en-US" altLang="zh-CN" sz="2400" dirty="0">
                <a:latin typeface="Times New Roman" panose="02020603050405020304" pitchFamily="18" charset="0"/>
              </a:rPr>
              <a:t>for</a:t>
            </a:r>
            <a:r>
              <a:rPr lang="zh-CN" altLang="en-US" sz="2400" dirty="0">
                <a:latin typeface="Times New Roman" panose="02020603050405020304" pitchFamily="18" charset="0"/>
              </a:rPr>
              <a:t>表示“关于”。</a:t>
            </a:r>
            <a:endParaRPr lang="zh-CN" altLang="en-US"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2</a:t>
            </a:r>
            <a:r>
              <a:rPr lang="zh-CN" altLang="en-US" sz="2400" dirty="0">
                <a:latin typeface="Times New Roman" panose="02020603050405020304" pitchFamily="18" charset="0"/>
              </a:rPr>
              <a:t>）国际商会，</a:t>
            </a:r>
            <a:r>
              <a:rPr lang="en-US" altLang="zh-CN" sz="2400" dirty="0">
                <a:latin typeface="Times New Roman" panose="02020603050405020304" pitchFamily="18" charset="0"/>
              </a:rPr>
              <a:t>of </a:t>
            </a:r>
            <a:r>
              <a:rPr lang="zh-CN" altLang="en-US" sz="2400" dirty="0">
                <a:latin typeface="Times New Roman" panose="02020603050405020304" pitchFamily="18" charset="0"/>
              </a:rPr>
              <a:t>表示“属于，关于”。</a:t>
            </a:r>
            <a:endParaRPr lang="zh-CN" altLang="en-US"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3</a:t>
            </a:r>
            <a:r>
              <a:rPr lang="zh-CN" altLang="en-US" sz="2400" dirty="0">
                <a:latin typeface="Times New Roman" panose="02020603050405020304" pitchFamily="18" charset="0"/>
              </a:rPr>
              <a:t>）国际法院，</a:t>
            </a:r>
            <a:r>
              <a:rPr lang="en-US" altLang="zh-CN" sz="2400" dirty="0">
                <a:latin typeface="Times New Roman" panose="02020603050405020304" pitchFamily="18" charset="0"/>
              </a:rPr>
              <a:t>of</a:t>
            </a:r>
            <a:r>
              <a:rPr lang="zh-CN" altLang="en-US" sz="2400" dirty="0">
                <a:latin typeface="Times New Roman" panose="02020603050405020304" pitchFamily="18" charset="0"/>
              </a:rPr>
              <a:t>表示“属于，关于”。 </a:t>
            </a:r>
            <a:endParaRPr lang="zh-CN" altLang="en-US"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4</a:t>
            </a:r>
            <a:r>
              <a:rPr lang="zh-CN" altLang="en-US" sz="2400" dirty="0">
                <a:latin typeface="Times New Roman" panose="02020603050405020304" pitchFamily="18" charset="0"/>
              </a:rPr>
              <a:t>）</a:t>
            </a:r>
            <a:r>
              <a:rPr lang="zh-CN" altLang="zh-CN" sz="2400" dirty="0"/>
              <a:t>联合国贸易和发展会议</a:t>
            </a:r>
            <a:r>
              <a:rPr lang="zh-CN" altLang="en-US" sz="2400" dirty="0">
                <a:latin typeface="Times New Roman" panose="02020603050405020304" pitchFamily="18" charset="0"/>
              </a:rPr>
              <a:t>，</a:t>
            </a:r>
            <a:r>
              <a:rPr lang="en-US" altLang="zh-CN" sz="2400" dirty="0">
                <a:latin typeface="Times New Roman" panose="02020603050405020304" pitchFamily="18" charset="0"/>
              </a:rPr>
              <a:t>on</a:t>
            </a:r>
            <a:r>
              <a:rPr lang="zh-CN" altLang="en-US" sz="2400" dirty="0">
                <a:latin typeface="Times New Roman" panose="02020603050405020304" pitchFamily="18" charset="0"/>
              </a:rPr>
              <a:t>表示对象，“对，对于”</a:t>
            </a:r>
            <a:endParaRPr lang="zh-CN" altLang="en-US"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5</a:t>
            </a:r>
            <a:r>
              <a:rPr lang="zh-CN" altLang="en-US" sz="2400" dirty="0">
                <a:latin typeface="Times New Roman" panose="02020603050405020304" pitchFamily="18" charset="0"/>
              </a:rPr>
              <a:t>）美国教育委员会，</a:t>
            </a:r>
            <a:r>
              <a:rPr lang="en-US" altLang="zh-CN" sz="2400" dirty="0">
                <a:latin typeface="Times New Roman" panose="02020603050405020304" pitchFamily="18" charset="0"/>
              </a:rPr>
              <a:t>on</a:t>
            </a:r>
            <a:r>
              <a:rPr lang="zh-CN" altLang="en-US" sz="2400" dirty="0">
                <a:latin typeface="Times New Roman" panose="02020603050405020304" pitchFamily="18" charset="0"/>
              </a:rPr>
              <a:t>表示对象，“对，对于”</a:t>
            </a:r>
            <a:endParaRPr lang="zh-CN" altLang="en-US" sz="2400" dirty="0">
              <a:latin typeface="Times New Roman" panose="02020603050405020304" pitchFamily="18" charset="0"/>
            </a:endParaRPr>
          </a:p>
        </p:txBody>
      </p:sp>
    </p:spTree>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5" name="Rectangle 3"/>
          <p:cNvSpPr>
            <a:spLocks noGrp="1"/>
          </p:cNvSpPr>
          <p:nvPr>
            <p:ph idx="1"/>
          </p:nvPr>
        </p:nvSpPr>
        <p:spPr>
          <a:xfrm>
            <a:off x="1919394" y="1052513"/>
            <a:ext cx="9751483" cy="4114800"/>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rPr>
              <a:t>4. </a:t>
            </a:r>
            <a:r>
              <a:rPr lang="zh-CN" altLang="en-US" sz="2400" dirty="0">
                <a:latin typeface="Times New Roman" panose="02020603050405020304" pitchFamily="18" charset="0"/>
              </a:rPr>
              <a:t>翻译下列几组企业名称，并讨论相应的翻译方法。</a:t>
            </a:r>
            <a:endParaRPr lang="zh-CN" altLang="en-US" sz="2400" dirty="0">
              <a:latin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rPr>
              <a:t>1) Nike  Louis Vuitton   Sony  </a:t>
            </a:r>
            <a:r>
              <a:rPr lang="zh-CN" altLang="en-US" sz="2400" dirty="0">
                <a:latin typeface="Times New Roman" panose="02020603050405020304" pitchFamily="18" charset="0"/>
              </a:rPr>
              <a:t>六福	大宝 	娃哈哈</a:t>
            </a:r>
            <a:endParaRPr lang="zh-CN" altLang="en-US" sz="2400" dirty="0">
              <a:latin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rPr>
              <a:t>2) Fedex  eBay   BP   	  </a:t>
            </a:r>
            <a:r>
              <a:rPr lang="zh-CN" altLang="en-US" sz="2400" dirty="0">
                <a:latin typeface="Times New Roman" panose="02020603050405020304" pitchFamily="18" charset="0"/>
              </a:rPr>
              <a:t>熊猫	光明	钻石</a:t>
            </a:r>
            <a:endParaRPr lang="zh-CN" altLang="en-US" sz="2400" dirty="0">
              <a:latin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rPr>
              <a:t>3) Unilever Goldlion  Starbucks </a:t>
            </a:r>
            <a:r>
              <a:rPr lang="zh-CN" altLang="en-US" sz="2400" dirty="0">
                <a:latin typeface="Times New Roman" panose="02020603050405020304" pitchFamily="18" charset="0"/>
              </a:rPr>
              <a:t>美的 乐百氏 格力</a:t>
            </a:r>
            <a:endParaRPr lang="zh-CN" altLang="en-US" sz="2400" dirty="0">
              <a:latin typeface="Times New Roman" panose="02020603050405020304" pitchFamily="18" charset="0"/>
            </a:endParaRPr>
          </a:p>
        </p:txBody>
      </p:sp>
      <p:pic>
        <p:nvPicPr>
          <p:cNvPr id="46083" name="Picture 4" descr="u=4204056513,3906149806&amp;fm=0&amp;gp=0"/>
          <p:cNvPicPr>
            <a:picLocks noChangeAspect="1"/>
          </p:cNvPicPr>
          <p:nvPr/>
        </p:nvPicPr>
        <p:blipFill>
          <a:blip r:embed="rId1"/>
          <a:stretch>
            <a:fillRect/>
          </a:stretch>
        </p:blipFill>
        <p:spPr>
          <a:xfrm>
            <a:off x="3503613" y="3573463"/>
            <a:ext cx="2663825" cy="2519362"/>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4195">
                                            <p:txEl>
                                              <p:charRg st="0" end="26"/>
                                            </p:txEl>
                                          </p:spTgt>
                                        </p:tgtEl>
                                        <p:attrNameLst>
                                          <p:attrName>style.visibility</p:attrName>
                                        </p:attrNameLst>
                                      </p:cBhvr>
                                      <p:to>
                                        <p:strVal val="visible"/>
                                      </p:to>
                                    </p:set>
                                    <p:anim calcmode="lin" valueType="num">
                                      <p:cBhvr additive="base">
                                        <p:cTn id="7" dur="500" fill="hold"/>
                                        <p:tgtEl>
                                          <p:spTgt spid="264195">
                                            <p:txEl>
                                              <p:charRg st="0" end="2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4195">
                                            <p:txEl>
                                              <p:charRg st="0" end="2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4195">
                                            <p:txEl>
                                              <p:charRg st="26" end="68"/>
                                            </p:txEl>
                                          </p:spTgt>
                                        </p:tgtEl>
                                        <p:attrNameLst>
                                          <p:attrName>style.visibility</p:attrName>
                                        </p:attrNameLst>
                                      </p:cBhvr>
                                      <p:to>
                                        <p:strVal val="visible"/>
                                      </p:to>
                                    </p:set>
                                    <p:anim calcmode="lin" valueType="num">
                                      <p:cBhvr additive="base">
                                        <p:cTn id="13" dur="500" fill="hold"/>
                                        <p:tgtEl>
                                          <p:spTgt spid="264195">
                                            <p:txEl>
                                              <p:charRg st="26" end="6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4195">
                                            <p:txEl>
                                              <p:charRg st="26" end="6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4195">
                                            <p:txEl>
                                              <p:charRg st="68" end="102"/>
                                            </p:txEl>
                                          </p:spTgt>
                                        </p:tgtEl>
                                        <p:attrNameLst>
                                          <p:attrName>style.visibility</p:attrName>
                                        </p:attrNameLst>
                                      </p:cBhvr>
                                      <p:to>
                                        <p:strVal val="visible"/>
                                      </p:to>
                                    </p:set>
                                    <p:anim calcmode="lin" valueType="num">
                                      <p:cBhvr additive="base">
                                        <p:cTn id="19" dur="500" fill="hold"/>
                                        <p:tgtEl>
                                          <p:spTgt spid="264195">
                                            <p:txEl>
                                              <p:charRg st="68" end="10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4195">
                                            <p:txEl>
                                              <p:charRg st="68" end="10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4195">
                                            <p:txEl>
                                              <p:charRg st="102" end="144"/>
                                            </p:txEl>
                                          </p:spTgt>
                                        </p:tgtEl>
                                        <p:attrNameLst>
                                          <p:attrName>style.visibility</p:attrName>
                                        </p:attrNameLst>
                                      </p:cBhvr>
                                      <p:to>
                                        <p:strVal val="visible"/>
                                      </p:to>
                                    </p:set>
                                    <p:anim calcmode="lin" valueType="num">
                                      <p:cBhvr additive="base">
                                        <p:cTn id="25" dur="500" fill="hold"/>
                                        <p:tgtEl>
                                          <p:spTgt spid="264195">
                                            <p:txEl>
                                              <p:charRg st="102" end="14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4195">
                                            <p:txEl>
                                              <p:charRg st="102" end="14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5219" name="Rectangle 3"/>
          <p:cNvSpPr>
            <a:spLocks noGrp="1"/>
          </p:cNvSpPr>
          <p:nvPr>
            <p:ph idx="1"/>
          </p:nvPr>
        </p:nvSpPr>
        <p:spPr>
          <a:xfrm>
            <a:off x="1919394" y="1124268"/>
            <a:ext cx="9751483" cy="411480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rPr>
              <a:t>4. </a:t>
            </a:r>
            <a:endParaRPr lang="en-US" altLang="zh-CN"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1</a:t>
            </a:r>
            <a:r>
              <a:rPr lang="zh-CN" altLang="en-US" sz="2400" dirty="0">
                <a:latin typeface="Times New Roman" panose="02020603050405020304" pitchFamily="18" charset="0"/>
              </a:rPr>
              <a:t>）组用音译法：</a:t>
            </a:r>
            <a:endParaRPr lang="zh-CN" altLang="en-US" sz="2400" dirty="0">
              <a:latin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rPr>
              <a:t>耐克  路易威登  索尼  </a:t>
            </a:r>
            <a:r>
              <a:rPr lang="en-US" altLang="zh-CN" sz="2400" dirty="0">
                <a:latin typeface="Times New Roman" panose="02020603050405020304" pitchFamily="18" charset="0"/>
              </a:rPr>
              <a:t>Luk-fook  Dabao  Wahaha</a:t>
            </a:r>
            <a:endParaRPr lang="en-US" altLang="zh-CN"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2</a:t>
            </a:r>
            <a:r>
              <a:rPr lang="zh-CN" altLang="en-US" sz="2400" dirty="0">
                <a:latin typeface="Times New Roman" panose="02020603050405020304" pitchFamily="18" charset="0"/>
              </a:rPr>
              <a:t>）组用意译法：</a:t>
            </a:r>
            <a:endParaRPr lang="zh-CN" altLang="en-US" sz="2400" dirty="0">
              <a:latin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rPr>
              <a:t>联邦快递  电子湾  英国石油  </a:t>
            </a:r>
            <a:r>
              <a:rPr lang="en-US" altLang="zh-CN" sz="2400" dirty="0">
                <a:latin typeface="Times New Roman" panose="02020603050405020304" pitchFamily="18" charset="0"/>
              </a:rPr>
              <a:t>Panda   Bright  Diamond</a:t>
            </a:r>
            <a:endParaRPr lang="en-US" altLang="zh-CN" sz="2400" dirty="0">
              <a:latin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rPr>
              <a:t>3</a:t>
            </a:r>
            <a:r>
              <a:rPr lang="zh-CN" altLang="en-US" sz="2400" dirty="0">
                <a:latin typeface="Times New Roman" panose="02020603050405020304" pitchFamily="18" charset="0"/>
              </a:rPr>
              <a:t>）组用音意结合法：</a:t>
            </a:r>
            <a:endParaRPr lang="zh-CN" altLang="en-US" sz="2400" dirty="0">
              <a:latin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rPr>
              <a:t>联合利华  金利来  星巴克  </a:t>
            </a:r>
            <a:r>
              <a:rPr lang="en-US" altLang="zh-CN" sz="2400" dirty="0">
                <a:latin typeface="Times New Roman" panose="02020603050405020304" pitchFamily="18" charset="0"/>
              </a:rPr>
              <a:t>Midea  Robust  Gree</a:t>
            </a:r>
            <a:r>
              <a:rPr lang="en-US" altLang="zh-CN" dirty="0"/>
              <a:t> </a:t>
            </a:r>
            <a:endParaRPr lang="en-US" altLang="zh-CN"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5219">
                                            <p:txEl>
                                              <p:charRg st="0" end="4"/>
                                            </p:txEl>
                                          </p:spTgt>
                                        </p:tgtEl>
                                        <p:attrNameLst>
                                          <p:attrName>style.visibility</p:attrName>
                                        </p:attrNameLst>
                                      </p:cBhvr>
                                      <p:to>
                                        <p:strVal val="visible"/>
                                      </p:to>
                                    </p:set>
                                    <p:anim calcmode="lin" valueType="num">
                                      <p:cBhvr additive="base">
                                        <p:cTn id="7" dur="500" fill="hold"/>
                                        <p:tgtEl>
                                          <p:spTgt spid="265219">
                                            <p:txEl>
                                              <p:charRg st="0"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5219">
                                            <p:txEl>
                                              <p:charRg st="0"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5219">
                                            <p:txEl>
                                              <p:charRg st="4" end="13"/>
                                            </p:txEl>
                                          </p:spTgt>
                                        </p:tgtEl>
                                        <p:attrNameLst>
                                          <p:attrName>style.visibility</p:attrName>
                                        </p:attrNameLst>
                                      </p:cBhvr>
                                      <p:to>
                                        <p:strVal val="visible"/>
                                      </p:to>
                                    </p:set>
                                    <p:anim calcmode="lin" valueType="num">
                                      <p:cBhvr additive="base">
                                        <p:cTn id="13" dur="500" fill="hold"/>
                                        <p:tgtEl>
                                          <p:spTgt spid="265219">
                                            <p:txEl>
                                              <p:charRg st="4" end="1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5219">
                                            <p:txEl>
                                              <p:charRg st="4" end="1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5219">
                                            <p:txEl>
                                              <p:charRg st="13" end="51"/>
                                            </p:txEl>
                                          </p:spTgt>
                                        </p:tgtEl>
                                        <p:attrNameLst>
                                          <p:attrName>style.visibility</p:attrName>
                                        </p:attrNameLst>
                                      </p:cBhvr>
                                      <p:to>
                                        <p:strVal val="visible"/>
                                      </p:to>
                                    </p:set>
                                    <p:anim calcmode="lin" valueType="num">
                                      <p:cBhvr additive="base">
                                        <p:cTn id="19" dur="500" fill="hold"/>
                                        <p:tgtEl>
                                          <p:spTgt spid="265219">
                                            <p:txEl>
                                              <p:charRg st="13" end="5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5219">
                                            <p:txEl>
                                              <p:charRg st="13" end="5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5219">
                                            <p:txEl>
                                              <p:charRg st="51" end="60"/>
                                            </p:txEl>
                                          </p:spTgt>
                                        </p:tgtEl>
                                        <p:attrNameLst>
                                          <p:attrName>style.visibility</p:attrName>
                                        </p:attrNameLst>
                                      </p:cBhvr>
                                      <p:to>
                                        <p:strVal val="visible"/>
                                      </p:to>
                                    </p:set>
                                    <p:anim calcmode="lin" valueType="num">
                                      <p:cBhvr additive="base">
                                        <p:cTn id="25" dur="500" fill="hold"/>
                                        <p:tgtEl>
                                          <p:spTgt spid="265219">
                                            <p:txEl>
                                              <p:charRg st="51" end="6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5219">
                                            <p:txEl>
                                              <p:charRg st="51" end="6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5219">
                                            <p:txEl>
                                              <p:charRg st="60" end="101"/>
                                            </p:txEl>
                                          </p:spTgt>
                                        </p:tgtEl>
                                        <p:attrNameLst>
                                          <p:attrName>style.visibility</p:attrName>
                                        </p:attrNameLst>
                                      </p:cBhvr>
                                      <p:to>
                                        <p:strVal val="visible"/>
                                      </p:to>
                                    </p:set>
                                    <p:anim calcmode="lin" valueType="num">
                                      <p:cBhvr additive="base">
                                        <p:cTn id="31" dur="500" fill="hold"/>
                                        <p:tgtEl>
                                          <p:spTgt spid="265219">
                                            <p:txEl>
                                              <p:charRg st="60" end="10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5219">
                                            <p:txEl>
                                              <p:charRg st="60" end="10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5219">
                                            <p:txEl>
                                              <p:charRg st="101" end="112"/>
                                            </p:txEl>
                                          </p:spTgt>
                                        </p:tgtEl>
                                        <p:attrNameLst>
                                          <p:attrName>style.visibility</p:attrName>
                                        </p:attrNameLst>
                                      </p:cBhvr>
                                      <p:to>
                                        <p:strVal val="visible"/>
                                      </p:to>
                                    </p:set>
                                    <p:anim calcmode="lin" valueType="num">
                                      <p:cBhvr additive="base">
                                        <p:cTn id="37" dur="500" fill="hold"/>
                                        <p:tgtEl>
                                          <p:spTgt spid="265219">
                                            <p:txEl>
                                              <p:charRg st="101" end="1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5219">
                                            <p:txEl>
                                              <p:charRg st="101" end="11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65219">
                                            <p:txEl>
                                              <p:charRg st="112" end="149"/>
                                            </p:txEl>
                                          </p:spTgt>
                                        </p:tgtEl>
                                        <p:attrNameLst>
                                          <p:attrName>style.visibility</p:attrName>
                                        </p:attrNameLst>
                                      </p:cBhvr>
                                      <p:to>
                                        <p:strVal val="visible"/>
                                      </p:to>
                                    </p:set>
                                    <p:anim calcmode="lin" valueType="num">
                                      <p:cBhvr additive="base">
                                        <p:cTn id="43" dur="500" fill="hold"/>
                                        <p:tgtEl>
                                          <p:spTgt spid="265219">
                                            <p:txEl>
                                              <p:charRg st="112" end="14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5219">
                                            <p:txEl>
                                              <p:charRg st="112" end="14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b="1" dirty="0"/>
              <a:t>总结 </a:t>
            </a:r>
            <a:r>
              <a:rPr lang="zh-CN" altLang="en-US" dirty="0"/>
              <a:t> </a:t>
            </a:r>
            <a:endParaRPr lang="zh-CN" altLang="en-US" dirty="0"/>
          </a:p>
        </p:txBody>
      </p:sp>
      <p:sp>
        <p:nvSpPr>
          <p:cNvPr id="48131" name="Rectangle 3"/>
          <p:cNvSpPr>
            <a:spLocks noGrp="1"/>
          </p:cNvSpPr>
          <p:nvPr>
            <p:ph idx="1"/>
          </p:nvPr>
        </p:nvSpPr>
        <p:spPr>
          <a:xfrm>
            <a:off x="1826895" y="1827530"/>
            <a:ext cx="9326880" cy="4114800"/>
          </a:xfrm>
        </p:spPr>
        <p:txBody>
          <a:bodyPr vert="horz" wrap="square" lIns="91440" tIns="45720" rIns="91440" bIns="45720" anchor="t" anchorCtr="0"/>
          <a:p>
            <a:pPr eaLnBrk="1" hangingPunct="1">
              <a:lnSpc>
                <a:spcPct val="130000"/>
              </a:lnSpc>
            </a:pPr>
            <a:r>
              <a:rPr lang="zh-CN" altLang="en-US" dirty="0"/>
              <a:t>通过上述翻译任务，你认为翻译组织机构还可以采用那些策略？组织机构翻译需要注意哪些事项？ </a:t>
            </a:r>
            <a:endParaRPr lang="zh-CN" altLang="en-US" dirty="0"/>
          </a:p>
        </p:txBody>
      </p:sp>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a:spLocks noGrp="1"/>
          </p:cNvSpPr>
          <p:nvPr>
            <p:ph type="title"/>
          </p:nvPr>
        </p:nvSpPr>
        <p:spPr/>
        <p:txBody>
          <a:bodyPr vert="horz" wrap="square" lIns="91440" tIns="45720" rIns="91440" bIns="45720" anchor="b" anchorCtr="0"/>
          <a:p>
            <a:pPr eaLnBrk="1" hangingPunct="1"/>
            <a:r>
              <a:rPr lang="zh-CN" altLang="en-US" dirty="0"/>
              <a:t>组织机构的语言特点与翻译技巧 </a:t>
            </a:r>
            <a:endParaRPr lang="zh-CN" altLang="en-US" dirty="0"/>
          </a:p>
        </p:txBody>
      </p:sp>
      <p:sp>
        <p:nvSpPr>
          <p:cNvPr id="49155" name="Rectangle 3"/>
          <p:cNvSpPr>
            <a:spLocks noGrp="1"/>
          </p:cNvSpPr>
          <p:nvPr>
            <p:ph idx="1"/>
          </p:nvPr>
        </p:nvSpPr>
        <p:spPr/>
        <p:txBody>
          <a:bodyPr vert="horz" wrap="square" lIns="91440" tIns="45720" rIns="91440" bIns="45720" anchor="t" anchorCtr="0"/>
          <a:p>
            <a:pPr marL="552450" indent="-552450" eaLnBrk="1" hangingPunct="1">
              <a:lnSpc>
                <a:spcPct val="150000"/>
              </a:lnSpc>
              <a:buNone/>
            </a:pPr>
            <a:r>
              <a:rPr lang="zh-CN" altLang="en-US" sz="2400" dirty="0"/>
              <a:t>组织机构名称的语言特点</a:t>
            </a:r>
            <a:r>
              <a:rPr lang="en-US" altLang="zh-CN" sz="2400" dirty="0"/>
              <a:t>:</a:t>
            </a:r>
            <a:endParaRPr lang="en-US" altLang="zh-CN" sz="2400" dirty="0"/>
          </a:p>
          <a:p>
            <a:pPr marL="552450" indent="-552450" eaLnBrk="1" hangingPunct="1">
              <a:lnSpc>
                <a:spcPct val="150000"/>
              </a:lnSpc>
              <a:buFont typeface="Wingdings" panose="05000000000000000000" pitchFamily="2" charset="2"/>
              <a:buAutoNum type="arabicPeriod"/>
            </a:pPr>
            <a:r>
              <a:rPr lang="zh-CN" altLang="en-US" sz="2400" dirty="0"/>
              <a:t>专词专用：属于专有名词，有固定的表达方式或习惯表达法  </a:t>
            </a:r>
            <a:endParaRPr lang="zh-CN" altLang="en-US" sz="2400" dirty="0"/>
          </a:p>
          <a:p>
            <a:pPr marL="552450" indent="-552450" eaLnBrk="1" hangingPunct="1">
              <a:lnSpc>
                <a:spcPct val="150000"/>
              </a:lnSpc>
              <a:buFont typeface="Wingdings" panose="05000000000000000000" pitchFamily="2" charset="2"/>
              <a:buAutoNum type="arabicPeriod"/>
            </a:pPr>
            <a:r>
              <a:rPr lang="zh-CN" altLang="en-US" sz="2400" dirty="0"/>
              <a:t>可缩略：很多组织机构名称有对应的缩略语 </a:t>
            </a:r>
            <a:endParaRPr lang="zh-CN" altLang="en-US" sz="2400" dirty="0"/>
          </a:p>
          <a:p>
            <a:pPr marL="552450" indent="-552450" eaLnBrk="1" hangingPunct="1">
              <a:lnSpc>
                <a:spcPct val="150000"/>
              </a:lnSpc>
              <a:buFont typeface="Wingdings" panose="05000000000000000000" pitchFamily="2" charset="2"/>
              <a:buAutoNum type="arabicPeriod"/>
            </a:pPr>
            <a:r>
              <a:rPr lang="zh-CN" altLang="en-US" sz="2400" dirty="0"/>
              <a:t>文化适应性：迎合译入语民族的心理特征和审美情趣 </a:t>
            </a:r>
            <a:endParaRPr lang="zh-CN" altLang="en-US" sz="2400" dirty="0"/>
          </a:p>
          <a:p>
            <a:pPr marL="552450" indent="-552450" eaLnBrk="1" hangingPunct="1">
              <a:buNone/>
            </a:pPr>
            <a:endParaRPr lang="zh-CN" altLang="en-US" sz="2400" dirty="0"/>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3"/>
          <p:cNvSpPr>
            <a:spLocks noGrp="1"/>
          </p:cNvSpPr>
          <p:nvPr>
            <p:ph idx="1"/>
          </p:nvPr>
        </p:nvSpPr>
        <p:spPr/>
        <p:txBody>
          <a:bodyPr vert="horz" wrap="square" lIns="91440" tIns="45720" rIns="91440" bIns="45720" anchor="t" anchorCtr="0"/>
          <a:p>
            <a:pPr marL="552450" indent="-552450" eaLnBrk="1" hangingPunct="1">
              <a:lnSpc>
                <a:spcPct val="140000"/>
              </a:lnSpc>
              <a:buNone/>
            </a:pPr>
            <a:r>
              <a:rPr lang="zh-CN" altLang="en-US" sz="2800" dirty="0"/>
              <a:t>组织机构名称的翻译技巧</a:t>
            </a:r>
            <a:r>
              <a:rPr lang="en-US" altLang="zh-CN" sz="2800" dirty="0"/>
              <a:t>:</a:t>
            </a:r>
            <a:endParaRPr lang="en-US" altLang="zh-CN" sz="2800" dirty="0"/>
          </a:p>
          <a:p>
            <a:pPr marL="552450" indent="-552450" eaLnBrk="1" hangingPunct="1">
              <a:lnSpc>
                <a:spcPct val="140000"/>
              </a:lnSpc>
              <a:buFont typeface="Wingdings" panose="05000000000000000000" pitchFamily="2" charset="2"/>
              <a:buAutoNum type="arabicPeriod"/>
            </a:pPr>
            <a:r>
              <a:rPr lang="zh-CN" altLang="en-US" sz="2800" dirty="0"/>
              <a:t>定译法：注重法定依据和权威依据 </a:t>
            </a:r>
            <a:endParaRPr lang="zh-CN" altLang="en-US" sz="2800" dirty="0"/>
          </a:p>
          <a:p>
            <a:pPr marL="552450" indent="-552450" eaLnBrk="1" hangingPunct="1">
              <a:lnSpc>
                <a:spcPct val="140000"/>
              </a:lnSpc>
              <a:buFont typeface="Wingdings" panose="05000000000000000000" pitchFamily="2" charset="2"/>
              <a:buAutoNum type="arabicPeriod"/>
            </a:pPr>
            <a:r>
              <a:rPr lang="zh-CN" altLang="en-US" sz="2800" dirty="0"/>
              <a:t>专词专用：尊重其习惯的组合方式，包括语序和虚词使用  </a:t>
            </a:r>
            <a:endParaRPr lang="zh-CN" altLang="en-US" sz="2800" dirty="0"/>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a:spLocks noGrp="1"/>
          </p:cNvSpPr>
          <p:nvPr>
            <p:ph type="title"/>
          </p:nvPr>
        </p:nvSpPr>
        <p:spPr/>
        <p:txBody>
          <a:bodyPr vert="horz" wrap="square" lIns="91440" tIns="45720" rIns="91440" bIns="45720" anchor="b" anchorCtr="0"/>
          <a:p>
            <a:pPr eaLnBrk="1" hangingPunct="1"/>
            <a:r>
              <a:rPr lang="zh-CN" altLang="en-US" dirty="0">
                <a:sym typeface="+mn-ea"/>
              </a:rPr>
              <a:t>企业名称的翻译技巧 </a:t>
            </a:r>
            <a:endParaRPr lang="zh-CN" altLang="zh-CN" dirty="0"/>
          </a:p>
        </p:txBody>
      </p:sp>
      <p:sp>
        <p:nvSpPr>
          <p:cNvPr id="51203" name="Rectangle 3"/>
          <p:cNvSpPr>
            <a:spLocks noGrp="1"/>
          </p:cNvSpPr>
          <p:nvPr>
            <p:ph idx="1"/>
          </p:nvPr>
        </p:nvSpPr>
        <p:spPr/>
        <p:txBody>
          <a:bodyPr vert="horz" wrap="square" lIns="91440" tIns="45720" rIns="91440" bIns="45720" anchor="t" anchorCtr="0"/>
          <a:p>
            <a:pPr marL="552450" indent="-552450" eaLnBrk="1" hangingPunct="1">
              <a:lnSpc>
                <a:spcPct val="150000"/>
              </a:lnSpc>
              <a:buAutoNum type="arabicPeriod"/>
            </a:pPr>
            <a:r>
              <a:rPr lang="zh-CN" altLang="en-US" sz="2400" dirty="0">
                <a:latin typeface="Times New Roman" panose="02020603050405020304" pitchFamily="18" charset="0"/>
                <a:cs typeface="Times New Roman" panose="02020603050405020304" pitchFamily="18" charset="0"/>
              </a:rPr>
              <a:t>音译法：利用最贴近原语语音的译语进行翻译 </a:t>
            </a:r>
            <a:endParaRPr lang="zh-CN" altLang="en-US" sz="2400" dirty="0">
              <a:latin typeface="Times New Roman" panose="02020603050405020304" pitchFamily="18" charset="0"/>
              <a:cs typeface="Times New Roman" panose="02020603050405020304" pitchFamily="18" charset="0"/>
            </a:endParaRPr>
          </a:p>
          <a:p>
            <a:pPr marL="552450" indent="-552450" eaLnBrk="1" hangingPunct="1">
              <a:lnSpc>
                <a:spcPct val="150000"/>
              </a:lnSpc>
              <a:buFont typeface="Wingdings" panose="05000000000000000000" pitchFamily="2" charset="2"/>
              <a:buAutoNum type="arabicPeriod"/>
            </a:pPr>
            <a:r>
              <a:rPr lang="zh-CN" altLang="en-US" sz="2400" dirty="0">
                <a:latin typeface="Times New Roman" panose="02020603050405020304" pitchFamily="18" charset="0"/>
                <a:cs typeface="Times New Roman" panose="02020603050405020304" pitchFamily="18" charset="0"/>
              </a:rPr>
              <a:t>意译法：挖掘原语的意义，体现企业名称特点和品质 </a:t>
            </a:r>
            <a:endParaRPr lang="zh-CN" altLang="en-US" sz="2400" dirty="0">
              <a:latin typeface="Times New Roman" panose="02020603050405020304" pitchFamily="18" charset="0"/>
              <a:cs typeface="Times New Roman" panose="02020603050405020304" pitchFamily="18" charset="0"/>
            </a:endParaRPr>
          </a:p>
          <a:p>
            <a:pPr marL="552450" indent="-552450" eaLnBrk="1" hangingPunct="1">
              <a:lnSpc>
                <a:spcPct val="150000"/>
              </a:lnSpc>
              <a:buFont typeface="Wingdings" panose="05000000000000000000" pitchFamily="2" charset="2"/>
              <a:buAutoNum type="arabicPeriod"/>
            </a:pPr>
            <a:r>
              <a:rPr lang="zh-CN" altLang="en-US" sz="2400" dirty="0">
                <a:latin typeface="Times New Roman" panose="02020603050405020304" pitchFamily="18" charset="0"/>
                <a:cs typeface="Times New Roman" panose="02020603050405020304" pitchFamily="18" charset="0"/>
              </a:rPr>
              <a:t>音意结合法：注重原语和译语读音的协调一致，更强调译文对企业名称特点的描述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a:spLocks noGrp="1"/>
          </p:cNvSpPr>
          <p:nvPr>
            <p:ph type="title"/>
          </p:nvPr>
        </p:nvSpPr>
        <p:spPr/>
        <p:txBody>
          <a:bodyPr vert="horz" wrap="square" lIns="91440" tIns="45720" rIns="91440" bIns="45720" anchor="b" anchorCtr="0"/>
          <a:p>
            <a:pPr eaLnBrk="1" hangingPunct="1"/>
            <a:r>
              <a:rPr lang="zh-CN" altLang="en-US" dirty="0"/>
              <a:t>组织机构翻译余论 </a:t>
            </a:r>
            <a:endParaRPr lang="zh-CN" altLang="en-US" dirty="0"/>
          </a:p>
        </p:txBody>
      </p:sp>
      <p:sp>
        <p:nvSpPr>
          <p:cNvPr id="52227" name="Rectangle 3"/>
          <p:cNvSpPr>
            <a:spLocks noGrp="1"/>
          </p:cNvSpPr>
          <p:nvPr>
            <p:ph idx="1"/>
          </p:nvPr>
        </p:nvSpPr>
        <p:spPr>
          <a:xfrm>
            <a:off x="1847850" y="1557020"/>
            <a:ext cx="9700260" cy="4481195"/>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rPr>
              <a:t>1. </a:t>
            </a:r>
            <a:r>
              <a:rPr lang="zh-CN" altLang="en-US" sz="2000" dirty="0">
                <a:latin typeface="Times New Roman" panose="02020603050405020304" pitchFamily="18" charset="0"/>
              </a:rPr>
              <a:t>政府部门翻译规则</a:t>
            </a:r>
            <a:endParaRPr lang="zh-CN" altLang="en-US" sz="2000" dirty="0">
              <a:latin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rPr>
              <a:t>单位部门名称由于在英语中属于专有名词范畴，要求做到专词专用，所以一个单位只能使用一种译名，包括词序，缩写形式都应该是唯一的，如“中华人民共和国工业和信息化部”，英译：</a:t>
            </a:r>
            <a:r>
              <a:rPr lang="en-US" altLang="zh-CN" sz="2000" dirty="0">
                <a:latin typeface="Times New Roman" panose="02020603050405020304" pitchFamily="18" charset="0"/>
              </a:rPr>
              <a:t>Ministry of Industry and Information Technology of the People’s Republic of China.</a:t>
            </a:r>
            <a:r>
              <a:rPr lang="zh-CN" altLang="en-US" sz="2000" dirty="0">
                <a:latin typeface="Times New Roman" panose="02020603050405020304" pitchFamily="18" charset="0"/>
              </a:rPr>
              <a:t>而不能作任何更改。按此原则，在翻译单位名称时，应首先查阅有关资料，确定是否有普遍接受的定译，尤其是政府机构的译名，更应采用中央有关部门对外正式名称，绝不能按字面随意翻译。</a:t>
            </a:r>
            <a:endParaRPr lang="zh-CN" altLang="en-US" sz="2000" dirty="0">
              <a:latin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rPr>
              <a:t>按照英语语法，专有名词的词首字母应大写，但是像</a:t>
            </a:r>
            <a:r>
              <a:rPr lang="en-US" altLang="zh-CN" sz="2000" dirty="0">
                <a:latin typeface="Times New Roman" panose="02020603050405020304" pitchFamily="18" charset="0"/>
              </a:rPr>
              <a:t>of</a:t>
            </a:r>
            <a:r>
              <a:rPr lang="zh-CN" altLang="en-US" sz="2000" dirty="0">
                <a:latin typeface="Times New Roman" panose="02020603050405020304" pitchFamily="18" charset="0"/>
              </a:rPr>
              <a:t>、</a:t>
            </a:r>
            <a:r>
              <a:rPr lang="en-US" altLang="zh-CN" sz="2000" dirty="0">
                <a:latin typeface="Times New Roman" panose="02020603050405020304" pitchFamily="18" charset="0"/>
              </a:rPr>
              <a:t>the</a:t>
            </a:r>
            <a:r>
              <a:rPr lang="zh-CN" altLang="en-US" sz="2000" dirty="0">
                <a:latin typeface="Times New Roman" panose="02020603050405020304" pitchFamily="18" charset="0"/>
              </a:rPr>
              <a:t>、</a:t>
            </a:r>
            <a:r>
              <a:rPr lang="en-US" altLang="zh-CN" sz="2000" dirty="0">
                <a:latin typeface="Times New Roman" panose="02020603050405020304" pitchFamily="18" charset="0"/>
              </a:rPr>
              <a:t>and</a:t>
            </a:r>
            <a:r>
              <a:rPr lang="zh-CN" altLang="en-US" sz="2000" dirty="0">
                <a:latin typeface="Times New Roman" panose="02020603050405020304" pitchFamily="18" charset="0"/>
              </a:rPr>
              <a:t>等虚词一般小写，如“天河区人民政府”，英译：</a:t>
            </a:r>
            <a:r>
              <a:rPr lang="en-US" altLang="zh-CN" sz="2000" dirty="0">
                <a:latin typeface="Times New Roman" panose="02020603050405020304" pitchFamily="18" charset="0"/>
              </a:rPr>
              <a:t>the People’s Government of Tianhe District</a:t>
            </a:r>
            <a:r>
              <a:rPr lang="zh-CN" altLang="en-US" sz="2000" dirty="0">
                <a:latin typeface="Times New Roman" panose="02020603050405020304" pitchFamily="18" charset="0"/>
              </a:rPr>
              <a:t>。 </a:t>
            </a:r>
            <a:endParaRPr lang="zh-CN" altLang="en-US" sz="2000" dirty="0">
              <a:latin typeface="Times New Roman" panose="02020603050405020304" pitchFamily="18" charset="0"/>
            </a:endParaRPr>
          </a:p>
        </p:txBody>
      </p:sp>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53251" name="Rectangle 3"/>
          <p:cNvSpPr>
            <a:spLocks noGrp="1"/>
          </p:cNvSpPr>
          <p:nvPr>
            <p:ph idx="1"/>
          </p:nvPr>
        </p:nvSpPr>
        <p:spPr>
          <a:xfrm>
            <a:off x="1826895" y="1701165"/>
            <a:ext cx="9380855" cy="4114800"/>
          </a:xfrm>
        </p:spPr>
        <p:txBody>
          <a:bodyPr vert="horz" wrap="square" lIns="91440" tIns="45720" rIns="91440" bIns="45720" anchor="t" anchorCtr="0"/>
          <a:p>
            <a:pPr eaLnBrk="1" hangingPunct="1">
              <a:lnSpc>
                <a:spcPct val="130000"/>
              </a:lnSpc>
            </a:pPr>
            <a:r>
              <a:rPr lang="zh-CN" altLang="en-US" sz="2400" dirty="0"/>
              <a:t>由于国家机关本身内涵的确定性及严肃性，所以在英译时更要注重查核权威依据。国务院办公厅秘书局二○○八年五月二十日印发的</a:t>
            </a:r>
            <a:r>
              <a:rPr lang="en-US" altLang="zh-CN" sz="2400" dirty="0"/>
              <a:t>《</a:t>
            </a:r>
            <a:r>
              <a:rPr lang="zh-CN" altLang="en-US" sz="2400" dirty="0"/>
              <a:t>国务院各部委、各直属机构英文译名</a:t>
            </a:r>
            <a:r>
              <a:rPr lang="en-US" altLang="zh-CN" sz="2400" dirty="0"/>
              <a:t>》</a:t>
            </a:r>
            <a:r>
              <a:rPr lang="zh-CN" altLang="en-US" sz="2400" dirty="0"/>
              <a:t>（详见附件）最新修订本，应属最权威的译名；未包含在上述修订本内的有关机构，则尽量采用该机构的官方自选英文名作为标准定译，如找不到标准定译，则转而根据</a:t>
            </a:r>
            <a:r>
              <a:rPr lang="zh-CN" altLang="en-US" sz="2400" dirty="0">
                <a:latin typeface="Arial" panose="020B0604020202020204" pitchFamily="34" charset="0"/>
              </a:rPr>
              <a:t>“</a:t>
            </a:r>
            <a:r>
              <a:rPr lang="zh-CN" altLang="en-US" sz="2400" dirty="0"/>
              <a:t>新华社</a:t>
            </a:r>
            <a:r>
              <a:rPr lang="zh-CN" altLang="en-US" sz="2400" dirty="0">
                <a:latin typeface="Arial" panose="020B0604020202020204" pitchFamily="34" charset="0"/>
              </a:rPr>
              <a:t>”</a:t>
            </a:r>
            <a:r>
              <a:rPr lang="zh-CN" altLang="en-US" sz="2400" dirty="0"/>
              <a:t>或</a:t>
            </a:r>
            <a:r>
              <a:rPr lang="zh-CN" altLang="en-US" sz="2400" dirty="0">
                <a:latin typeface="Arial" panose="020B0604020202020204" pitchFamily="34" charset="0"/>
              </a:rPr>
              <a:t>“</a:t>
            </a:r>
            <a:r>
              <a:rPr lang="zh-CN" altLang="en-US" sz="2400" dirty="0"/>
              <a:t>中国日报</a:t>
            </a:r>
            <a:r>
              <a:rPr lang="zh-CN" altLang="en-US" sz="2400" dirty="0">
                <a:latin typeface="Arial" panose="020B0604020202020204" pitchFamily="34" charset="0"/>
              </a:rPr>
              <a:t>”</a:t>
            </a:r>
            <a:r>
              <a:rPr lang="zh-CN" altLang="en-US" sz="2400" dirty="0"/>
              <a:t>等权威媒体采用的英译，如果仍然没有，则可在充分参考英美等国同等机构的基础上予以翻译。 </a:t>
            </a:r>
            <a:endParaRPr lang="zh-CN" altLang="en-US" sz="2400" dirty="0"/>
          </a:p>
        </p:txBody>
      </p:sp>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3"/>
          <p:cNvSpPr>
            <a:spLocks noGrp="1"/>
          </p:cNvSpPr>
          <p:nvPr>
            <p:ph idx="1"/>
          </p:nvPr>
        </p:nvSpPr>
        <p:spPr>
          <a:xfrm>
            <a:off x="1919605" y="981075"/>
            <a:ext cx="9636760" cy="5327650"/>
          </a:xfrm>
        </p:spPr>
        <p:txBody>
          <a:bodyPr vert="horz" wrap="square" lIns="91440" tIns="45720" rIns="91440" bIns="45720" anchor="t" anchorCtr="0"/>
          <a:p>
            <a:pPr eaLnBrk="1" hangingPunct="1">
              <a:buNone/>
            </a:pPr>
            <a:r>
              <a:rPr lang="en-US" altLang="zh-CN" sz="3200" b="1" dirty="0">
                <a:latin typeface="Times New Roman" panose="02020603050405020304" pitchFamily="18" charset="0"/>
                <a:cs typeface="Times New Roman" panose="02020603050405020304" pitchFamily="18" charset="0"/>
              </a:rPr>
              <a:t>2. “</a:t>
            </a:r>
            <a:r>
              <a:rPr lang="zh-CN" altLang="en-US" sz="3200" b="1" dirty="0">
                <a:latin typeface="Times New Roman" panose="02020603050405020304" pitchFamily="18" charset="0"/>
                <a:cs typeface="Times New Roman" panose="02020603050405020304" pitchFamily="18" charset="0"/>
              </a:rPr>
              <a:t>公司”的英译</a:t>
            </a:r>
            <a:r>
              <a:rPr lang="zh-CN" altLang="en-US" sz="2800" dirty="0">
                <a:latin typeface="Times New Roman" panose="02020603050405020304" pitchFamily="18" charset="0"/>
                <a:cs typeface="Times New Roman" panose="02020603050405020304" pitchFamily="18" charset="0"/>
              </a:rPr>
              <a:t> </a:t>
            </a:r>
            <a:endParaRPr lang="zh-CN" altLang="en-US" sz="2800" dirty="0">
              <a:latin typeface="Times New Roman" panose="02020603050405020304" pitchFamily="18" charset="0"/>
              <a:cs typeface="Times New Roman" panose="02020603050405020304" pitchFamily="18" charset="0"/>
            </a:endParaRPr>
          </a:p>
          <a:p>
            <a:pPr eaLnBrk="1" hangingPunct="1">
              <a:lnSpc>
                <a:spcPct val="150000"/>
              </a:lnSpc>
              <a:buNone/>
            </a:pPr>
            <a:r>
              <a:rPr lang="zh-CN" altLang="en-US" sz="25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“公司”最常见的英译是：</a:t>
            </a:r>
            <a:r>
              <a:rPr lang="en-US" altLang="zh-CN" sz="2000" dirty="0">
                <a:latin typeface="Times New Roman" panose="02020603050405020304" pitchFamily="18" charset="0"/>
                <a:cs typeface="Times New Roman" panose="02020603050405020304" pitchFamily="18" charset="0"/>
              </a:rPr>
              <a:t>Company</a:t>
            </a:r>
            <a:r>
              <a:rPr lang="zh-CN" altLang="en-US" sz="2000" dirty="0">
                <a:latin typeface="Times New Roman" panose="02020603050405020304" pitchFamily="18" charset="0"/>
                <a:cs typeface="Times New Roman" panose="02020603050405020304" pitchFamily="18" charset="0"/>
              </a:rPr>
              <a:t>（简写：</a:t>
            </a:r>
            <a:r>
              <a:rPr lang="en-US" altLang="zh-CN" sz="2000" dirty="0">
                <a:latin typeface="Times New Roman" panose="02020603050405020304" pitchFamily="18" charset="0"/>
                <a:cs typeface="Times New Roman" panose="02020603050405020304" pitchFamily="18" charset="0"/>
              </a:rPr>
              <a:t>Co.</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Corporation </a:t>
            </a:r>
            <a:r>
              <a:rPr lang="zh-CN" altLang="en-US" sz="2000" dirty="0">
                <a:latin typeface="Times New Roman" panose="02020603050405020304" pitchFamily="18" charset="0"/>
                <a:cs typeface="Times New Roman" panose="02020603050405020304" pitchFamily="18" charset="0"/>
              </a:rPr>
              <a:t>（简写：</a:t>
            </a:r>
            <a:r>
              <a:rPr lang="en-US" altLang="zh-CN" sz="2000" dirty="0">
                <a:latin typeface="Times New Roman" panose="02020603050405020304" pitchFamily="18" charset="0"/>
                <a:cs typeface="Times New Roman" panose="02020603050405020304" pitchFamily="18" charset="0"/>
              </a:rPr>
              <a:t>Corp.</a:t>
            </a:r>
            <a:r>
              <a:rPr lang="zh-CN" altLang="en-US" sz="2000" dirty="0">
                <a:latin typeface="Times New Roman" panose="02020603050405020304" pitchFamily="18" charset="0"/>
                <a:cs typeface="Times New Roman" panose="02020603050405020304" pitchFamily="18" charset="0"/>
              </a:rPr>
              <a:t>） 。这两个词之间没有明确的界限，但侧重点有所不同。一般来说，</a:t>
            </a:r>
            <a:r>
              <a:rPr lang="en-US" altLang="zh-CN" sz="2000" dirty="0">
                <a:latin typeface="Times New Roman" panose="02020603050405020304" pitchFamily="18" charset="0"/>
                <a:cs typeface="Times New Roman" panose="02020603050405020304" pitchFamily="18" charset="0"/>
              </a:rPr>
              <a:t>Corporation</a:t>
            </a:r>
            <a:r>
              <a:rPr lang="zh-CN" altLang="en-US" sz="2000" dirty="0">
                <a:latin typeface="Times New Roman" panose="02020603050405020304" pitchFamily="18" charset="0"/>
                <a:cs typeface="Times New Roman" panose="02020603050405020304" pitchFamily="18" charset="0"/>
              </a:rPr>
              <a:t>在企业规模上比</a:t>
            </a:r>
            <a:r>
              <a:rPr lang="en-US" altLang="zh-CN" sz="2000" dirty="0">
                <a:latin typeface="Times New Roman" panose="02020603050405020304" pitchFamily="18" charset="0"/>
                <a:cs typeface="Times New Roman" panose="02020603050405020304" pitchFamily="18" charset="0"/>
              </a:rPr>
              <a:t>Company</a:t>
            </a:r>
            <a:r>
              <a:rPr lang="zh-CN" altLang="en-US" sz="2000" dirty="0">
                <a:latin typeface="Times New Roman" panose="02020603050405020304" pitchFamily="18" charset="0"/>
                <a:cs typeface="Times New Roman" panose="02020603050405020304" pitchFamily="18" charset="0"/>
              </a:rPr>
              <a:t>要大</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但这并不是普遍适用的，世界上很多大企业也使用</a:t>
            </a:r>
            <a:r>
              <a:rPr lang="en-US" altLang="zh-CN" sz="2000" dirty="0">
                <a:latin typeface="Times New Roman" panose="02020603050405020304" pitchFamily="18" charset="0"/>
                <a:cs typeface="Times New Roman" panose="02020603050405020304" pitchFamily="18" charset="0"/>
              </a:rPr>
              <a:t>Company</a:t>
            </a:r>
            <a:r>
              <a:rPr lang="zh-CN" altLang="en-US" sz="2000" dirty="0">
                <a:latin typeface="Times New Roman" panose="02020603050405020304" pitchFamily="18" charset="0"/>
                <a:cs typeface="Times New Roman" panose="02020603050405020304" pitchFamily="18" charset="0"/>
              </a:rPr>
              <a:t>，如</a:t>
            </a:r>
            <a:r>
              <a:rPr lang="en-US" altLang="zh-CN" sz="2000" dirty="0">
                <a:latin typeface="Times New Roman" panose="02020603050405020304" pitchFamily="18" charset="0"/>
                <a:cs typeface="Times New Roman" panose="02020603050405020304" pitchFamily="18" charset="0"/>
              </a:rPr>
              <a:t>Boeing Company</a:t>
            </a:r>
            <a:r>
              <a:rPr lang="zh-CN" altLang="en-US" sz="2000" dirty="0">
                <a:latin typeface="Times New Roman" panose="02020603050405020304" pitchFamily="18" charset="0"/>
                <a:cs typeface="Times New Roman" panose="02020603050405020304" pitchFamily="18" charset="0"/>
              </a:rPr>
              <a:t>（波音公司）、</a:t>
            </a:r>
            <a:r>
              <a:rPr lang="en-US" altLang="zh-CN" sz="2000" dirty="0">
                <a:latin typeface="Times New Roman" panose="02020603050405020304" pitchFamily="18" charset="0"/>
                <a:cs typeface="Times New Roman" panose="02020603050405020304" pitchFamily="18" charset="0"/>
              </a:rPr>
              <a:t>Shell Oil Company</a:t>
            </a:r>
            <a:r>
              <a:rPr lang="zh-CN" altLang="en-US" sz="2000" dirty="0">
                <a:latin typeface="Times New Roman" panose="02020603050405020304" pitchFamily="18" charset="0"/>
                <a:cs typeface="Times New Roman" panose="02020603050405020304" pitchFamily="18" charset="0"/>
              </a:rPr>
              <a:t>（壳牌石油公司）；至于我国的企业，在国有大企业当中，使用</a:t>
            </a:r>
            <a:r>
              <a:rPr lang="en-US" altLang="zh-CN" sz="2000" dirty="0">
                <a:latin typeface="Times New Roman" panose="02020603050405020304" pitchFamily="18" charset="0"/>
                <a:cs typeface="Times New Roman" panose="02020603050405020304" pitchFamily="18" charset="0"/>
              </a:rPr>
              <a:t>Corporation</a:t>
            </a:r>
            <a:r>
              <a:rPr lang="zh-CN" altLang="en-US" sz="2000" dirty="0">
                <a:latin typeface="Times New Roman" panose="02020603050405020304" pitchFamily="18" charset="0"/>
                <a:cs typeface="Times New Roman" panose="02020603050405020304" pitchFamily="18" charset="0"/>
              </a:rPr>
              <a:t>的居多，但是绝大多数企业，特别是中小企业仍然偏爱</a:t>
            </a:r>
            <a:r>
              <a:rPr lang="en-US" altLang="zh-CN" sz="2000" dirty="0">
                <a:latin typeface="Times New Roman" panose="02020603050405020304" pitchFamily="18" charset="0"/>
                <a:cs typeface="Times New Roman" panose="02020603050405020304" pitchFamily="18" charset="0"/>
              </a:rPr>
              <a:t>Company</a:t>
            </a:r>
            <a:r>
              <a:rPr lang="zh-CN" altLang="en-US" sz="2000" dirty="0">
                <a:latin typeface="Times New Roman" panose="02020603050405020304" pitchFamily="18" charset="0"/>
                <a:cs typeface="Times New Roman" panose="02020603050405020304" pitchFamily="18" charset="0"/>
              </a:rPr>
              <a:t>。“公司”也决非只用</a:t>
            </a:r>
            <a:r>
              <a:rPr lang="en-US" altLang="zh-CN" sz="2000" dirty="0">
                <a:latin typeface="Times New Roman" panose="02020603050405020304" pitchFamily="18" charset="0"/>
                <a:cs typeface="Times New Roman" panose="02020603050405020304" pitchFamily="18" charset="0"/>
              </a:rPr>
              <a:t>company</a:t>
            </a:r>
            <a:r>
              <a:rPr lang="zh-CN" altLang="en-US" sz="2000" dirty="0">
                <a:latin typeface="Times New Roman" panose="02020603050405020304" pitchFamily="18" charset="0"/>
                <a:cs typeface="Times New Roman" panose="02020603050405020304" pitchFamily="18" charset="0"/>
              </a:rPr>
              <a:t>或 </a:t>
            </a:r>
            <a:r>
              <a:rPr lang="en-US" altLang="zh-CN" sz="2000" dirty="0">
                <a:latin typeface="Times New Roman" panose="02020603050405020304" pitchFamily="18" charset="0"/>
                <a:cs typeface="Times New Roman" panose="02020603050405020304" pitchFamily="18" charset="0"/>
              </a:rPr>
              <a:t>corporation</a:t>
            </a:r>
            <a:r>
              <a:rPr lang="zh-CN" altLang="en-US" sz="2000" dirty="0">
                <a:latin typeface="Times New Roman" panose="02020603050405020304" pitchFamily="18" charset="0"/>
                <a:cs typeface="Times New Roman" panose="02020603050405020304" pitchFamily="18" charset="0"/>
              </a:rPr>
              <a:t>，其他名词如</a:t>
            </a:r>
            <a:r>
              <a:rPr lang="en-US" altLang="zh-CN" sz="2000" dirty="0">
                <a:latin typeface="Times New Roman" panose="02020603050405020304" pitchFamily="18" charset="0"/>
                <a:cs typeface="Times New Roman" panose="02020603050405020304" pitchFamily="18" charset="0"/>
              </a:rPr>
              <a:t>lines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agency</a:t>
            </a:r>
            <a:r>
              <a:rPr lang="zh-CN" altLang="en-US" sz="2000" dirty="0">
                <a:latin typeface="Times New Roman" panose="02020603050405020304" pitchFamily="18" charset="0"/>
                <a:cs typeface="Times New Roman" panose="02020603050405020304" pitchFamily="18" charset="0"/>
              </a:rPr>
              <a:t>等也是名正言顺的“公司”的说法。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11" descr="why"/>
          <p:cNvPicPr>
            <a:picLocks noChangeAspect="1"/>
          </p:cNvPicPr>
          <p:nvPr/>
        </p:nvPicPr>
        <p:blipFill>
          <a:blip r:embed="rId1"/>
          <a:stretch>
            <a:fillRect/>
          </a:stretch>
        </p:blipFill>
        <p:spPr>
          <a:xfrm>
            <a:off x="2640013" y="3716338"/>
            <a:ext cx="3870325" cy="2573337"/>
          </a:xfrm>
          <a:prstGeom prst="rect">
            <a:avLst/>
          </a:prstGeom>
          <a:noFill/>
          <a:ln w="9525">
            <a:noFill/>
          </a:ln>
        </p:spPr>
      </p:pic>
      <p:sp>
        <p:nvSpPr>
          <p:cNvPr id="8195" name="Rectangle 2"/>
          <p:cNvSpPr>
            <a:spLocks noGrp="1"/>
          </p:cNvSpPr>
          <p:nvPr>
            <p:ph type="title"/>
          </p:nvPr>
        </p:nvSpPr>
        <p:spPr>
          <a:xfrm>
            <a:off x="2007870" y="765175"/>
            <a:ext cx="8809355" cy="751205"/>
          </a:xfrm>
        </p:spPr>
        <p:txBody>
          <a:bodyPr vert="horz" wrap="square" lIns="91440" tIns="45720" rIns="91440" bIns="45720" anchor="b" anchorCtr="0"/>
          <a:p>
            <a:pPr eaLnBrk="1" hangingPunct="1"/>
            <a:r>
              <a:rPr lang="en-US" altLang="zh-CN" sz="3200" b="1" dirty="0">
                <a:latin typeface="Times New Roman" panose="02020603050405020304" pitchFamily="18" charset="0"/>
              </a:rPr>
              <a:t>§ </a:t>
            </a:r>
            <a:r>
              <a:rPr lang="en-US" altLang="zh-CN" sz="3200" b="1" dirty="0"/>
              <a:t>PART ONE</a:t>
            </a:r>
            <a:r>
              <a:rPr lang="en-US" altLang="zh-CN" sz="3200" b="1" dirty="0">
                <a:latin typeface="Times New Roman" panose="02020603050405020304" pitchFamily="18" charset="0"/>
              </a:rPr>
              <a:t> </a:t>
            </a:r>
            <a:r>
              <a:rPr lang="zh-CN" altLang="en-US" sz="3200" b="1" dirty="0">
                <a:latin typeface="Times New Roman" panose="02020603050405020304" pitchFamily="18" charset="0"/>
              </a:rPr>
              <a:t>认识组织机构与组织机构翻译</a:t>
            </a:r>
            <a:r>
              <a:rPr lang="zh-CN" altLang="en-US" dirty="0"/>
              <a:t> </a:t>
            </a:r>
            <a:endParaRPr lang="zh-CN" altLang="en-US" dirty="0"/>
          </a:p>
        </p:txBody>
      </p:sp>
      <p:sp>
        <p:nvSpPr>
          <p:cNvPr id="8196" name="Rectangle 10"/>
          <p:cNvSpPr>
            <a:spLocks noGrp="1"/>
          </p:cNvSpPr>
          <p:nvPr>
            <p:ph idx="1"/>
          </p:nvPr>
        </p:nvSpPr>
        <p:spPr>
          <a:xfrm>
            <a:off x="2855913" y="1917065"/>
            <a:ext cx="7313612" cy="1504950"/>
          </a:xfrm>
        </p:spPr>
        <p:txBody>
          <a:bodyPr vert="horz" wrap="square" lIns="91440" tIns="45720" rIns="91440" bIns="45720" anchor="t" anchorCtr="0"/>
          <a:p>
            <a:pPr eaLnBrk="1" hangingPunct="1"/>
            <a:r>
              <a:rPr lang="en-US" altLang="zh-CN" dirty="0">
                <a:latin typeface="Arial" panose="020B0604020202020204" pitchFamily="34" charset="0"/>
              </a:rPr>
              <a:t>Task I  </a:t>
            </a:r>
            <a:r>
              <a:rPr lang="zh-CN" altLang="en-US" dirty="0">
                <a:latin typeface="Arial" panose="020B0604020202020204" pitchFamily="34" charset="0"/>
              </a:rPr>
              <a:t>阅读下列组织机构图标并思考：你认识这些组织机构吗？它们代表着哪些群体？它们发挥着什么功用？ </a:t>
            </a:r>
            <a:endParaRPr lang="zh-CN" altLang="en-US" dirty="0">
              <a:latin typeface="Arial" panose="020B0604020202020204" pitchFamily="34" charset="0"/>
            </a:endParaRPr>
          </a:p>
        </p:txBody>
      </p:sp>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5298" name="图片 1"/>
          <p:cNvPicPr>
            <a:picLocks noChangeAspect="1"/>
          </p:cNvPicPr>
          <p:nvPr/>
        </p:nvPicPr>
        <p:blipFill>
          <a:blip r:embed="rId1"/>
          <a:stretch>
            <a:fillRect/>
          </a:stretch>
        </p:blipFill>
        <p:spPr>
          <a:xfrm>
            <a:off x="1847850" y="1219835"/>
            <a:ext cx="6811010" cy="4847590"/>
          </a:xfrm>
          <a:prstGeom prst="rect">
            <a:avLst/>
          </a:prstGeom>
          <a:noFill/>
          <a:ln w="9525">
            <a:noFill/>
          </a:ln>
        </p:spPr>
      </p:pic>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3"/>
          <p:cNvSpPr>
            <a:spLocks noGrp="1"/>
          </p:cNvSpPr>
          <p:nvPr>
            <p:ph type="body" idx="4294967295"/>
          </p:nvPr>
        </p:nvSpPr>
        <p:spPr>
          <a:xfrm>
            <a:off x="1775460" y="908685"/>
            <a:ext cx="9826625" cy="5250180"/>
          </a:xfrm>
        </p:spPr>
        <p:txBody>
          <a:bodyPr vert="horz" wrap="square" lIns="91440" tIns="45720" rIns="91440" bIns="45720" anchor="t" anchorCtr="0"/>
          <a:p>
            <a:pPr eaLnBrk="1" hangingPunct="1">
              <a:lnSpc>
                <a:spcPct val="120000"/>
              </a:lnSpc>
            </a:pPr>
            <a:r>
              <a:rPr lang="en-US" altLang="zh-CN" sz="2800" dirty="0">
                <a:latin typeface="Times New Roman" panose="02020603050405020304" pitchFamily="18" charset="0"/>
              </a:rPr>
              <a:t>3. </a:t>
            </a:r>
            <a:r>
              <a:rPr lang="zh-CN" altLang="en-US" sz="2800" dirty="0">
                <a:latin typeface="Times New Roman" panose="02020603050405020304" pitchFamily="18" charset="0"/>
              </a:rPr>
              <a:t>企业名称中行业和经营内容的翻译</a:t>
            </a:r>
            <a:endParaRPr lang="zh-CN" altLang="en-US" sz="2800" dirty="0">
              <a:latin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rPr>
              <a:t>由于企业所从事的行业或经营特点不同，所以他们的名称也各有特色，按中文字面直译即可，如东荣金属制品有限公司英译为：</a:t>
            </a:r>
            <a:r>
              <a:rPr lang="en-US" altLang="zh-CN" sz="2000" dirty="0">
                <a:latin typeface="Times New Roman" panose="02020603050405020304" pitchFamily="18" charset="0"/>
              </a:rPr>
              <a:t>Dong Rong Metal Products Co., Ltd. </a:t>
            </a:r>
            <a:r>
              <a:rPr lang="zh-CN" altLang="en-US" sz="2000" dirty="0">
                <a:latin typeface="Times New Roman" panose="02020603050405020304" pitchFamily="18" charset="0"/>
              </a:rPr>
              <a:t>中国茶叶进出口公司英译为：</a:t>
            </a:r>
            <a:r>
              <a:rPr lang="en-US" altLang="zh-CN" sz="2000" dirty="0">
                <a:latin typeface="Times New Roman" panose="02020603050405020304" pitchFamily="18" charset="0"/>
              </a:rPr>
              <a:t>China Tea Import and Export Co., Ltd.</a:t>
            </a:r>
            <a:r>
              <a:rPr lang="zh-CN" altLang="en-US" sz="2000" dirty="0">
                <a:latin typeface="Times New Roman" panose="02020603050405020304" pitchFamily="18" charset="0"/>
              </a:rPr>
              <a:t>。</a:t>
            </a:r>
            <a:endParaRPr lang="zh-CN" altLang="en-US" sz="2000" dirty="0">
              <a:latin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rPr>
              <a:t>在企业名称中写上主营项目，可以使人一目了然地了解企业产品信息，起到很好的广告作用，缺点是使得名称过于冗长，违反了企业名称应简洁易记的原则，尤其是当企业名称译成英文后，本来简简单单的名称，可能一下子罗嗦而让人难以忍受。</a:t>
            </a:r>
            <a:endParaRPr lang="zh-CN" altLang="en-US" sz="2000" dirty="0">
              <a:latin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rPr>
              <a:t>美英等国的企业名称很多都是相当简洁的，有些企业会把经营内容包括在名称当中，比如</a:t>
            </a:r>
            <a:r>
              <a:rPr lang="en-US" altLang="zh-CN" sz="2000" dirty="0">
                <a:latin typeface="Times New Roman" panose="02020603050405020304" pitchFamily="18" charset="0"/>
              </a:rPr>
              <a:t>General Electric</a:t>
            </a:r>
            <a:r>
              <a:rPr lang="zh-CN" altLang="en-US" sz="2000" dirty="0">
                <a:latin typeface="Times New Roman" panose="02020603050405020304" pitchFamily="18" charset="0"/>
              </a:rPr>
              <a:t>（通用电气），</a:t>
            </a:r>
            <a:r>
              <a:rPr lang="en-US" altLang="zh-CN" sz="2000" dirty="0">
                <a:latin typeface="Times New Roman" panose="02020603050405020304" pitchFamily="18" charset="0"/>
              </a:rPr>
              <a:t>Lucent Technologies</a:t>
            </a:r>
            <a:r>
              <a:rPr lang="zh-CN" altLang="en-US" sz="2000" dirty="0">
                <a:latin typeface="Times New Roman" panose="02020603050405020304" pitchFamily="18" charset="0"/>
              </a:rPr>
              <a:t>（朗讯科技），有些公司则并不喜欢将主营项目写进名称，如：</a:t>
            </a:r>
            <a:r>
              <a:rPr lang="it-IT" altLang="zh-CN" sz="2000" dirty="0">
                <a:latin typeface="Times New Roman" panose="02020603050405020304" pitchFamily="18" charset="0"/>
              </a:rPr>
              <a:t>Pepsico Inc</a:t>
            </a:r>
            <a:r>
              <a:rPr lang="zh-CN" altLang="en-US" sz="2000" dirty="0">
                <a:latin typeface="Times New Roman" panose="02020603050405020304" pitchFamily="18" charset="0"/>
              </a:rPr>
              <a:t>（百事公司），就不能从名字看出它的经营项目。</a:t>
            </a:r>
            <a:r>
              <a:rPr lang="zh-CN" altLang="en-US" sz="2000" dirty="0"/>
              <a:t> </a:t>
            </a:r>
            <a:endParaRPr lang="zh-CN" altLang="en-US" sz="2000" dirty="0"/>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内容占位符 2"/>
          <p:cNvSpPr>
            <a:spLocks noGrp="1"/>
          </p:cNvSpPr>
          <p:nvPr>
            <p:ph idx="1"/>
          </p:nvPr>
        </p:nvSpPr>
        <p:spPr>
          <a:xfrm>
            <a:off x="1892300" y="836930"/>
            <a:ext cx="9685655" cy="4921250"/>
          </a:xfrm>
        </p:spPr>
        <p:txBody>
          <a:bodyPr vert="horz" wrap="square" lIns="91440" tIns="45720" rIns="91440" bIns="45720" anchor="t" anchorCtr="0"/>
          <a:p>
            <a:pPr>
              <a:lnSpc>
                <a:spcPct val="120000"/>
              </a:lnSpc>
            </a:pPr>
            <a:r>
              <a:rPr lang="en-US" altLang="zh-CN" sz="3200" dirty="0">
                <a:latin typeface="Times New Roman" panose="02020603050405020304" pitchFamily="18" charset="0"/>
                <a:cs typeface="Times New Roman" panose="02020603050405020304" pitchFamily="18" charset="0"/>
              </a:rPr>
              <a:t>4. </a:t>
            </a:r>
            <a:r>
              <a:rPr lang="zh-CN" altLang="zh-CN" sz="3200" dirty="0">
                <a:latin typeface="Times New Roman" panose="02020603050405020304" pitchFamily="18" charset="0"/>
                <a:cs typeface="Times New Roman" panose="02020603050405020304" pitchFamily="18" charset="0"/>
              </a:rPr>
              <a:t>中国高校校名英译</a:t>
            </a:r>
            <a:endParaRPr lang="zh-CN" altLang="zh-CN" sz="3200" dirty="0">
              <a:latin typeface="Times New Roman" panose="02020603050405020304" pitchFamily="18" charset="0"/>
              <a:cs typeface="Times New Roman" panose="02020603050405020304" pitchFamily="18" charset="0"/>
            </a:endParaRPr>
          </a:p>
          <a:p>
            <a:pPr>
              <a:lnSpc>
                <a:spcPct val="120000"/>
              </a:lnSpc>
            </a:pPr>
            <a:r>
              <a:rPr lang="zh-CN" altLang="zh-CN" sz="2200" dirty="0">
                <a:latin typeface="Times New Roman" panose="02020603050405020304" pitchFamily="18" charset="0"/>
                <a:cs typeface="Times New Roman" panose="02020603050405020304" pitchFamily="18" charset="0"/>
              </a:rPr>
              <a:t>中国大部分的高校校名语义结构组合类型可以归纳为两大类：地区名</a:t>
            </a:r>
            <a:r>
              <a:rPr lang="en-US" altLang="zh-CN" sz="2200" dirty="0">
                <a:latin typeface="Times New Roman" panose="02020603050405020304" pitchFamily="18" charset="0"/>
                <a:cs typeface="Times New Roman" panose="02020603050405020304" pitchFamily="18" charset="0"/>
              </a:rPr>
              <a:t>/</a:t>
            </a:r>
            <a:r>
              <a:rPr lang="zh-CN" altLang="zh-CN" sz="2200" dirty="0">
                <a:latin typeface="Times New Roman" panose="02020603050405020304" pitchFamily="18" charset="0"/>
                <a:cs typeface="Times New Roman" panose="02020603050405020304" pitchFamily="18" charset="0"/>
              </a:rPr>
              <a:t>特色名</a:t>
            </a:r>
            <a:r>
              <a:rPr lang="en-US" altLang="zh-CN" sz="2200" dirty="0">
                <a:latin typeface="Times New Roman" panose="02020603050405020304" pitchFamily="18" charset="0"/>
                <a:cs typeface="Times New Roman" panose="02020603050405020304" pitchFamily="18" charset="0"/>
              </a:rPr>
              <a:t>/+</a:t>
            </a:r>
            <a:r>
              <a:rPr lang="zh-CN" altLang="zh-CN" sz="2200" dirty="0">
                <a:latin typeface="Times New Roman" panose="02020603050405020304" pitchFamily="18" charset="0"/>
                <a:cs typeface="Times New Roman" panose="02020603050405020304" pitchFamily="18" charset="0"/>
              </a:rPr>
              <a:t>学校性质类别；地区名</a:t>
            </a:r>
            <a:r>
              <a:rPr lang="en-US" altLang="zh-CN" sz="2200" dirty="0">
                <a:latin typeface="Times New Roman" panose="02020603050405020304" pitchFamily="18" charset="0"/>
                <a:cs typeface="Times New Roman" panose="02020603050405020304" pitchFamily="18" charset="0"/>
              </a:rPr>
              <a:t>+</a:t>
            </a:r>
            <a:r>
              <a:rPr lang="zh-CN" altLang="zh-CN" sz="2200" dirty="0">
                <a:latin typeface="Times New Roman" panose="02020603050405020304" pitchFamily="18" charset="0"/>
                <a:cs typeface="Times New Roman" panose="02020603050405020304" pitchFamily="18" charset="0"/>
              </a:rPr>
              <a:t>学科名</a:t>
            </a:r>
            <a:r>
              <a:rPr lang="en-US" altLang="zh-CN" sz="2200" dirty="0">
                <a:latin typeface="Times New Roman" panose="02020603050405020304" pitchFamily="18" charset="0"/>
                <a:cs typeface="Times New Roman" panose="02020603050405020304" pitchFamily="18" charset="0"/>
              </a:rPr>
              <a:t>+</a:t>
            </a:r>
            <a:r>
              <a:rPr lang="zh-CN" altLang="zh-CN" sz="2200" dirty="0">
                <a:latin typeface="Times New Roman" panose="02020603050405020304" pitchFamily="18" charset="0"/>
                <a:cs typeface="Times New Roman" panose="02020603050405020304" pitchFamily="18" charset="0"/>
              </a:rPr>
              <a:t>学校性质类别。在组合中各个元素的翻译有所讲究，同时语序和构成也有一些规律可循。</a:t>
            </a:r>
            <a:endParaRPr lang="zh-CN" altLang="zh-CN" sz="2200" dirty="0">
              <a:latin typeface="Times New Roman" panose="02020603050405020304" pitchFamily="18" charset="0"/>
              <a:cs typeface="Times New Roman" panose="02020603050405020304" pitchFamily="18" charset="0"/>
            </a:endParaRPr>
          </a:p>
          <a:p>
            <a:pPr>
              <a:lnSpc>
                <a:spcPct val="120000"/>
              </a:lnSpc>
            </a:pPr>
            <a:r>
              <a:rPr lang="zh-CN" altLang="zh-CN" sz="2200" dirty="0">
                <a:latin typeface="Times New Roman" panose="02020603050405020304" pitchFamily="18" charset="0"/>
                <a:cs typeface="Times New Roman" panose="02020603050405020304" pitchFamily="18" charset="0"/>
              </a:rPr>
              <a:t>首先，就学校性质类别而言，一般综合性大学可以翻为</a:t>
            </a:r>
            <a:r>
              <a:rPr lang="en-US" altLang="zh-CN" sz="2200" dirty="0">
                <a:latin typeface="Times New Roman" panose="02020603050405020304" pitchFamily="18" charset="0"/>
                <a:cs typeface="Times New Roman" panose="02020603050405020304" pitchFamily="18" charset="0"/>
              </a:rPr>
              <a:t>University</a:t>
            </a:r>
            <a:r>
              <a:rPr lang="zh-CN" altLang="zh-CN" sz="2200" dirty="0">
                <a:latin typeface="Times New Roman" panose="02020603050405020304" pitchFamily="18" charset="0"/>
                <a:cs typeface="Times New Roman" panose="02020603050405020304" pitchFamily="18" charset="0"/>
              </a:rPr>
              <a:t>。而随着中国高等教育的飞速发展，一些高校前身可能是某一学科的专门研究机构，或是现在仍以这一学科为最强最有优势的学科，但学校的办学规模已经成为一个多科综合协调发展的高校，也可被称为</a:t>
            </a:r>
            <a:r>
              <a:rPr lang="en-US" altLang="zh-CN" sz="2200" dirty="0">
                <a:latin typeface="Times New Roman" panose="02020603050405020304" pitchFamily="18" charset="0"/>
                <a:cs typeface="Times New Roman" panose="02020603050405020304" pitchFamily="18" charset="0"/>
              </a:rPr>
              <a:t>University</a:t>
            </a:r>
            <a:r>
              <a:rPr lang="zh-CN" altLang="zh-CN" sz="2200" dirty="0">
                <a:latin typeface="Times New Roman" panose="02020603050405020304" pitchFamily="18" charset="0"/>
                <a:cs typeface="Times New Roman" panose="02020603050405020304" pitchFamily="18" charset="0"/>
              </a:rPr>
              <a:t>。</a:t>
            </a:r>
            <a:endParaRPr lang="zh-CN" altLang="zh-CN" sz="2200" dirty="0">
              <a:latin typeface="Times New Roman" panose="02020603050405020304" pitchFamily="18" charset="0"/>
              <a:cs typeface="Times New Roman" panose="02020603050405020304" pitchFamily="18" charset="0"/>
            </a:endParaRPr>
          </a:p>
          <a:p>
            <a:pPr>
              <a:lnSpc>
                <a:spcPct val="120000"/>
              </a:lnSpc>
            </a:pPr>
            <a:r>
              <a:rPr lang="zh-CN" altLang="zh-CN" sz="2200" dirty="0">
                <a:latin typeface="Times New Roman" panose="02020603050405020304" pitchFamily="18" charset="0"/>
                <a:cs typeface="Times New Roman" panose="02020603050405020304" pitchFamily="18" charset="0"/>
              </a:rPr>
              <a:t>相对于“大学”，“学院”则有不少对应的词汇可选择，如</a:t>
            </a:r>
            <a:r>
              <a:rPr lang="en-US" altLang="zh-CN" sz="2200" dirty="0">
                <a:latin typeface="Times New Roman" panose="02020603050405020304" pitchFamily="18" charset="0"/>
                <a:cs typeface="Times New Roman" panose="02020603050405020304" pitchFamily="18" charset="0"/>
              </a:rPr>
              <a:t>college, institute, academy</a:t>
            </a:r>
            <a:r>
              <a:rPr lang="zh-CN" altLang="zh-CN" sz="2200" dirty="0">
                <a:latin typeface="Times New Roman" panose="02020603050405020304" pitchFamily="18" charset="0"/>
                <a:cs typeface="Times New Roman" panose="02020603050405020304" pitchFamily="18" charset="0"/>
              </a:rPr>
              <a:t>等。从国际惯例来看，</a:t>
            </a:r>
            <a:r>
              <a:rPr lang="en-US" altLang="zh-CN" sz="2200" dirty="0">
                <a:latin typeface="Times New Roman" panose="02020603050405020304" pitchFamily="18" charset="0"/>
                <a:cs typeface="Times New Roman" panose="02020603050405020304" pitchFamily="18" charset="0"/>
              </a:rPr>
              <a:t>college</a:t>
            </a:r>
            <a:r>
              <a:rPr lang="zh-CN" altLang="zh-CN" sz="2200" dirty="0">
                <a:latin typeface="Times New Roman" panose="02020603050405020304" pitchFamily="18" charset="0"/>
                <a:cs typeface="Times New Roman" panose="02020603050405020304" pitchFamily="18" charset="0"/>
              </a:rPr>
              <a:t>多指综合性的学院，而</a:t>
            </a:r>
            <a:r>
              <a:rPr lang="en-US" altLang="zh-CN" sz="2200" dirty="0">
                <a:latin typeface="Times New Roman" panose="02020603050405020304" pitchFamily="18" charset="0"/>
                <a:cs typeface="Times New Roman" panose="02020603050405020304" pitchFamily="18" charset="0"/>
              </a:rPr>
              <a:t>institute</a:t>
            </a:r>
            <a:r>
              <a:rPr lang="zh-CN" altLang="zh-CN" sz="2200" dirty="0">
                <a:latin typeface="Times New Roman" panose="02020603050405020304" pitchFamily="18" charset="0"/>
                <a:cs typeface="Times New Roman" panose="02020603050405020304" pitchFamily="18" charset="0"/>
              </a:rPr>
              <a:t>多用于科技和理工之类的院校。</a:t>
            </a:r>
            <a:endParaRPr lang="zh-CN" altLang="zh-CN" sz="2200" dirty="0">
              <a:latin typeface="Times New Roman" panose="02020603050405020304" pitchFamily="18" charset="0"/>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标题 1"/>
          <p:cNvSpPr>
            <a:spLocks noGrp="1"/>
          </p:cNvSpPr>
          <p:nvPr>
            <p:ph type="title"/>
          </p:nvPr>
        </p:nvSpPr>
        <p:spPr/>
        <p:txBody>
          <a:bodyPr vert="horz" wrap="square" lIns="91440" tIns="45720" rIns="91440" bIns="45720" anchor="b" anchorCtr="0"/>
          <a:p>
            <a:r>
              <a:rPr lang="zh-CN" altLang="en-US" sz="2800" dirty="0"/>
              <a:t>高校名翻译</a:t>
            </a:r>
            <a:endParaRPr lang="zh-CN" altLang="en-US" sz="2800" dirty="0"/>
          </a:p>
        </p:txBody>
      </p:sp>
      <p:pic>
        <p:nvPicPr>
          <p:cNvPr id="58371" name="内容占位符 3"/>
          <p:cNvPicPr>
            <a:picLocks noGrp="1" noChangeAspect="1"/>
          </p:cNvPicPr>
          <p:nvPr>
            <p:ph idx="1"/>
          </p:nvPr>
        </p:nvPicPr>
        <p:blipFill>
          <a:blip r:embed="rId1"/>
          <a:srcRect/>
          <a:stretch>
            <a:fillRect/>
          </a:stretch>
        </p:blipFill>
        <p:spPr>
          <a:xfrm>
            <a:off x="1750695" y="1628775"/>
            <a:ext cx="9827260" cy="4483100"/>
          </a:xfrm>
        </p:spPr>
      </p:pic>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p:txBody>
          <a:bodyPr vert="horz" wrap="square" lIns="91440" tIns="45720" rIns="91440" bIns="45720" anchor="b" anchorCtr="0"/>
          <a:p>
            <a:pPr eaLnBrk="1" hangingPunct="1"/>
            <a:r>
              <a:rPr lang="en-US" altLang="zh-CN" sz="3200" b="1" dirty="0">
                <a:latin typeface="Times New Roman" panose="02020603050405020304" pitchFamily="18" charset="0"/>
                <a:cs typeface="Times New Roman" panose="02020603050405020304" pitchFamily="18" charset="0"/>
              </a:rPr>
              <a:t>PART FIVE </a:t>
            </a:r>
            <a:r>
              <a:rPr lang="zh-CN" altLang="en-US" sz="3200" dirty="0">
                <a:latin typeface="Times New Roman" panose="02020603050405020304" pitchFamily="18" charset="0"/>
                <a:cs typeface="Times New Roman" panose="02020603050405020304" pitchFamily="18" charset="0"/>
              </a:rPr>
              <a:t>译技点津：商务翻译之缩略语翻译 </a:t>
            </a:r>
            <a:endParaRPr lang="zh-CN" altLang="en-US" sz="3200" dirty="0">
              <a:latin typeface="Times New Roman" panose="02020603050405020304" pitchFamily="18" charset="0"/>
              <a:cs typeface="Times New Roman" panose="02020603050405020304" pitchFamily="18" charset="0"/>
            </a:endParaRPr>
          </a:p>
        </p:txBody>
      </p:sp>
      <p:sp>
        <p:nvSpPr>
          <p:cNvPr id="59395" name="Rectangle 3"/>
          <p:cNvSpPr>
            <a:spLocks noGrp="1"/>
          </p:cNvSpPr>
          <p:nvPr>
            <p:ph idx="1"/>
          </p:nvPr>
        </p:nvSpPr>
        <p:spPr>
          <a:xfrm>
            <a:off x="1826895" y="1670050"/>
            <a:ext cx="9665335" cy="4272280"/>
          </a:xfrm>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rPr>
              <a:t>1. </a:t>
            </a:r>
            <a:r>
              <a:rPr lang="zh-CN" altLang="en-US" sz="2000" dirty="0">
                <a:latin typeface="Times New Roman" panose="02020603050405020304" pitchFamily="18" charset="0"/>
              </a:rPr>
              <a:t>缩略语含义与发展</a:t>
            </a:r>
            <a:endParaRPr lang="zh-CN" altLang="en-US" sz="2000" dirty="0">
              <a:latin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rPr>
              <a:t>缩略语由于其简约、便捷的特点经常可见于各种各样的商务文本中。据统计，</a:t>
            </a:r>
            <a:r>
              <a:rPr lang="en-US" altLang="zh-CN" sz="2000" dirty="0">
                <a:latin typeface="Times New Roman" panose="02020603050405020304" pitchFamily="18" charset="0"/>
              </a:rPr>
              <a:t>1943</a:t>
            </a:r>
            <a:r>
              <a:rPr lang="zh-CN" altLang="en-US" sz="2000" dirty="0">
                <a:latin typeface="Times New Roman" panose="02020603050405020304" pitchFamily="18" charset="0"/>
              </a:rPr>
              <a:t>年前，英语缩略语的数量还屈指可数，到了</a:t>
            </a:r>
            <a:r>
              <a:rPr lang="en-US" altLang="zh-CN" sz="2000" dirty="0">
                <a:latin typeface="Times New Roman" panose="02020603050405020304" pitchFamily="18" charset="0"/>
              </a:rPr>
              <a:t>50</a:t>
            </a:r>
            <a:r>
              <a:rPr lang="zh-CN" altLang="en-US" sz="2000" dirty="0">
                <a:latin typeface="Times New Roman" panose="02020603050405020304" pitchFamily="18" charset="0"/>
              </a:rPr>
              <a:t>多年后，它已发展成数量达到数百万的大军。（余富林，</a:t>
            </a:r>
            <a:r>
              <a:rPr lang="en-US" altLang="zh-CN" sz="2000" dirty="0">
                <a:latin typeface="Times New Roman" panose="02020603050405020304" pitchFamily="18" charset="0"/>
              </a:rPr>
              <a:t>2002</a:t>
            </a:r>
            <a:r>
              <a:rPr lang="zh-CN" altLang="en-US" sz="2000" dirty="0">
                <a:latin typeface="Times New Roman" panose="02020603050405020304" pitchFamily="18" charset="0"/>
              </a:rPr>
              <a:t>：</a:t>
            </a:r>
            <a:r>
              <a:rPr lang="en-US" altLang="zh-CN" sz="2000" dirty="0">
                <a:latin typeface="Times New Roman" panose="02020603050405020304" pitchFamily="18" charset="0"/>
              </a:rPr>
              <a:t>1</a:t>
            </a:r>
            <a:r>
              <a:rPr lang="zh-CN" altLang="en-US" sz="2000" dirty="0">
                <a:latin typeface="Times New Roman" panose="02020603050405020304" pitchFamily="18" charset="0"/>
              </a:rPr>
              <a:t>）而汉语的缩略语数量也随着社会发展有所增加。缩略语的数量反映了时代的变迁与发展，它本身的内容也反映了时代的变化。</a:t>
            </a:r>
            <a:r>
              <a:rPr sz="2000" dirty="0">
                <a:latin typeface="Times New Roman" panose="02020603050405020304" pitchFamily="18" charset="0"/>
              </a:rPr>
              <a:t>在电子商务方面，可以见到如B2B（Business to Business，企业对企业，指企业间的电子商务交易模式），B2C（Business to Consumer，企业对消费者，指企业与消费者之间的电子商务交易模式），O2O（Online to Offline，线上到线下，指线上与线下业务结合的电子商务模式）。在商务经济方面，有KOL（Key Opinion Leader，关键意见领袖，指在某个领域有影响力的人），KOC（Key Opinion Consumer，关键意见消费者，指能影响周围人消费决策的消费者）。</a:t>
            </a:r>
            <a:endParaRPr sz="2000" dirty="0">
              <a:latin typeface="Times New Roman" panose="02020603050405020304" pitchFamily="18" charset="0"/>
            </a:endParaRPr>
          </a:p>
        </p:txBody>
      </p:sp>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3"/>
          <p:cNvSpPr>
            <a:spLocks noGrp="1"/>
          </p:cNvSpPr>
          <p:nvPr>
            <p:ph idx="1"/>
          </p:nvPr>
        </p:nvSpPr>
        <p:spPr>
          <a:xfrm>
            <a:off x="1775460" y="1628775"/>
            <a:ext cx="9705340" cy="4547235"/>
          </a:xfrm>
        </p:spPr>
        <p:txBody>
          <a:bodyPr vert="horz" wrap="square" lIns="91440" tIns="45720" rIns="91440" bIns="45720" anchor="t" anchorCtr="0"/>
          <a:p>
            <a:pPr eaLnBrk="1" hangingPunct="1">
              <a:lnSpc>
                <a:spcPct val="160000"/>
              </a:lnSpc>
            </a:pPr>
            <a:r>
              <a:rPr sz="2000" dirty="0">
                <a:latin typeface="Times New Roman" panose="02020603050405020304" pitchFamily="18" charset="0"/>
              </a:rPr>
              <a:t>商务发展引起企业系统架构的变化和职务的变化，于是我们看到了CEO（Chief Executive Officer，首席执行官），CFO（Chief Financial Officer，财务总监），COO（Chief Operating Officer，生产主管），Exec（Executive，主管），GM（General Manager，总经理），HR（Human Resources，人力资源）。</a:t>
            </a:r>
            <a:endParaRPr sz="2000" dirty="0">
              <a:latin typeface="Times New Roman" panose="02020603050405020304" pitchFamily="18" charset="0"/>
            </a:endParaRPr>
          </a:p>
          <a:p>
            <a:pPr eaLnBrk="1" hangingPunct="1">
              <a:lnSpc>
                <a:spcPct val="160000"/>
              </a:lnSpc>
            </a:pPr>
            <a:r>
              <a:rPr sz="2000" dirty="0">
                <a:latin typeface="Times New Roman" panose="02020603050405020304" pitchFamily="18" charset="0"/>
              </a:rPr>
              <a:t>随着人工智能的爆发式大发展，以下这些缩略语越来越为我们熟悉：AI（Artificial Intelligence，人工智能），ML（Machine Learning，机器学习），VR（Virtual Reality，虚拟现实）。财务方面，简单的缩略语也为中西通用，如FY（Fiscal Year，财政年度），IPO（Initial Pubic Offering，首次公开募股）</a:t>
            </a:r>
            <a:r>
              <a:rPr lang="zh-CN" altLang="en-US" sz="2000" dirty="0">
                <a:latin typeface="Times New Roman" panose="02020603050405020304" pitchFamily="18" charset="0"/>
              </a:rPr>
              <a:t> </a:t>
            </a:r>
            <a:endParaRPr lang="zh-CN" altLang="en-US" sz="2000" dirty="0">
              <a:latin typeface="Times New Roman" panose="02020603050405020304" pitchFamily="18" charset="0"/>
            </a:endParaRPr>
          </a:p>
          <a:p>
            <a:pPr eaLnBrk="1" hangingPunct="1">
              <a:lnSpc>
                <a:spcPct val="80000"/>
              </a:lnSpc>
              <a:buNone/>
            </a:pPr>
            <a:endParaRPr lang="zh-CN" altLang="en-US" sz="2000" dirty="0">
              <a:latin typeface="Times New Roman" panose="02020603050405020304" pitchFamily="18" charset="0"/>
            </a:endParaRPr>
          </a:p>
        </p:txBody>
      </p:sp>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3"/>
          <p:cNvSpPr>
            <a:spLocks noGrp="1"/>
          </p:cNvSpPr>
          <p:nvPr>
            <p:ph idx="1"/>
          </p:nvPr>
        </p:nvSpPr>
        <p:spPr>
          <a:xfrm>
            <a:off x="1847850" y="1628775"/>
            <a:ext cx="9561830" cy="5759450"/>
          </a:xfrm>
        </p:spPr>
        <p:txBody>
          <a:bodyPr vert="horz" wrap="square" lIns="91440" tIns="45720" rIns="91440" bIns="45720" anchor="t" anchorCtr="0"/>
          <a:p>
            <a:pPr eaLnBrk="1" hangingPunct="1">
              <a:lnSpc>
                <a:spcPct val="140000"/>
              </a:lnSpc>
            </a:pPr>
            <a:r>
              <a:rPr lang="zh-CN" altLang="en-US" sz="2400" dirty="0"/>
              <a:t>汉语的缩略语往往浓缩性很强，具有很强的表意能力，如</a:t>
            </a:r>
            <a:r>
              <a:rPr lang="zh-CN" altLang="en-US" sz="2400" dirty="0">
                <a:latin typeface="Arial" panose="020B0604020202020204" pitchFamily="34" charset="0"/>
              </a:rPr>
              <a:t>“</a:t>
            </a:r>
            <a:r>
              <a:rPr lang="zh-CN" altLang="en-US" sz="2400" dirty="0"/>
              <a:t>外企</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转轨</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创收</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清欠</a:t>
            </a:r>
            <a:r>
              <a:rPr lang="zh-CN" altLang="en-US" sz="2400" dirty="0">
                <a:latin typeface="Arial" panose="020B0604020202020204" pitchFamily="34" charset="0"/>
              </a:rPr>
              <a:t>”</a:t>
            </a:r>
            <a:r>
              <a:rPr lang="zh-CN" altLang="en-US" sz="2400" dirty="0"/>
              <a:t>等。很多缩略语因为经常使用，以至它的全称反而不那么为人们熟悉，组织机构如</a:t>
            </a:r>
            <a:r>
              <a:rPr lang="zh-CN" altLang="en-US" sz="2400" dirty="0">
                <a:latin typeface="Arial" panose="020B0604020202020204" pitchFamily="34" charset="0"/>
              </a:rPr>
              <a:t>“</a:t>
            </a:r>
            <a:r>
              <a:rPr lang="zh-CN" altLang="en-US" sz="2400" dirty="0"/>
              <a:t>亚太经合组织</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质检总局</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证监会</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广交会</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国资委</a:t>
            </a:r>
            <a:r>
              <a:rPr lang="zh-CN" altLang="en-US" sz="2400" dirty="0">
                <a:latin typeface="Arial" panose="020B0604020202020204" pitchFamily="34" charset="0"/>
              </a:rPr>
              <a:t>”</a:t>
            </a:r>
            <a:r>
              <a:rPr lang="zh-CN" altLang="en-US" sz="2400" dirty="0"/>
              <a:t>，企业名如</a:t>
            </a:r>
            <a:r>
              <a:rPr lang="zh-CN" altLang="en-US" sz="2400" dirty="0">
                <a:latin typeface="Arial" panose="020B0604020202020204" pitchFamily="34" charset="0"/>
              </a:rPr>
              <a:t>“</a:t>
            </a:r>
            <a:r>
              <a:rPr lang="zh-CN" altLang="en-US" sz="2400" dirty="0"/>
              <a:t>和黄</a:t>
            </a:r>
            <a:r>
              <a:rPr lang="zh-CN" altLang="en-US" sz="2400" dirty="0">
                <a:latin typeface="Arial" panose="020B0604020202020204" pitchFamily="34" charset="0"/>
              </a:rPr>
              <a:t>”</a:t>
            </a:r>
            <a:r>
              <a:rPr lang="zh-CN" altLang="en-US" sz="2400" dirty="0"/>
              <a:t>，</a:t>
            </a:r>
            <a:r>
              <a:rPr lang="zh-CN" altLang="en-US" sz="2400" dirty="0">
                <a:latin typeface="Arial" panose="020B0604020202020204" pitchFamily="34" charset="0"/>
              </a:rPr>
              <a:t>“</a:t>
            </a:r>
            <a:r>
              <a:rPr lang="zh-CN" altLang="en-US" sz="2400" dirty="0"/>
              <a:t>长实</a:t>
            </a:r>
            <a:r>
              <a:rPr lang="zh-CN" altLang="en-US" sz="2400" dirty="0">
                <a:latin typeface="Arial" panose="020B0604020202020204" pitchFamily="34" charset="0"/>
              </a:rPr>
              <a:t>”</a:t>
            </a:r>
            <a:r>
              <a:rPr lang="zh-CN" altLang="en-US" sz="2400" dirty="0"/>
              <a:t>等。汉语缩略语也有其活泼的一面如，</a:t>
            </a:r>
            <a:r>
              <a:rPr lang="zh-CN" altLang="en-US" sz="2400" dirty="0">
                <a:latin typeface="Arial" panose="020B0604020202020204" pitchFamily="34" charset="0"/>
              </a:rPr>
              <a:t>“</a:t>
            </a:r>
            <a:r>
              <a:rPr lang="zh-CN" altLang="en-US" sz="2400" dirty="0"/>
              <a:t>白骨精</a:t>
            </a:r>
            <a:r>
              <a:rPr lang="zh-CN" altLang="en-US" sz="2400" dirty="0">
                <a:latin typeface="Arial" panose="020B0604020202020204" pitchFamily="34" charset="0"/>
              </a:rPr>
              <a:t>”</a:t>
            </a:r>
            <a:r>
              <a:rPr lang="zh-CN" altLang="en-US" sz="2400" dirty="0"/>
              <a:t>（白领骨干精英），</a:t>
            </a:r>
            <a:r>
              <a:rPr lang="zh-CN" altLang="en-US" sz="2400" dirty="0">
                <a:latin typeface="Arial" panose="020B0604020202020204" pitchFamily="34" charset="0"/>
              </a:rPr>
              <a:t>“</a:t>
            </a:r>
            <a:r>
              <a:rPr lang="zh-CN" altLang="en-US" sz="2400" dirty="0"/>
              <a:t>剩女</a:t>
            </a:r>
            <a:r>
              <a:rPr lang="zh-CN" altLang="en-US" sz="2400" dirty="0">
                <a:latin typeface="Arial" panose="020B0604020202020204" pitchFamily="34" charset="0"/>
              </a:rPr>
              <a:t>”</a:t>
            </a:r>
            <a:r>
              <a:rPr lang="zh-CN" altLang="en-US" sz="2400" dirty="0"/>
              <a:t>（大龄未婚女青年）等。</a:t>
            </a:r>
            <a:endParaRPr lang="zh-CN" altLang="en-US" sz="2400" dirty="0"/>
          </a:p>
        </p:txBody>
      </p:sp>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3"/>
          <p:cNvSpPr>
            <a:spLocks noGrp="1"/>
          </p:cNvSpPr>
          <p:nvPr>
            <p:ph idx="1"/>
          </p:nvPr>
        </p:nvSpPr>
        <p:spPr>
          <a:xfrm>
            <a:off x="1922780" y="981075"/>
            <a:ext cx="9476105" cy="4895850"/>
          </a:xfrm>
        </p:spPr>
        <p:txBody>
          <a:bodyPr vert="horz" wrap="square" lIns="91440" tIns="45720" rIns="91440" bIns="45720" anchor="t" anchorCtr="0"/>
          <a:p>
            <a:pPr eaLnBrk="1" hangingPunct="1">
              <a:buNone/>
            </a:pPr>
            <a:r>
              <a:rPr lang="en-US" altLang="zh-CN" sz="2800" b="1" dirty="0">
                <a:latin typeface="Times New Roman" panose="02020603050405020304" pitchFamily="18" charset="0"/>
              </a:rPr>
              <a:t>2. </a:t>
            </a:r>
            <a:r>
              <a:rPr lang="zh-CN" altLang="en-US" sz="2800" b="1" dirty="0">
                <a:latin typeface="Times New Roman" panose="02020603050405020304" pitchFamily="18" charset="0"/>
              </a:rPr>
              <a:t>缩略语的词形特点</a:t>
            </a:r>
            <a:endParaRPr lang="zh-CN" altLang="en-US" sz="2800" b="1" dirty="0">
              <a:latin typeface="Times New Roman" panose="02020603050405020304" pitchFamily="18" charset="0"/>
            </a:endParaRPr>
          </a:p>
          <a:p>
            <a:pPr eaLnBrk="1" hangingPunct="1">
              <a:lnSpc>
                <a:spcPct val="190000"/>
              </a:lnSpc>
            </a:pPr>
            <a:r>
              <a:rPr lang="zh-CN" altLang="en-US" sz="2000" dirty="0">
                <a:latin typeface="Times New Roman" panose="02020603050405020304" pitchFamily="18" charset="0"/>
              </a:rPr>
              <a:t>英语常见缩略语的构词形式主要有三种，包括首字母缩略语（</a:t>
            </a:r>
            <a:r>
              <a:rPr lang="en-US" altLang="zh-CN" sz="2000" dirty="0">
                <a:latin typeface="Times New Roman" panose="02020603050405020304" pitchFamily="18" charset="0"/>
              </a:rPr>
              <a:t>Initialism</a:t>
            </a:r>
            <a:r>
              <a:rPr lang="zh-CN" altLang="en-US" sz="2000" dirty="0">
                <a:latin typeface="Times New Roman" panose="02020603050405020304" pitchFamily="18" charset="0"/>
              </a:rPr>
              <a:t>），如：</a:t>
            </a:r>
            <a:r>
              <a:rPr lang="en-US" altLang="zh-CN" sz="2000" dirty="0">
                <a:latin typeface="Times New Roman" panose="02020603050405020304" pitchFamily="18" charset="0"/>
              </a:rPr>
              <a:t>UNESCO, WHO, HP; </a:t>
            </a:r>
            <a:r>
              <a:rPr lang="zh-CN" altLang="en-US" sz="2000" dirty="0">
                <a:latin typeface="Times New Roman" panose="02020603050405020304" pitchFamily="18" charset="0"/>
              </a:rPr>
              <a:t>截短词</a:t>
            </a:r>
            <a:r>
              <a:rPr lang="en-US" altLang="zh-CN" sz="2000" dirty="0">
                <a:latin typeface="Times New Roman" panose="02020603050405020304" pitchFamily="18" charset="0"/>
              </a:rPr>
              <a:t>(Clipped words)</a:t>
            </a:r>
            <a:r>
              <a:rPr lang="zh-CN" altLang="en-US" sz="2000" dirty="0">
                <a:latin typeface="Times New Roman" panose="02020603050405020304" pitchFamily="18" charset="0"/>
              </a:rPr>
              <a:t>，如</a:t>
            </a:r>
            <a:r>
              <a:rPr lang="en-US" altLang="zh-CN" sz="2000" dirty="0">
                <a:latin typeface="Times New Roman" panose="02020603050405020304" pitchFamily="18" charset="0"/>
              </a:rPr>
              <a:t>phone (telephone), memo (memorandum)</a:t>
            </a:r>
            <a:r>
              <a:rPr lang="zh-CN" altLang="en-US" sz="2000" dirty="0">
                <a:latin typeface="Times New Roman" panose="02020603050405020304" pitchFamily="18" charset="0"/>
              </a:rPr>
              <a:t>；合成词</a:t>
            </a:r>
            <a:r>
              <a:rPr lang="en-US" altLang="zh-CN" sz="2000" dirty="0">
                <a:latin typeface="Times New Roman" panose="02020603050405020304" pitchFamily="18" charset="0"/>
              </a:rPr>
              <a:t>(Compound) </a:t>
            </a:r>
            <a:r>
              <a:rPr lang="zh-CN" altLang="en-US" sz="2000" dirty="0">
                <a:latin typeface="Times New Roman" panose="02020603050405020304" pitchFamily="18" charset="0"/>
              </a:rPr>
              <a:t>如</a:t>
            </a:r>
            <a:r>
              <a:rPr lang="en-US" altLang="zh-CN" sz="2000" dirty="0">
                <a:latin typeface="Times New Roman" panose="02020603050405020304" pitchFamily="18" charset="0"/>
              </a:rPr>
              <a:t>high-tech (high technology), newscast (news broadcast), faction (fact fiction)</a:t>
            </a:r>
            <a:r>
              <a:rPr lang="zh-CN" altLang="en-US" sz="2000" dirty="0">
                <a:latin typeface="Times New Roman" panose="02020603050405020304" pitchFamily="18" charset="0"/>
              </a:rPr>
              <a:t>。</a:t>
            </a:r>
            <a:endParaRPr lang="zh-CN" altLang="en-US" sz="2000" dirty="0">
              <a:latin typeface="Times New Roman" panose="02020603050405020304" pitchFamily="18" charset="0"/>
            </a:endParaRPr>
          </a:p>
          <a:p>
            <a:pPr eaLnBrk="1" hangingPunct="1">
              <a:lnSpc>
                <a:spcPct val="190000"/>
              </a:lnSpc>
            </a:pPr>
            <a:r>
              <a:rPr lang="zh-CN" altLang="en-US" sz="2000" dirty="0">
                <a:latin typeface="Times New Roman" panose="02020603050405020304" pitchFamily="18" charset="0"/>
              </a:rPr>
              <a:t>汉语缩略语的构词形式有如下两种：一种为压缩词如“经适房”，“特首”，“早教”等。另一种为归纳词如“三个代表”，“两岸三地”等。</a:t>
            </a:r>
            <a:endParaRPr lang="zh-CN" altLang="en-US" sz="2000" dirty="0">
              <a:latin typeface="Times New Roman" panose="02020603050405020304" pitchFamily="18" charset="0"/>
            </a:endParaRPr>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3"/>
          <p:cNvSpPr>
            <a:spLocks noGrp="1"/>
          </p:cNvSpPr>
          <p:nvPr>
            <p:ph idx="1"/>
          </p:nvPr>
        </p:nvSpPr>
        <p:spPr>
          <a:xfrm>
            <a:off x="1970405" y="908050"/>
            <a:ext cx="9474835" cy="4114800"/>
          </a:xfrm>
        </p:spPr>
        <p:txBody>
          <a:bodyPr vert="horz" wrap="square" lIns="91440" tIns="45720" rIns="91440" bIns="45720" anchor="t" anchorCtr="0"/>
          <a:p>
            <a:pPr eaLnBrk="1" hangingPunct="1">
              <a:lnSpc>
                <a:spcPct val="130000"/>
              </a:lnSpc>
            </a:pPr>
            <a:r>
              <a:rPr lang="en-US" altLang="zh-CN" b="1" dirty="0">
                <a:latin typeface="Times New Roman" panose="02020603050405020304" pitchFamily="18" charset="0"/>
                <a:cs typeface="Times New Roman" panose="02020603050405020304" pitchFamily="18" charset="0"/>
              </a:rPr>
              <a:t>3. </a:t>
            </a:r>
            <a:r>
              <a:rPr lang="zh-CN" altLang="en-US" b="1" dirty="0">
                <a:latin typeface="Times New Roman" panose="02020603050405020304" pitchFamily="18" charset="0"/>
                <a:cs typeface="Times New Roman" panose="02020603050405020304" pitchFamily="18" charset="0"/>
              </a:rPr>
              <a:t>缩略语的翻译技巧</a:t>
            </a:r>
            <a:endParaRPr lang="zh-CN" altLang="en-US"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400" dirty="0">
                <a:latin typeface="Times New Roman" panose="02020603050405020304" pitchFamily="18" charset="0"/>
                <a:cs typeface="Times New Roman" panose="02020603050405020304" pitchFamily="18" charset="0"/>
              </a:rPr>
              <a:t>英语缩略语的翻译方式常见的有音译法</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指根据英语的发音译成的外来语。音译法简单可行，容易为人们所接受 。</a:t>
            </a:r>
            <a:endParaRPr lang="zh-CN" altLang="en-US" sz="24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400" dirty="0">
                <a:latin typeface="Times New Roman" panose="02020603050405020304" pitchFamily="18" charset="0"/>
                <a:cs typeface="Times New Roman" panose="02020603050405020304" pitchFamily="18" charset="0"/>
              </a:rPr>
              <a:t>意译法：先将英语缩略语还原为源语，将其翻译成为对应的汉语全称，然后再将全译通过压缩的方法简化为汉译缩略语。这种方法多见于组织机构简称的翻译。</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3"/>
          <p:cNvSpPr>
            <a:spLocks noGrp="1"/>
          </p:cNvSpPr>
          <p:nvPr>
            <p:ph type="body" idx="4294967295"/>
          </p:nvPr>
        </p:nvSpPr>
        <p:spPr>
          <a:xfrm>
            <a:off x="1703705" y="1701165"/>
            <a:ext cx="9860915" cy="5832475"/>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rPr>
              <a:t>零翻译法：零翻译法可理解为原本应该翻译，但是由于某些原因而没有翻译</a:t>
            </a:r>
            <a:r>
              <a:rPr lang="en-US" altLang="zh-CN" sz="2000" dirty="0">
                <a:latin typeface="Times New Roman" panose="02020603050405020304" pitchFamily="18" charset="0"/>
              </a:rPr>
              <a:t>, </a:t>
            </a:r>
            <a:r>
              <a:rPr lang="zh-CN" altLang="en-US" sz="2000" dirty="0">
                <a:latin typeface="Times New Roman" panose="02020603050405020304" pitchFamily="18" charset="0"/>
              </a:rPr>
              <a:t>使得某种语言直接进入另一语言的情况，如“</a:t>
            </a:r>
            <a:r>
              <a:rPr lang="en-US" altLang="zh-CN" sz="2000" dirty="0">
                <a:latin typeface="Times New Roman" panose="02020603050405020304" pitchFamily="18" charset="0"/>
              </a:rPr>
              <a:t>MTV”</a:t>
            </a:r>
            <a:r>
              <a:rPr lang="zh-CN" altLang="en-US" sz="2000" dirty="0">
                <a:latin typeface="Times New Roman" panose="02020603050405020304" pitchFamily="18" charset="0"/>
              </a:rPr>
              <a:t>、 “</a:t>
            </a:r>
            <a:r>
              <a:rPr lang="en-US" altLang="zh-CN" sz="2000" dirty="0">
                <a:latin typeface="Times New Roman" panose="02020603050405020304" pitchFamily="18" charset="0"/>
              </a:rPr>
              <a:t>MP3”</a:t>
            </a:r>
            <a:r>
              <a:rPr lang="zh-CN" altLang="en-US" sz="2000" dirty="0">
                <a:latin typeface="Times New Roman" panose="02020603050405020304" pitchFamily="18" charset="0"/>
              </a:rPr>
              <a:t>、“</a:t>
            </a:r>
            <a:r>
              <a:rPr lang="en-US" altLang="zh-CN" sz="2000" dirty="0">
                <a:latin typeface="Times New Roman" panose="02020603050405020304" pitchFamily="18" charset="0"/>
              </a:rPr>
              <a:t>GPRS(General Packet Radio Service</a:t>
            </a:r>
            <a:r>
              <a:rPr lang="zh-CN" altLang="en-US" sz="2000" dirty="0">
                <a:latin typeface="Times New Roman" panose="02020603050405020304" pitchFamily="18" charset="0"/>
              </a:rPr>
              <a:t>通用无线分组业务  </a:t>
            </a:r>
            <a:r>
              <a:rPr lang="en-US" altLang="zh-CN" sz="2000" dirty="0">
                <a:latin typeface="Times New Roman" panose="02020603050405020304" pitchFamily="18" charset="0"/>
              </a:rPr>
              <a:t>)”</a:t>
            </a:r>
            <a:r>
              <a:rPr lang="zh-CN" altLang="en-US" sz="2000" dirty="0">
                <a:latin typeface="Times New Roman" panose="02020603050405020304" pitchFamily="18" charset="0"/>
              </a:rPr>
              <a:t>、“</a:t>
            </a:r>
            <a:r>
              <a:rPr lang="en-US" altLang="zh-CN" sz="2000" dirty="0">
                <a:latin typeface="Times New Roman" panose="02020603050405020304" pitchFamily="18" charset="0"/>
              </a:rPr>
              <a:t>WAP(wireless application protocol</a:t>
            </a:r>
            <a:r>
              <a:rPr lang="zh-CN" altLang="en-US" sz="2000" dirty="0"/>
              <a:t>无线应用协议 </a:t>
            </a:r>
            <a:r>
              <a:rPr lang="en-US" altLang="zh-CN" sz="2000" dirty="0"/>
              <a:t>)</a:t>
            </a:r>
            <a:r>
              <a:rPr lang="en-US" altLang="zh-CN" sz="2000" dirty="0">
                <a:latin typeface="Times New Roman" panose="02020603050405020304" pitchFamily="18" charset="0"/>
              </a:rPr>
              <a:t>”</a:t>
            </a:r>
            <a:r>
              <a:rPr lang="zh-CN" altLang="en-US" sz="2000" dirty="0">
                <a:latin typeface="Times New Roman" panose="02020603050405020304" pitchFamily="18" charset="0"/>
              </a:rPr>
              <a:t>等。目前，英语缩略语的零翻译正以惊人的速度进入汉语领域，而且从它的发展势头看，大有超越意译的趋势。</a:t>
            </a:r>
            <a:endParaRPr lang="zh-CN" altLang="en-US" sz="2000" dirty="0">
              <a:latin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rPr>
              <a:t>汉语缩略语的翻译方式：汉语商务缩略语可先还原为源语，将其翻译成对应的英语全译，然后再将全译通过首字母缩略的方式简化为英译缩略语。这种方法常见于组织机构简称的翻译，如央视（</a:t>
            </a:r>
            <a:r>
              <a:rPr lang="en-US" altLang="zh-CN" sz="2000" dirty="0">
                <a:latin typeface="Times New Roman" panose="02020603050405020304" pitchFamily="18" charset="0"/>
              </a:rPr>
              <a:t>CCTV</a:t>
            </a:r>
            <a:r>
              <a:rPr lang="zh-CN" altLang="en-US" sz="2000" dirty="0">
                <a:latin typeface="Times New Roman" panose="02020603050405020304" pitchFamily="18" charset="0"/>
              </a:rPr>
              <a:t>），全国人大（</a:t>
            </a:r>
            <a:r>
              <a:rPr lang="en-US" altLang="zh-CN" sz="2000" dirty="0">
                <a:latin typeface="Times New Roman" panose="02020603050405020304" pitchFamily="18" charset="0"/>
              </a:rPr>
              <a:t>NPC</a:t>
            </a:r>
            <a:r>
              <a:rPr lang="zh-CN" altLang="en-US" sz="2000" dirty="0">
                <a:latin typeface="Times New Roman" panose="02020603050405020304" pitchFamily="18" charset="0"/>
              </a:rPr>
              <a:t>），中保（</a:t>
            </a:r>
            <a:r>
              <a:rPr lang="en-US" altLang="zh-CN" sz="2000" dirty="0">
                <a:latin typeface="Times New Roman" panose="02020603050405020304" pitchFamily="18" charset="0"/>
              </a:rPr>
              <a:t>PICC</a:t>
            </a:r>
            <a:r>
              <a:rPr lang="zh-CN" altLang="en-US" sz="2000" dirty="0">
                <a:latin typeface="Times New Roman" panose="02020603050405020304" pitchFamily="18" charset="0"/>
              </a:rPr>
              <a:t>）等。 </a:t>
            </a:r>
            <a:endParaRPr lang="zh-CN" altLang="en-US" sz="2000" dirty="0">
              <a:latin typeface="Times New Roman" panose="02020603050405020304" pitchFamily="18" charset="0"/>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6"/>
          <p:cNvSpPr>
            <a:spLocks noGrp="1"/>
          </p:cNvSpPr>
          <p:nvPr>
            <p:ph type="title" sz="quarter"/>
          </p:nvPr>
        </p:nvSpPr>
        <p:spPr/>
        <p:txBody>
          <a:bodyPr vert="horz" wrap="square" lIns="91440" tIns="45720" rIns="91440" bIns="45720" anchor="b" anchorCtr="0"/>
          <a:p>
            <a:pPr eaLnBrk="1" hangingPunct="1"/>
            <a:r>
              <a:rPr lang="zh-CN" altLang="en-US" dirty="0"/>
              <a:t>组织机构图标</a:t>
            </a:r>
            <a:endParaRPr lang="zh-CN" altLang="en-US" dirty="0"/>
          </a:p>
        </p:txBody>
      </p:sp>
      <p:sp>
        <p:nvSpPr>
          <p:cNvPr id="9219" name="Text Box 12"/>
          <p:cNvSpPr txBox="1"/>
          <p:nvPr/>
        </p:nvSpPr>
        <p:spPr>
          <a:xfrm>
            <a:off x="1185863" y="2420938"/>
            <a:ext cx="558800" cy="296862"/>
          </a:xfrm>
          <a:prstGeom prst="rect">
            <a:avLst/>
          </a:prstGeom>
          <a:solidFill>
            <a:srgbClr val="FFFFFF"/>
          </a:solid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just" eaLnBrk="1" hangingPunct="1">
              <a:spcBef>
                <a:spcPct val="0"/>
              </a:spcBef>
              <a:buClrTx/>
              <a:buSzTx/>
              <a:buFontTx/>
              <a:buNone/>
            </a:pPr>
            <a:r>
              <a:rPr lang="en-US" altLang="zh-CN" sz="1800" dirty="0">
                <a:latin typeface="Times New Roman" panose="02020603050405020304" pitchFamily="18" charset="0"/>
              </a:rPr>
              <a:t>1</a:t>
            </a:r>
            <a:endParaRPr lang="en-US" altLang="zh-CN" sz="1800" dirty="0"/>
          </a:p>
        </p:txBody>
      </p:sp>
      <p:pic>
        <p:nvPicPr>
          <p:cNvPr id="9220" name="Picture 13" descr="images"/>
          <p:cNvPicPr>
            <a:picLocks noChangeAspect="1"/>
          </p:cNvPicPr>
          <p:nvPr/>
        </p:nvPicPr>
        <p:blipFill>
          <a:blip r:embed="rId1"/>
          <a:stretch>
            <a:fillRect/>
          </a:stretch>
        </p:blipFill>
        <p:spPr>
          <a:xfrm>
            <a:off x="3489325" y="2852738"/>
            <a:ext cx="1944688" cy="2089150"/>
          </a:xfrm>
          <a:prstGeom prst="rect">
            <a:avLst/>
          </a:prstGeom>
          <a:noFill/>
          <a:ln w="9525">
            <a:noFill/>
          </a:ln>
        </p:spPr>
      </p:pic>
      <p:sp>
        <p:nvSpPr>
          <p:cNvPr id="9221" name="Text Box 14"/>
          <p:cNvSpPr txBox="1"/>
          <p:nvPr/>
        </p:nvSpPr>
        <p:spPr>
          <a:xfrm>
            <a:off x="3417888" y="2492375"/>
            <a:ext cx="414337" cy="368300"/>
          </a:xfrm>
          <a:prstGeom prst="rect">
            <a:avLst/>
          </a:prstGeom>
          <a:solidFill>
            <a:srgbClr val="FFFFFF"/>
          </a:solid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just" eaLnBrk="1" hangingPunct="1">
              <a:spcBef>
                <a:spcPct val="0"/>
              </a:spcBef>
              <a:buClrTx/>
              <a:buSzTx/>
              <a:buFontTx/>
              <a:buNone/>
            </a:pPr>
            <a:r>
              <a:rPr lang="en-US" altLang="zh-CN" sz="1800" dirty="0">
                <a:latin typeface="Times New Roman" panose="02020603050405020304" pitchFamily="18" charset="0"/>
              </a:rPr>
              <a:t>2</a:t>
            </a:r>
            <a:endParaRPr lang="en-US" altLang="zh-CN" sz="1800" dirty="0"/>
          </a:p>
        </p:txBody>
      </p:sp>
      <p:sp>
        <p:nvSpPr>
          <p:cNvPr id="9222" name="Text Box 18"/>
          <p:cNvSpPr txBox="1"/>
          <p:nvPr/>
        </p:nvSpPr>
        <p:spPr>
          <a:xfrm>
            <a:off x="6010275" y="2492375"/>
            <a:ext cx="342900" cy="296863"/>
          </a:xfrm>
          <a:prstGeom prst="rect">
            <a:avLst/>
          </a:prstGeom>
          <a:solidFill>
            <a:srgbClr val="FFFFFF"/>
          </a:solid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just" eaLnBrk="1" hangingPunct="1">
              <a:spcBef>
                <a:spcPct val="0"/>
              </a:spcBef>
              <a:buClrTx/>
              <a:buSzTx/>
              <a:buFontTx/>
              <a:buNone/>
            </a:pPr>
            <a:r>
              <a:rPr lang="en-US" altLang="zh-CN" sz="1800" dirty="0">
                <a:latin typeface="Times New Roman" panose="02020603050405020304" pitchFamily="18" charset="0"/>
              </a:rPr>
              <a:t>3</a:t>
            </a:r>
            <a:endParaRPr lang="en-US" altLang="zh-CN" sz="1800" dirty="0"/>
          </a:p>
        </p:txBody>
      </p:sp>
      <p:pic>
        <p:nvPicPr>
          <p:cNvPr id="9224" name="Picture 10" descr="b3fb43166d224f4ade1873760ff790529922d1d6"/>
          <p:cNvPicPr>
            <a:picLocks noChangeAspect="1"/>
          </p:cNvPicPr>
          <p:nvPr/>
        </p:nvPicPr>
        <p:blipFill>
          <a:blip r:embed="rId2"/>
          <a:stretch>
            <a:fillRect/>
          </a:stretch>
        </p:blipFill>
        <p:spPr>
          <a:xfrm>
            <a:off x="1330325" y="3141663"/>
            <a:ext cx="1712913" cy="1655762"/>
          </a:xfrm>
          <a:prstGeom prst="rect">
            <a:avLst/>
          </a:prstGeom>
          <a:noFill/>
          <a:ln w="9525">
            <a:noFill/>
          </a:ln>
        </p:spPr>
      </p:pic>
      <p:pic>
        <p:nvPicPr>
          <p:cNvPr id="9226" name="Picture 12" descr="timg"/>
          <p:cNvPicPr>
            <a:picLocks noChangeAspect="1"/>
          </p:cNvPicPr>
          <p:nvPr/>
        </p:nvPicPr>
        <p:blipFill>
          <a:blip r:embed="rId3"/>
          <a:stretch>
            <a:fillRect/>
          </a:stretch>
        </p:blipFill>
        <p:spPr>
          <a:xfrm>
            <a:off x="5880100" y="3141663"/>
            <a:ext cx="2441575" cy="1943100"/>
          </a:xfrm>
          <a:prstGeom prst="rect">
            <a:avLst/>
          </a:prstGeom>
          <a:noFill/>
          <a:ln w="9525">
            <a:noFill/>
          </a:ln>
        </p:spPr>
      </p:pic>
      <p:pic>
        <p:nvPicPr>
          <p:cNvPr id="10243" name="Picture 4" descr="apec-f"/>
          <p:cNvPicPr>
            <a:picLocks noChangeAspect="1"/>
          </p:cNvPicPr>
          <p:nvPr>
            <p:ph idx="1"/>
          </p:nvPr>
        </p:nvPicPr>
        <p:blipFill>
          <a:blip r:embed="rId4"/>
          <a:srcRect l="5355" t="13959" r="3680" b="10660"/>
          <a:stretch>
            <a:fillRect/>
          </a:stretch>
        </p:blipFill>
        <p:spPr>
          <a:xfrm>
            <a:off x="8688705" y="3141980"/>
            <a:ext cx="2448560" cy="1944370"/>
          </a:xfrm>
          <a:ln>
            <a:noFill/>
          </a:ln>
        </p:spPr>
      </p:pic>
      <p:sp>
        <p:nvSpPr>
          <p:cNvPr id="10244" name="Text Box 5"/>
          <p:cNvSpPr txBox="1"/>
          <p:nvPr/>
        </p:nvSpPr>
        <p:spPr>
          <a:xfrm>
            <a:off x="8746490" y="2667635"/>
            <a:ext cx="193675" cy="211138"/>
          </a:xfrm>
          <a:prstGeom prst="rect">
            <a:avLst/>
          </a:prstGeom>
          <a:solidFill>
            <a:srgbClr val="FFFFFF"/>
          </a:solidFill>
          <a:ln w="9525">
            <a:noFill/>
          </a:ln>
        </p:spPr>
        <p:txBody>
          <a:bodyPr lIns="0" tIns="0" rIns="0" bIns="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just" eaLnBrk="1" hangingPunct="1">
              <a:spcBef>
                <a:spcPct val="0"/>
              </a:spcBef>
              <a:buClrTx/>
              <a:buSzTx/>
              <a:buFontTx/>
              <a:buNone/>
            </a:pPr>
            <a:r>
              <a:rPr lang="en-US" altLang="zh-CN" sz="1800" dirty="0">
                <a:latin typeface="Times New Roman" panose="02020603050405020304" pitchFamily="18" charset="0"/>
              </a:rPr>
              <a:t>4</a:t>
            </a:r>
            <a:endParaRPr lang="en-US" altLang="zh-CN" sz="1800" dirty="0"/>
          </a:p>
        </p:txBody>
      </p:sp>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rPr>
              <a:t>汉语商务缩略语有时也会译为英语全称，为的是更能准确地表达意义。如国企可译为</a:t>
            </a:r>
            <a:r>
              <a:rPr lang="en-US" altLang="zh-CN" sz="2400" dirty="0">
                <a:latin typeface="Times New Roman" panose="02020603050405020304" pitchFamily="18" charset="0"/>
              </a:rPr>
              <a:t>state-owned enterprises</a:t>
            </a:r>
            <a:r>
              <a:rPr lang="zh-CN" altLang="en-US" sz="2400" dirty="0">
                <a:latin typeface="Times New Roman" panose="02020603050405020304" pitchFamily="18" charset="0"/>
              </a:rPr>
              <a:t>，工商联可译为</a:t>
            </a:r>
            <a:r>
              <a:rPr lang="en-US" altLang="zh-CN" sz="2400" dirty="0">
                <a:latin typeface="Times New Roman" panose="02020603050405020304" pitchFamily="18" charset="0"/>
              </a:rPr>
              <a:t>Federation of Industry and Commerce</a:t>
            </a:r>
            <a:r>
              <a:rPr lang="zh-CN" altLang="en-US" sz="2400" dirty="0">
                <a:latin typeface="Times New Roman" panose="02020603050405020304" pitchFamily="18" charset="0"/>
              </a:rPr>
              <a:t>。</a:t>
            </a:r>
            <a:endParaRPr lang="zh-CN" altLang="en-US" sz="2400" dirty="0">
              <a:latin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rPr>
              <a:t>此外，由于汉语缩略语有较高的凝练效果，如果采取字对字的直译方式，译成英语就很难理解。这种情况下，可先列出缩略语，然后再加以注释。</a:t>
            </a:r>
            <a:r>
              <a:rPr lang="zh-CN" altLang="en-US" sz="2400" dirty="0"/>
              <a:t> </a:t>
            </a:r>
            <a:endParaRPr lang="zh-CN" altLang="en-US" sz="2400" dirty="0"/>
          </a:p>
        </p:txBody>
      </p:sp>
    </p:spTree>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6562" name="Object 7"/>
          <p:cNvGraphicFramePr>
            <a:graphicFrameLocks noChangeAspect="1"/>
          </p:cNvGraphicFramePr>
          <p:nvPr/>
        </p:nvGraphicFramePr>
        <p:xfrm>
          <a:off x="1651000" y="862330"/>
          <a:ext cx="10217785" cy="5489575"/>
        </p:xfrm>
        <a:graphic>
          <a:graphicData uri="http://schemas.openxmlformats.org/presentationml/2006/ole">
            <mc:AlternateContent xmlns:mc="http://schemas.openxmlformats.org/markup-compatibility/2006">
              <mc:Choice xmlns:v="urn:schemas-microsoft-com:vml" Requires="v">
                <p:oleObj spid="_x0000_s3076" name="" r:id="rId1" imgW="5419090" imgH="2675890" progId="Word.Document.8">
                  <p:embed/>
                </p:oleObj>
              </mc:Choice>
              <mc:Fallback>
                <p:oleObj name="" r:id="rId1" imgW="5419090" imgH="2675890" progId="Word.Document.8">
                  <p:embed/>
                  <p:pic>
                    <p:nvPicPr>
                      <p:cNvPr id="0" name="图片 3075"/>
                      <p:cNvPicPr/>
                      <p:nvPr/>
                    </p:nvPicPr>
                    <p:blipFill>
                      <a:blip r:embed="rId2"/>
                      <a:stretch>
                        <a:fillRect/>
                      </a:stretch>
                    </p:blipFill>
                    <p:spPr>
                      <a:xfrm>
                        <a:off x="1651000" y="862330"/>
                        <a:ext cx="10217785" cy="5489575"/>
                      </a:xfrm>
                      <a:prstGeom prst="rect">
                        <a:avLst/>
                      </a:prstGeom>
                      <a:noFill/>
                      <a:ln w="38100">
                        <a:noFill/>
                        <a:miter/>
                      </a:ln>
                    </p:spPr>
                  </p:pic>
                </p:oleObj>
              </mc:Fallback>
            </mc:AlternateContent>
          </a:graphicData>
        </a:graphic>
      </p:graphicFrame>
    </p:spTree>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7586" name="Object 4"/>
          <p:cNvGraphicFramePr>
            <a:graphicFrameLocks noChangeAspect="1"/>
          </p:cNvGraphicFramePr>
          <p:nvPr>
            <p:ph idx="1"/>
          </p:nvPr>
        </p:nvGraphicFramePr>
        <p:xfrm>
          <a:off x="1483360" y="911860"/>
          <a:ext cx="10123805" cy="3511550"/>
        </p:xfrm>
        <a:graphic>
          <a:graphicData uri="http://schemas.openxmlformats.org/presentationml/2006/ole">
            <mc:AlternateContent xmlns:mc="http://schemas.openxmlformats.org/markup-compatibility/2006">
              <mc:Choice xmlns:v="urn:schemas-microsoft-com:vml" Requires="v">
                <p:oleObj spid="_x0000_s3077" name="" r:id="rId1" imgW="5419090" imgH="1813560" progId="Word.Document.8">
                  <p:embed/>
                </p:oleObj>
              </mc:Choice>
              <mc:Fallback>
                <p:oleObj name="" r:id="rId1" imgW="5419090" imgH="1813560" progId="Word.Document.8">
                  <p:embed/>
                  <p:pic>
                    <p:nvPicPr>
                      <p:cNvPr id="0" name="图片 3076"/>
                      <p:cNvPicPr/>
                      <p:nvPr/>
                    </p:nvPicPr>
                    <p:blipFill>
                      <a:blip r:embed="rId2"/>
                      <a:srcRect/>
                      <a:stretch>
                        <a:fillRect/>
                      </a:stretch>
                    </p:blipFill>
                    <p:spPr>
                      <a:xfrm>
                        <a:off x="1483360" y="911860"/>
                        <a:ext cx="10123805" cy="3511550"/>
                      </a:xfrm>
                      <a:prstGeom prst="rect">
                        <a:avLst/>
                      </a:prstGeom>
                      <a:noFill/>
                      <a:ln w="38100">
                        <a:miter/>
                      </a:ln>
                    </p:spPr>
                  </p:pic>
                </p:oleObj>
              </mc:Fallback>
            </mc:AlternateContent>
          </a:graphicData>
        </a:graphic>
      </p:graphicFrame>
    </p:spTree>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p:cNvSpPr>
            <a:spLocks noGrp="1"/>
          </p:cNvSpPr>
          <p:nvPr>
            <p:ph type="title"/>
          </p:nvPr>
        </p:nvSpPr>
        <p:spPr>
          <a:xfrm>
            <a:off x="2279650" y="188913"/>
            <a:ext cx="7313613" cy="1143000"/>
          </a:xfrm>
        </p:spPr>
        <p:txBody>
          <a:bodyPr vert="horz" wrap="square" lIns="91440" tIns="45720" rIns="91440" bIns="45720" anchor="b" anchorCtr="0"/>
          <a:p>
            <a:pPr eaLnBrk="1" hangingPunct="1"/>
            <a:r>
              <a:rPr lang="en-US" altLang="zh-CN" b="1" dirty="0"/>
              <a:t>§ PART SIX </a:t>
            </a:r>
            <a:r>
              <a:rPr lang="zh-CN" altLang="en-US" dirty="0"/>
              <a:t>组织机构翻译实践 </a:t>
            </a:r>
            <a:endParaRPr lang="zh-CN" altLang="en-US" dirty="0"/>
          </a:p>
        </p:txBody>
      </p:sp>
      <p:sp>
        <p:nvSpPr>
          <p:cNvPr id="68611" name="Rectangle 3"/>
          <p:cNvSpPr>
            <a:spLocks noGrp="1"/>
          </p:cNvSpPr>
          <p:nvPr>
            <p:ph idx="1"/>
          </p:nvPr>
        </p:nvSpPr>
        <p:spPr>
          <a:xfrm>
            <a:off x="2208213" y="1557338"/>
            <a:ext cx="8459787" cy="4897437"/>
          </a:xfrm>
        </p:spPr>
        <p:txBody>
          <a:bodyPr vert="horz" wrap="square" lIns="91440" tIns="45720" rIns="91440" bIns="45720" anchor="t" anchorCtr="0"/>
          <a:p>
            <a:pPr eaLnBrk="1" hangingPunct="1"/>
            <a:r>
              <a:rPr lang="en-US" altLang="zh-CN" sz="2500" b="1" dirty="0">
                <a:latin typeface="Times New Roman" panose="02020603050405020304" pitchFamily="18" charset="0"/>
              </a:rPr>
              <a:t>Task I</a:t>
            </a:r>
            <a:r>
              <a:rPr lang="en-US" altLang="zh-CN" sz="2500" dirty="0">
                <a:latin typeface="Times New Roman" panose="02020603050405020304" pitchFamily="18" charset="0"/>
              </a:rPr>
              <a:t>  </a:t>
            </a:r>
            <a:r>
              <a:rPr lang="zh-CN" altLang="en-US" sz="2500" dirty="0">
                <a:latin typeface="Times New Roman" panose="02020603050405020304" pitchFamily="18" charset="0"/>
              </a:rPr>
              <a:t>请将下列组织名称的英语译文编号填入括号中。</a:t>
            </a:r>
            <a:endParaRPr lang="zh-CN" altLang="en-US" sz="25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1.</a:t>
            </a:r>
            <a:r>
              <a:rPr lang="zh-CN" altLang="en-US" sz="2200" dirty="0">
                <a:latin typeface="Times New Roman" panose="02020603050405020304" pitchFamily="18" charset="0"/>
              </a:rPr>
              <a:t>国际民用航空组织（ ）</a:t>
            </a:r>
            <a:r>
              <a:rPr lang="en-US" altLang="zh-CN" sz="2200" dirty="0">
                <a:latin typeface="Times New Roman" panose="02020603050405020304" pitchFamily="18" charset="0"/>
              </a:rPr>
              <a:t>A. Organization of America States</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2.</a:t>
            </a:r>
            <a:r>
              <a:rPr lang="zh-CN" altLang="en-US" sz="2200" dirty="0">
                <a:latin typeface="Times New Roman" panose="02020603050405020304" pitchFamily="18" charset="0"/>
              </a:rPr>
              <a:t>国际原子能机构（）     </a:t>
            </a:r>
            <a:r>
              <a:rPr lang="en-US" altLang="zh-CN" sz="2200" dirty="0">
                <a:latin typeface="Times New Roman" panose="02020603050405020304" pitchFamily="18" charset="0"/>
              </a:rPr>
              <a:t>B. International Civil Aviation </a:t>
            </a:r>
            <a:r>
              <a:rPr lang="zh-CN" altLang="en-US" sz="2200" dirty="0">
                <a:latin typeface="Times New Roman" panose="02020603050405020304" pitchFamily="18" charset="0"/>
              </a:rPr>
              <a:t> </a:t>
            </a:r>
            <a:r>
              <a:rPr lang="en-US" altLang="zh-CN" sz="2200" dirty="0">
                <a:latin typeface="Times New Roman" panose="02020603050405020304" pitchFamily="18" charset="0"/>
              </a:rPr>
              <a:t>Organization</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3. </a:t>
            </a:r>
            <a:r>
              <a:rPr lang="zh-CN" altLang="en-US" sz="2200" dirty="0">
                <a:latin typeface="Times New Roman" panose="02020603050405020304" pitchFamily="18" charset="0"/>
              </a:rPr>
              <a:t>美洲国家组织（） 	     </a:t>
            </a:r>
            <a:r>
              <a:rPr lang="en-US" altLang="zh-CN" sz="2200" dirty="0">
                <a:latin typeface="Times New Roman" panose="02020603050405020304" pitchFamily="18" charset="0"/>
              </a:rPr>
              <a:t>C. World Bank</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4. </a:t>
            </a:r>
            <a:r>
              <a:rPr lang="zh-CN" altLang="en-US" sz="2200" dirty="0">
                <a:latin typeface="Times New Roman" panose="02020603050405020304" pitchFamily="18" charset="0"/>
              </a:rPr>
              <a:t>加勒比共同市场（）    </a:t>
            </a:r>
            <a:r>
              <a:rPr lang="en-US" altLang="zh-CN" sz="2200" dirty="0">
                <a:latin typeface="Times New Roman" panose="02020603050405020304" pitchFamily="18" charset="0"/>
              </a:rPr>
              <a:t>D. London Stock Exchange</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5. </a:t>
            </a:r>
            <a:r>
              <a:rPr lang="zh-CN" altLang="en-US" sz="2200" dirty="0">
                <a:latin typeface="Times New Roman" panose="02020603050405020304" pitchFamily="18" charset="0"/>
              </a:rPr>
              <a:t>伦敦证券交易所（）    </a:t>
            </a:r>
            <a:r>
              <a:rPr lang="en-US" altLang="zh-CN" sz="2200" dirty="0">
                <a:latin typeface="Times New Roman" panose="02020603050405020304" pitchFamily="18" charset="0"/>
              </a:rPr>
              <a:t>E. International Atomic Energy Agency</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6. </a:t>
            </a:r>
            <a:r>
              <a:rPr lang="zh-CN" altLang="en-US" sz="2200" dirty="0">
                <a:latin typeface="Times New Roman" panose="02020603050405020304" pitchFamily="18" charset="0"/>
              </a:rPr>
              <a:t>世界银行	（） 	     </a:t>
            </a:r>
            <a:r>
              <a:rPr lang="en-US" altLang="zh-CN" sz="2200" dirty="0">
                <a:latin typeface="Times New Roman" panose="02020603050405020304" pitchFamily="18" charset="0"/>
              </a:rPr>
              <a:t>F. Universal Postal Union</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7. </a:t>
            </a:r>
            <a:r>
              <a:rPr lang="zh-CN" altLang="en-US" sz="2200" dirty="0">
                <a:latin typeface="Times New Roman" panose="02020603050405020304" pitchFamily="18" charset="0"/>
              </a:rPr>
              <a:t>国际商会	（） 	     </a:t>
            </a:r>
            <a:r>
              <a:rPr lang="en-US" altLang="zh-CN" sz="2200" dirty="0">
                <a:latin typeface="Times New Roman" panose="02020603050405020304" pitchFamily="18" charset="0"/>
              </a:rPr>
              <a:t>G. Caribbean Common Market</a:t>
            </a:r>
            <a:endParaRPr lang="en-US" altLang="zh-CN" sz="2200" dirty="0">
              <a:latin typeface="Times New Roman" panose="02020603050405020304" pitchFamily="18" charset="0"/>
            </a:endParaRPr>
          </a:p>
          <a:p>
            <a:pPr eaLnBrk="1" hangingPunct="1">
              <a:buNone/>
            </a:pPr>
            <a:r>
              <a:rPr lang="en-US" altLang="zh-CN" sz="2200" dirty="0">
                <a:latin typeface="Times New Roman" panose="02020603050405020304" pitchFamily="18" charset="0"/>
              </a:rPr>
              <a:t>8. </a:t>
            </a:r>
            <a:r>
              <a:rPr lang="zh-CN" altLang="en-US" sz="2200" dirty="0">
                <a:latin typeface="Times New Roman" panose="02020603050405020304" pitchFamily="18" charset="0"/>
              </a:rPr>
              <a:t>万国邮政联盟（）        </a:t>
            </a:r>
            <a:r>
              <a:rPr lang="en-US" altLang="zh-CN" sz="2200" dirty="0">
                <a:latin typeface="Times New Roman" panose="02020603050405020304" pitchFamily="18" charset="0"/>
              </a:rPr>
              <a:t>H. International Chamber of Commerce </a:t>
            </a:r>
            <a:endParaRPr lang="en-US" altLang="zh-CN" sz="2200" dirty="0">
              <a:latin typeface="Times New Roman" panose="02020603050405020304" pitchFamily="18" charset="0"/>
            </a:endParaRPr>
          </a:p>
        </p:txBody>
      </p:sp>
      <p:sp>
        <p:nvSpPr>
          <p:cNvPr id="289796" name="Text Box 4"/>
          <p:cNvSpPr txBox="1"/>
          <p:nvPr/>
        </p:nvSpPr>
        <p:spPr>
          <a:xfrm>
            <a:off x="4914900" y="2046288"/>
            <a:ext cx="503238"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B</a:t>
            </a:r>
            <a:endParaRPr lang="en-US" altLang="zh-CN" sz="2200" dirty="0"/>
          </a:p>
        </p:txBody>
      </p:sp>
      <p:sp>
        <p:nvSpPr>
          <p:cNvPr id="289797" name="Text Box 5"/>
          <p:cNvSpPr txBox="1"/>
          <p:nvPr/>
        </p:nvSpPr>
        <p:spPr>
          <a:xfrm>
            <a:off x="4587875" y="2444750"/>
            <a:ext cx="360363"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E</a:t>
            </a:r>
            <a:endParaRPr lang="en-US" altLang="zh-CN" sz="2200" dirty="0"/>
          </a:p>
        </p:txBody>
      </p:sp>
      <p:sp>
        <p:nvSpPr>
          <p:cNvPr id="289798" name="Text Box 6"/>
          <p:cNvSpPr txBox="1"/>
          <p:nvPr/>
        </p:nvSpPr>
        <p:spPr>
          <a:xfrm>
            <a:off x="4241800" y="2792413"/>
            <a:ext cx="719138"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zh-CN" altLang="en-US" sz="2200" dirty="0"/>
              <a:t> </a:t>
            </a:r>
            <a:r>
              <a:rPr lang="en-US" altLang="zh-CN" sz="2200" dirty="0"/>
              <a:t>A</a:t>
            </a:r>
            <a:endParaRPr lang="en-US" altLang="zh-CN" sz="2200" dirty="0"/>
          </a:p>
        </p:txBody>
      </p:sp>
      <p:sp>
        <p:nvSpPr>
          <p:cNvPr id="289799" name="Text Box 7"/>
          <p:cNvSpPr txBox="1"/>
          <p:nvPr/>
        </p:nvSpPr>
        <p:spPr>
          <a:xfrm>
            <a:off x="4657725" y="3249613"/>
            <a:ext cx="792163"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G</a:t>
            </a:r>
            <a:endParaRPr lang="en-US" altLang="zh-CN" sz="2200" dirty="0"/>
          </a:p>
        </p:txBody>
      </p:sp>
      <p:sp>
        <p:nvSpPr>
          <p:cNvPr id="289800" name="Text Box 8"/>
          <p:cNvSpPr txBox="1"/>
          <p:nvPr/>
        </p:nvSpPr>
        <p:spPr>
          <a:xfrm>
            <a:off x="4619625" y="3636963"/>
            <a:ext cx="503238"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D</a:t>
            </a:r>
            <a:endParaRPr lang="en-US" altLang="zh-CN" sz="2200" dirty="0"/>
          </a:p>
        </p:txBody>
      </p:sp>
      <p:sp>
        <p:nvSpPr>
          <p:cNvPr id="289801" name="Text Box 9"/>
          <p:cNvSpPr txBox="1"/>
          <p:nvPr/>
        </p:nvSpPr>
        <p:spPr>
          <a:xfrm>
            <a:off x="4227513" y="4037013"/>
            <a:ext cx="720725"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C</a:t>
            </a:r>
            <a:endParaRPr lang="en-US" altLang="zh-CN" sz="2200" dirty="0"/>
          </a:p>
        </p:txBody>
      </p:sp>
      <p:sp>
        <p:nvSpPr>
          <p:cNvPr id="289802" name="Text Box 10"/>
          <p:cNvSpPr txBox="1"/>
          <p:nvPr/>
        </p:nvSpPr>
        <p:spPr>
          <a:xfrm>
            <a:off x="4224338" y="4430713"/>
            <a:ext cx="792162"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H</a:t>
            </a:r>
            <a:endParaRPr lang="en-US" altLang="zh-CN" sz="2200" dirty="0"/>
          </a:p>
        </p:txBody>
      </p:sp>
      <p:sp>
        <p:nvSpPr>
          <p:cNvPr id="289803" name="Text Box 11"/>
          <p:cNvSpPr txBox="1"/>
          <p:nvPr/>
        </p:nvSpPr>
        <p:spPr>
          <a:xfrm>
            <a:off x="4330700" y="4846638"/>
            <a:ext cx="792163" cy="42989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200" dirty="0"/>
              <a:t>F</a:t>
            </a:r>
            <a:endParaRPr lang="en-US" altLang="zh-CN" sz="22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9796"/>
                                        </p:tgtEl>
                                        <p:attrNameLst>
                                          <p:attrName>style.visibility</p:attrName>
                                        </p:attrNameLst>
                                      </p:cBhvr>
                                      <p:to>
                                        <p:strVal val="visible"/>
                                      </p:to>
                                    </p:set>
                                    <p:anim calcmode="lin" valueType="num">
                                      <p:cBhvr additive="base">
                                        <p:cTn id="7" dur="500" fill="hold"/>
                                        <p:tgtEl>
                                          <p:spTgt spid="289796"/>
                                        </p:tgtEl>
                                        <p:attrNameLst>
                                          <p:attrName>ppt_x</p:attrName>
                                        </p:attrNameLst>
                                      </p:cBhvr>
                                      <p:tavLst>
                                        <p:tav tm="0">
                                          <p:val>
                                            <p:strVal val="#ppt_x"/>
                                          </p:val>
                                        </p:tav>
                                        <p:tav tm="100000">
                                          <p:val>
                                            <p:strVal val="#ppt_x"/>
                                          </p:val>
                                        </p:tav>
                                      </p:tavLst>
                                    </p:anim>
                                    <p:anim calcmode="lin" valueType="num">
                                      <p:cBhvr additive="base">
                                        <p:cTn id="8" dur="500" fill="hold"/>
                                        <p:tgtEl>
                                          <p:spTgt spid="28979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89797"/>
                                        </p:tgtEl>
                                        <p:attrNameLst>
                                          <p:attrName>style.visibility</p:attrName>
                                        </p:attrNameLst>
                                      </p:cBhvr>
                                      <p:to>
                                        <p:strVal val="visible"/>
                                      </p:to>
                                    </p:set>
                                    <p:animEffect transition="in" filter="blinds(horizontal)">
                                      <p:cBhvr>
                                        <p:cTn id="13" dur="500"/>
                                        <p:tgtEl>
                                          <p:spTgt spid="28979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89798"/>
                                        </p:tgtEl>
                                        <p:attrNameLst>
                                          <p:attrName>style.visibility</p:attrName>
                                        </p:attrNameLst>
                                      </p:cBhvr>
                                      <p:to>
                                        <p:strVal val="visible"/>
                                      </p:to>
                                    </p:set>
                                    <p:anim calcmode="lin" valueType="num">
                                      <p:cBhvr additive="base">
                                        <p:cTn id="18" dur="500" fill="hold"/>
                                        <p:tgtEl>
                                          <p:spTgt spid="289798"/>
                                        </p:tgtEl>
                                        <p:attrNameLst>
                                          <p:attrName>ppt_x</p:attrName>
                                        </p:attrNameLst>
                                      </p:cBhvr>
                                      <p:tavLst>
                                        <p:tav tm="0">
                                          <p:val>
                                            <p:strVal val="#ppt_x"/>
                                          </p:val>
                                        </p:tav>
                                        <p:tav tm="100000">
                                          <p:val>
                                            <p:strVal val="#ppt_x"/>
                                          </p:val>
                                        </p:tav>
                                      </p:tavLst>
                                    </p:anim>
                                    <p:anim calcmode="lin" valueType="num">
                                      <p:cBhvr additive="base">
                                        <p:cTn id="19" dur="500" fill="hold"/>
                                        <p:tgtEl>
                                          <p:spTgt spid="28979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89799"/>
                                        </p:tgtEl>
                                        <p:attrNameLst>
                                          <p:attrName>style.visibility</p:attrName>
                                        </p:attrNameLst>
                                      </p:cBhvr>
                                      <p:to>
                                        <p:strVal val="visible"/>
                                      </p:to>
                                    </p:set>
                                    <p:anim calcmode="lin" valueType="num">
                                      <p:cBhvr additive="base">
                                        <p:cTn id="24" dur="500" fill="hold"/>
                                        <p:tgtEl>
                                          <p:spTgt spid="289799"/>
                                        </p:tgtEl>
                                        <p:attrNameLst>
                                          <p:attrName>ppt_x</p:attrName>
                                        </p:attrNameLst>
                                      </p:cBhvr>
                                      <p:tavLst>
                                        <p:tav tm="0">
                                          <p:val>
                                            <p:strVal val="#ppt_x"/>
                                          </p:val>
                                        </p:tav>
                                        <p:tav tm="100000">
                                          <p:val>
                                            <p:strVal val="#ppt_x"/>
                                          </p:val>
                                        </p:tav>
                                      </p:tavLst>
                                    </p:anim>
                                    <p:anim calcmode="lin" valueType="num">
                                      <p:cBhvr additive="base">
                                        <p:cTn id="25" dur="500" fill="hold"/>
                                        <p:tgtEl>
                                          <p:spTgt spid="28979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89800"/>
                                        </p:tgtEl>
                                        <p:attrNameLst>
                                          <p:attrName>style.visibility</p:attrName>
                                        </p:attrNameLst>
                                      </p:cBhvr>
                                      <p:to>
                                        <p:strVal val="visible"/>
                                      </p:to>
                                    </p:set>
                                    <p:animEffect transition="in" filter="blinds(horizontal)">
                                      <p:cBhvr>
                                        <p:cTn id="30" dur="500"/>
                                        <p:tgtEl>
                                          <p:spTgt spid="289800"/>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89801"/>
                                        </p:tgtEl>
                                        <p:attrNameLst>
                                          <p:attrName>style.visibility</p:attrName>
                                        </p:attrNameLst>
                                      </p:cBhvr>
                                      <p:to>
                                        <p:strVal val="visible"/>
                                      </p:to>
                                    </p:set>
                                    <p:animEffect transition="in" filter="blinds(horizontal)">
                                      <p:cBhvr>
                                        <p:cTn id="35" dur="500"/>
                                        <p:tgtEl>
                                          <p:spTgt spid="28980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89802"/>
                                        </p:tgtEl>
                                        <p:attrNameLst>
                                          <p:attrName>style.visibility</p:attrName>
                                        </p:attrNameLst>
                                      </p:cBhvr>
                                      <p:to>
                                        <p:strVal val="visible"/>
                                      </p:to>
                                    </p:set>
                                    <p:anim calcmode="lin" valueType="num">
                                      <p:cBhvr additive="base">
                                        <p:cTn id="40" dur="500" fill="hold"/>
                                        <p:tgtEl>
                                          <p:spTgt spid="289802"/>
                                        </p:tgtEl>
                                        <p:attrNameLst>
                                          <p:attrName>ppt_x</p:attrName>
                                        </p:attrNameLst>
                                      </p:cBhvr>
                                      <p:tavLst>
                                        <p:tav tm="0">
                                          <p:val>
                                            <p:strVal val="#ppt_x"/>
                                          </p:val>
                                        </p:tav>
                                        <p:tav tm="100000">
                                          <p:val>
                                            <p:strVal val="#ppt_x"/>
                                          </p:val>
                                        </p:tav>
                                      </p:tavLst>
                                    </p:anim>
                                    <p:anim calcmode="lin" valueType="num">
                                      <p:cBhvr additive="base">
                                        <p:cTn id="41" dur="500" fill="hold"/>
                                        <p:tgtEl>
                                          <p:spTgt spid="28980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289803"/>
                                        </p:tgtEl>
                                        <p:attrNameLst>
                                          <p:attrName>style.visibility</p:attrName>
                                        </p:attrNameLst>
                                      </p:cBhvr>
                                      <p:to>
                                        <p:strVal val="visible"/>
                                      </p:to>
                                    </p:set>
                                    <p:animEffect transition="in" filter="blinds(horizontal)">
                                      <p:cBhvr>
                                        <p:cTn id="46" dur="500"/>
                                        <p:tgtEl>
                                          <p:spTgt spid="289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6" grpId="0"/>
      <p:bldP spid="289797" grpId="0"/>
      <p:bldP spid="289798" grpId="0"/>
      <p:bldP spid="289799" grpId="0"/>
      <p:bldP spid="289800" grpId="0"/>
      <p:bldP spid="289801" grpId="0"/>
      <p:bldP spid="289802" grpId="0"/>
      <p:bldP spid="28980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3"/>
          <p:cNvSpPr>
            <a:spLocks noGrp="1"/>
          </p:cNvSpPr>
          <p:nvPr>
            <p:ph sz="half" idx="1"/>
          </p:nvPr>
        </p:nvSpPr>
        <p:spPr>
          <a:xfrm>
            <a:off x="1703388" y="1700213"/>
            <a:ext cx="3887787" cy="4897437"/>
          </a:xfrm>
        </p:spPr>
        <p:txBody>
          <a:bodyPr vert="horz" wrap="square" lIns="91440" tIns="45720" rIns="91440" bIns="45720" anchor="t" anchorCtr="0"/>
          <a:p>
            <a:pPr marL="476250" indent="-4762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1.</a:t>
            </a:r>
            <a:r>
              <a:rPr lang="zh-CN" altLang="en-US" sz="2400" b="1" dirty="0">
                <a:latin typeface="Times New Roman" panose="02020603050405020304" pitchFamily="18" charset="0"/>
                <a:ea typeface="+mn-ea"/>
                <a:cs typeface="+mn-cs"/>
              </a:rPr>
              <a:t>自然资源部		</a:t>
            </a:r>
            <a:endParaRPr lang="zh-CN" altLang="en-US"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2.</a:t>
            </a:r>
            <a:r>
              <a:rPr lang="zh-CN" altLang="en-US" sz="2400" b="1" dirty="0">
                <a:latin typeface="Times New Roman" panose="02020603050405020304" pitchFamily="18" charset="0"/>
                <a:ea typeface="+mn-ea"/>
                <a:cs typeface="+mn-cs"/>
              </a:rPr>
              <a:t>中国科学院	</a:t>
            </a:r>
            <a:endParaRPr lang="zh-CN" altLang="en-US"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3.</a:t>
            </a:r>
            <a:r>
              <a:rPr lang="zh-CN" altLang="en-US" sz="2400" b="1" dirty="0">
                <a:latin typeface="Times New Roman" panose="02020603050405020304" pitchFamily="18" charset="0"/>
                <a:ea typeface="+mn-ea"/>
                <a:cs typeface="+mn-cs"/>
              </a:rPr>
              <a:t>生态环境部</a:t>
            </a:r>
            <a:endParaRPr lang="zh-CN" altLang="en-US"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4.</a:t>
            </a:r>
            <a:r>
              <a:rPr lang="zh-CN" altLang="en-US" sz="2400" b="1" dirty="0">
                <a:latin typeface="Times New Roman" panose="02020603050405020304" pitchFamily="18" charset="0"/>
                <a:ea typeface="+mn-ea"/>
                <a:cs typeface="+mn-cs"/>
              </a:rPr>
              <a:t>审计署</a:t>
            </a:r>
            <a:endParaRPr lang="zh-CN" altLang="en-US"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endParaRPr lang="en-US" altLang="zh-CN" sz="2400" b="1"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None/>
            </a:pPr>
            <a:r>
              <a:rPr lang="en-US" altLang="zh-CN" sz="2400" b="1" dirty="0">
                <a:latin typeface="Times New Roman" panose="02020603050405020304" pitchFamily="18" charset="0"/>
                <a:ea typeface="+mn-ea"/>
                <a:cs typeface="+mn-cs"/>
              </a:rPr>
              <a:t>5.</a:t>
            </a:r>
            <a:r>
              <a:rPr lang="zh-CN" altLang="en-US" sz="2400" b="1" dirty="0">
                <a:latin typeface="Times New Roman" panose="02020603050405020304" pitchFamily="18" charset="0"/>
                <a:ea typeface="+mn-ea"/>
                <a:cs typeface="+mn-cs"/>
              </a:rPr>
              <a:t>国家卫生健康委员会</a:t>
            </a:r>
            <a:endParaRPr lang="zh-CN" altLang="en-US" sz="2400" b="1" dirty="0">
              <a:latin typeface="Times New Roman" panose="02020603050405020304" pitchFamily="18" charset="0"/>
              <a:ea typeface="+mn-ea"/>
              <a:cs typeface="+mn-cs"/>
            </a:endParaRPr>
          </a:p>
        </p:txBody>
      </p:sp>
      <p:sp>
        <p:nvSpPr>
          <p:cNvPr id="291844" name="Rectangle 4"/>
          <p:cNvSpPr>
            <a:spLocks noGrp="1" noChangeArrowheads="1"/>
          </p:cNvSpPr>
          <p:nvPr>
            <p:ph sz="half" idx="2"/>
          </p:nvPr>
        </p:nvSpPr>
        <p:spPr>
          <a:xfrm>
            <a:off x="5735638" y="1628775"/>
            <a:ext cx="4932363" cy="4248150"/>
          </a:xfrm>
        </p:spPr>
        <p:txBody>
          <a:bodyPr vert="horz" wrap="square" lIns="91440" tIns="45720" rIns="91440" bIns="45720" numCol="1" anchor="t" anchorCtr="0" compatLnSpc="1"/>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r>
              <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rPr>
              <a:t>Ministry </a:t>
            </a:r>
            <a:r>
              <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rPr>
              <a:t>of Natural </a:t>
            </a:r>
            <a:r>
              <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rPr>
              <a:t>Resources</a:t>
            </a: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endPar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r>
              <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rPr>
              <a:t> Chinese Academy of </a:t>
            </a:r>
            <a:r>
              <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rPr>
              <a:t>Sciences</a:t>
            </a: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endPar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r>
              <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rPr>
              <a:t> Ministry of Ecological </a:t>
            </a:r>
            <a:r>
              <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rPr>
              <a:t>Environment</a:t>
            </a: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endPar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r>
              <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rPr>
              <a:t>National Audit </a:t>
            </a:r>
            <a:r>
              <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rPr>
              <a:t>Office</a:t>
            </a: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endPar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AutoNum type="arabicPeriod"/>
              <a:defRPr/>
            </a:pPr>
            <a:r>
              <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rPr>
              <a:t>National Health Commission</a:t>
            </a:r>
            <a:endParaRPr kumimoji="0" lang="en-US" altLang="zh-CN" sz="21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mn-cs"/>
            </a:endParaRPr>
          </a:p>
          <a:p>
            <a:pPr marL="361950" marR="0" lvl="0" indent="-3619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a:p>
            <a:pPr marL="361950" marR="0" lvl="0" indent="-3619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en-US" altLang="zh-CN" sz="2100" b="0"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mn-cs"/>
            </a:endParaRPr>
          </a:p>
        </p:txBody>
      </p:sp>
      <p:sp>
        <p:nvSpPr>
          <p:cNvPr id="69636" name="Text Box 5"/>
          <p:cNvSpPr txBox="1"/>
          <p:nvPr/>
        </p:nvSpPr>
        <p:spPr>
          <a:xfrm>
            <a:off x="1919288" y="908685"/>
            <a:ext cx="7056437" cy="52197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800" b="1" dirty="0">
                <a:latin typeface="Times New Roman" panose="02020603050405020304" pitchFamily="18" charset="0"/>
              </a:rPr>
              <a:t>Task II </a:t>
            </a:r>
            <a:r>
              <a:rPr lang="zh-CN" altLang="en-US" sz="2800" b="1" dirty="0">
                <a:latin typeface="Times New Roman" panose="02020603050405020304" pitchFamily="18" charset="0"/>
              </a:rPr>
              <a:t>请翻译下列组织机构名称。 </a:t>
            </a:r>
            <a:endParaRPr lang="zh-CN" altLang="en-US" sz="2800" b="1" dirty="0">
              <a:latin typeface="Times New Roman" panose="02020603050405020304" pitchFamily="18" charset="0"/>
            </a:endParaRPr>
          </a:p>
        </p:txBody>
      </p:sp>
      <p:pic>
        <p:nvPicPr>
          <p:cNvPr id="69637"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1844">
                                            <p:txEl>
                                              <p:charRg st="0" end="30"/>
                                            </p:txEl>
                                          </p:spTgt>
                                        </p:tgtEl>
                                        <p:attrNameLst>
                                          <p:attrName>style.visibility</p:attrName>
                                        </p:attrNameLst>
                                      </p:cBhvr>
                                      <p:to>
                                        <p:strVal val="visible"/>
                                      </p:to>
                                    </p:set>
                                    <p:animEffect transition="in" filter="wipe(down)">
                                      <p:cBhvr>
                                        <p:cTn id="7" dur="500"/>
                                        <p:tgtEl>
                                          <p:spTgt spid="291844">
                                            <p:txEl>
                                              <p:charRg st="0" end="3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1844">
                                            <p:txEl>
                                              <p:charRg st="31" end="60"/>
                                            </p:txEl>
                                          </p:spTgt>
                                        </p:tgtEl>
                                        <p:attrNameLst>
                                          <p:attrName>style.visibility</p:attrName>
                                        </p:attrNameLst>
                                      </p:cBhvr>
                                      <p:to>
                                        <p:strVal val="visible"/>
                                      </p:to>
                                    </p:set>
                                    <p:animEffect transition="in" filter="wipe(down)">
                                      <p:cBhvr>
                                        <p:cTn id="12" dur="500"/>
                                        <p:tgtEl>
                                          <p:spTgt spid="291844">
                                            <p:txEl>
                                              <p:charRg st="31" end="6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1844">
                                            <p:txEl>
                                              <p:charRg st="62" end="98"/>
                                            </p:txEl>
                                          </p:spTgt>
                                        </p:tgtEl>
                                        <p:attrNameLst>
                                          <p:attrName>style.visibility</p:attrName>
                                        </p:attrNameLst>
                                      </p:cBhvr>
                                      <p:to>
                                        <p:strVal val="visible"/>
                                      </p:to>
                                    </p:set>
                                    <p:animEffect transition="in" filter="wipe(down)">
                                      <p:cBhvr>
                                        <p:cTn id="17" dur="500"/>
                                        <p:tgtEl>
                                          <p:spTgt spid="291844">
                                            <p:txEl>
                                              <p:charRg st="62" end="9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1844">
                                            <p:txEl>
                                              <p:charRg st="99" end="121"/>
                                            </p:txEl>
                                          </p:spTgt>
                                        </p:tgtEl>
                                        <p:attrNameLst>
                                          <p:attrName>style.visibility</p:attrName>
                                        </p:attrNameLst>
                                      </p:cBhvr>
                                      <p:to>
                                        <p:strVal val="visible"/>
                                      </p:to>
                                    </p:set>
                                    <p:animEffect transition="in" filter="wipe(down)">
                                      <p:cBhvr>
                                        <p:cTn id="22" dur="500"/>
                                        <p:tgtEl>
                                          <p:spTgt spid="291844">
                                            <p:txEl>
                                              <p:charRg st="99" end="12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91844">
                                            <p:txEl>
                                              <p:charRg st="122" end="149"/>
                                            </p:txEl>
                                          </p:spTgt>
                                        </p:tgtEl>
                                        <p:attrNameLst>
                                          <p:attrName>style.visibility</p:attrName>
                                        </p:attrNameLst>
                                      </p:cBhvr>
                                      <p:to>
                                        <p:strVal val="visible"/>
                                      </p:to>
                                    </p:set>
                                    <p:animEffect transition="in" filter="wipe(down)">
                                      <p:cBhvr>
                                        <p:cTn id="27" dur="500"/>
                                        <p:tgtEl>
                                          <p:spTgt spid="291844">
                                            <p:txEl>
                                              <p:charRg st="122" end="1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4"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3"/>
          <p:cNvSpPr>
            <a:spLocks noGrp="1"/>
          </p:cNvSpPr>
          <p:nvPr>
            <p:ph sz="half" idx="1"/>
          </p:nvPr>
        </p:nvSpPr>
        <p:spPr>
          <a:xfrm>
            <a:off x="1813560" y="1917065"/>
            <a:ext cx="5838190" cy="4104005"/>
          </a:xfrm>
        </p:spPr>
        <p:txBody>
          <a:bodyPr vert="horz" wrap="square" lIns="91440" tIns="45720" rIns="91440" bIns="45720" anchor="t" anchorCtr="0"/>
          <a:p>
            <a:pPr marL="400050" indent="-400050" eaLnBrk="1" hangingPunct="1">
              <a:lnSpc>
                <a:spcPct val="13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6. State Administration of Foreign Exchange</a:t>
            </a:r>
            <a:endParaRPr lang="en-US" altLang="zh-CN" sz="22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7. Ministry of Science and Technology</a:t>
            </a:r>
            <a:endParaRPr lang="en-US" altLang="zh-CN" sz="22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8. National Development and Reform Commission</a:t>
            </a:r>
            <a:endParaRPr lang="en-US" altLang="zh-CN" sz="22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9. Ministry of Transport	</a:t>
            </a:r>
            <a:endParaRPr lang="en-US" altLang="zh-CN" sz="22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10. State Post Bureau</a:t>
            </a:r>
            <a:endParaRPr lang="en-US" altLang="zh-CN" sz="2200" dirty="0">
              <a:latin typeface="Times New Roman" panose="02020603050405020304" pitchFamily="18" charset="0"/>
              <a:ea typeface="+mn-ea"/>
              <a:cs typeface="+mn-cs"/>
            </a:endParaRPr>
          </a:p>
        </p:txBody>
      </p:sp>
      <p:sp>
        <p:nvSpPr>
          <p:cNvPr id="292868" name="Rectangle 4"/>
          <p:cNvSpPr>
            <a:spLocks noGrp="1"/>
          </p:cNvSpPr>
          <p:nvPr>
            <p:ph sz="half" idx="2"/>
          </p:nvPr>
        </p:nvSpPr>
        <p:spPr>
          <a:xfrm>
            <a:off x="7680325" y="1844675"/>
            <a:ext cx="3463925" cy="3592513"/>
          </a:xfrm>
        </p:spPr>
        <p:txBody>
          <a:bodyPr vert="horz" wrap="square" lIns="91440" tIns="45720" rIns="91440" bIns="45720" anchor="t" anchorCtr="0"/>
          <a:p>
            <a:pPr marL="361950" indent="-361950" eaLnBrk="1" hangingPunct="1">
              <a:lnSpc>
                <a:spcPct val="16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6. </a:t>
            </a:r>
            <a:r>
              <a:rPr lang="zh-CN" altLang="en-US" sz="2200" b="1" dirty="0">
                <a:latin typeface="Times New Roman" panose="02020603050405020304" pitchFamily="18" charset="0"/>
                <a:ea typeface="+mn-ea"/>
                <a:cs typeface="+mn-cs"/>
              </a:rPr>
              <a:t>国家外汇管理局</a:t>
            </a:r>
            <a:endParaRPr lang="zh-CN" altLang="en-US" sz="2200" b="1" dirty="0">
              <a:latin typeface="Times New Roman" panose="02020603050405020304" pitchFamily="18" charset="0"/>
              <a:ea typeface="+mn-ea"/>
              <a:cs typeface="+mn-cs"/>
            </a:endParaRPr>
          </a:p>
          <a:p>
            <a:pPr marL="361950" indent="-361950" eaLnBrk="1" hangingPunct="1">
              <a:lnSpc>
                <a:spcPct val="16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7.</a:t>
            </a:r>
            <a:r>
              <a:rPr lang="zh-CN" altLang="en-US" sz="2200" b="1" dirty="0">
                <a:latin typeface="Times New Roman" panose="02020603050405020304" pitchFamily="18" charset="0"/>
                <a:ea typeface="+mn-ea"/>
                <a:cs typeface="+mn-cs"/>
              </a:rPr>
              <a:t>科学技术部</a:t>
            </a:r>
            <a:endParaRPr lang="zh-CN" altLang="en-US" sz="2200" b="1" dirty="0">
              <a:latin typeface="Times New Roman" panose="02020603050405020304" pitchFamily="18" charset="0"/>
              <a:ea typeface="+mn-ea"/>
              <a:cs typeface="+mn-cs"/>
            </a:endParaRPr>
          </a:p>
          <a:p>
            <a:pPr marL="361950" indent="-361950" eaLnBrk="1" hangingPunct="1">
              <a:lnSpc>
                <a:spcPct val="16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8.</a:t>
            </a:r>
            <a:r>
              <a:rPr lang="zh-CN" altLang="en-US" sz="2200" b="1" dirty="0">
                <a:latin typeface="Times New Roman" panose="02020603050405020304" pitchFamily="18" charset="0"/>
                <a:ea typeface="+mn-ea"/>
                <a:cs typeface="+mn-cs"/>
              </a:rPr>
              <a:t>国家发展和改革委员会</a:t>
            </a:r>
            <a:endParaRPr lang="en-US" altLang="zh-CN" sz="2200" b="1" dirty="0">
              <a:latin typeface="Times New Roman" panose="02020603050405020304" pitchFamily="18" charset="0"/>
              <a:ea typeface="+mn-ea"/>
              <a:cs typeface="+mn-cs"/>
            </a:endParaRPr>
          </a:p>
          <a:p>
            <a:pPr marL="361950" indent="-361950" eaLnBrk="1" hangingPunct="1">
              <a:lnSpc>
                <a:spcPct val="16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9.</a:t>
            </a:r>
            <a:r>
              <a:rPr lang="zh-CN" altLang="en-US" sz="2200" b="1" dirty="0">
                <a:latin typeface="Times New Roman" panose="02020603050405020304" pitchFamily="18" charset="0"/>
                <a:ea typeface="+mn-ea"/>
                <a:cs typeface="+mn-cs"/>
              </a:rPr>
              <a:t>交通运输部</a:t>
            </a:r>
            <a:endParaRPr lang="en-US" altLang="zh-CN" sz="2200" b="1" dirty="0">
              <a:latin typeface="Times New Roman" panose="02020603050405020304" pitchFamily="18" charset="0"/>
              <a:ea typeface="+mn-ea"/>
              <a:cs typeface="+mn-cs"/>
            </a:endParaRPr>
          </a:p>
          <a:p>
            <a:pPr marL="361950" indent="-361950" eaLnBrk="1" hangingPunct="1">
              <a:lnSpc>
                <a:spcPct val="160000"/>
              </a:lnSpc>
              <a:buSzPct val="70000"/>
              <a:buFont typeface="Wingdings" panose="05000000000000000000" pitchFamily="2" charset="2"/>
              <a:buNone/>
            </a:pPr>
            <a:r>
              <a:rPr lang="en-US" altLang="zh-CN" sz="2200" b="1" dirty="0">
                <a:latin typeface="Times New Roman" panose="02020603050405020304" pitchFamily="18" charset="0"/>
                <a:ea typeface="+mn-ea"/>
                <a:cs typeface="+mn-cs"/>
              </a:rPr>
              <a:t>10. </a:t>
            </a:r>
            <a:r>
              <a:rPr lang="zh-CN" altLang="en-US" sz="2200" b="1" dirty="0">
                <a:latin typeface="Times New Roman" panose="02020603050405020304" pitchFamily="18" charset="0"/>
                <a:ea typeface="+mn-ea"/>
                <a:cs typeface="+mn-cs"/>
              </a:rPr>
              <a:t>国家邮政局</a:t>
            </a:r>
            <a:endParaRPr lang="zh-CN" altLang="en-US" sz="2200" b="1" dirty="0">
              <a:latin typeface="Times New Roman" panose="02020603050405020304" pitchFamily="18" charset="0"/>
              <a:ea typeface="+mn-ea"/>
              <a:cs typeface="+mn-cs"/>
            </a:endParaRPr>
          </a:p>
        </p:txBody>
      </p:sp>
      <p:pic>
        <p:nvPicPr>
          <p:cNvPr id="70661" name="Picture 6" descr="问号1"/>
          <p:cNvPicPr>
            <a:picLocks noChangeAspect="1"/>
          </p:cNvPicPr>
          <p:nvPr/>
        </p:nvPicPr>
        <p:blipFill>
          <a:blip r:embed="rId1"/>
          <a:stretch>
            <a:fillRect/>
          </a:stretch>
        </p:blipFill>
        <p:spPr>
          <a:xfrm>
            <a:off x="9048750" y="333375"/>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2868">
                                            <p:txEl>
                                              <p:charRg st="0" end="11"/>
                                            </p:txEl>
                                          </p:spTgt>
                                        </p:tgtEl>
                                        <p:attrNameLst>
                                          <p:attrName>style.visibility</p:attrName>
                                        </p:attrNameLst>
                                      </p:cBhvr>
                                      <p:to>
                                        <p:strVal val="visible"/>
                                      </p:to>
                                    </p:set>
                                    <p:animEffect transition="in" filter="wipe(down)">
                                      <p:cBhvr>
                                        <p:cTn id="7" dur="500"/>
                                        <p:tgtEl>
                                          <p:spTgt spid="292868">
                                            <p:txEl>
                                              <p:charRg st="0" end="1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2868">
                                            <p:txEl>
                                              <p:charRg st="12" end="20"/>
                                            </p:txEl>
                                          </p:spTgt>
                                        </p:tgtEl>
                                        <p:attrNameLst>
                                          <p:attrName>style.visibility</p:attrName>
                                        </p:attrNameLst>
                                      </p:cBhvr>
                                      <p:to>
                                        <p:strVal val="visible"/>
                                      </p:to>
                                    </p:set>
                                    <p:animEffect transition="in" filter="wipe(down)">
                                      <p:cBhvr>
                                        <p:cTn id="12" dur="500"/>
                                        <p:tgtEl>
                                          <p:spTgt spid="292868">
                                            <p:txEl>
                                              <p:charRg st="12" end="2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2868">
                                            <p:txEl>
                                              <p:charRg st="22" end="35"/>
                                            </p:txEl>
                                          </p:spTgt>
                                        </p:tgtEl>
                                        <p:attrNameLst>
                                          <p:attrName>style.visibility</p:attrName>
                                        </p:attrNameLst>
                                      </p:cBhvr>
                                      <p:to>
                                        <p:strVal val="visible"/>
                                      </p:to>
                                    </p:set>
                                    <p:animEffect transition="in" filter="wipe(down)">
                                      <p:cBhvr>
                                        <p:cTn id="17" dur="500"/>
                                        <p:tgtEl>
                                          <p:spTgt spid="292868">
                                            <p:txEl>
                                              <p:charRg st="22" end="3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2868">
                                            <p:txEl>
                                              <p:charRg st="36" end="44"/>
                                            </p:txEl>
                                          </p:spTgt>
                                        </p:tgtEl>
                                        <p:attrNameLst>
                                          <p:attrName>style.visibility</p:attrName>
                                        </p:attrNameLst>
                                      </p:cBhvr>
                                      <p:to>
                                        <p:strVal val="visible"/>
                                      </p:to>
                                    </p:set>
                                    <p:animEffect transition="in" filter="wipe(down)">
                                      <p:cBhvr>
                                        <p:cTn id="22" dur="500"/>
                                        <p:tgtEl>
                                          <p:spTgt spid="292868">
                                            <p:txEl>
                                              <p:charRg st="36" end="4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92868">
                                            <p:txEl>
                                              <p:charRg st="45" end="55"/>
                                            </p:txEl>
                                          </p:spTgt>
                                        </p:tgtEl>
                                        <p:attrNameLst>
                                          <p:attrName>style.visibility</p:attrName>
                                        </p:attrNameLst>
                                      </p:cBhvr>
                                      <p:to>
                                        <p:strVal val="visible"/>
                                      </p:to>
                                    </p:set>
                                    <p:animEffect transition="in" filter="wipe(down)">
                                      <p:cBhvr>
                                        <p:cTn id="27" dur="500"/>
                                        <p:tgtEl>
                                          <p:spTgt spid="292868">
                                            <p:txEl>
                                              <p:charRg st="45" end="5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8"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3"/>
          <p:cNvSpPr>
            <a:spLocks noGrp="1"/>
          </p:cNvSpPr>
          <p:nvPr>
            <p:ph sz="half" idx="1"/>
          </p:nvPr>
        </p:nvSpPr>
        <p:spPr>
          <a:xfrm>
            <a:off x="1847850" y="1844675"/>
            <a:ext cx="5591810" cy="4508500"/>
          </a:xfrm>
        </p:spPr>
        <p:txBody>
          <a:bodyPr vert="horz" wrap="square" lIns="91440" tIns="45720" rIns="91440" bIns="45720" anchor="t" anchorCtr="0"/>
          <a:p>
            <a:pPr marL="476250" indent="-476250" eaLnBrk="1" hangingPunct="1">
              <a:lnSpc>
                <a:spcPct val="120000"/>
              </a:lnSpc>
              <a:buSzPct val="70000"/>
              <a:buFont typeface="Wingdings" panose="05000000000000000000" pitchFamily="2" charset="2"/>
              <a:buAutoNum type="arabicPeriod"/>
            </a:pPr>
            <a:r>
              <a:rPr lang="en-US" altLang="zh-CN" sz="2400" dirty="0">
                <a:latin typeface="Times New Roman" panose="02020603050405020304" pitchFamily="18" charset="0"/>
                <a:ea typeface="+mn-ea"/>
                <a:cs typeface="Times New Roman" panose="02020603050405020304" pitchFamily="18" charset="0"/>
              </a:rPr>
              <a:t>Massachusetts Institute of Technology</a:t>
            </a: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r>
              <a:rPr lang="en-US" altLang="zh-CN" sz="2400" dirty="0">
                <a:latin typeface="Times New Roman" panose="02020603050405020304" pitchFamily="18" charset="0"/>
                <a:ea typeface="+mn-ea"/>
                <a:cs typeface="+mn-cs"/>
              </a:rPr>
              <a:t>University of Pennsylvania</a:t>
            </a: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r>
              <a:rPr lang="en-US" altLang="zh-CN" sz="2400" dirty="0">
                <a:latin typeface="Times New Roman" panose="02020603050405020304" pitchFamily="18" charset="0"/>
                <a:ea typeface="+mn-ea"/>
                <a:cs typeface="+mn-cs"/>
              </a:rPr>
              <a:t>Northwest University</a:t>
            </a: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r>
              <a:rPr lang="en-US" altLang="zh-CN" sz="2400" dirty="0">
                <a:latin typeface="Times New Roman" panose="02020603050405020304" pitchFamily="18" charset="0"/>
                <a:ea typeface="+mn-ea"/>
                <a:cs typeface="+mn-cs"/>
              </a:rPr>
              <a:t>University of California, Los Angeles</a:t>
            </a: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r>
              <a:rPr lang="en-US" altLang="zh-CN" sz="2400" dirty="0">
                <a:latin typeface="Times New Roman" panose="02020603050405020304" pitchFamily="18" charset="0"/>
                <a:ea typeface="+mn-ea"/>
                <a:cs typeface="+mn-cs"/>
              </a:rPr>
              <a:t>London School of Economics and Political Science</a:t>
            </a: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endParaRPr lang="en-US" altLang="zh-CN" sz="2400" dirty="0">
              <a:latin typeface="Times New Roman" panose="02020603050405020304" pitchFamily="18" charset="0"/>
              <a:ea typeface="+mn-ea"/>
              <a:cs typeface="+mn-cs"/>
            </a:endParaRPr>
          </a:p>
          <a:p>
            <a:pPr marL="476250" indent="-476250" eaLnBrk="1" hangingPunct="1">
              <a:lnSpc>
                <a:spcPct val="120000"/>
              </a:lnSpc>
              <a:buSzPct val="70000"/>
              <a:buFont typeface="Wingdings" panose="05000000000000000000" pitchFamily="2" charset="2"/>
              <a:buAutoNum type="arabicPeriod"/>
            </a:pPr>
            <a:endParaRPr lang="en-US" altLang="zh-CN" sz="24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endParaRPr lang="en-US" altLang="zh-CN" sz="2400" dirty="0">
              <a:latin typeface="Times New Roman" panose="02020603050405020304" pitchFamily="18" charset="0"/>
              <a:ea typeface="+mn-ea"/>
              <a:cs typeface="+mn-cs"/>
            </a:endParaRPr>
          </a:p>
        </p:txBody>
      </p:sp>
      <p:sp>
        <p:nvSpPr>
          <p:cNvPr id="294916" name="Rectangle 4"/>
          <p:cNvSpPr>
            <a:spLocks noGrp="1"/>
          </p:cNvSpPr>
          <p:nvPr>
            <p:ph sz="half" idx="2"/>
          </p:nvPr>
        </p:nvSpPr>
        <p:spPr>
          <a:xfrm>
            <a:off x="7752080" y="1917065"/>
            <a:ext cx="3463925" cy="3592513"/>
          </a:xfrm>
        </p:spPr>
        <p:txBody>
          <a:bodyPr vert="horz" wrap="square" lIns="91440" tIns="45720" rIns="91440" bIns="45720" anchor="t" anchorCtr="0"/>
          <a:p>
            <a:pPr marL="476250" indent="-476250" eaLnBrk="1" hangingPunct="1">
              <a:lnSpc>
                <a:spcPct val="120000"/>
              </a:lnSpc>
              <a:buSzPct val="70000"/>
              <a:buFont typeface="Wingdings" panose="05000000000000000000" pitchFamily="2" charset="2"/>
              <a:buAutoNum type="arabicPeriod"/>
            </a:pPr>
            <a:r>
              <a:rPr lang="zh-CN" altLang="zh-CN" sz="2400" dirty="0">
                <a:latin typeface="Times New Roman" panose="02020603050405020304" pitchFamily="18" charset="0"/>
                <a:ea typeface="+mn-ea"/>
                <a:cs typeface="Times New Roman" panose="02020603050405020304" pitchFamily="18" charset="0"/>
              </a:rPr>
              <a:t>麻省理工学院</a:t>
            </a:r>
            <a:r>
              <a:rPr lang="zh-CN" altLang="en-US" sz="2500" dirty="0">
                <a:latin typeface="Times New Roman" panose="02020603050405020304" pitchFamily="18" charset="0"/>
                <a:ea typeface="+mn-ea"/>
                <a:cs typeface="Times New Roman" panose="02020603050405020304" pitchFamily="18" charset="0"/>
              </a:rPr>
              <a:t>	</a:t>
            </a:r>
            <a:endParaRPr lang="zh-CN" altLang="en-US" sz="2500" dirty="0">
              <a:latin typeface="Times New Roman" panose="02020603050405020304" pitchFamily="18" charset="0"/>
              <a:ea typeface="+mn-ea"/>
              <a:cs typeface="Times New Roman" panose="02020603050405020304" pitchFamily="18" charset="0"/>
            </a:endParaRPr>
          </a:p>
          <a:p>
            <a:pPr marL="476250" indent="-476250" eaLnBrk="1" hangingPunct="1">
              <a:lnSpc>
                <a:spcPct val="120000"/>
              </a:lnSpc>
              <a:buSzPct val="70000"/>
              <a:buFont typeface="Wingdings" panose="05000000000000000000" pitchFamily="2" charset="2"/>
              <a:buAutoNum type="arabicPeriod"/>
            </a:pPr>
            <a:r>
              <a:rPr lang="zh-CN" altLang="zh-CN" sz="2400" dirty="0">
                <a:latin typeface="Times New Roman" panose="02020603050405020304" pitchFamily="18" charset="0"/>
                <a:ea typeface="+mn-ea"/>
                <a:cs typeface="Times New Roman" panose="02020603050405020304" pitchFamily="18" charset="0"/>
              </a:rPr>
              <a:t>宾夕法尼亚大学</a:t>
            </a:r>
            <a:endParaRPr lang="en-US" altLang="zh-CN" sz="2400" dirty="0">
              <a:latin typeface="Times New Roman" panose="02020603050405020304" pitchFamily="18" charset="0"/>
              <a:ea typeface="+mn-ea"/>
              <a:cs typeface="Times New Roman" panose="02020603050405020304" pitchFamily="18" charset="0"/>
            </a:endParaRPr>
          </a:p>
          <a:p>
            <a:pPr marL="476250" indent="-476250" eaLnBrk="1" hangingPunct="1">
              <a:lnSpc>
                <a:spcPct val="120000"/>
              </a:lnSpc>
              <a:buSzPct val="70000"/>
              <a:buFont typeface="Wingdings" panose="05000000000000000000" pitchFamily="2" charset="2"/>
              <a:buAutoNum type="arabicPeriod"/>
            </a:pPr>
            <a:r>
              <a:rPr lang="zh-CN" altLang="zh-CN" sz="2400" dirty="0">
                <a:latin typeface="Times New Roman" panose="02020603050405020304" pitchFamily="18" charset="0"/>
                <a:ea typeface="+mn-ea"/>
                <a:cs typeface="Times New Roman" panose="02020603050405020304" pitchFamily="18" charset="0"/>
              </a:rPr>
              <a:t>西北大学</a:t>
            </a:r>
            <a:endParaRPr lang="en-US" altLang="zh-CN" sz="2400" dirty="0">
              <a:latin typeface="Times New Roman" panose="02020603050405020304" pitchFamily="18" charset="0"/>
              <a:ea typeface="+mn-ea"/>
              <a:cs typeface="Times New Roman" panose="02020603050405020304" pitchFamily="18" charset="0"/>
            </a:endParaRPr>
          </a:p>
          <a:p>
            <a:pPr marL="476250" indent="-476250" eaLnBrk="1" hangingPunct="1">
              <a:lnSpc>
                <a:spcPct val="120000"/>
              </a:lnSpc>
              <a:buSzPct val="70000"/>
              <a:buFont typeface="Wingdings" panose="05000000000000000000" pitchFamily="2" charset="2"/>
              <a:buAutoNum type="arabicPeriod"/>
            </a:pPr>
            <a:r>
              <a:rPr lang="zh-CN" altLang="zh-CN" sz="2400" dirty="0">
                <a:latin typeface="Times New Roman" panose="02020603050405020304" pitchFamily="18" charset="0"/>
                <a:ea typeface="+mn-ea"/>
                <a:cs typeface="Times New Roman" panose="02020603050405020304" pitchFamily="18" charset="0"/>
              </a:rPr>
              <a:t>加州大学洛杉矶分校</a:t>
            </a:r>
            <a:endParaRPr lang="en-US" altLang="zh-CN" sz="2400" dirty="0">
              <a:latin typeface="Times New Roman" panose="02020603050405020304" pitchFamily="18" charset="0"/>
              <a:ea typeface="+mn-ea"/>
              <a:cs typeface="Times New Roman" panose="02020603050405020304" pitchFamily="18" charset="0"/>
            </a:endParaRPr>
          </a:p>
          <a:p>
            <a:pPr marL="476250" indent="-476250" eaLnBrk="1" hangingPunct="1">
              <a:lnSpc>
                <a:spcPct val="120000"/>
              </a:lnSpc>
              <a:buSzPct val="70000"/>
              <a:buFont typeface="Wingdings" panose="05000000000000000000" pitchFamily="2" charset="2"/>
              <a:buAutoNum type="arabicPeriod"/>
            </a:pPr>
            <a:r>
              <a:rPr lang="zh-CN" altLang="zh-CN" sz="2400" dirty="0">
                <a:latin typeface="Times New Roman" panose="02020603050405020304" pitchFamily="18" charset="0"/>
                <a:ea typeface="+mn-ea"/>
                <a:cs typeface="Times New Roman" panose="02020603050405020304" pitchFamily="18" charset="0"/>
              </a:rPr>
              <a:t>伦敦政治经济学院</a:t>
            </a:r>
            <a:endParaRPr lang="zh-CN" altLang="en-US" sz="2500" dirty="0">
              <a:latin typeface="Times New Roman" panose="02020603050405020304" pitchFamily="18" charset="0"/>
              <a:ea typeface="+mn-ea"/>
              <a:cs typeface="Times New Roman" panose="02020603050405020304" pitchFamily="18" charset="0"/>
            </a:endParaRPr>
          </a:p>
        </p:txBody>
      </p:sp>
      <p:sp>
        <p:nvSpPr>
          <p:cNvPr id="71684" name="Text Box 5"/>
          <p:cNvSpPr txBox="1"/>
          <p:nvPr/>
        </p:nvSpPr>
        <p:spPr>
          <a:xfrm>
            <a:off x="1919605" y="836613"/>
            <a:ext cx="7056438"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400" b="1" dirty="0">
                <a:latin typeface="Times New Roman" panose="02020603050405020304" pitchFamily="18" charset="0"/>
              </a:rPr>
              <a:t>Task III </a:t>
            </a:r>
            <a:r>
              <a:rPr lang="zh-CN" altLang="en-US" sz="2400" b="1" dirty="0">
                <a:latin typeface="Times New Roman" panose="02020603050405020304" pitchFamily="18" charset="0"/>
              </a:rPr>
              <a:t>请翻译下列高校名称。 </a:t>
            </a:r>
            <a:endParaRPr lang="zh-CN" altLang="en-US" sz="2400" b="1" dirty="0">
              <a:latin typeface="Times New Roman" panose="02020603050405020304" pitchFamily="18" charset="0"/>
            </a:endParaRPr>
          </a:p>
        </p:txBody>
      </p:sp>
      <p:pic>
        <p:nvPicPr>
          <p:cNvPr id="71685"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4916">
                                            <p:txEl>
                                              <p:charRg st="0" end="9"/>
                                            </p:txEl>
                                          </p:spTgt>
                                        </p:tgtEl>
                                        <p:attrNameLst>
                                          <p:attrName>style.visibility</p:attrName>
                                        </p:attrNameLst>
                                      </p:cBhvr>
                                      <p:to>
                                        <p:strVal val="visible"/>
                                      </p:to>
                                    </p:set>
                                    <p:animEffect transition="in" filter="wipe(down)">
                                      <p:cBhvr>
                                        <p:cTn id="7" dur="500"/>
                                        <p:tgtEl>
                                          <p:spTgt spid="294916">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4916">
                                            <p:txEl>
                                              <p:charRg st="9" end="17"/>
                                            </p:txEl>
                                          </p:spTgt>
                                        </p:tgtEl>
                                        <p:attrNameLst>
                                          <p:attrName>style.visibility</p:attrName>
                                        </p:attrNameLst>
                                      </p:cBhvr>
                                      <p:to>
                                        <p:strVal val="visible"/>
                                      </p:to>
                                    </p:set>
                                    <p:animEffect transition="in" filter="wipe(down)">
                                      <p:cBhvr>
                                        <p:cTn id="12" dur="500"/>
                                        <p:tgtEl>
                                          <p:spTgt spid="294916">
                                            <p:txEl>
                                              <p:charRg st="9"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4916">
                                            <p:txEl>
                                              <p:charRg st="17" end="22"/>
                                            </p:txEl>
                                          </p:spTgt>
                                        </p:tgtEl>
                                        <p:attrNameLst>
                                          <p:attrName>style.visibility</p:attrName>
                                        </p:attrNameLst>
                                      </p:cBhvr>
                                      <p:to>
                                        <p:strVal val="visible"/>
                                      </p:to>
                                    </p:set>
                                    <p:animEffect transition="in" filter="wipe(down)">
                                      <p:cBhvr>
                                        <p:cTn id="17" dur="500"/>
                                        <p:tgtEl>
                                          <p:spTgt spid="294916">
                                            <p:txEl>
                                              <p:charRg st="17" end="2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4916">
                                            <p:txEl>
                                              <p:charRg st="22" end="32"/>
                                            </p:txEl>
                                          </p:spTgt>
                                        </p:tgtEl>
                                        <p:attrNameLst>
                                          <p:attrName>style.visibility</p:attrName>
                                        </p:attrNameLst>
                                      </p:cBhvr>
                                      <p:to>
                                        <p:strVal val="visible"/>
                                      </p:to>
                                    </p:set>
                                    <p:animEffect transition="in" filter="wipe(down)">
                                      <p:cBhvr>
                                        <p:cTn id="22" dur="500"/>
                                        <p:tgtEl>
                                          <p:spTgt spid="294916">
                                            <p:txEl>
                                              <p:charRg st="22" end="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6"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sz="half" idx="1"/>
          </p:nvPr>
        </p:nvSpPr>
        <p:spPr>
          <a:xfrm>
            <a:off x="1915795" y="1918970"/>
            <a:ext cx="3211195" cy="4104005"/>
          </a:xfrm>
        </p:spPr>
        <p:txBody>
          <a:bodyPr vert="horz" wrap="square" lIns="91440" tIns="45720" rIns="91440" bIns="45720" anchor="t" anchorCtr="0"/>
          <a:p>
            <a:pPr marL="400050" indent="-400050" eaLnBrk="1" hangingPunct="1">
              <a:lnSpc>
                <a:spcPct val="130000"/>
              </a:lnSpc>
              <a:buSzPct val="70000"/>
              <a:buFont typeface="Wingdings" panose="05000000000000000000" pitchFamily="2" charset="2"/>
              <a:buNone/>
            </a:pPr>
            <a:r>
              <a:rPr lang="en-US" altLang="zh-CN" sz="2500" dirty="0">
                <a:latin typeface="Times New Roman" panose="02020603050405020304" pitchFamily="18" charset="0"/>
                <a:ea typeface="+mn-ea"/>
                <a:cs typeface="+mn-cs"/>
              </a:rPr>
              <a:t>6.</a:t>
            </a:r>
            <a:r>
              <a:rPr lang="zh-CN" altLang="zh-CN" sz="2400" dirty="0">
                <a:latin typeface="+mn-lt"/>
                <a:ea typeface="+mn-ea"/>
                <a:cs typeface="+mn-cs"/>
              </a:rPr>
              <a:t>新加坡国立大学</a:t>
            </a:r>
            <a:r>
              <a:rPr lang="zh-CN" altLang="en-US" sz="2500" dirty="0">
                <a:latin typeface="Times New Roman" panose="02020603050405020304" pitchFamily="18" charset="0"/>
                <a:ea typeface="+mn-ea"/>
                <a:cs typeface="+mn-cs"/>
              </a:rPr>
              <a:t>	</a:t>
            </a:r>
            <a:endParaRPr lang="en-US" altLang="zh-CN" sz="25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500" dirty="0">
                <a:latin typeface="Times New Roman" panose="02020603050405020304" pitchFamily="18" charset="0"/>
                <a:ea typeface="+mn-ea"/>
                <a:cs typeface="+mn-cs"/>
              </a:rPr>
              <a:t>7.</a:t>
            </a:r>
            <a:r>
              <a:rPr lang="zh-CN" altLang="zh-CN" sz="2400" dirty="0">
                <a:latin typeface="+mn-lt"/>
                <a:ea typeface="+mn-ea"/>
                <a:cs typeface="+mn-cs"/>
              </a:rPr>
              <a:t>香港大学</a:t>
            </a:r>
            <a:endParaRPr lang="zh-CN" altLang="en-US" sz="25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500" dirty="0">
                <a:latin typeface="Times New Roman" panose="02020603050405020304" pitchFamily="18" charset="0"/>
                <a:ea typeface="+mn-ea"/>
                <a:cs typeface="+mn-cs"/>
              </a:rPr>
              <a:t>8.</a:t>
            </a:r>
            <a:r>
              <a:rPr lang="zh-CN" altLang="zh-CN" sz="2400" dirty="0">
                <a:latin typeface="+mn-lt"/>
                <a:ea typeface="+mn-ea"/>
                <a:cs typeface="+mn-cs"/>
              </a:rPr>
              <a:t>华南师范大学</a:t>
            </a:r>
            <a:endParaRPr lang="en-US" altLang="zh-CN" sz="25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500" dirty="0">
                <a:latin typeface="Times New Roman" panose="02020603050405020304" pitchFamily="18" charset="0"/>
                <a:ea typeface="+mn-ea"/>
                <a:cs typeface="+mn-cs"/>
              </a:rPr>
              <a:t>9.</a:t>
            </a:r>
            <a:r>
              <a:rPr lang="zh-CN" altLang="zh-CN" sz="2400" dirty="0">
                <a:latin typeface="+mn-lt"/>
                <a:ea typeface="+mn-ea"/>
                <a:cs typeface="+mn-cs"/>
              </a:rPr>
              <a:t>中山大学</a:t>
            </a:r>
            <a:endParaRPr lang="zh-CN" altLang="en-US" sz="2500" dirty="0">
              <a:latin typeface="Times New Roman" panose="02020603050405020304" pitchFamily="18" charset="0"/>
              <a:ea typeface="+mn-ea"/>
              <a:cs typeface="+mn-cs"/>
            </a:endParaRPr>
          </a:p>
          <a:p>
            <a:pPr marL="400050" indent="-400050" eaLnBrk="1" hangingPunct="1">
              <a:lnSpc>
                <a:spcPct val="130000"/>
              </a:lnSpc>
              <a:buSzPct val="70000"/>
              <a:buFont typeface="Wingdings" panose="05000000000000000000" pitchFamily="2" charset="2"/>
              <a:buNone/>
            </a:pPr>
            <a:r>
              <a:rPr lang="en-US" altLang="zh-CN" sz="2500" dirty="0">
                <a:latin typeface="Times New Roman" panose="02020603050405020304" pitchFamily="18" charset="0"/>
                <a:ea typeface="+mn-ea"/>
                <a:cs typeface="+mn-cs"/>
              </a:rPr>
              <a:t>10.</a:t>
            </a:r>
            <a:r>
              <a:rPr lang="zh-CN" altLang="zh-CN" sz="2400" dirty="0">
                <a:latin typeface="+mn-lt"/>
                <a:ea typeface="+mn-ea"/>
                <a:cs typeface="+mn-cs"/>
              </a:rPr>
              <a:t>广东外语外贸大学</a:t>
            </a:r>
            <a:endParaRPr lang="zh-CN" altLang="en-US" sz="2500" dirty="0">
              <a:latin typeface="Times New Roman" panose="02020603050405020304" pitchFamily="18" charset="0"/>
              <a:ea typeface="+mn-ea"/>
              <a:cs typeface="+mn-cs"/>
            </a:endParaRPr>
          </a:p>
        </p:txBody>
      </p:sp>
      <p:sp>
        <p:nvSpPr>
          <p:cNvPr id="295940" name="Rectangle 4"/>
          <p:cNvSpPr>
            <a:spLocks noGrp="1"/>
          </p:cNvSpPr>
          <p:nvPr>
            <p:ph sz="half" idx="2"/>
          </p:nvPr>
        </p:nvSpPr>
        <p:spPr>
          <a:xfrm>
            <a:off x="5664200" y="1990725"/>
            <a:ext cx="5794375" cy="3592830"/>
          </a:xfrm>
        </p:spPr>
        <p:txBody>
          <a:bodyPr vert="horz" wrap="square" lIns="91440" tIns="45720" rIns="91440" bIns="45720" anchor="t" anchorCtr="0"/>
          <a:p>
            <a:pPr marL="361950" indent="-361950" eaLnBrk="1" hangingPunct="1">
              <a:lnSpc>
                <a:spcPct val="130000"/>
              </a:lnSpc>
              <a:buSzPct val="70000"/>
              <a:buFont typeface="Wingdings" panose="05000000000000000000" pitchFamily="2" charset="2"/>
              <a:buNone/>
            </a:pPr>
            <a:r>
              <a:rPr lang="en-US" altLang="zh-CN" sz="2400" dirty="0">
                <a:latin typeface="Times New Roman" panose="02020603050405020304" pitchFamily="18" charset="0"/>
                <a:ea typeface="+mn-ea"/>
                <a:cs typeface="+mn-cs"/>
              </a:rPr>
              <a:t>6. National University of Singapore</a:t>
            </a:r>
            <a:endParaRPr lang="en-US" altLang="zh-CN" sz="2400" dirty="0">
              <a:latin typeface="Times New Roman" panose="02020603050405020304" pitchFamily="18" charset="0"/>
              <a:ea typeface="+mn-ea"/>
              <a:cs typeface="+mn-cs"/>
            </a:endParaRPr>
          </a:p>
          <a:p>
            <a:pPr marL="361950" indent="-361950" eaLnBrk="1" hangingPunct="1">
              <a:lnSpc>
                <a:spcPct val="130000"/>
              </a:lnSpc>
              <a:buSzPct val="70000"/>
              <a:buFont typeface="Wingdings" panose="05000000000000000000" pitchFamily="2" charset="2"/>
              <a:buNone/>
            </a:pPr>
            <a:r>
              <a:rPr lang="en-US" altLang="zh-CN" sz="2400" dirty="0">
                <a:latin typeface="Times New Roman" panose="02020603050405020304" pitchFamily="18" charset="0"/>
                <a:ea typeface="+mn-ea"/>
                <a:cs typeface="+mn-cs"/>
              </a:rPr>
              <a:t>7. The University of Hong Kong		</a:t>
            </a:r>
            <a:endParaRPr lang="en-US" altLang="zh-CN" sz="2400" dirty="0">
              <a:latin typeface="Times New Roman" panose="02020603050405020304" pitchFamily="18" charset="0"/>
              <a:ea typeface="+mn-ea"/>
              <a:cs typeface="+mn-cs"/>
            </a:endParaRPr>
          </a:p>
          <a:p>
            <a:pPr marL="361950" indent="-361950" eaLnBrk="1" hangingPunct="1">
              <a:lnSpc>
                <a:spcPct val="130000"/>
              </a:lnSpc>
              <a:buSzPct val="70000"/>
              <a:buFont typeface="Wingdings" panose="05000000000000000000" pitchFamily="2" charset="2"/>
              <a:buNone/>
            </a:pPr>
            <a:r>
              <a:rPr lang="en-US" altLang="zh-CN" sz="2400" dirty="0">
                <a:latin typeface="Times New Roman" panose="02020603050405020304" pitchFamily="18" charset="0"/>
                <a:ea typeface="+mn-ea"/>
                <a:cs typeface="+mn-cs"/>
              </a:rPr>
              <a:t>8. South China Normal University</a:t>
            </a:r>
            <a:endParaRPr lang="en-US" altLang="zh-CN" sz="2400" dirty="0">
              <a:latin typeface="Times New Roman" panose="02020603050405020304" pitchFamily="18" charset="0"/>
              <a:ea typeface="+mn-ea"/>
              <a:cs typeface="+mn-cs"/>
            </a:endParaRPr>
          </a:p>
          <a:p>
            <a:pPr marL="361950" indent="-361950" eaLnBrk="1" hangingPunct="1">
              <a:lnSpc>
                <a:spcPct val="130000"/>
              </a:lnSpc>
              <a:buSzPct val="70000"/>
              <a:buFont typeface="Wingdings" panose="05000000000000000000" pitchFamily="2" charset="2"/>
              <a:buNone/>
            </a:pPr>
            <a:r>
              <a:rPr lang="en-US" altLang="zh-CN" sz="2400" dirty="0">
                <a:latin typeface="Times New Roman" panose="02020603050405020304" pitchFamily="18" charset="0"/>
                <a:ea typeface="+mn-ea"/>
                <a:cs typeface="+mn-cs"/>
              </a:rPr>
              <a:t>9. Sun Yat-Sen University</a:t>
            </a:r>
            <a:endParaRPr lang="en-US" altLang="zh-CN" sz="2400" dirty="0">
              <a:latin typeface="Times New Roman" panose="02020603050405020304" pitchFamily="18" charset="0"/>
              <a:ea typeface="+mn-ea"/>
              <a:cs typeface="+mn-cs"/>
            </a:endParaRPr>
          </a:p>
          <a:p>
            <a:pPr marL="361950" indent="-361950" eaLnBrk="1" hangingPunct="1">
              <a:lnSpc>
                <a:spcPct val="130000"/>
              </a:lnSpc>
              <a:buSzPct val="70000"/>
              <a:buFont typeface="Wingdings" panose="05000000000000000000" pitchFamily="2" charset="2"/>
              <a:buNone/>
            </a:pPr>
            <a:r>
              <a:rPr lang="en-US" altLang="zh-CN" sz="2400" dirty="0">
                <a:latin typeface="Times New Roman" panose="02020603050405020304" pitchFamily="18" charset="0"/>
                <a:ea typeface="+mn-ea"/>
                <a:cs typeface="+mn-cs"/>
              </a:rPr>
              <a:t>10. Guangdong University of Foreign Studies</a:t>
            </a:r>
            <a:r>
              <a:rPr lang="en-US" altLang="zh-CN" sz="2500" dirty="0">
                <a:latin typeface="+mn-lt"/>
                <a:ea typeface="+mn-ea"/>
                <a:cs typeface="+mn-cs"/>
              </a:rPr>
              <a:t> </a:t>
            </a:r>
            <a:endParaRPr lang="en-US" altLang="zh-CN" sz="2500" dirty="0">
              <a:latin typeface="+mn-lt"/>
              <a:ea typeface="+mn-ea"/>
              <a:cs typeface="+mn-cs"/>
            </a:endParaRPr>
          </a:p>
        </p:txBody>
      </p:sp>
      <p:pic>
        <p:nvPicPr>
          <p:cNvPr id="72709" name="Picture 6" descr="问号1"/>
          <p:cNvPicPr>
            <a:picLocks noChangeAspect="1"/>
          </p:cNvPicPr>
          <p:nvPr/>
        </p:nvPicPr>
        <p:blipFill>
          <a:blip r:embed="rId1"/>
          <a:stretch>
            <a:fillRect/>
          </a:stretch>
        </p:blipFill>
        <p:spPr>
          <a:xfrm>
            <a:off x="9048750" y="333375"/>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5940">
                                            <p:txEl>
                                              <p:charRg st="0" end="36"/>
                                            </p:txEl>
                                          </p:spTgt>
                                        </p:tgtEl>
                                        <p:attrNameLst>
                                          <p:attrName>style.visibility</p:attrName>
                                        </p:attrNameLst>
                                      </p:cBhvr>
                                      <p:to>
                                        <p:strVal val="visible"/>
                                      </p:to>
                                    </p:set>
                                    <p:animEffect transition="in" filter="wipe(down)">
                                      <p:cBhvr>
                                        <p:cTn id="7" dur="500"/>
                                        <p:tgtEl>
                                          <p:spTgt spid="295940">
                                            <p:txEl>
                                              <p:charRg st="0" end="3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5940">
                                            <p:txEl>
                                              <p:charRg st="36" end="69"/>
                                            </p:txEl>
                                          </p:spTgt>
                                        </p:tgtEl>
                                        <p:attrNameLst>
                                          <p:attrName>style.visibility</p:attrName>
                                        </p:attrNameLst>
                                      </p:cBhvr>
                                      <p:to>
                                        <p:strVal val="visible"/>
                                      </p:to>
                                    </p:set>
                                    <p:animEffect transition="in" filter="wipe(down)">
                                      <p:cBhvr>
                                        <p:cTn id="12" dur="500"/>
                                        <p:tgtEl>
                                          <p:spTgt spid="295940">
                                            <p:txEl>
                                              <p:charRg st="36" end="6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5940">
                                            <p:txEl>
                                              <p:charRg st="69" end="102"/>
                                            </p:txEl>
                                          </p:spTgt>
                                        </p:tgtEl>
                                        <p:attrNameLst>
                                          <p:attrName>style.visibility</p:attrName>
                                        </p:attrNameLst>
                                      </p:cBhvr>
                                      <p:to>
                                        <p:strVal val="visible"/>
                                      </p:to>
                                    </p:set>
                                    <p:animEffect transition="in" filter="wipe(down)">
                                      <p:cBhvr>
                                        <p:cTn id="17" dur="500"/>
                                        <p:tgtEl>
                                          <p:spTgt spid="295940">
                                            <p:txEl>
                                              <p:charRg st="69" end="10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5940">
                                            <p:txEl>
                                              <p:charRg st="102" end="128"/>
                                            </p:txEl>
                                          </p:spTgt>
                                        </p:tgtEl>
                                        <p:attrNameLst>
                                          <p:attrName>style.visibility</p:attrName>
                                        </p:attrNameLst>
                                      </p:cBhvr>
                                      <p:to>
                                        <p:strVal val="visible"/>
                                      </p:to>
                                    </p:set>
                                    <p:animEffect transition="in" filter="wipe(down)">
                                      <p:cBhvr>
                                        <p:cTn id="22" dur="500"/>
                                        <p:tgtEl>
                                          <p:spTgt spid="295940">
                                            <p:txEl>
                                              <p:charRg st="102" end="12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95940">
                                            <p:txEl>
                                              <p:charRg st="128" end="173"/>
                                            </p:txEl>
                                          </p:spTgt>
                                        </p:tgtEl>
                                        <p:attrNameLst>
                                          <p:attrName>style.visibility</p:attrName>
                                        </p:attrNameLst>
                                      </p:cBhvr>
                                      <p:to>
                                        <p:strVal val="visible"/>
                                      </p:to>
                                    </p:set>
                                    <p:animEffect transition="in" filter="wipe(down)">
                                      <p:cBhvr>
                                        <p:cTn id="27" dur="500"/>
                                        <p:tgtEl>
                                          <p:spTgt spid="295940">
                                            <p:txEl>
                                              <p:charRg st="128" end="17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0"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1" name="Rectangle 3"/>
          <p:cNvSpPr>
            <a:spLocks noGrp="1"/>
          </p:cNvSpPr>
          <p:nvPr>
            <p:ph sz="half" idx="1"/>
          </p:nvPr>
        </p:nvSpPr>
        <p:spPr>
          <a:xfrm>
            <a:off x="2279333" y="1700848"/>
            <a:ext cx="3240087" cy="4508500"/>
          </a:xfrm>
        </p:spPr>
        <p:txBody>
          <a:bodyPr vert="horz" wrap="square" lIns="91440" tIns="45720" rIns="91440" bIns="45720" anchor="t" anchorCtr="0"/>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WWW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DOB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GPRS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FYI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AI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FIFA </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VIP</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SOHO</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EMS</a:t>
            </a:r>
            <a:endParaRPr lang="en-US" altLang="zh-CN" sz="2000" dirty="0">
              <a:latin typeface="Times New Roman" panose="02020603050405020304" pitchFamily="18" charset="0"/>
              <a:ea typeface="+mn-ea"/>
              <a:cs typeface="+mn-cs"/>
            </a:endParaRPr>
          </a:p>
          <a:p>
            <a:pPr marL="476250" indent="-476250" eaLnBrk="1" hangingPunct="1">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OA</a:t>
            </a:r>
            <a:endParaRPr lang="en-US" altLang="zh-CN" sz="2000" dirty="0">
              <a:latin typeface="Times New Roman" panose="02020603050405020304" pitchFamily="18" charset="0"/>
              <a:ea typeface="+mn-ea"/>
              <a:cs typeface="+mn-cs"/>
            </a:endParaRPr>
          </a:p>
        </p:txBody>
      </p:sp>
      <p:sp>
        <p:nvSpPr>
          <p:cNvPr id="300036" name="Rectangle 4"/>
          <p:cNvSpPr>
            <a:spLocks noGrp="1"/>
          </p:cNvSpPr>
          <p:nvPr>
            <p:ph sz="half" idx="2"/>
          </p:nvPr>
        </p:nvSpPr>
        <p:spPr>
          <a:xfrm>
            <a:off x="4584065" y="1701165"/>
            <a:ext cx="6289040" cy="4319905"/>
          </a:xfrm>
        </p:spPr>
        <p:txBody>
          <a:bodyPr vert="horz" wrap="square" lIns="91440" tIns="45720" rIns="91440" bIns="45720" anchor="t" anchorCtr="0"/>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World Wide Web	</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Date of Birth</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General Packet Radio Service </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For Your information</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Artificial Intelligence</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Federation of Football Association </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Very Important Person</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Small Office Home Office</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Express Mail Service	</a:t>
            </a:r>
            <a:endParaRPr lang="en-US" altLang="zh-CN"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AutoNum type="arabicPeriod"/>
            </a:pPr>
            <a:r>
              <a:rPr lang="en-US" altLang="zh-CN" sz="2000" dirty="0">
                <a:latin typeface="Times New Roman" panose="02020603050405020304" pitchFamily="18" charset="0"/>
                <a:ea typeface="+mn-ea"/>
                <a:cs typeface="+mn-cs"/>
              </a:rPr>
              <a:t>Office Automation</a:t>
            </a:r>
            <a:endParaRPr lang="en-US" altLang="zh-CN" sz="2000" dirty="0">
              <a:latin typeface="Times New Roman" panose="02020603050405020304" pitchFamily="18" charset="0"/>
              <a:ea typeface="+mn-ea"/>
              <a:cs typeface="+mn-cs"/>
            </a:endParaRPr>
          </a:p>
        </p:txBody>
      </p:sp>
      <p:sp>
        <p:nvSpPr>
          <p:cNvPr id="73733" name="Text Box 5"/>
          <p:cNvSpPr txBox="1"/>
          <p:nvPr/>
        </p:nvSpPr>
        <p:spPr>
          <a:xfrm>
            <a:off x="1991678" y="908685"/>
            <a:ext cx="7056437" cy="52197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800" b="1" dirty="0">
                <a:latin typeface="Times New Roman" panose="02020603050405020304" pitchFamily="18" charset="0"/>
              </a:rPr>
              <a:t>Task IV </a:t>
            </a:r>
            <a:r>
              <a:rPr lang="zh-CN" altLang="en-US" sz="2800" b="1" dirty="0">
                <a:latin typeface="Times New Roman" panose="02020603050405020304" pitchFamily="18" charset="0"/>
              </a:rPr>
              <a:t>请写出下列缩略语全称。 </a:t>
            </a:r>
            <a:endParaRPr lang="zh-CN" altLang="en-US" sz="2800" b="1" dirty="0">
              <a:latin typeface="Times New Roman" panose="02020603050405020304" pitchFamily="18" charset="0"/>
            </a:endParaRPr>
          </a:p>
        </p:txBody>
      </p:sp>
      <p:pic>
        <p:nvPicPr>
          <p:cNvPr id="73734"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0036">
                                            <p:txEl>
                                              <p:charRg st="0" end="16"/>
                                            </p:txEl>
                                          </p:spTgt>
                                        </p:tgtEl>
                                        <p:attrNameLst>
                                          <p:attrName>style.visibility</p:attrName>
                                        </p:attrNameLst>
                                      </p:cBhvr>
                                      <p:to>
                                        <p:strVal val="visible"/>
                                      </p:to>
                                    </p:set>
                                    <p:animEffect transition="in" filter="wipe(down)">
                                      <p:cBhvr>
                                        <p:cTn id="7" dur="500"/>
                                        <p:tgtEl>
                                          <p:spTgt spid="300036">
                                            <p:txEl>
                                              <p:charRg st="0" end="1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0036">
                                            <p:txEl>
                                              <p:charRg st="16" end="30"/>
                                            </p:txEl>
                                          </p:spTgt>
                                        </p:tgtEl>
                                        <p:attrNameLst>
                                          <p:attrName>style.visibility</p:attrName>
                                        </p:attrNameLst>
                                      </p:cBhvr>
                                      <p:to>
                                        <p:strVal val="visible"/>
                                      </p:to>
                                    </p:set>
                                    <p:animEffect transition="in" filter="wipe(down)">
                                      <p:cBhvr>
                                        <p:cTn id="12" dur="500"/>
                                        <p:tgtEl>
                                          <p:spTgt spid="300036">
                                            <p:txEl>
                                              <p:charRg st="16" end="3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00036">
                                            <p:txEl>
                                              <p:charRg st="30" end="70"/>
                                            </p:txEl>
                                          </p:spTgt>
                                        </p:tgtEl>
                                        <p:attrNameLst>
                                          <p:attrName>style.visibility</p:attrName>
                                        </p:attrNameLst>
                                      </p:cBhvr>
                                      <p:to>
                                        <p:strVal val="visible"/>
                                      </p:to>
                                    </p:set>
                                    <p:animEffect transition="in" filter="wipe(down)">
                                      <p:cBhvr>
                                        <p:cTn id="17" dur="500"/>
                                        <p:tgtEl>
                                          <p:spTgt spid="300036">
                                            <p:txEl>
                                              <p:charRg st="30" end="7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0036">
                                            <p:txEl>
                                              <p:charRg st="3" end="3"/>
                                            </p:txEl>
                                          </p:spTgt>
                                        </p:tgtEl>
                                        <p:attrNameLst>
                                          <p:attrName>style.visibility</p:attrName>
                                        </p:attrNameLst>
                                      </p:cBhvr>
                                      <p:to>
                                        <p:strVal val="visible"/>
                                      </p:to>
                                    </p:set>
                                    <p:animEffect transition="in" filter="wipe(down)">
                                      <p:cBhvr>
                                        <p:cTn id="22" dur="500"/>
                                        <p:tgtEl>
                                          <p:spTgt spid="300036">
                                            <p:txEl>
                                              <p:char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0036">
                                            <p:txEl>
                                              <p:charRg st="92" end="117"/>
                                            </p:txEl>
                                          </p:spTgt>
                                        </p:tgtEl>
                                        <p:attrNameLst>
                                          <p:attrName>style.visibility</p:attrName>
                                        </p:attrNameLst>
                                      </p:cBhvr>
                                      <p:to>
                                        <p:strVal val="visible"/>
                                      </p:to>
                                    </p:set>
                                    <p:animEffect transition="in" filter="wipe(down)">
                                      <p:cBhvr>
                                        <p:cTn id="27" dur="500"/>
                                        <p:tgtEl>
                                          <p:spTgt spid="300036">
                                            <p:txEl>
                                              <p:charRg st="92" end="11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00036">
                                            <p:txEl>
                                              <p:charRg st="117" end="153"/>
                                            </p:txEl>
                                          </p:spTgt>
                                        </p:tgtEl>
                                        <p:attrNameLst>
                                          <p:attrName>style.visibility</p:attrName>
                                        </p:attrNameLst>
                                      </p:cBhvr>
                                      <p:to>
                                        <p:strVal val="visible"/>
                                      </p:to>
                                    </p:set>
                                    <p:animEffect transition="in" filter="wipe(down)">
                                      <p:cBhvr>
                                        <p:cTn id="32" dur="500"/>
                                        <p:tgtEl>
                                          <p:spTgt spid="300036">
                                            <p:txEl>
                                              <p:charRg st="117" end="15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0036">
                                            <p:txEl>
                                              <p:charRg st="153" end="175"/>
                                            </p:txEl>
                                          </p:spTgt>
                                        </p:tgtEl>
                                        <p:attrNameLst>
                                          <p:attrName>style.visibility</p:attrName>
                                        </p:attrNameLst>
                                      </p:cBhvr>
                                      <p:to>
                                        <p:strVal val="visible"/>
                                      </p:to>
                                    </p:set>
                                    <p:animEffect transition="in" filter="wipe(down)">
                                      <p:cBhvr>
                                        <p:cTn id="37" dur="500"/>
                                        <p:tgtEl>
                                          <p:spTgt spid="300036">
                                            <p:txEl>
                                              <p:charRg st="153" end="17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00036">
                                            <p:txEl>
                                              <p:charRg st="175" end="200"/>
                                            </p:txEl>
                                          </p:spTgt>
                                        </p:tgtEl>
                                        <p:attrNameLst>
                                          <p:attrName>style.visibility</p:attrName>
                                        </p:attrNameLst>
                                      </p:cBhvr>
                                      <p:to>
                                        <p:strVal val="visible"/>
                                      </p:to>
                                    </p:set>
                                    <p:animEffect transition="in" filter="wipe(down)">
                                      <p:cBhvr>
                                        <p:cTn id="42" dur="500"/>
                                        <p:tgtEl>
                                          <p:spTgt spid="300036">
                                            <p:txEl>
                                              <p:charRg st="175" end="20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00036">
                                            <p:txEl>
                                              <p:charRg st="200" end="222"/>
                                            </p:txEl>
                                          </p:spTgt>
                                        </p:tgtEl>
                                        <p:attrNameLst>
                                          <p:attrName>style.visibility</p:attrName>
                                        </p:attrNameLst>
                                      </p:cBhvr>
                                      <p:to>
                                        <p:strVal val="visible"/>
                                      </p:to>
                                    </p:set>
                                    <p:animEffect transition="in" filter="wipe(down)">
                                      <p:cBhvr>
                                        <p:cTn id="47" dur="500"/>
                                        <p:tgtEl>
                                          <p:spTgt spid="300036">
                                            <p:txEl>
                                              <p:charRg st="200" end="22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00036">
                                            <p:txEl>
                                              <p:charRg st="222" end="240"/>
                                            </p:txEl>
                                          </p:spTgt>
                                        </p:tgtEl>
                                        <p:attrNameLst>
                                          <p:attrName>style.visibility</p:attrName>
                                        </p:attrNameLst>
                                      </p:cBhvr>
                                      <p:to>
                                        <p:strVal val="visible"/>
                                      </p:to>
                                    </p:set>
                                    <p:animEffect transition="in" filter="wipe(down)">
                                      <p:cBhvr>
                                        <p:cTn id="52" dur="500"/>
                                        <p:tgtEl>
                                          <p:spTgt spid="300036">
                                            <p:txEl>
                                              <p:charRg st="222" end="24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6"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2"/>
          <p:cNvSpPr>
            <a:spLocks noGrp="1"/>
          </p:cNvSpPr>
          <p:nvPr>
            <p:ph type="title"/>
          </p:nvPr>
        </p:nvSpPr>
        <p:spPr/>
        <p:txBody>
          <a:bodyPr vert="horz" wrap="square" lIns="91440" tIns="45720" rIns="91440" bIns="45720" anchor="b" anchorCtr="0"/>
          <a:p>
            <a:pPr eaLnBrk="1" hangingPunct="1"/>
            <a:r>
              <a:rPr lang="en-US" altLang="zh-CN" sz="2400" b="1" dirty="0">
                <a:sym typeface="+mn-ea"/>
              </a:rPr>
              <a:t>Task V  </a:t>
            </a:r>
            <a:r>
              <a:rPr lang="zh-CN" altLang="en-US" sz="2400" b="1" dirty="0">
                <a:sym typeface="+mn-ea"/>
              </a:rPr>
              <a:t>下列缩略语经常出现在招聘广告中，请写出全称。</a:t>
            </a:r>
            <a:r>
              <a:rPr lang="zh-CN" altLang="en-US" sz="2400" dirty="0">
                <a:sym typeface="+mn-ea"/>
              </a:rPr>
              <a:t> </a:t>
            </a:r>
            <a:endParaRPr lang="zh-CN" altLang="en-US" sz="2400" b="1" dirty="0">
              <a:sym typeface="+mn-ea"/>
            </a:endParaRPr>
          </a:p>
        </p:txBody>
      </p:sp>
      <p:sp>
        <p:nvSpPr>
          <p:cNvPr id="74755" name="Rectangle 3"/>
          <p:cNvSpPr>
            <a:spLocks noGrp="1"/>
          </p:cNvSpPr>
          <p:nvPr>
            <p:ph sz="half" idx="1"/>
          </p:nvPr>
        </p:nvSpPr>
        <p:spPr>
          <a:xfrm>
            <a:off x="2927350" y="2205038"/>
            <a:ext cx="3240088" cy="4508500"/>
          </a:xfrm>
        </p:spPr>
        <p:txBody>
          <a:bodyPr vert="horz" wrap="square" lIns="91440" tIns="45720" rIns="91440" bIns="45720" anchor="t" anchorCtr="0"/>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admin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 P/T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loc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bkgd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bus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mech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pos</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div</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refs</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F/T</a:t>
            </a:r>
            <a:endParaRPr lang="en-US" altLang="zh-CN" sz="2200" dirty="0">
              <a:latin typeface="Times New Roman" panose="02020603050405020304" pitchFamily="18" charset="0"/>
              <a:ea typeface="+mn-ea"/>
              <a:cs typeface="+mn-cs"/>
            </a:endParaRPr>
          </a:p>
        </p:txBody>
      </p:sp>
      <p:sp>
        <p:nvSpPr>
          <p:cNvPr id="302084" name="Rectangle 4"/>
          <p:cNvSpPr>
            <a:spLocks noGrp="1"/>
          </p:cNvSpPr>
          <p:nvPr>
            <p:ph sz="half" idx="2"/>
          </p:nvPr>
        </p:nvSpPr>
        <p:spPr>
          <a:xfrm>
            <a:off x="5375910" y="2133600"/>
            <a:ext cx="3463925" cy="4319588"/>
          </a:xfrm>
        </p:spPr>
        <p:txBody>
          <a:bodyPr vert="horz" wrap="square" lIns="91440" tIns="45720" rIns="91440" bIns="45720" anchor="t" anchorCtr="0"/>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administrative</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 part-time</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location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background</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 business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mechanic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position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 division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references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full time </a:t>
            </a:r>
            <a:endParaRPr lang="en-US" altLang="zh-CN" sz="2200" dirty="0">
              <a:latin typeface="Times New Roman" panose="02020603050405020304" pitchFamily="18" charset="0"/>
              <a:ea typeface="+mn-ea"/>
              <a:cs typeface="+mn-cs"/>
            </a:endParaRPr>
          </a:p>
        </p:txBody>
      </p:sp>
      <p:pic>
        <p:nvPicPr>
          <p:cNvPr id="74758" name="Picture 6" descr="问号1"/>
          <p:cNvPicPr>
            <a:picLocks noChangeAspect="1"/>
          </p:cNvPicPr>
          <p:nvPr/>
        </p:nvPicPr>
        <p:blipFill>
          <a:blip r:embed="rId1"/>
          <a:stretch>
            <a:fillRect/>
          </a:stretch>
        </p:blipFill>
        <p:spPr>
          <a:xfrm>
            <a:off x="10560368" y="1701165"/>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2084">
                                            <p:txEl>
                                              <p:charRg st="0" end="15"/>
                                            </p:txEl>
                                          </p:spTgt>
                                        </p:tgtEl>
                                        <p:attrNameLst>
                                          <p:attrName>style.visibility</p:attrName>
                                        </p:attrNameLst>
                                      </p:cBhvr>
                                      <p:to>
                                        <p:strVal val="visible"/>
                                      </p:to>
                                    </p:set>
                                    <p:animEffect transition="in" filter="wipe(down)">
                                      <p:cBhvr>
                                        <p:cTn id="7" dur="500"/>
                                        <p:tgtEl>
                                          <p:spTgt spid="302084">
                                            <p:txEl>
                                              <p:charRg st="0" end="1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2084">
                                            <p:txEl>
                                              <p:charRg st="15" end="26"/>
                                            </p:txEl>
                                          </p:spTgt>
                                        </p:tgtEl>
                                        <p:attrNameLst>
                                          <p:attrName>style.visibility</p:attrName>
                                        </p:attrNameLst>
                                      </p:cBhvr>
                                      <p:to>
                                        <p:strVal val="visible"/>
                                      </p:to>
                                    </p:set>
                                    <p:animEffect transition="in" filter="wipe(down)">
                                      <p:cBhvr>
                                        <p:cTn id="12" dur="500"/>
                                        <p:tgtEl>
                                          <p:spTgt spid="302084">
                                            <p:txEl>
                                              <p:charRg st="15" end="2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02084">
                                            <p:txEl>
                                              <p:charRg st="26" end="41"/>
                                            </p:txEl>
                                          </p:spTgt>
                                        </p:tgtEl>
                                        <p:attrNameLst>
                                          <p:attrName>style.visibility</p:attrName>
                                        </p:attrNameLst>
                                      </p:cBhvr>
                                      <p:to>
                                        <p:strVal val="visible"/>
                                      </p:to>
                                    </p:set>
                                    <p:animEffect transition="in" filter="wipe(down)">
                                      <p:cBhvr>
                                        <p:cTn id="17" dur="500"/>
                                        <p:tgtEl>
                                          <p:spTgt spid="302084">
                                            <p:txEl>
                                              <p:charRg st="26" end="4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2084">
                                            <p:txEl>
                                              <p:charRg st="41" end="52"/>
                                            </p:txEl>
                                          </p:spTgt>
                                        </p:tgtEl>
                                        <p:attrNameLst>
                                          <p:attrName>style.visibility</p:attrName>
                                        </p:attrNameLst>
                                      </p:cBhvr>
                                      <p:to>
                                        <p:strVal val="visible"/>
                                      </p:to>
                                    </p:set>
                                    <p:animEffect transition="in" filter="wipe(down)">
                                      <p:cBhvr>
                                        <p:cTn id="22" dur="500"/>
                                        <p:tgtEl>
                                          <p:spTgt spid="302084">
                                            <p:txEl>
                                              <p:charRg st="41" end="5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2084">
                                            <p:txEl>
                                              <p:charRg st="52" end="81"/>
                                            </p:txEl>
                                          </p:spTgt>
                                        </p:tgtEl>
                                        <p:attrNameLst>
                                          <p:attrName>style.visibility</p:attrName>
                                        </p:attrNameLst>
                                      </p:cBhvr>
                                      <p:to>
                                        <p:strVal val="visible"/>
                                      </p:to>
                                    </p:set>
                                    <p:animEffect transition="in" filter="wipe(down)">
                                      <p:cBhvr>
                                        <p:cTn id="27" dur="500"/>
                                        <p:tgtEl>
                                          <p:spTgt spid="302084">
                                            <p:txEl>
                                              <p:charRg st="52" end="8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02084">
                                            <p:txEl>
                                              <p:charRg st="81" end="113"/>
                                            </p:txEl>
                                          </p:spTgt>
                                        </p:tgtEl>
                                        <p:attrNameLst>
                                          <p:attrName>style.visibility</p:attrName>
                                        </p:attrNameLst>
                                      </p:cBhvr>
                                      <p:to>
                                        <p:strVal val="visible"/>
                                      </p:to>
                                    </p:set>
                                    <p:animEffect transition="in" filter="wipe(down)">
                                      <p:cBhvr>
                                        <p:cTn id="32" dur="500"/>
                                        <p:tgtEl>
                                          <p:spTgt spid="302084">
                                            <p:txEl>
                                              <p:charRg st="81" end="11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2084">
                                            <p:txEl>
                                              <p:charRg st="113" end="140"/>
                                            </p:txEl>
                                          </p:spTgt>
                                        </p:tgtEl>
                                        <p:attrNameLst>
                                          <p:attrName>style.visibility</p:attrName>
                                        </p:attrNameLst>
                                      </p:cBhvr>
                                      <p:to>
                                        <p:strVal val="visible"/>
                                      </p:to>
                                    </p:set>
                                    <p:animEffect transition="in" filter="wipe(down)">
                                      <p:cBhvr>
                                        <p:cTn id="37" dur="500"/>
                                        <p:tgtEl>
                                          <p:spTgt spid="302084">
                                            <p:txEl>
                                              <p:charRg st="113" end="14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02084">
                                            <p:txEl>
                                              <p:charRg st="140" end="176"/>
                                            </p:txEl>
                                          </p:spTgt>
                                        </p:tgtEl>
                                        <p:attrNameLst>
                                          <p:attrName>style.visibility</p:attrName>
                                        </p:attrNameLst>
                                      </p:cBhvr>
                                      <p:to>
                                        <p:strVal val="visible"/>
                                      </p:to>
                                    </p:set>
                                    <p:animEffect transition="in" filter="wipe(down)">
                                      <p:cBhvr>
                                        <p:cTn id="42" dur="500"/>
                                        <p:tgtEl>
                                          <p:spTgt spid="302084">
                                            <p:txEl>
                                              <p:charRg st="140" end="17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02084">
                                            <p:txEl>
                                              <p:charRg st="176" end="204"/>
                                            </p:txEl>
                                          </p:spTgt>
                                        </p:tgtEl>
                                        <p:attrNameLst>
                                          <p:attrName>style.visibility</p:attrName>
                                        </p:attrNameLst>
                                      </p:cBhvr>
                                      <p:to>
                                        <p:strVal val="visible"/>
                                      </p:to>
                                    </p:set>
                                    <p:animEffect transition="in" filter="wipe(down)">
                                      <p:cBhvr>
                                        <p:cTn id="47" dur="500"/>
                                        <p:tgtEl>
                                          <p:spTgt spid="302084">
                                            <p:txEl>
                                              <p:charRg st="176" end="20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02084">
                                            <p:txEl>
                                              <p:charRg st="204" end="215"/>
                                            </p:txEl>
                                          </p:spTgt>
                                        </p:tgtEl>
                                        <p:attrNameLst>
                                          <p:attrName>style.visibility</p:attrName>
                                        </p:attrNameLst>
                                      </p:cBhvr>
                                      <p:to>
                                        <p:strVal val="visible"/>
                                      </p:to>
                                    </p:set>
                                    <p:animEffect transition="in" filter="wipe(down)">
                                      <p:cBhvr>
                                        <p:cTn id="52" dur="500"/>
                                        <p:tgtEl>
                                          <p:spTgt spid="302084">
                                            <p:txEl>
                                              <p:charRg st="204" end="2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type="body" idx="4294967295"/>
          </p:nvPr>
        </p:nvSpPr>
        <p:spPr>
          <a:xfrm>
            <a:off x="2424430" y="993775"/>
            <a:ext cx="8604885" cy="4812030"/>
          </a:xfrm>
        </p:spPr>
        <p:txBody>
          <a:bodyPr vert="horz" wrap="square" lIns="91440" tIns="45720" rIns="91440" bIns="45720" anchor="t" anchorCtr="0"/>
          <a:p>
            <a:pPr eaLnBrk="1" hangingPunct="1">
              <a:buNone/>
            </a:pPr>
            <a:r>
              <a:rPr lang="zh-CN" altLang="en-US" sz="3600" b="1" dirty="0">
                <a:solidFill>
                  <a:srgbClr val="006699"/>
                </a:solidFill>
                <a:latin typeface="Times New Roman" panose="02020603050405020304" pitchFamily="18" charset="0"/>
                <a:cs typeface="Times New Roman" panose="02020603050405020304" pitchFamily="18" charset="0"/>
              </a:rPr>
              <a:t>解析：</a:t>
            </a:r>
            <a:endParaRPr lang="zh-CN" altLang="en-US" sz="3600" b="1" dirty="0">
              <a:solidFill>
                <a:srgbClr val="006699"/>
              </a:solidFill>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400" b="1" dirty="0">
                <a:latin typeface="Times New Roman" panose="02020603050405020304" pitchFamily="18" charset="0"/>
                <a:cs typeface="Times New Roman" panose="02020603050405020304" pitchFamily="18" charset="0"/>
              </a:rPr>
              <a:t>1.</a:t>
            </a:r>
            <a:r>
              <a:rPr lang="zh-CN" altLang="zh-CN" sz="2400" b="1" dirty="0">
                <a:latin typeface="Times New Roman" panose="02020603050405020304" pitchFamily="18" charset="0"/>
                <a:cs typeface="Times New Roman" panose="02020603050405020304" pitchFamily="18" charset="0"/>
              </a:rPr>
              <a:t>这是联合国（</a:t>
            </a:r>
            <a:r>
              <a:rPr lang="en-US" altLang="zh-CN" sz="2400" b="1" dirty="0">
                <a:latin typeface="Times New Roman" panose="02020603050405020304" pitchFamily="18" charset="0"/>
                <a:cs typeface="Times New Roman" panose="02020603050405020304" pitchFamily="18" charset="0"/>
              </a:rPr>
              <a:t>United Nations</a:t>
            </a:r>
            <a:r>
              <a:rPr lang="zh-CN" altLang="zh-CN" sz="2400" b="1" dirty="0">
                <a:latin typeface="Times New Roman" panose="02020603050405020304" pitchFamily="18" charset="0"/>
                <a:cs typeface="Times New Roman" panose="02020603050405020304" pitchFamily="18" charset="0"/>
              </a:rPr>
              <a:t>）的标志，联合国是一个世界性、综合性的政府间国际组织，现有</a:t>
            </a:r>
            <a:r>
              <a:rPr lang="en-US" altLang="zh-CN" sz="2400" b="1" dirty="0">
                <a:latin typeface="Times New Roman" panose="02020603050405020304" pitchFamily="18" charset="0"/>
                <a:cs typeface="Times New Roman" panose="02020603050405020304" pitchFamily="18" charset="0"/>
              </a:rPr>
              <a:t>193</a:t>
            </a:r>
            <a:r>
              <a:rPr lang="zh-CN" altLang="zh-CN" sz="2400" b="1" dirty="0">
                <a:latin typeface="Times New Roman" panose="02020603050405020304" pitchFamily="18" charset="0"/>
                <a:cs typeface="Times New Roman" panose="02020603050405020304" pitchFamily="18" charset="0"/>
              </a:rPr>
              <a:t>个会员国。</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40000"/>
              </a:lnSpc>
              <a:buNone/>
            </a:pPr>
            <a:endParaRPr lang="en-US" altLang="zh-CN" sz="2400" b="1"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400" b="1" dirty="0">
                <a:latin typeface="Times New Roman" panose="02020603050405020304" pitchFamily="18" charset="0"/>
                <a:cs typeface="Times New Roman" panose="02020603050405020304" pitchFamily="18" charset="0"/>
              </a:rPr>
              <a:t>2.“bp”</a:t>
            </a:r>
            <a:r>
              <a:rPr lang="zh-CN" altLang="en-US" sz="2400" b="1" dirty="0">
                <a:latin typeface="Times New Roman" panose="02020603050405020304" pitchFamily="18" charset="0"/>
                <a:cs typeface="Times New Roman" panose="02020603050405020304" pitchFamily="18" charset="0"/>
              </a:rPr>
              <a:t>是“</a:t>
            </a:r>
            <a:r>
              <a:rPr lang="en-US" altLang="zh-CN" sz="2400" b="1" dirty="0">
                <a:latin typeface="Times New Roman" panose="02020603050405020304" pitchFamily="18" charset="0"/>
                <a:cs typeface="Times New Roman" panose="02020603050405020304" pitchFamily="18" charset="0"/>
              </a:rPr>
              <a:t>British Petroleum”</a:t>
            </a:r>
            <a:r>
              <a:rPr lang="zh-CN" altLang="en-US" sz="2400" b="1" dirty="0">
                <a:latin typeface="Times New Roman" panose="02020603050405020304" pitchFamily="18" charset="0"/>
                <a:cs typeface="Times New Roman" panose="02020603050405020304" pitchFamily="18" charset="0"/>
              </a:rPr>
              <a:t>的缩写，它是世界上最大的能源公司之一，向顾客提供运输燃料、光热能源、油品零售服务以及与人们日常生活密切相关的各种石化产品</a:t>
            </a:r>
            <a:endParaRPr lang="zh-CN" altLang="en-US" sz="2400" b="1"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3"/>
          <p:cNvSpPr>
            <a:spLocks noGrp="1"/>
          </p:cNvSpPr>
          <p:nvPr>
            <p:ph sz="half" idx="1"/>
          </p:nvPr>
        </p:nvSpPr>
        <p:spPr>
          <a:xfrm>
            <a:off x="2927350" y="2205038"/>
            <a:ext cx="3240088" cy="4508500"/>
          </a:xfrm>
        </p:spPr>
        <p:txBody>
          <a:bodyPr vert="horz" wrap="square" lIns="91440" tIns="45720" rIns="91440" bIns="45720" anchor="t" anchorCtr="0"/>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ABB</a:t>
            </a:r>
            <a:r>
              <a:rPr lang="zh-CN" altLang="en-US" sz="2200" dirty="0">
                <a:latin typeface="Times New Roman" panose="02020603050405020304" pitchFamily="18" charset="0"/>
                <a:ea typeface="+mn-ea"/>
                <a:cs typeface="+mn-cs"/>
              </a:rPr>
              <a:t>（缩写）</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A/W</a:t>
            </a:r>
            <a:r>
              <a:rPr lang="zh-CN" altLang="en-US" sz="2200" dirty="0">
                <a:latin typeface="Times New Roman" panose="02020603050405020304" pitchFamily="18" charset="0"/>
                <a:ea typeface="+mn-ea"/>
                <a:cs typeface="+mn-cs"/>
              </a:rPr>
              <a:t>（实际重量）	  </a:t>
            </a:r>
            <a:r>
              <a:rPr lang="zh-CN" altLang="en-US" sz="2200" u="sng" dirty="0">
                <a:latin typeface="Times New Roman" panose="02020603050405020304" pitchFamily="18" charset="0"/>
                <a:ea typeface="+mn-ea"/>
                <a:cs typeface="+mn-cs"/>
              </a:rPr>
              <a:t>                </a:t>
            </a:r>
            <a:r>
              <a:rPr lang="zh-CN" altLang="en-US" sz="2200" dirty="0">
                <a:latin typeface="Times New Roman" panose="02020603050405020304" pitchFamily="18" charset="0"/>
                <a:ea typeface="+mn-ea"/>
                <a:cs typeface="+mn-cs"/>
              </a:rPr>
              <a:t> </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APRV</a:t>
            </a:r>
            <a:r>
              <a:rPr lang="zh-CN" altLang="en-US" sz="2200" dirty="0">
                <a:latin typeface="Times New Roman" panose="02020603050405020304" pitchFamily="18" charset="0"/>
                <a:ea typeface="+mn-ea"/>
                <a:cs typeface="+mn-cs"/>
              </a:rPr>
              <a:t>（认可，证明）</a:t>
            </a:r>
            <a:r>
              <a:rPr lang="zh-CN" altLang="en-US" sz="2200" u="sng" dirty="0">
                <a:latin typeface="Times New Roman" panose="02020603050405020304" pitchFamily="18" charset="0"/>
                <a:ea typeface="+mn-ea"/>
                <a:cs typeface="+mn-cs"/>
              </a:rPr>
              <a:t>              </a:t>
            </a:r>
            <a:endParaRPr lang="zh-CN" altLang="en-US" sz="2200" u="sng"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zh-CN" altLang="en-US" sz="2200" dirty="0">
                <a:latin typeface="Times New Roman" panose="02020603050405020304" pitchFamily="18" charset="0"/>
                <a:ea typeface="+mn-ea"/>
                <a:cs typeface="+mn-cs"/>
              </a:rPr>
              <a:t> </a:t>
            </a:r>
            <a:r>
              <a:rPr lang="en-US" altLang="zh-CN" sz="2200" dirty="0">
                <a:latin typeface="Times New Roman" panose="02020603050405020304" pitchFamily="18" charset="0"/>
                <a:ea typeface="+mn-ea"/>
                <a:cs typeface="+mn-cs"/>
              </a:rPr>
              <a:t>B/S</a:t>
            </a:r>
            <a:r>
              <a:rPr lang="zh-CN" altLang="en-US" sz="2200" dirty="0">
                <a:latin typeface="Times New Roman" panose="02020603050405020304" pitchFamily="18" charset="0"/>
                <a:ea typeface="+mn-ea"/>
                <a:cs typeface="+mn-cs"/>
              </a:rPr>
              <a:t>（资产负债表	  </a:t>
            </a:r>
            <a:r>
              <a:rPr lang="zh-CN" altLang="en-US" sz="2200" u="sng" dirty="0">
                <a:latin typeface="Times New Roman" panose="02020603050405020304" pitchFamily="18" charset="0"/>
                <a:ea typeface="+mn-ea"/>
                <a:cs typeface="+mn-cs"/>
              </a:rPr>
              <a:t>                </a:t>
            </a:r>
            <a:r>
              <a:rPr lang="zh-CN" altLang="en-US" sz="2200" dirty="0">
                <a:latin typeface="Times New Roman" panose="02020603050405020304" pitchFamily="18" charset="0"/>
                <a:ea typeface="+mn-ea"/>
                <a:cs typeface="+mn-cs"/>
              </a:rPr>
              <a:t> </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BEF</a:t>
            </a:r>
            <a:r>
              <a:rPr lang="zh-CN" altLang="en-US" sz="2200" dirty="0">
                <a:latin typeface="Times New Roman" panose="02020603050405020304" pitchFamily="18" charset="0"/>
                <a:ea typeface="+mn-ea"/>
                <a:cs typeface="+mn-cs"/>
              </a:rPr>
              <a:t>（在</a:t>
            </a:r>
            <a:r>
              <a:rPr lang="en-US" altLang="zh-CN" sz="2200" dirty="0">
                <a:latin typeface="Times New Roman" panose="02020603050405020304" pitchFamily="18" charset="0"/>
                <a:ea typeface="+mn-ea"/>
                <a:cs typeface="+mn-cs"/>
              </a:rPr>
              <a:t>……</a:t>
            </a:r>
            <a:r>
              <a:rPr lang="zh-CN" altLang="en-US" sz="2200" dirty="0">
                <a:latin typeface="Times New Roman" panose="02020603050405020304" pitchFamily="18" charset="0"/>
                <a:ea typeface="+mn-ea"/>
                <a:cs typeface="+mn-cs"/>
              </a:rPr>
              <a:t>之前）</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B/L </a:t>
            </a:r>
            <a:r>
              <a:rPr lang="zh-CN" altLang="en-US" sz="2200" dirty="0">
                <a:latin typeface="Times New Roman" panose="02020603050405020304" pitchFamily="18" charset="0"/>
                <a:ea typeface="+mn-ea"/>
                <a:cs typeface="+mn-cs"/>
              </a:rPr>
              <a:t>（提单）</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COD</a:t>
            </a:r>
            <a:r>
              <a:rPr lang="zh-CN" altLang="en-US" sz="2200" dirty="0">
                <a:latin typeface="Times New Roman" panose="02020603050405020304" pitchFamily="18" charset="0"/>
                <a:ea typeface="+mn-ea"/>
                <a:cs typeface="+mn-cs"/>
              </a:rPr>
              <a:t>（货到付款）	 </a:t>
            </a:r>
            <a:r>
              <a:rPr lang="zh-CN" altLang="en-US" sz="2200" u="sng" dirty="0">
                <a:latin typeface="Times New Roman" panose="02020603050405020304" pitchFamily="18" charset="0"/>
                <a:ea typeface="+mn-ea"/>
                <a:cs typeface="+mn-cs"/>
              </a:rPr>
              <a:t>               </a:t>
            </a:r>
            <a:endParaRPr lang="zh-CN" altLang="en-US" sz="2200" u="sng"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DWP</a:t>
            </a:r>
            <a:r>
              <a:rPr lang="zh-CN" altLang="en-US" sz="2200" dirty="0">
                <a:latin typeface="Times New Roman" panose="02020603050405020304" pitchFamily="18" charset="0"/>
                <a:ea typeface="+mn-ea"/>
                <a:cs typeface="+mn-cs"/>
              </a:rPr>
              <a:t>（深水港）	  </a:t>
            </a:r>
            <a:r>
              <a:rPr lang="zh-CN" altLang="en-US" sz="2200" u="sng" dirty="0">
                <a:latin typeface="Times New Roman" panose="02020603050405020304" pitchFamily="18" charset="0"/>
                <a:ea typeface="+mn-ea"/>
                <a:cs typeface="+mn-cs"/>
              </a:rPr>
              <a:t>                </a:t>
            </a:r>
            <a:r>
              <a:rPr lang="zh-CN" altLang="en-US" sz="2200" dirty="0">
                <a:latin typeface="Times New Roman" panose="02020603050405020304" pitchFamily="18" charset="0"/>
                <a:ea typeface="+mn-ea"/>
                <a:cs typeface="+mn-cs"/>
              </a:rPr>
              <a:t> </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ED</a:t>
            </a:r>
            <a:r>
              <a:rPr lang="zh-CN" altLang="en-US" sz="2200" dirty="0">
                <a:latin typeface="Times New Roman" panose="02020603050405020304" pitchFamily="18" charset="0"/>
                <a:ea typeface="+mn-ea"/>
                <a:cs typeface="+mn-cs"/>
              </a:rPr>
              <a:t>（出口申报）	 </a:t>
            </a:r>
            <a:r>
              <a:rPr lang="zh-CN" altLang="en-US" sz="2200" u="sng" dirty="0">
                <a:latin typeface="Times New Roman" panose="02020603050405020304" pitchFamily="18" charset="0"/>
                <a:ea typeface="+mn-ea"/>
                <a:cs typeface="+mn-cs"/>
              </a:rPr>
              <a:t>                </a:t>
            </a:r>
            <a:endParaRPr lang="zh-CN" altLang="en-US"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FP</a:t>
            </a:r>
            <a:r>
              <a:rPr lang="zh-CN" altLang="en-US" sz="2200" dirty="0">
                <a:latin typeface="Times New Roman" panose="02020603050405020304" pitchFamily="18" charset="0"/>
                <a:ea typeface="+mn-ea"/>
                <a:cs typeface="+mn-cs"/>
              </a:rPr>
              <a:t>（全部付讫</a:t>
            </a:r>
            <a:r>
              <a:rPr lang="zh-CN" altLang="en-US" sz="2200" dirty="0">
                <a:latin typeface="+mn-lt"/>
                <a:ea typeface="+mn-ea"/>
                <a:cs typeface="+mn-cs"/>
              </a:rPr>
              <a:t>）</a:t>
            </a:r>
            <a:r>
              <a:rPr lang="zh-CN" altLang="en-US" sz="1700" dirty="0">
                <a:latin typeface="+mn-lt"/>
                <a:ea typeface="+mn-ea"/>
                <a:cs typeface="+mn-cs"/>
              </a:rPr>
              <a:t>	 </a:t>
            </a:r>
            <a:endParaRPr lang="zh-CN" altLang="en-US" sz="1700" dirty="0">
              <a:latin typeface="+mn-lt"/>
              <a:ea typeface="+mn-ea"/>
              <a:cs typeface="+mn-cs"/>
            </a:endParaRPr>
          </a:p>
        </p:txBody>
      </p:sp>
      <p:sp>
        <p:nvSpPr>
          <p:cNvPr id="303108" name="Rectangle 4"/>
          <p:cNvSpPr>
            <a:spLocks noGrp="1"/>
          </p:cNvSpPr>
          <p:nvPr>
            <p:ph sz="half" idx="2"/>
          </p:nvPr>
        </p:nvSpPr>
        <p:spPr>
          <a:xfrm>
            <a:off x="6743700" y="2133600"/>
            <a:ext cx="3463925" cy="4319588"/>
          </a:xfrm>
        </p:spPr>
        <p:txBody>
          <a:bodyPr vert="horz" wrap="square" lIns="91440" tIns="45720" rIns="91440" bIns="45720" anchor="t" anchorCtr="0"/>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abbreviation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actual weight</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approve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 balance sheet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before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bill of lading</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cash on delivery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deep water port</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export declaration	</a:t>
            </a:r>
            <a:endParaRPr lang="en-US" altLang="zh-CN" sz="2200" dirty="0">
              <a:latin typeface="Times New Roman" panose="02020603050405020304" pitchFamily="18" charset="0"/>
              <a:ea typeface="+mn-ea"/>
              <a:cs typeface="+mn-cs"/>
            </a:endParaRPr>
          </a:p>
          <a:p>
            <a:pPr marL="476250" indent="-476250" eaLnBrk="1" hangingPunct="1">
              <a:lnSpc>
                <a:spcPct val="80000"/>
              </a:lnSpc>
              <a:buSzPct val="70000"/>
              <a:buFont typeface="Wingdings" panose="05000000000000000000" pitchFamily="2" charset="2"/>
              <a:buAutoNum type="arabicPeriod"/>
            </a:pPr>
            <a:r>
              <a:rPr lang="en-US" altLang="zh-CN" sz="2200" dirty="0">
                <a:latin typeface="Times New Roman" panose="02020603050405020304" pitchFamily="18" charset="0"/>
                <a:ea typeface="+mn-ea"/>
                <a:cs typeface="+mn-cs"/>
              </a:rPr>
              <a:t>fully paid</a:t>
            </a:r>
            <a:endParaRPr lang="en-US" altLang="zh-CN" sz="2200" dirty="0">
              <a:latin typeface="Times New Roman" panose="02020603050405020304" pitchFamily="18" charset="0"/>
              <a:ea typeface="+mn-ea"/>
              <a:cs typeface="+mn-cs"/>
            </a:endParaRPr>
          </a:p>
        </p:txBody>
      </p:sp>
      <p:sp>
        <p:nvSpPr>
          <p:cNvPr id="75780" name="Text Box 5"/>
          <p:cNvSpPr txBox="1"/>
          <p:nvPr/>
        </p:nvSpPr>
        <p:spPr>
          <a:xfrm>
            <a:off x="1919605" y="620713"/>
            <a:ext cx="7056438" cy="76835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200" b="1" dirty="0">
                <a:latin typeface="Times New Roman" panose="02020603050405020304" pitchFamily="18" charset="0"/>
              </a:rPr>
              <a:t>Task VI</a:t>
            </a:r>
            <a:r>
              <a:rPr lang="en-US" altLang="zh-CN" sz="2200" dirty="0">
                <a:latin typeface="Times New Roman" panose="02020603050405020304" pitchFamily="18" charset="0"/>
              </a:rPr>
              <a:t>  </a:t>
            </a:r>
            <a:r>
              <a:rPr lang="zh-CN" altLang="en-US" sz="2200" dirty="0">
                <a:latin typeface="Times New Roman" panose="02020603050405020304" pitchFamily="18" charset="0"/>
              </a:rPr>
              <a:t>请根据缩略语提示和中文提示写出对应的国际贸易电讯常用语全称</a:t>
            </a:r>
            <a:r>
              <a:rPr lang="zh-CN" altLang="en-US" sz="2200" dirty="0"/>
              <a:t>。</a:t>
            </a:r>
            <a:endParaRPr lang="zh-CN" altLang="en-US" sz="2200" dirty="0"/>
          </a:p>
        </p:txBody>
      </p:sp>
      <p:pic>
        <p:nvPicPr>
          <p:cNvPr id="75781" name="Picture 6" descr="问号1"/>
          <p:cNvPicPr>
            <a:picLocks noChangeAspect="1"/>
          </p:cNvPicPr>
          <p:nvPr/>
        </p:nvPicPr>
        <p:blipFill>
          <a:blip r:embed="rId1"/>
          <a:stretch>
            <a:fillRect/>
          </a:stretch>
        </p:blipFill>
        <p:spPr>
          <a:xfrm>
            <a:off x="9120188" y="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3108">
                                            <p:txEl>
                                              <p:charRg st="0" end="14"/>
                                            </p:txEl>
                                          </p:spTgt>
                                        </p:tgtEl>
                                        <p:attrNameLst>
                                          <p:attrName>style.visibility</p:attrName>
                                        </p:attrNameLst>
                                      </p:cBhvr>
                                      <p:to>
                                        <p:strVal val="visible"/>
                                      </p:to>
                                    </p:set>
                                    <p:animEffect transition="in" filter="wipe(down)">
                                      <p:cBhvr>
                                        <p:cTn id="7" dur="500"/>
                                        <p:tgtEl>
                                          <p:spTgt spid="303108">
                                            <p:txEl>
                                              <p:charRg st="0"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3108">
                                            <p:txEl>
                                              <p:charRg st="14" end="28"/>
                                            </p:txEl>
                                          </p:spTgt>
                                        </p:tgtEl>
                                        <p:attrNameLst>
                                          <p:attrName>style.visibility</p:attrName>
                                        </p:attrNameLst>
                                      </p:cBhvr>
                                      <p:to>
                                        <p:strVal val="visible"/>
                                      </p:to>
                                    </p:set>
                                    <p:animEffect transition="in" filter="wipe(down)">
                                      <p:cBhvr>
                                        <p:cTn id="12" dur="500"/>
                                        <p:tgtEl>
                                          <p:spTgt spid="303108">
                                            <p:txEl>
                                              <p:charRg st="14" end="2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03108">
                                            <p:txEl>
                                              <p:charRg st="28" end="37"/>
                                            </p:txEl>
                                          </p:spTgt>
                                        </p:tgtEl>
                                        <p:attrNameLst>
                                          <p:attrName>style.visibility</p:attrName>
                                        </p:attrNameLst>
                                      </p:cBhvr>
                                      <p:to>
                                        <p:strVal val="visible"/>
                                      </p:to>
                                    </p:set>
                                    <p:animEffect transition="in" filter="wipe(down)">
                                      <p:cBhvr>
                                        <p:cTn id="17" dur="500"/>
                                        <p:tgtEl>
                                          <p:spTgt spid="303108">
                                            <p:txEl>
                                              <p:charRg st="28" end="3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3108">
                                            <p:txEl>
                                              <p:charRg st="37" end="53"/>
                                            </p:txEl>
                                          </p:spTgt>
                                        </p:tgtEl>
                                        <p:attrNameLst>
                                          <p:attrName>style.visibility</p:attrName>
                                        </p:attrNameLst>
                                      </p:cBhvr>
                                      <p:to>
                                        <p:strVal val="visible"/>
                                      </p:to>
                                    </p:set>
                                    <p:animEffect transition="in" filter="wipe(down)">
                                      <p:cBhvr>
                                        <p:cTn id="22" dur="500"/>
                                        <p:tgtEl>
                                          <p:spTgt spid="303108">
                                            <p:txEl>
                                              <p:charRg st="37" end="5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3108">
                                            <p:txEl>
                                              <p:charRg st="53" end="62"/>
                                            </p:txEl>
                                          </p:spTgt>
                                        </p:tgtEl>
                                        <p:attrNameLst>
                                          <p:attrName>style.visibility</p:attrName>
                                        </p:attrNameLst>
                                      </p:cBhvr>
                                      <p:to>
                                        <p:strVal val="visible"/>
                                      </p:to>
                                    </p:set>
                                    <p:animEffect transition="in" filter="wipe(down)">
                                      <p:cBhvr>
                                        <p:cTn id="27" dur="500"/>
                                        <p:tgtEl>
                                          <p:spTgt spid="303108">
                                            <p:txEl>
                                              <p:charRg st="53" end="6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03108">
                                            <p:txEl>
                                              <p:charRg st="62" end="77"/>
                                            </p:txEl>
                                          </p:spTgt>
                                        </p:tgtEl>
                                        <p:attrNameLst>
                                          <p:attrName>style.visibility</p:attrName>
                                        </p:attrNameLst>
                                      </p:cBhvr>
                                      <p:to>
                                        <p:strVal val="visible"/>
                                      </p:to>
                                    </p:set>
                                    <p:animEffect transition="in" filter="wipe(down)">
                                      <p:cBhvr>
                                        <p:cTn id="32" dur="500"/>
                                        <p:tgtEl>
                                          <p:spTgt spid="303108">
                                            <p:txEl>
                                              <p:charRg st="62" end="7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3108">
                                            <p:txEl>
                                              <p:charRg st="77" end="95"/>
                                            </p:txEl>
                                          </p:spTgt>
                                        </p:tgtEl>
                                        <p:attrNameLst>
                                          <p:attrName>style.visibility</p:attrName>
                                        </p:attrNameLst>
                                      </p:cBhvr>
                                      <p:to>
                                        <p:strVal val="visible"/>
                                      </p:to>
                                    </p:set>
                                    <p:animEffect transition="in" filter="wipe(down)">
                                      <p:cBhvr>
                                        <p:cTn id="37" dur="500"/>
                                        <p:tgtEl>
                                          <p:spTgt spid="303108">
                                            <p:txEl>
                                              <p:charRg st="77" end="9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03108">
                                            <p:txEl>
                                              <p:charRg st="95" end="111"/>
                                            </p:txEl>
                                          </p:spTgt>
                                        </p:tgtEl>
                                        <p:attrNameLst>
                                          <p:attrName>style.visibility</p:attrName>
                                        </p:attrNameLst>
                                      </p:cBhvr>
                                      <p:to>
                                        <p:strVal val="visible"/>
                                      </p:to>
                                    </p:set>
                                    <p:animEffect transition="in" filter="wipe(down)">
                                      <p:cBhvr>
                                        <p:cTn id="42" dur="500"/>
                                        <p:tgtEl>
                                          <p:spTgt spid="303108">
                                            <p:txEl>
                                              <p:charRg st="95" end="1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03108">
                                            <p:txEl>
                                              <p:charRg st="111" end="131"/>
                                            </p:txEl>
                                          </p:spTgt>
                                        </p:tgtEl>
                                        <p:attrNameLst>
                                          <p:attrName>style.visibility</p:attrName>
                                        </p:attrNameLst>
                                      </p:cBhvr>
                                      <p:to>
                                        <p:strVal val="visible"/>
                                      </p:to>
                                    </p:set>
                                    <p:animEffect transition="in" filter="wipe(down)">
                                      <p:cBhvr>
                                        <p:cTn id="47" dur="500"/>
                                        <p:tgtEl>
                                          <p:spTgt spid="303108">
                                            <p:txEl>
                                              <p:charRg st="111" end="13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03108">
                                            <p:txEl>
                                              <p:charRg st="131" end="142"/>
                                            </p:txEl>
                                          </p:spTgt>
                                        </p:tgtEl>
                                        <p:attrNameLst>
                                          <p:attrName>style.visibility</p:attrName>
                                        </p:attrNameLst>
                                      </p:cBhvr>
                                      <p:to>
                                        <p:strVal val="visible"/>
                                      </p:to>
                                    </p:set>
                                    <p:animEffect transition="in" filter="wipe(down)">
                                      <p:cBhvr>
                                        <p:cTn id="52" dur="500"/>
                                        <p:tgtEl>
                                          <p:spTgt spid="303108">
                                            <p:txEl>
                                              <p:charRg st="131" end="14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8"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r>
              <a:rPr lang="en-US" altLang="zh-CN" sz="2800" b="1" dirty="0">
                <a:latin typeface="Times New Roman" panose="02020603050405020304" pitchFamily="18" charset="0"/>
                <a:sym typeface="+mn-ea"/>
              </a:rPr>
              <a:t>Task VI</a:t>
            </a:r>
            <a:r>
              <a:rPr lang="en-US" altLang="zh-CN" sz="2800" dirty="0">
                <a:latin typeface="Times New Roman" panose="02020603050405020304" pitchFamily="18" charset="0"/>
                <a:sym typeface="+mn-ea"/>
              </a:rPr>
              <a:t>  </a:t>
            </a:r>
            <a:r>
              <a:rPr lang="zh-CN" altLang="en-US" sz="2800" dirty="0">
                <a:latin typeface="Times New Roman" panose="02020603050405020304" pitchFamily="18" charset="0"/>
                <a:sym typeface="+mn-ea"/>
              </a:rPr>
              <a:t>请根据缩略语提示和中文提示写出对应的国际贸易电讯常用语全称</a:t>
            </a:r>
            <a:r>
              <a:rPr lang="zh-CN" altLang="en-US" sz="2800" dirty="0">
                <a:sym typeface="+mn-ea"/>
              </a:rPr>
              <a:t>。</a:t>
            </a:r>
            <a:endParaRPr lang="zh-CN" altLang="en-US" sz="2800" b="1" dirty="0">
              <a:sym typeface="+mn-ea"/>
            </a:endParaRPr>
          </a:p>
        </p:txBody>
      </p:sp>
      <p:sp>
        <p:nvSpPr>
          <p:cNvPr id="76803" name="Rectangle 3"/>
          <p:cNvSpPr>
            <a:spLocks noGrp="1"/>
          </p:cNvSpPr>
          <p:nvPr>
            <p:ph sz="half" idx="1"/>
          </p:nvPr>
        </p:nvSpPr>
        <p:spPr>
          <a:xfrm>
            <a:off x="2567940" y="1844358"/>
            <a:ext cx="3240088" cy="4508500"/>
          </a:xfrm>
        </p:spPr>
        <p:txBody>
          <a:bodyPr vert="horz" wrap="square" lIns="91440" tIns="45720" rIns="91440" bIns="45720" anchor="t" anchorCtr="0"/>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11. GOV</a:t>
            </a:r>
            <a:r>
              <a:rPr lang="zh-CN" altLang="en-US" sz="2000" dirty="0">
                <a:latin typeface="Times New Roman" panose="02020603050405020304" pitchFamily="18" charset="0"/>
                <a:ea typeface="+mn-ea"/>
                <a:cs typeface="+mn-cs"/>
              </a:rPr>
              <a:t>（政府）	 </a:t>
            </a:r>
            <a:r>
              <a:rPr lang="zh-CN" altLang="en-US" sz="2000" u="sng" dirty="0">
                <a:latin typeface="Times New Roman" panose="02020603050405020304" pitchFamily="18" charset="0"/>
                <a:ea typeface="+mn-ea"/>
                <a:cs typeface="+mn-cs"/>
              </a:rPr>
              <a:t>             </a:t>
            </a:r>
            <a:endParaRPr lang="zh-CN" altLang="en-US" sz="2000" u="sng"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12. GP</a:t>
            </a:r>
            <a:r>
              <a:rPr lang="zh-CN" altLang="en-US" sz="2000" dirty="0">
                <a:latin typeface="Times New Roman" panose="02020603050405020304" pitchFamily="18" charset="0"/>
                <a:ea typeface="+mn-ea"/>
                <a:cs typeface="+mn-cs"/>
              </a:rPr>
              <a:t>（集团）		  </a:t>
            </a:r>
            <a:r>
              <a:rPr lang="zh-CN" altLang="en-US" sz="2000" u="sng" dirty="0">
                <a:latin typeface="Times New Roman" panose="02020603050405020304" pitchFamily="18" charset="0"/>
                <a:ea typeface="+mn-ea"/>
                <a:cs typeface="+mn-cs"/>
              </a:rPr>
              <a:t>                </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13. GRWT</a:t>
            </a:r>
            <a:r>
              <a:rPr lang="zh-CN" altLang="en-US" sz="2000" dirty="0">
                <a:latin typeface="Times New Roman" panose="02020603050405020304" pitchFamily="18" charset="0"/>
                <a:ea typeface="+mn-ea"/>
                <a:cs typeface="+mn-cs"/>
              </a:rPr>
              <a:t>（毛重）	 </a:t>
            </a:r>
            <a:r>
              <a:rPr lang="zh-CN" altLang="en-US" sz="2000" u="sng" dirty="0">
                <a:latin typeface="Times New Roman" panose="02020603050405020304" pitchFamily="18" charset="0"/>
                <a:ea typeface="+mn-ea"/>
                <a:cs typeface="+mn-cs"/>
              </a:rPr>
              <a:t>              </a:t>
            </a:r>
            <a:endParaRPr lang="zh-CN" altLang="en-US" sz="2000" u="sng"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14. HR</a:t>
            </a:r>
            <a:r>
              <a:rPr lang="zh-CN" altLang="en-US" sz="2000" dirty="0">
                <a:latin typeface="Times New Roman" panose="02020603050405020304" pitchFamily="18" charset="0"/>
                <a:ea typeface="+mn-ea"/>
                <a:cs typeface="+mn-cs"/>
              </a:rPr>
              <a:t>（小时）		  </a:t>
            </a:r>
            <a:r>
              <a:rPr lang="zh-CN" altLang="en-US" sz="2000" u="sng" dirty="0">
                <a:latin typeface="Times New Roman" panose="02020603050405020304" pitchFamily="18" charset="0"/>
                <a:ea typeface="+mn-ea"/>
                <a:cs typeface="+mn-cs"/>
              </a:rPr>
              <a:t>                </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15. I/B</a:t>
            </a:r>
            <a:r>
              <a:rPr lang="zh-CN" altLang="en-US" sz="2000" dirty="0">
                <a:latin typeface="Times New Roman" panose="02020603050405020304" pitchFamily="18" charset="0"/>
                <a:ea typeface="+mn-ea"/>
                <a:cs typeface="+mn-cs"/>
              </a:rPr>
              <a:t>（散装，大批）	 </a:t>
            </a:r>
            <a:r>
              <a:rPr lang="zh-CN" altLang="en-US" sz="2000" u="sng" dirty="0">
                <a:latin typeface="Times New Roman" panose="02020603050405020304" pitchFamily="18" charset="0"/>
                <a:ea typeface="+mn-ea"/>
                <a:cs typeface="+mn-cs"/>
              </a:rPr>
              <a:t>                </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16. IDC</a:t>
            </a:r>
            <a:r>
              <a:rPr lang="zh-CN" altLang="en-US" sz="2000" dirty="0">
                <a:latin typeface="Times New Roman" panose="02020603050405020304" pitchFamily="18" charset="0"/>
                <a:ea typeface="+mn-ea"/>
                <a:cs typeface="+mn-cs"/>
              </a:rPr>
              <a:t>（在适当时候）  </a:t>
            </a:r>
            <a:r>
              <a:rPr lang="zh-CN" altLang="en-US" sz="2000" u="sng" dirty="0">
                <a:latin typeface="Times New Roman" panose="02020603050405020304" pitchFamily="18" charset="0"/>
                <a:ea typeface="+mn-ea"/>
                <a:cs typeface="+mn-cs"/>
              </a:rPr>
              <a:t>                </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17. MTIME</a:t>
            </a:r>
            <a:r>
              <a:rPr lang="zh-CN" altLang="en-US" sz="2000" dirty="0">
                <a:latin typeface="Times New Roman" panose="02020603050405020304" pitchFamily="18" charset="0"/>
                <a:ea typeface="+mn-ea"/>
                <a:cs typeface="+mn-cs"/>
              </a:rPr>
              <a:t>（同时）	 </a:t>
            </a:r>
            <a:r>
              <a:rPr lang="zh-CN" altLang="en-US" sz="2000" u="sng" dirty="0">
                <a:latin typeface="Times New Roman" panose="02020603050405020304" pitchFamily="18" charset="0"/>
                <a:ea typeface="+mn-ea"/>
                <a:cs typeface="+mn-cs"/>
              </a:rPr>
              <a:t>               </a:t>
            </a:r>
            <a:endParaRPr lang="zh-CN" altLang="en-US" sz="2000" u="sng"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18. O/B</a:t>
            </a:r>
            <a:r>
              <a:rPr lang="zh-CN" altLang="en-US" sz="2000" dirty="0">
                <a:latin typeface="Times New Roman" panose="02020603050405020304" pitchFamily="18" charset="0"/>
                <a:ea typeface="+mn-ea"/>
                <a:cs typeface="+mn-cs"/>
              </a:rPr>
              <a:t>（船上，已装船）</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19. PKG</a:t>
            </a:r>
            <a:r>
              <a:rPr lang="zh-CN" altLang="en-US" sz="2000" dirty="0">
                <a:latin typeface="Times New Roman" panose="02020603050405020304" pitchFamily="18" charset="0"/>
                <a:ea typeface="+mn-ea"/>
                <a:cs typeface="+mn-cs"/>
              </a:rPr>
              <a:t>（包装）	 </a:t>
            </a:r>
            <a:r>
              <a:rPr lang="zh-CN" altLang="en-US" sz="2000" u="sng" dirty="0">
                <a:latin typeface="Times New Roman" panose="02020603050405020304" pitchFamily="18" charset="0"/>
                <a:ea typeface="+mn-ea"/>
                <a:cs typeface="+mn-cs"/>
              </a:rPr>
              <a:t>                </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marL="476250" indent="-476250" eaLnBrk="1" hangingPunct="1">
              <a:lnSpc>
                <a:spcPct val="100000"/>
              </a:lnSpc>
              <a:buSzPct val="70000"/>
              <a:buFont typeface="Wingdings" panose="05000000000000000000" pitchFamily="2" charset="2"/>
              <a:buNone/>
            </a:pPr>
            <a:r>
              <a:rPr lang="en-US" altLang="zh-CN" sz="2000" dirty="0">
                <a:latin typeface="Times New Roman" panose="02020603050405020304" pitchFamily="18" charset="0"/>
                <a:ea typeface="+mn-ea"/>
                <a:cs typeface="+mn-cs"/>
              </a:rPr>
              <a:t>20. P/A</a:t>
            </a:r>
            <a:r>
              <a:rPr lang="zh-CN" altLang="en-US" sz="2000" dirty="0">
                <a:latin typeface="Times New Roman" panose="02020603050405020304" pitchFamily="18" charset="0"/>
                <a:ea typeface="+mn-ea"/>
                <a:cs typeface="+mn-cs"/>
              </a:rPr>
              <a:t>（预付款）</a:t>
            </a:r>
            <a:r>
              <a:rPr lang="zh-CN" altLang="en-US" sz="1500" dirty="0">
                <a:latin typeface="+mn-lt"/>
                <a:ea typeface="+mn-ea"/>
                <a:cs typeface="+mn-cs"/>
              </a:rPr>
              <a:t>	 	 </a:t>
            </a:r>
            <a:endParaRPr lang="zh-CN" altLang="en-US" sz="1500" dirty="0">
              <a:latin typeface="+mn-lt"/>
              <a:ea typeface="+mn-ea"/>
              <a:cs typeface="+mn-cs"/>
            </a:endParaRPr>
          </a:p>
        </p:txBody>
      </p:sp>
      <p:sp>
        <p:nvSpPr>
          <p:cNvPr id="304132" name="Rectangle 4"/>
          <p:cNvSpPr>
            <a:spLocks noGrp="1"/>
          </p:cNvSpPr>
          <p:nvPr>
            <p:ph sz="half" idx="2"/>
          </p:nvPr>
        </p:nvSpPr>
        <p:spPr>
          <a:xfrm>
            <a:off x="6384290" y="1844675"/>
            <a:ext cx="3463925" cy="4319588"/>
          </a:xfrm>
        </p:spPr>
        <p:txBody>
          <a:bodyPr vert="horz" wrap="square" lIns="91440" tIns="45720" rIns="91440" bIns="45720" anchor="t" anchorCtr="0"/>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11. government		</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12. group</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13. gross weight	</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14. hour</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15. in bulk		</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16. in due course</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17. meantime 		</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18. on board</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19.package		</a:t>
            </a:r>
            <a:endParaRPr lang="en-US" altLang="zh-CN" sz="2200" dirty="0">
              <a:latin typeface="Times New Roman" panose="02020603050405020304" pitchFamily="18" charset="0"/>
              <a:ea typeface="+mn-ea"/>
              <a:cs typeface="+mn-cs"/>
            </a:endParaRPr>
          </a:p>
          <a:p>
            <a:pPr marL="476250" indent="-476250" eaLnBrk="1" hangingPunct="1">
              <a:lnSpc>
                <a:spcPct val="90000"/>
              </a:lnSpc>
              <a:buSzPct val="70000"/>
              <a:buFont typeface="Wingdings" panose="05000000000000000000" pitchFamily="2" charset="2"/>
              <a:buNone/>
            </a:pPr>
            <a:r>
              <a:rPr lang="en-US" altLang="zh-CN" sz="2200" dirty="0">
                <a:latin typeface="Times New Roman" panose="02020603050405020304" pitchFamily="18" charset="0"/>
                <a:ea typeface="+mn-ea"/>
                <a:cs typeface="+mn-cs"/>
              </a:rPr>
              <a:t>20. payment in advance </a:t>
            </a:r>
            <a:endParaRPr lang="en-US" altLang="zh-CN" sz="2200" dirty="0">
              <a:latin typeface="Times New Roman" panose="02020603050405020304" pitchFamily="18" charset="0"/>
              <a:ea typeface="+mn-ea"/>
              <a:cs typeface="+mn-cs"/>
            </a:endParaRPr>
          </a:p>
        </p:txBody>
      </p:sp>
      <p:pic>
        <p:nvPicPr>
          <p:cNvPr id="76806" name="Picture 6" descr="问号1"/>
          <p:cNvPicPr>
            <a:picLocks noChangeAspect="1"/>
          </p:cNvPicPr>
          <p:nvPr/>
        </p:nvPicPr>
        <p:blipFill>
          <a:blip r:embed="rId1"/>
          <a:stretch>
            <a:fillRect/>
          </a:stretch>
        </p:blipFill>
        <p:spPr>
          <a:xfrm>
            <a:off x="10632123" y="1772920"/>
            <a:ext cx="1162050" cy="1584325"/>
          </a:xfrm>
          <a:prstGeom prst="rect">
            <a:avLst/>
          </a:prstGeom>
          <a:noFill/>
          <a:ln w="9525">
            <a:noFill/>
          </a:ln>
        </p:spPr>
      </p:pic>
      <p:pic>
        <p:nvPicPr>
          <p:cNvPr id="76807" name="Picture 7" descr="u=2599373436,1153479551&amp;fm=0&amp;gp=0"/>
          <p:cNvPicPr>
            <a:picLocks noChangeAspect="1"/>
          </p:cNvPicPr>
          <p:nvPr/>
        </p:nvPicPr>
        <p:blipFill>
          <a:blip r:embed="rId2"/>
          <a:stretch>
            <a:fillRect/>
          </a:stretch>
        </p:blipFill>
        <p:spPr>
          <a:xfrm>
            <a:off x="263208" y="5373370"/>
            <a:ext cx="2197100" cy="11525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4132">
                                            <p:txEl>
                                              <p:charRg st="0" end="17"/>
                                            </p:txEl>
                                          </p:spTgt>
                                        </p:tgtEl>
                                        <p:attrNameLst>
                                          <p:attrName>style.visibility</p:attrName>
                                        </p:attrNameLst>
                                      </p:cBhvr>
                                      <p:to>
                                        <p:strVal val="visible"/>
                                      </p:to>
                                    </p:set>
                                    <p:animEffect transition="in" filter="wipe(down)">
                                      <p:cBhvr>
                                        <p:cTn id="7" dur="500"/>
                                        <p:tgtEl>
                                          <p:spTgt spid="304132">
                                            <p:txEl>
                                              <p:charRg st="0" end="1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4132">
                                            <p:txEl>
                                              <p:charRg st="17" end="27"/>
                                            </p:txEl>
                                          </p:spTgt>
                                        </p:tgtEl>
                                        <p:attrNameLst>
                                          <p:attrName>style.visibility</p:attrName>
                                        </p:attrNameLst>
                                      </p:cBhvr>
                                      <p:to>
                                        <p:strVal val="visible"/>
                                      </p:to>
                                    </p:set>
                                    <p:animEffect transition="in" filter="wipe(down)">
                                      <p:cBhvr>
                                        <p:cTn id="12" dur="500"/>
                                        <p:tgtEl>
                                          <p:spTgt spid="304132">
                                            <p:txEl>
                                              <p:charRg st="17" end="2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04132">
                                            <p:txEl>
                                              <p:charRg st="27" end="45"/>
                                            </p:txEl>
                                          </p:spTgt>
                                        </p:tgtEl>
                                        <p:attrNameLst>
                                          <p:attrName>style.visibility</p:attrName>
                                        </p:attrNameLst>
                                      </p:cBhvr>
                                      <p:to>
                                        <p:strVal val="visible"/>
                                      </p:to>
                                    </p:set>
                                    <p:animEffect transition="in" filter="wipe(down)">
                                      <p:cBhvr>
                                        <p:cTn id="17" dur="500"/>
                                        <p:tgtEl>
                                          <p:spTgt spid="304132">
                                            <p:txEl>
                                              <p:charRg st="27" end="4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4132">
                                            <p:txEl>
                                              <p:charRg st="45" end="54"/>
                                            </p:txEl>
                                          </p:spTgt>
                                        </p:tgtEl>
                                        <p:attrNameLst>
                                          <p:attrName>style.visibility</p:attrName>
                                        </p:attrNameLst>
                                      </p:cBhvr>
                                      <p:to>
                                        <p:strVal val="visible"/>
                                      </p:to>
                                    </p:set>
                                    <p:animEffect transition="in" filter="wipe(down)">
                                      <p:cBhvr>
                                        <p:cTn id="22" dur="500"/>
                                        <p:tgtEl>
                                          <p:spTgt spid="304132">
                                            <p:txEl>
                                              <p:charRg st="45" end="5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4132">
                                            <p:txEl>
                                              <p:charRg st="54" end="68"/>
                                            </p:txEl>
                                          </p:spTgt>
                                        </p:tgtEl>
                                        <p:attrNameLst>
                                          <p:attrName>style.visibility</p:attrName>
                                        </p:attrNameLst>
                                      </p:cBhvr>
                                      <p:to>
                                        <p:strVal val="visible"/>
                                      </p:to>
                                    </p:set>
                                    <p:animEffect transition="in" filter="wipe(down)">
                                      <p:cBhvr>
                                        <p:cTn id="27" dur="500"/>
                                        <p:tgtEl>
                                          <p:spTgt spid="304132">
                                            <p:txEl>
                                              <p:charRg st="54" end="6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04132">
                                            <p:txEl>
                                              <p:charRg st="68" end="86"/>
                                            </p:txEl>
                                          </p:spTgt>
                                        </p:tgtEl>
                                        <p:attrNameLst>
                                          <p:attrName>style.visibility</p:attrName>
                                        </p:attrNameLst>
                                      </p:cBhvr>
                                      <p:to>
                                        <p:strVal val="visible"/>
                                      </p:to>
                                    </p:set>
                                    <p:animEffect transition="in" filter="wipe(down)">
                                      <p:cBhvr>
                                        <p:cTn id="32" dur="500"/>
                                        <p:tgtEl>
                                          <p:spTgt spid="304132">
                                            <p:txEl>
                                              <p:charRg st="68" end="8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04132">
                                            <p:txEl>
                                              <p:charRg st="86" end="102"/>
                                            </p:txEl>
                                          </p:spTgt>
                                        </p:tgtEl>
                                        <p:attrNameLst>
                                          <p:attrName>style.visibility</p:attrName>
                                        </p:attrNameLst>
                                      </p:cBhvr>
                                      <p:to>
                                        <p:strVal val="visible"/>
                                      </p:to>
                                    </p:set>
                                    <p:animEffect transition="in" filter="wipe(down)">
                                      <p:cBhvr>
                                        <p:cTn id="37" dur="500"/>
                                        <p:tgtEl>
                                          <p:spTgt spid="304132">
                                            <p:txEl>
                                              <p:charRg st="86" end="10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04132">
                                            <p:txEl>
                                              <p:charRg st="102" end="115"/>
                                            </p:txEl>
                                          </p:spTgt>
                                        </p:tgtEl>
                                        <p:attrNameLst>
                                          <p:attrName>style.visibility</p:attrName>
                                        </p:attrNameLst>
                                      </p:cBhvr>
                                      <p:to>
                                        <p:strVal val="visible"/>
                                      </p:to>
                                    </p:set>
                                    <p:animEffect transition="in" filter="wipe(down)">
                                      <p:cBhvr>
                                        <p:cTn id="42" dur="500"/>
                                        <p:tgtEl>
                                          <p:spTgt spid="304132">
                                            <p:txEl>
                                              <p:charRg st="102" end="11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04132">
                                            <p:txEl>
                                              <p:charRg st="115" end="128"/>
                                            </p:txEl>
                                          </p:spTgt>
                                        </p:tgtEl>
                                        <p:attrNameLst>
                                          <p:attrName>style.visibility</p:attrName>
                                        </p:attrNameLst>
                                      </p:cBhvr>
                                      <p:to>
                                        <p:strVal val="visible"/>
                                      </p:to>
                                    </p:set>
                                    <p:animEffect transition="in" filter="wipe(down)">
                                      <p:cBhvr>
                                        <p:cTn id="47" dur="500"/>
                                        <p:tgtEl>
                                          <p:spTgt spid="304132">
                                            <p:txEl>
                                              <p:charRg st="115" end="12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04132">
                                            <p:txEl>
                                              <p:charRg st="128" end="152"/>
                                            </p:txEl>
                                          </p:spTgt>
                                        </p:tgtEl>
                                        <p:attrNameLst>
                                          <p:attrName>style.visibility</p:attrName>
                                        </p:attrNameLst>
                                      </p:cBhvr>
                                      <p:to>
                                        <p:strVal val="visible"/>
                                      </p:to>
                                    </p:set>
                                    <p:animEffect transition="in" filter="wipe(down)">
                                      <p:cBhvr>
                                        <p:cTn id="52" dur="500"/>
                                        <p:tgtEl>
                                          <p:spTgt spid="304132">
                                            <p:txEl>
                                              <p:charRg st="128" end="15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2"/>
          <p:cNvSpPr>
            <a:spLocks noGrp="1"/>
          </p:cNvSpPr>
          <p:nvPr>
            <p:ph type="title"/>
          </p:nvPr>
        </p:nvSpPr>
        <p:spPr/>
        <p:txBody>
          <a:bodyPr vert="horz" wrap="square" lIns="91440" tIns="45720" rIns="91440" bIns="45720" anchor="b" anchorCtr="0"/>
          <a:p>
            <a:pPr eaLnBrk="1" hangingPunct="1"/>
            <a:r>
              <a:rPr lang="zh-CN" altLang="en-US" b="1" dirty="0"/>
              <a:t>补充练习</a:t>
            </a:r>
            <a:endParaRPr lang="zh-CN" altLang="en-US" b="1" dirty="0"/>
          </a:p>
        </p:txBody>
      </p:sp>
      <p:sp>
        <p:nvSpPr>
          <p:cNvPr id="77827" name="Rectangle 3"/>
          <p:cNvSpPr>
            <a:spLocks noGrp="1"/>
          </p:cNvSpPr>
          <p:nvPr>
            <p:ph idx="1"/>
          </p:nvPr>
        </p:nvSpPr>
        <p:spPr/>
        <p:txBody>
          <a:bodyPr vert="horz" wrap="square" lIns="91440" tIns="45720" rIns="91440" bIns="45720" anchor="t" anchorCtr="0"/>
          <a:p>
            <a:pPr eaLnBrk="1" hangingPunct="1">
              <a:buNone/>
            </a:pPr>
            <a:r>
              <a:rPr lang="zh-CN" altLang="en-US" sz="2400" b="1" dirty="0">
                <a:latin typeface="宋体" panose="02010600030101010101" pitchFamily="2" charset="-122"/>
              </a:rPr>
              <a:t>请翻译下列机构名称。</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 </a:t>
            </a:r>
            <a:r>
              <a:rPr lang="zh-CN" altLang="en-US" sz="2400" b="1" dirty="0">
                <a:latin typeface="宋体" panose="02010600030101010101" pitchFamily="2" charset="-122"/>
              </a:rPr>
              <a:t>第十六届亚运会		</a:t>
            </a:r>
            <a:r>
              <a:rPr lang="en-US" altLang="zh-CN" sz="2400" b="1" dirty="0">
                <a:latin typeface="宋体" panose="02010600030101010101" pitchFamily="2" charset="-122"/>
              </a:rPr>
              <a:t>2. </a:t>
            </a:r>
            <a:r>
              <a:rPr lang="zh-CN" altLang="en-US" sz="2400" b="1" dirty="0">
                <a:latin typeface="宋体" panose="02010600030101010101" pitchFamily="2" charset="-122"/>
              </a:rPr>
              <a:t>广州亚组委</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3. </a:t>
            </a:r>
            <a:r>
              <a:rPr lang="zh-CN" altLang="en-US" sz="2400" b="1" dirty="0">
                <a:latin typeface="宋体" panose="02010600030101010101" pitchFamily="2" charset="-122"/>
              </a:rPr>
              <a:t>庆典和文化活动部	</a:t>
            </a:r>
            <a:r>
              <a:rPr lang="en-US" altLang="zh-CN" sz="2400" b="1" dirty="0">
                <a:latin typeface="宋体" panose="02010600030101010101" pitchFamily="2" charset="-122"/>
              </a:rPr>
              <a:t>4. </a:t>
            </a:r>
            <a:r>
              <a:rPr lang="zh-CN" altLang="en-US" sz="2400" b="1" dirty="0">
                <a:latin typeface="宋体" panose="02010600030101010101" pitchFamily="2" charset="-122"/>
              </a:rPr>
              <a:t>综合办公室</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5. </a:t>
            </a:r>
            <a:r>
              <a:rPr lang="zh-CN" altLang="en-US" sz="2400" b="1" dirty="0">
                <a:latin typeface="宋体" panose="02010600030101010101" pitchFamily="2" charset="-122"/>
              </a:rPr>
              <a:t>外联部			</a:t>
            </a:r>
            <a:r>
              <a:rPr lang="en-US" altLang="zh-CN" sz="2400" b="1" dirty="0">
                <a:latin typeface="宋体" panose="02010600030101010101" pitchFamily="2" charset="-122"/>
              </a:rPr>
              <a:t>6. </a:t>
            </a:r>
            <a:r>
              <a:rPr lang="zh-CN" altLang="en-US" sz="2400" b="1" dirty="0">
                <a:latin typeface="宋体" panose="02010600030101010101" pitchFamily="2" charset="-122"/>
              </a:rPr>
              <a:t>信息技术部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7. </a:t>
            </a:r>
            <a:r>
              <a:rPr lang="zh-CN" altLang="en-US" sz="2400" b="1" dirty="0">
                <a:latin typeface="宋体" panose="02010600030101010101" pitchFamily="2" charset="-122"/>
              </a:rPr>
              <a:t>宣传部			</a:t>
            </a:r>
            <a:r>
              <a:rPr lang="en-US" altLang="zh-CN" sz="2400" b="1" dirty="0">
                <a:latin typeface="宋体" panose="02010600030101010101" pitchFamily="2" charset="-122"/>
              </a:rPr>
              <a:t>8. </a:t>
            </a:r>
            <a:r>
              <a:rPr lang="zh-CN" altLang="en-US" sz="2400" b="1" dirty="0">
                <a:latin typeface="宋体" panose="02010600030101010101" pitchFamily="2" charset="-122"/>
              </a:rPr>
              <a:t>广播电视与媒体服部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9. </a:t>
            </a:r>
            <a:r>
              <a:rPr lang="zh-CN" altLang="en-US" sz="2400" b="1" dirty="0">
                <a:latin typeface="宋体" panose="02010600030101010101" pitchFamily="2" charset="-122"/>
              </a:rPr>
              <a:t>竞赛部			</a:t>
            </a:r>
            <a:r>
              <a:rPr lang="en-US" altLang="zh-CN" sz="2400" b="1" dirty="0">
                <a:latin typeface="宋体" panose="02010600030101010101" pitchFamily="2" charset="-122"/>
              </a:rPr>
              <a:t>10. </a:t>
            </a:r>
            <a:r>
              <a:rPr lang="zh-CN" altLang="en-US" sz="2400" b="1" dirty="0">
                <a:latin typeface="宋体" panose="02010600030101010101" pitchFamily="2" charset="-122"/>
              </a:rPr>
              <a:t>场馆器材部</a:t>
            </a:r>
            <a:r>
              <a:rPr lang="zh-CN" altLang="en-US" dirty="0">
                <a:latin typeface="宋体" panose="02010600030101010101" pitchFamily="2" charset="-122"/>
              </a:rPr>
              <a:t> </a:t>
            </a:r>
            <a:endParaRPr lang="zh-CN" altLang="en-US" dirty="0">
              <a:latin typeface="宋体" panose="02010600030101010101" pitchFamily="2" charset="-122"/>
            </a:endParaRPr>
          </a:p>
        </p:txBody>
      </p:sp>
      <p:pic>
        <p:nvPicPr>
          <p:cNvPr id="77828" name="Picture 4" descr="u=1445888818,316273914&amp;fm=3&amp;gp=0"/>
          <p:cNvPicPr>
            <a:picLocks noChangeAspect="1"/>
          </p:cNvPicPr>
          <p:nvPr/>
        </p:nvPicPr>
        <p:blipFill>
          <a:blip r:embed="rId1"/>
          <a:stretch>
            <a:fillRect/>
          </a:stretch>
        </p:blipFill>
        <p:spPr>
          <a:xfrm>
            <a:off x="6743700" y="0"/>
            <a:ext cx="3600450" cy="2205038"/>
          </a:xfrm>
          <a:prstGeom prst="rect">
            <a:avLst/>
          </a:prstGeom>
          <a:noFill/>
          <a:ln w="9525">
            <a:noFill/>
          </a:ln>
        </p:spPr>
      </p:pic>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2"/>
          <p:cNvSpPr>
            <a:spLocks noGrp="1"/>
          </p:cNvSpPr>
          <p:nvPr>
            <p:ph type="title"/>
          </p:nvPr>
        </p:nvSpPr>
        <p:spPr/>
        <p:txBody>
          <a:bodyPr vert="horz" wrap="square" lIns="91440" tIns="45720" rIns="91440" bIns="45720" anchor="b" anchorCtr="0"/>
          <a:p>
            <a:pPr eaLnBrk="1" hangingPunct="1"/>
            <a:r>
              <a:rPr lang="zh-CN" altLang="en-US" b="1" dirty="0"/>
              <a:t>补充练习</a:t>
            </a:r>
            <a:endParaRPr lang="zh-CN" altLang="en-US" b="1" dirty="0"/>
          </a:p>
        </p:txBody>
      </p:sp>
      <p:sp>
        <p:nvSpPr>
          <p:cNvPr id="78851" name="Rectangle 3"/>
          <p:cNvSpPr>
            <a:spLocks noGrp="1"/>
          </p:cNvSpPr>
          <p:nvPr>
            <p:ph idx="1"/>
          </p:nvPr>
        </p:nvSpPr>
        <p:spPr/>
        <p:txBody>
          <a:bodyPr vert="horz" wrap="square" lIns="91440" tIns="45720" rIns="91440" bIns="45720" anchor="t" anchorCtr="0"/>
          <a:p>
            <a:pPr eaLnBrk="1" hangingPunct="1">
              <a:buNone/>
            </a:pPr>
            <a:r>
              <a:rPr lang="zh-CN" altLang="en-US" sz="2400" b="1" dirty="0">
                <a:latin typeface="宋体" panose="02010600030101010101" pitchFamily="2" charset="-122"/>
              </a:rPr>
              <a:t>请翻译下列机构名称。</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11. </a:t>
            </a:r>
            <a:r>
              <a:rPr lang="zh-CN" altLang="en-US" sz="2400" b="1" dirty="0">
                <a:latin typeface="宋体" panose="02010600030101010101" pitchFamily="2" charset="-122"/>
              </a:rPr>
              <a:t>市场开发部			</a:t>
            </a:r>
            <a:r>
              <a:rPr lang="en-US" altLang="zh-CN" sz="2400" b="1" dirty="0">
                <a:latin typeface="宋体" panose="02010600030101010101" pitchFamily="2" charset="-122"/>
              </a:rPr>
              <a:t>12.</a:t>
            </a:r>
            <a:r>
              <a:rPr lang="zh-CN" altLang="en-US" sz="2400" b="1" dirty="0">
                <a:latin typeface="宋体" panose="02010600030101010101" pitchFamily="2" charset="-122"/>
              </a:rPr>
              <a:t>人力资源部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13. </a:t>
            </a:r>
            <a:r>
              <a:rPr lang="zh-CN" altLang="en-US" sz="2400" b="1" dirty="0">
                <a:latin typeface="宋体" panose="02010600030101010101" pitchFamily="2" charset="-122"/>
              </a:rPr>
              <a:t>财务部				</a:t>
            </a:r>
            <a:r>
              <a:rPr lang="en-US" altLang="zh-CN" sz="2400" b="1" dirty="0">
                <a:latin typeface="宋体" panose="02010600030101010101" pitchFamily="2" charset="-122"/>
              </a:rPr>
              <a:t>14.</a:t>
            </a:r>
            <a:r>
              <a:rPr lang="zh-CN" altLang="en-US" sz="2400" b="1" dirty="0">
                <a:latin typeface="宋体" panose="02010600030101010101" pitchFamily="2" charset="-122"/>
              </a:rPr>
              <a:t>监察审计部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15. </a:t>
            </a:r>
            <a:r>
              <a:rPr lang="zh-CN" altLang="en-US" sz="2400" b="1" dirty="0">
                <a:latin typeface="宋体" panose="02010600030101010101" pitchFamily="2" charset="-122"/>
              </a:rPr>
              <a:t>办公室				</a:t>
            </a:r>
            <a:r>
              <a:rPr lang="en-US" altLang="zh-CN" sz="2400" b="1" dirty="0">
                <a:latin typeface="宋体" panose="02010600030101010101" pitchFamily="2" charset="-122"/>
              </a:rPr>
              <a:t>16. </a:t>
            </a:r>
            <a:r>
              <a:rPr lang="zh-CN" altLang="en-US" sz="2400" b="1" dirty="0">
                <a:latin typeface="宋体" panose="02010600030101010101" pitchFamily="2" charset="-122"/>
              </a:rPr>
              <a:t>安全保卫部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17. </a:t>
            </a:r>
            <a:r>
              <a:rPr lang="zh-CN" altLang="en-US" sz="2400" b="1" dirty="0">
                <a:latin typeface="宋体" panose="02010600030101010101" pitchFamily="2" charset="-122"/>
              </a:rPr>
              <a:t>运动会服务部		      </a:t>
            </a:r>
            <a:r>
              <a:rPr lang="en-US" altLang="zh-CN" sz="2400" b="1" dirty="0">
                <a:latin typeface="宋体" panose="02010600030101010101" pitchFamily="2" charset="-122"/>
              </a:rPr>
              <a:t>18. </a:t>
            </a:r>
            <a:r>
              <a:rPr lang="zh-CN" altLang="en-US" sz="2400" b="1" dirty="0">
                <a:latin typeface="宋体" panose="02010600030101010101" pitchFamily="2" charset="-122"/>
              </a:rPr>
              <a:t>医疗卫生部</a:t>
            </a:r>
            <a:endParaRPr lang="zh-CN" altLang="en-US" sz="2400" b="1" dirty="0">
              <a:latin typeface="宋体" panose="02010600030101010101" pitchFamily="2" charset="-122"/>
            </a:endParaRPr>
          </a:p>
          <a:p>
            <a:pPr eaLnBrk="1" hangingPunct="1">
              <a:buNone/>
            </a:pPr>
            <a:r>
              <a:rPr lang="en-US" altLang="zh-CN" sz="2400" b="1" dirty="0">
                <a:latin typeface="宋体" panose="02010600030101010101" pitchFamily="2" charset="-122"/>
              </a:rPr>
              <a:t>19. </a:t>
            </a:r>
            <a:r>
              <a:rPr lang="zh-CN" altLang="en-US" sz="2400" b="1" dirty="0">
                <a:latin typeface="宋体" panose="02010600030101010101" pitchFamily="2" charset="-122"/>
              </a:rPr>
              <a:t>志愿者部</a:t>
            </a:r>
            <a:r>
              <a:rPr lang="zh-CN" altLang="en-US" dirty="0"/>
              <a:t> </a:t>
            </a:r>
            <a:endParaRPr lang="zh-CN" altLang="en-US" sz="2400" b="1" dirty="0">
              <a:latin typeface="宋体" panose="02010600030101010101" pitchFamily="2" charset="-122"/>
            </a:endParaRPr>
          </a:p>
          <a:p>
            <a:pPr eaLnBrk="1" hangingPunct="1">
              <a:buNone/>
            </a:pPr>
            <a:endParaRPr lang="en-US" altLang="zh-CN" dirty="0"/>
          </a:p>
        </p:txBody>
      </p:sp>
    </p:spTree>
  </p:cSld>
  <p:clrMapOvr>
    <a:masterClrMapping/>
  </p:clrMapOvr>
  <p:transition spd="slow">
    <p:randomBar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a:spLocks noGrp="1"/>
          </p:cNvSpPr>
          <p:nvPr>
            <p:ph type="title"/>
          </p:nvPr>
        </p:nvSpPr>
        <p:spPr/>
        <p:txBody>
          <a:bodyPr vert="horz" wrap="square" lIns="91440" tIns="45720" rIns="91440" bIns="45720" anchor="b" anchorCtr="0"/>
          <a:p>
            <a:pPr eaLnBrk="1" hangingPunct="1"/>
            <a:r>
              <a:rPr lang="zh-CN" altLang="en-US" b="1" dirty="0"/>
              <a:t>补充练习参考译文</a:t>
            </a:r>
            <a:endParaRPr lang="zh-CN" altLang="en-US" b="1" dirty="0"/>
          </a:p>
        </p:txBody>
      </p:sp>
      <p:sp>
        <p:nvSpPr>
          <p:cNvPr id="79875" name="Rectangle 3"/>
          <p:cNvSpPr>
            <a:spLocks noGrp="1"/>
          </p:cNvSpPr>
          <p:nvPr>
            <p:ph idx="1"/>
          </p:nvPr>
        </p:nvSpPr>
        <p:spPr/>
        <p:txBody>
          <a:bodyPr vert="horz" wrap="square" lIns="91440" tIns="45720" rIns="91440" bIns="45720" anchor="t" anchorCtr="0"/>
          <a:p>
            <a:pPr eaLnBrk="1" hangingPunct="1">
              <a:lnSpc>
                <a:spcPct val="90000"/>
              </a:lnSpc>
              <a:buNone/>
            </a:pPr>
            <a:r>
              <a:rPr lang="en-US" altLang="zh-CN" sz="2500" dirty="0">
                <a:latin typeface="Times New Roman" panose="02020603050405020304" pitchFamily="18" charset="0"/>
              </a:rPr>
              <a:t>1. The 16th Asian Games </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2. The Guangzhou Asian Games Organizing Committee (GAGOC) </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3. Ceremonies &amp; Cultural Events Department</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4. Provincial Coordination Office</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5. External Relations &amp; Protocol Department</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6. Information Technology &amp; Telecommunications Department</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7. Games Communication &amp; Promotion Department</a:t>
            </a:r>
            <a:endParaRPr lang="en-US" altLang="zh-CN" sz="2500" dirty="0">
              <a:latin typeface="Times New Roman" panose="02020603050405020304" pitchFamily="18" charset="0"/>
            </a:endParaRPr>
          </a:p>
          <a:p>
            <a:pPr eaLnBrk="1" hangingPunct="1">
              <a:lnSpc>
                <a:spcPct val="90000"/>
              </a:lnSpc>
              <a:buNone/>
            </a:pPr>
            <a:r>
              <a:rPr lang="en-US" altLang="zh-CN" sz="2500" dirty="0">
                <a:latin typeface="Times New Roman" panose="02020603050405020304" pitchFamily="18" charset="0"/>
              </a:rPr>
              <a:t>8. Broadcasting &amp; Media Services Department</a:t>
            </a:r>
            <a:endParaRPr lang="en-US" altLang="zh-CN" sz="2500" dirty="0">
              <a:latin typeface="Times New Roman" panose="02020603050405020304" pitchFamily="18" charset="0"/>
            </a:endParaRPr>
          </a:p>
        </p:txBody>
      </p:sp>
    </p:spTree>
  </p:cSld>
  <p:clrMapOvr>
    <a:masterClrMapping/>
  </p:clrMapOvr>
  <p:transition spd="slow">
    <p:randomBar dir="ver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2"/>
          <p:cNvSpPr>
            <a:spLocks noGrp="1"/>
          </p:cNvSpPr>
          <p:nvPr>
            <p:ph type="title"/>
          </p:nvPr>
        </p:nvSpPr>
        <p:spPr/>
        <p:txBody>
          <a:bodyPr vert="horz" wrap="square" lIns="91440" tIns="45720" rIns="91440" bIns="45720" anchor="b" anchorCtr="0"/>
          <a:p>
            <a:pPr eaLnBrk="1" hangingPunct="1"/>
            <a:r>
              <a:rPr lang="zh-CN" altLang="en-US" b="1" dirty="0"/>
              <a:t>补充练习参考译文</a:t>
            </a:r>
            <a:endParaRPr lang="zh-CN" altLang="en-US" b="1" dirty="0"/>
          </a:p>
        </p:txBody>
      </p:sp>
      <p:sp>
        <p:nvSpPr>
          <p:cNvPr id="80899" name="Rectangle 3"/>
          <p:cNvSpPr>
            <a:spLocks noGrp="1"/>
          </p:cNvSpPr>
          <p:nvPr>
            <p:ph idx="1"/>
          </p:nvPr>
        </p:nvSpPr>
        <p:spPr>
          <a:xfrm>
            <a:off x="2894013" y="1827213"/>
            <a:ext cx="7313612" cy="4338637"/>
          </a:xfrm>
        </p:spPr>
        <p:txBody>
          <a:bodyPr vert="horz" wrap="square" lIns="91440" tIns="45720" rIns="91440" bIns="45720" anchor="t" anchorCtr="0"/>
          <a:p>
            <a:pPr eaLnBrk="1" hangingPunct="1">
              <a:lnSpc>
                <a:spcPct val="80000"/>
              </a:lnSpc>
              <a:buNone/>
            </a:pPr>
            <a:r>
              <a:rPr lang="en-US" altLang="zh-CN" sz="2500" dirty="0">
                <a:latin typeface="Times New Roman" panose="02020603050405020304" pitchFamily="18" charset="0"/>
              </a:rPr>
              <a:t>9. Sports Department		</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10. Venues Department</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11. Marketing Department	</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12. Human Resources Department  </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13. Finance Department			</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14. Supervision &amp; Auditing Department</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15. Executive Office 	</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16. Games Security Department</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17. Games Services Department</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18. Medical Services Department</a:t>
            </a:r>
            <a:endParaRPr lang="en-US" altLang="zh-CN" sz="2500" dirty="0">
              <a:latin typeface="Times New Roman" panose="02020603050405020304" pitchFamily="18" charset="0"/>
            </a:endParaRPr>
          </a:p>
          <a:p>
            <a:pPr eaLnBrk="1" hangingPunct="1">
              <a:lnSpc>
                <a:spcPct val="80000"/>
              </a:lnSpc>
              <a:buNone/>
            </a:pPr>
            <a:r>
              <a:rPr lang="en-US" altLang="zh-CN" sz="2500" dirty="0">
                <a:latin typeface="Times New Roman" panose="02020603050405020304" pitchFamily="18" charset="0"/>
              </a:rPr>
              <a:t>19. Volunteers Department</a:t>
            </a:r>
            <a:endParaRPr lang="en-US" altLang="zh-CN" sz="2500" dirty="0">
              <a:latin typeface="Times New Roman" panose="02020603050405020304" pitchFamily="18" charset="0"/>
            </a:endParaRPr>
          </a:p>
        </p:txBody>
      </p:sp>
    </p:spTree>
  </p:cSld>
  <p:clrMapOvr>
    <a:masterClrMapping/>
  </p:clrMapOvr>
  <p:transition spd="slow">
    <p:randomBar dir="ver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Rectangle 2"/>
          <p:cNvSpPr>
            <a:spLocks noGrp="1"/>
          </p:cNvSpPr>
          <p:nvPr>
            <p:ph type="title"/>
          </p:nvPr>
        </p:nvSpPr>
        <p:spPr/>
        <p:txBody>
          <a:bodyPr vert="horz" wrap="square" lIns="91440" tIns="45720" rIns="91440" bIns="45720" anchor="b" anchorCtr="0"/>
          <a:p>
            <a:pPr eaLnBrk="1" hangingPunct="1"/>
            <a:r>
              <a:rPr lang="en-US" altLang="zh-CN" b="1" dirty="0"/>
              <a:t>§</a:t>
            </a:r>
            <a:r>
              <a:rPr lang="en-US" altLang="zh-CN" dirty="0"/>
              <a:t> </a:t>
            </a:r>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81923" name="Rectangle 3"/>
          <p:cNvSpPr>
            <a:spLocks noGrp="1"/>
          </p:cNvSpPr>
          <p:nvPr>
            <p:ph idx="1"/>
          </p:nvPr>
        </p:nvSpPr>
        <p:spPr>
          <a:xfrm>
            <a:off x="1921510" y="1557655"/>
            <a:ext cx="9440545" cy="4114800"/>
          </a:xfrm>
        </p:spPr>
        <p:txBody>
          <a:bodyPr vert="horz" wrap="square" lIns="91440" tIns="45720" rIns="91440" bIns="45720" anchor="t" anchorCtr="0"/>
          <a:p>
            <a:pPr eaLnBrk="1" hangingPunct="1">
              <a:lnSpc>
                <a:spcPct val="130000"/>
              </a:lnSpc>
              <a:buNone/>
            </a:pPr>
            <a:r>
              <a:rPr sz="2400" dirty="0">
                <a:latin typeface="Times New Roman" panose="02020603050405020304" pitchFamily="18" charset="0"/>
              </a:rPr>
              <a:t>1. 中华人民共和国外交部网站：https://www.mfa.gov.cn/web/gjhdq_676201/gjhdqzz_681964/</a:t>
            </a:r>
            <a:endParaRPr sz="2400" dirty="0">
              <a:latin typeface="Times New Roman" panose="02020603050405020304" pitchFamily="18" charset="0"/>
            </a:endParaRPr>
          </a:p>
          <a:p>
            <a:pPr eaLnBrk="1" hangingPunct="1">
              <a:lnSpc>
                <a:spcPct val="130000"/>
              </a:lnSpc>
              <a:buNone/>
            </a:pPr>
            <a:r>
              <a:rPr sz="2400" dirty="0">
                <a:latin typeface="Times New Roman" panose="02020603050405020304" pitchFamily="18" charset="0"/>
              </a:rPr>
              <a:t>2. 中华人民共和国中央人民政府网站：https:// www.gov.cn</a:t>
            </a:r>
            <a:endParaRPr sz="2400" dirty="0">
              <a:latin typeface="Times New Roman" panose="02020603050405020304" pitchFamily="18" charset="0"/>
            </a:endParaRPr>
          </a:p>
          <a:p>
            <a:pPr eaLnBrk="1" hangingPunct="1">
              <a:lnSpc>
                <a:spcPct val="130000"/>
              </a:lnSpc>
              <a:buNone/>
            </a:pPr>
            <a:r>
              <a:rPr sz="2400" dirty="0">
                <a:latin typeface="Times New Roman" panose="02020603050405020304" pitchFamily="18" charset="0"/>
              </a:rPr>
              <a:t>3. 中国日报网站：https:// www. chinadaily.com.cn</a:t>
            </a:r>
            <a:endParaRPr sz="2400" dirty="0">
              <a:latin typeface="Times New Roman" panose="02020603050405020304" pitchFamily="18" charset="0"/>
            </a:endParaRPr>
          </a:p>
        </p:txBody>
      </p:sp>
    </p:spTree>
  </p:cSld>
  <p:clrMapOvr>
    <a:masterClrMapping/>
  </p:clrMapOvr>
  <p:transition spd="slow">
    <p:randomBar dir="ver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Rectangle 2"/>
          <p:cNvSpPr>
            <a:spLocks noGrp="1"/>
          </p:cNvSpPr>
          <p:nvPr>
            <p:ph type="title"/>
          </p:nvPr>
        </p:nvSpPr>
        <p:spPr/>
        <p:txBody>
          <a:bodyPr vert="horz" wrap="square" lIns="91440" tIns="45720" rIns="91440" bIns="45720" anchor="b" anchorCtr="0"/>
          <a:p>
            <a:pPr eaLnBrk="1" hangingPunct="1"/>
            <a:r>
              <a:rPr lang="zh-CN" altLang="en-US" dirty="0"/>
              <a:t>单元展望</a:t>
            </a:r>
            <a:endParaRPr lang="zh-CN" altLang="en-US" dirty="0"/>
          </a:p>
        </p:txBody>
      </p:sp>
      <p:sp>
        <p:nvSpPr>
          <p:cNvPr id="82947" name="Rectangle 3"/>
          <p:cNvSpPr>
            <a:spLocks noGrp="1"/>
          </p:cNvSpPr>
          <p:nvPr>
            <p:ph idx="1"/>
          </p:nvPr>
        </p:nvSpPr>
        <p:spPr/>
        <p:txBody>
          <a:bodyPr vert="horz" wrap="square" lIns="91440" tIns="45720" rIns="91440" bIns="45720" anchor="t" anchorCtr="0"/>
          <a:p>
            <a:pPr eaLnBrk="1" hangingPunct="1">
              <a:lnSpc>
                <a:spcPct val="150000"/>
              </a:lnSpc>
              <a:buNone/>
            </a:pPr>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下一单元我们将讲述企业简介的翻译，涉及到公司形象的树立和推广。</a:t>
            </a:r>
            <a:endParaRPr lang="zh-CN" altLang="en-US" sz="2400" dirty="0">
              <a:latin typeface="Times New Roman" panose="02020603050405020304" pitchFamily="18" charset="0"/>
              <a:cs typeface="Times New Roman" panose="02020603050405020304" pitchFamily="18" charset="0"/>
            </a:endParaRPr>
          </a:p>
          <a:p>
            <a:pPr eaLnBrk="1" hangingPunct="1">
              <a:lnSpc>
                <a:spcPct val="150000"/>
              </a:lnSpc>
              <a:buNone/>
            </a:pP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请思考企业简介中应该包括那些内容，公司的语言应该有什么样的特点</a:t>
            </a:r>
            <a:r>
              <a:rPr lang="zh-CN" altLang="en-US"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2451" name="Rectangle 3"/>
          <p:cNvSpPr>
            <a:spLocks noGrp="1" noChangeArrowheads="1"/>
          </p:cNvSpPr>
          <p:nvPr>
            <p:ph type="body" idx="1"/>
          </p:nvPr>
        </p:nvSpPr>
        <p:spPr>
          <a:xfrm>
            <a:off x="1919605" y="836930"/>
            <a:ext cx="9307830" cy="6191250"/>
          </a:xfrm>
        </p:spPr>
        <p:txBody>
          <a:bodyPr vert="horz" wrap="square" lIns="91440" tIns="45720" rIns="91440" bIns="45720" numCol="1" anchor="t" anchorCtr="0" compatLnSpc="1"/>
          <a:lstStyle/>
          <a:p>
            <a:pPr marL="342900" marR="0" lvl="0" indent="-342900" algn="l" rtl="0" eaLnBrk="1" fontAlgn="base" latinLnBrk="0" hangingPunct="1">
              <a:lnSpc>
                <a:spcPct val="100000"/>
              </a:lnSpc>
              <a:spcBef>
                <a:spcPct val="20000"/>
              </a:spcBef>
              <a:buClr>
                <a:schemeClr val="tx2"/>
              </a:buClr>
              <a:buSzPct val="70000"/>
              <a:buFont typeface="Wingdings" panose="05000000000000000000" pitchFamily="2" charset="2"/>
              <a:buNone/>
            </a:pPr>
            <a:r>
              <a:rPr kumimoji="0" lang="zh-CN" altLang="en-US" sz="3600" b="1" i="0" u="none" strike="noStrike" kern="0" cap="none" spc="0" normalizeH="0" baseline="0" dirty="0">
                <a:solidFill>
                  <a:srgbClr val="006699"/>
                </a:solidFill>
                <a:latin typeface="Times New Roman" panose="02020603050405020304" pitchFamily="18" charset="0"/>
                <a:ea typeface="+mn-ea"/>
                <a:cs typeface="Times New Roman" panose="02020603050405020304" pitchFamily="18" charset="0"/>
              </a:rPr>
              <a:t>解析：</a:t>
            </a:r>
            <a:endParaRPr kumimoji="0" lang="zh-CN" altLang="en-US" sz="3600" b="1" i="0" u="none" strike="noStrike" kern="0" cap="none" spc="0" normalizeH="0" baseline="0" dirty="0">
              <a:solidFill>
                <a:srgbClr val="006699"/>
              </a:solidFill>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3.</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世界自然基金会（</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World Wide Fund for Nature or World Wildlife Fund</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）是在全球享有盛誉的、最大的独立性非政府环境保护组织之一。自</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1961</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年成立以来，</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WWF</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一直致力于环保事业，在全世界拥有超过</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500</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万支持者和超过</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100</a:t>
            </a:r>
            <a:r>
              <a:rPr kumimoji="0" lang="zh-CN"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个国家参与的项目网络。</a:t>
            </a:r>
            <a:endPar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4. “APEC”</a:t>
            </a:r>
            <a:r>
              <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是</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Asia-Pacific Economic Cooperation</a:t>
            </a:r>
            <a:r>
              <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（亚太经济合作组织）的缩写，它是亚太地区最具影响的经济合作官方论坛，成立于</a:t>
            </a:r>
            <a:r>
              <a:rPr kumimoji="0" lang="en-US" altLang="zh-CN"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1989</a:t>
            </a:r>
            <a:r>
              <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年。</a:t>
            </a:r>
            <a:endParaRPr kumimoji="0" lang="zh-CN" altLang="en-US" sz="2400" b="1" i="0" u="none" strike="noStrike" kern="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2451">
                                            <p:txEl>
                                              <p:charRg st="0" end="4"/>
                                            </p:txEl>
                                          </p:spTgt>
                                        </p:tgtEl>
                                        <p:attrNameLst>
                                          <p:attrName>style.visibility</p:attrName>
                                        </p:attrNameLst>
                                      </p:cBhvr>
                                      <p:to>
                                        <p:strVal val="visible"/>
                                      </p:to>
                                    </p:set>
                                    <p:animEffect transition="in" filter="fade">
                                      <p:cBhvr>
                                        <p:cTn id="7" dur="2000"/>
                                        <p:tgtEl>
                                          <p:spTgt spid="232451">
                                            <p:txEl>
                                              <p:charRg st="0"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2451">
                                            <p:txEl>
                                              <p:charRg st="5" end="150"/>
                                            </p:txEl>
                                          </p:spTgt>
                                        </p:tgtEl>
                                        <p:attrNameLst>
                                          <p:attrName>style.visibility</p:attrName>
                                        </p:attrNameLst>
                                      </p:cBhvr>
                                      <p:to>
                                        <p:strVal val="visible"/>
                                      </p:to>
                                    </p:set>
                                    <p:animEffect transition="in" filter="fade">
                                      <p:cBhvr>
                                        <p:cTn id="12" dur="2000"/>
                                        <p:tgtEl>
                                          <p:spTgt spid="232451">
                                            <p:txEl>
                                              <p:charRg st="5" end="15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2451">
                                            <p:txEl>
                                              <p:charRg st="151" end="238"/>
                                            </p:txEl>
                                          </p:spTgt>
                                        </p:tgtEl>
                                        <p:attrNameLst>
                                          <p:attrName>style.visibility</p:attrName>
                                        </p:attrNameLst>
                                      </p:cBhvr>
                                      <p:to>
                                        <p:strVal val="visible"/>
                                      </p:to>
                                    </p:set>
                                    <p:animEffect transition="in" filter="fade">
                                      <p:cBhvr>
                                        <p:cTn id="17" dur="2000"/>
                                        <p:tgtEl>
                                          <p:spTgt spid="232451">
                                            <p:txEl>
                                              <p:charRg st="151" end="23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4" name="Rectangle 2"/>
          <p:cNvSpPr>
            <a:spLocks noGrp="1"/>
          </p:cNvSpPr>
          <p:nvPr>
            <p:ph type="title"/>
          </p:nvPr>
        </p:nvSpPr>
        <p:spPr/>
        <p:txBody>
          <a:bodyPr vert="horz" wrap="square" lIns="91440" tIns="45720" rIns="91440" bIns="45720" anchor="b" anchorCtr="0"/>
          <a:p>
            <a:pPr eaLnBrk="1" hangingPunct="1"/>
            <a:r>
              <a:rPr lang="zh-CN" altLang="en-US" sz="4000" dirty="0"/>
              <a:t>组织机构</a:t>
            </a:r>
            <a:endParaRPr lang="zh-CN" altLang="en-US" sz="4000" dirty="0"/>
          </a:p>
        </p:txBody>
      </p:sp>
      <p:sp>
        <p:nvSpPr>
          <p:cNvPr id="151555" name="Rectangle 3"/>
          <p:cNvSpPr>
            <a:spLocks noGrp="1"/>
          </p:cNvSpPr>
          <p:nvPr>
            <p:ph idx="1"/>
          </p:nvPr>
        </p:nvSpPr>
        <p:spPr>
          <a:xfrm>
            <a:off x="1919605" y="1700530"/>
            <a:ext cx="9435465" cy="4897120"/>
          </a:xfrm>
        </p:spPr>
        <p:txBody>
          <a:bodyPr vert="horz" wrap="square" lIns="91440" tIns="45720" rIns="91440" bIns="45720" anchor="t" anchorCtr="0"/>
          <a:p>
            <a:pPr eaLnBrk="1" hangingPunct="1">
              <a:lnSpc>
                <a:spcPct val="130000"/>
              </a:lnSpc>
            </a:pPr>
            <a:r>
              <a:rPr lang="zh-CN" altLang="en-US" sz="2400" b="1" dirty="0">
                <a:latin typeface="Times New Roman" panose="02020603050405020304" pitchFamily="18" charset="0"/>
              </a:rPr>
              <a:t>常见的组织机构可分为五大类：国际组织，国家机关，事业单位，社会或民间团体和企业。 </a:t>
            </a:r>
            <a:endParaRPr lang="zh-CN" altLang="en-US" sz="2400" b="1" dirty="0">
              <a:latin typeface="Times New Roman" panose="02020603050405020304" pitchFamily="18" charset="0"/>
            </a:endParaRPr>
          </a:p>
          <a:p>
            <a:pPr eaLnBrk="1" hangingPunct="1">
              <a:lnSpc>
                <a:spcPct val="130000"/>
              </a:lnSpc>
            </a:pPr>
            <a:r>
              <a:rPr lang="zh-CN" altLang="en-US" sz="2400" b="1" dirty="0">
                <a:latin typeface="Times New Roman" panose="02020603050405020304" pitchFamily="18" charset="0"/>
              </a:rPr>
              <a:t>国际组织是具有国际性行为特征的组织，包括政府间国际组织和非政府间国际组织。国际组织在功能上，成员以及成员的标准上有区别。某些国际组织（全球性国际组织）是允许所有国家加入的，这样的组织有联合国以及它的下属机构，世界贸易组织等。还有一些国际组织接受世界上某一地区或大陆的成员加入，像欧盟、非洲联盟、东盟。</a:t>
            </a:r>
            <a:endParaRPr lang="zh-CN" altLang="en-US" sz="2400" b="1" dirty="0">
              <a:latin typeface="Times New Roman" panose="02020603050405020304" pitchFamily="18" charset="0"/>
            </a:endParaRPr>
          </a:p>
          <a:p>
            <a:pPr eaLnBrk="1" hangingPunct="1"/>
            <a:endParaRPr lang="zh-CN" altLang="en-US" sz="2400" b="1" dirty="0">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1554"/>
                                        </p:tgtEl>
                                        <p:attrNameLst>
                                          <p:attrName>style.visibility</p:attrName>
                                        </p:attrNameLst>
                                      </p:cBhvr>
                                      <p:to>
                                        <p:strVal val="visible"/>
                                      </p:to>
                                    </p:set>
                                    <p:animEffect transition="in" filter="fade">
                                      <p:cBhvr>
                                        <p:cTn id="7" dur="2000"/>
                                        <p:tgtEl>
                                          <p:spTgt spid="1515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1555">
                                            <p:txEl>
                                              <p:charRg st="0" end="42"/>
                                            </p:txEl>
                                          </p:spTgt>
                                        </p:tgtEl>
                                        <p:attrNameLst>
                                          <p:attrName>style.visibility</p:attrName>
                                        </p:attrNameLst>
                                      </p:cBhvr>
                                      <p:to>
                                        <p:strVal val="visible"/>
                                      </p:to>
                                    </p:set>
                                    <p:animEffect transition="in" filter="fade">
                                      <p:cBhvr>
                                        <p:cTn id="12" dur="2000"/>
                                        <p:tgtEl>
                                          <p:spTgt spid="151555">
                                            <p:txEl>
                                              <p:charRg st="0" end="4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1555">
                                            <p:txEl>
                                              <p:charRg st="42" end="193"/>
                                            </p:txEl>
                                          </p:spTgt>
                                        </p:tgtEl>
                                        <p:attrNameLst>
                                          <p:attrName>style.visibility</p:attrName>
                                        </p:attrNameLst>
                                      </p:cBhvr>
                                      <p:to>
                                        <p:strVal val="visible"/>
                                      </p:to>
                                    </p:set>
                                    <p:animEffect transition="in" filter="fade">
                                      <p:cBhvr>
                                        <p:cTn id="17" dur="2000"/>
                                        <p:tgtEl>
                                          <p:spTgt spid="151555">
                                            <p:txEl>
                                              <p:charRg st="42" end="19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p:bldP spid="151555" grpId="0" build="p"/>
    </p:bldLst>
  </p:timing>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14946</Words>
  <Application>WPS 演示</Application>
  <PresentationFormat>全屏显示(4:3)</PresentationFormat>
  <Paragraphs>646</Paragraphs>
  <Slides>78</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78</vt:i4>
      </vt:variant>
    </vt:vector>
  </HeadingPairs>
  <TitlesOfParts>
    <vt:vector size="89" baseType="lpstr">
      <vt:lpstr>Arial</vt:lpstr>
      <vt:lpstr>宋体</vt:lpstr>
      <vt:lpstr>Wingdings</vt:lpstr>
      <vt:lpstr>Verdana</vt:lpstr>
      <vt:lpstr>Times New Roman</vt:lpstr>
      <vt:lpstr>微软雅黑</vt:lpstr>
      <vt:lpstr>Arial Unicode MS</vt:lpstr>
      <vt:lpstr>华文琥珀</vt:lpstr>
      <vt:lpstr>Eclipse</vt:lpstr>
      <vt:lpstr>Word.Document.8</vt:lpstr>
      <vt:lpstr>Word.Document.8</vt:lpstr>
      <vt:lpstr>商务翻译实务</vt:lpstr>
      <vt:lpstr>第四单元 组织机构翻译</vt:lpstr>
      <vt:lpstr>组织机构翻译</vt:lpstr>
      <vt:lpstr>组织机构翻译</vt:lpstr>
      <vt:lpstr>§ PART ONE 认识组织机构与组织机构翻译 </vt:lpstr>
      <vt:lpstr>组织机构图标</vt:lpstr>
      <vt:lpstr>PowerPoint 演示文稿</vt:lpstr>
      <vt:lpstr>PowerPoint 演示文稿</vt:lpstr>
      <vt:lpstr>组织机构</vt:lpstr>
      <vt:lpstr>PowerPoint 演示文稿</vt:lpstr>
      <vt:lpstr>组织机构</vt:lpstr>
      <vt:lpstr>组织机构</vt:lpstr>
      <vt:lpstr>组织机构</vt:lpstr>
      <vt:lpstr>组织机构</vt:lpstr>
      <vt:lpstr>§ PART TWO 热身练习</vt:lpstr>
      <vt:lpstr>§ PART TWO 热身练习</vt:lpstr>
      <vt:lpstr>PowerPoint 演示文稿</vt:lpstr>
      <vt:lpstr>§ PART TWO 热身练习</vt:lpstr>
      <vt:lpstr>§ PART TWO 热身练习</vt:lpstr>
      <vt:lpstr>PowerPoint 演示文稿</vt:lpstr>
      <vt:lpstr>§ PART TWO 热身练习</vt:lpstr>
      <vt:lpstr>§ PART TWO 热身练习</vt:lpstr>
      <vt:lpstr>PowerPoint 演示文稿</vt:lpstr>
      <vt:lpstr>PowerPoint 演示文稿</vt:lpstr>
      <vt:lpstr>PowerPoint 演示文稿</vt:lpstr>
      <vt:lpstr>§ PART THREE 组织机构技巧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Task II  组织机构的翻译技巧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 FOUR 总结  </vt:lpstr>
      <vt:lpstr>组织机构的语言特点与翻译技巧 </vt:lpstr>
      <vt:lpstr>PowerPoint 演示文稿</vt:lpstr>
      <vt:lpstr>PowerPoint 演示文稿</vt:lpstr>
      <vt:lpstr>组织机构翻译余论 </vt:lpstr>
      <vt:lpstr>PowerPoint 演示文稿</vt:lpstr>
      <vt:lpstr>PowerPoint 演示文稿</vt:lpstr>
      <vt:lpstr>PowerPoint 演示文稿</vt:lpstr>
      <vt:lpstr>PowerPoint 演示文稿</vt:lpstr>
      <vt:lpstr>PowerPoint 演示文稿</vt:lpstr>
      <vt:lpstr>高校名翻译</vt:lpstr>
      <vt:lpstr>PART FIVE 译技点津：商务翻译之缩略语翻译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 SIX 组织机构翻译实践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补充练习</vt:lpstr>
      <vt:lpstr>补充练习</vt:lpstr>
      <vt:lpstr>补充练习参考译文</vt:lpstr>
      <vt:lpstr>补充练习参考译文</vt:lpstr>
      <vt:lpstr>§ PART SEVEN 学习参考</vt:lpstr>
      <vt:lpstr>单元展望</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203</cp:revision>
  <dcterms:created xsi:type="dcterms:W3CDTF">2007-10-05T07:35:00Z</dcterms:created>
  <dcterms:modified xsi:type="dcterms:W3CDTF">2024-08-19T02:37:35Z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E845A21364704FE489831E4D55229A3A_12</vt:lpwstr>
  </property>
  <property fmtid="{D5CDD505-2E9C-101B-9397-08002B2CF9AE}" pid="3" name="KSOProductBuildVer">
    <vt:lpwstr>2052-12.1.0.17827</vt:lpwstr>
  </property>
</Properties>
</file>