
<file path=[Content_Types].xml><?xml version="1.0" encoding="utf-8"?>
<Types xmlns="http://schemas.openxmlformats.org/package/2006/content-types">
  <Default Extension="jpeg" ContentType="image/jpeg"/>
  <Default Extension="JPG" ContentType="image/.jpg"/>
  <Default Extension="vml" ContentType="application/vnd.openxmlformats-officedocument.vmlDrawing"/>
  <Default Extension="bin" ContentType="application/vnd.openxmlformats-officedocument.oleObject"/>
  <Default Extension="png" ContentType="image/png"/>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09"/>
  </p:notesMasterIdLst>
  <p:handoutMasterIdLst>
    <p:handoutMasterId r:id="rId110"/>
  </p:handoutMasterIdLst>
  <p:sldIdLst>
    <p:sldId id="308" r:id="rId3"/>
    <p:sldId id="309" r:id="rId4"/>
    <p:sldId id="312" r:id="rId5"/>
    <p:sldId id="401" r:id="rId6"/>
    <p:sldId id="402" r:id="rId7"/>
    <p:sldId id="314" r:id="rId8"/>
    <p:sldId id="310" r:id="rId9"/>
    <p:sldId id="383" r:id="rId10"/>
    <p:sldId id="384" r:id="rId11"/>
    <p:sldId id="493" r:id="rId12"/>
    <p:sldId id="494" r:id="rId13"/>
    <p:sldId id="495" r:id="rId14"/>
    <p:sldId id="496" r:id="rId15"/>
    <p:sldId id="385" r:id="rId16"/>
    <p:sldId id="386" r:id="rId17"/>
    <p:sldId id="387" r:id="rId18"/>
    <p:sldId id="388" r:id="rId19"/>
    <p:sldId id="389" r:id="rId20"/>
    <p:sldId id="390" r:id="rId21"/>
    <p:sldId id="392" r:id="rId22"/>
    <p:sldId id="394" r:id="rId23"/>
    <p:sldId id="491" r:id="rId24"/>
    <p:sldId id="395" r:id="rId25"/>
    <p:sldId id="393" r:id="rId26"/>
    <p:sldId id="397" r:id="rId27"/>
    <p:sldId id="398" r:id="rId28"/>
    <p:sldId id="399" r:id="rId29"/>
    <p:sldId id="403" r:id="rId30"/>
    <p:sldId id="415" r:id="rId31"/>
    <p:sldId id="404" r:id="rId32"/>
    <p:sldId id="405" r:id="rId33"/>
    <p:sldId id="497" r:id="rId34"/>
    <p:sldId id="407" r:id="rId35"/>
    <p:sldId id="408" r:id="rId36"/>
    <p:sldId id="406" r:id="rId37"/>
    <p:sldId id="409" r:id="rId38"/>
    <p:sldId id="410" r:id="rId39"/>
    <p:sldId id="411" r:id="rId40"/>
    <p:sldId id="412" r:id="rId41"/>
    <p:sldId id="492" r:id="rId42"/>
    <p:sldId id="414" r:id="rId43"/>
    <p:sldId id="416" r:id="rId44"/>
    <p:sldId id="417" r:id="rId45"/>
    <p:sldId id="418" r:id="rId46"/>
    <p:sldId id="420" r:id="rId47"/>
    <p:sldId id="421" r:id="rId48"/>
    <p:sldId id="489" r:id="rId49"/>
    <p:sldId id="422" r:id="rId50"/>
    <p:sldId id="423" r:id="rId51"/>
    <p:sldId id="490" r:id="rId52"/>
    <p:sldId id="424" r:id="rId53"/>
    <p:sldId id="419" r:id="rId54"/>
    <p:sldId id="425" r:id="rId55"/>
    <p:sldId id="426" r:id="rId56"/>
    <p:sldId id="603" r:id="rId57"/>
    <p:sldId id="429" r:id="rId58"/>
    <p:sldId id="431" r:id="rId59"/>
    <p:sldId id="432" r:id="rId60"/>
    <p:sldId id="433" r:id="rId61"/>
    <p:sldId id="434" r:id="rId62"/>
    <p:sldId id="435" r:id="rId63"/>
    <p:sldId id="437" r:id="rId64"/>
    <p:sldId id="438" r:id="rId65"/>
    <p:sldId id="439" r:id="rId66"/>
    <p:sldId id="440" r:id="rId67"/>
    <p:sldId id="442" r:id="rId68"/>
    <p:sldId id="460" r:id="rId69"/>
    <p:sldId id="443" r:id="rId70"/>
    <p:sldId id="448" r:id="rId71"/>
    <p:sldId id="449" r:id="rId72"/>
    <p:sldId id="450" r:id="rId73"/>
    <p:sldId id="691" r:id="rId74"/>
    <p:sldId id="692" r:id="rId75"/>
    <p:sldId id="445" r:id="rId76"/>
    <p:sldId id="446" r:id="rId77"/>
    <p:sldId id="451" r:id="rId78"/>
    <p:sldId id="693" r:id="rId79"/>
    <p:sldId id="694" r:id="rId80"/>
    <p:sldId id="695" r:id="rId81"/>
    <p:sldId id="452" r:id="rId82"/>
    <p:sldId id="453" r:id="rId83"/>
    <p:sldId id="454" r:id="rId84"/>
    <p:sldId id="461" r:id="rId85"/>
    <p:sldId id="462" r:id="rId86"/>
    <p:sldId id="444" r:id="rId87"/>
    <p:sldId id="455" r:id="rId88"/>
    <p:sldId id="456" r:id="rId89"/>
    <p:sldId id="463" r:id="rId90"/>
    <p:sldId id="464" r:id="rId91"/>
    <p:sldId id="465" r:id="rId92"/>
    <p:sldId id="466" r:id="rId93"/>
    <p:sldId id="467" r:id="rId94"/>
    <p:sldId id="468" r:id="rId95"/>
    <p:sldId id="469" r:id="rId96"/>
    <p:sldId id="470" r:id="rId97"/>
    <p:sldId id="471" r:id="rId98"/>
    <p:sldId id="472" r:id="rId99"/>
    <p:sldId id="696" r:id="rId100"/>
    <p:sldId id="457" r:id="rId101"/>
    <p:sldId id="458" r:id="rId102"/>
    <p:sldId id="604" r:id="rId103"/>
    <p:sldId id="697" r:id="rId104"/>
    <p:sldId id="698" r:id="rId105"/>
    <p:sldId id="473" r:id="rId106"/>
    <p:sldId id="474" r:id="rId107"/>
    <p:sldId id="488" r:id="rId108"/>
  </p:sldIdLst>
  <p:sldSz cx="12192000" cy="6858000"/>
  <p:notesSz cx="6858000" cy="9144000"/>
  <p:custDataLst>
    <p:tags r:id="rId114"/>
  </p:custDataLst>
  <p:defaultTextStyle>
    <a:defPPr>
      <a:defRPr lang="zh-CN"/>
    </a:defPPr>
    <a:lvl1pPr marL="0" lvl="0"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27"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2FDB2607-1784-4EEB-B798-7EB5836EED8A}">
        <p14:showMediaCtrls xmlns:p14="http://schemas.microsoft.com/office/powerpoint/2010/main" val="1"/>
      </p:ext>
    </p:extLst>
  </p:showPr>
  <p:clrMru>
    <a:srgbClr val="0066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17"/>
    <p:restoredTop sz="94682"/>
  </p:normalViewPr>
  <p:slideViewPr>
    <p:cSldViewPr showGuides="1">
      <p:cViewPr varScale="1">
        <p:scale>
          <a:sx n="84" d="100"/>
          <a:sy n="84" d="100"/>
        </p:scale>
        <p:origin x="1426" y="106"/>
      </p:cViewPr>
      <p:guideLst>
        <p:guide orient="horz" pos="2127"/>
        <p:guide pos="3840"/>
      </p:guideLst>
    </p:cSldViewPr>
  </p:slideViewPr>
  <p:outlineViewPr>
    <p:cViewPr>
      <p:scale>
        <a:sx n="33" d="100"/>
        <a:sy n="33" d="100"/>
      </p:scale>
      <p:origin x="0" y="0"/>
    </p:cViewPr>
  </p:outlineViewPr>
  <p:notesTextViewPr>
    <p:cViewPr>
      <p:scale>
        <a:sx n="100" d="100"/>
        <a:sy n="100" d="100"/>
      </p:scale>
      <p:origin x="0" y="0"/>
    </p:cViewPr>
  </p:notesTextViewPr>
  <p:sorterViewPr showFormatting="0">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9" Type="http://schemas.openxmlformats.org/officeDocument/2006/relationships/slide" Target="slides/slide97.xml"/><Relationship Id="rId98" Type="http://schemas.openxmlformats.org/officeDocument/2006/relationships/slide" Target="slides/slide96.xml"/><Relationship Id="rId97" Type="http://schemas.openxmlformats.org/officeDocument/2006/relationships/slide" Target="slides/slide95.xml"/><Relationship Id="rId96" Type="http://schemas.openxmlformats.org/officeDocument/2006/relationships/slide" Target="slides/slide94.xml"/><Relationship Id="rId95" Type="http://schemas.openxmlformats.org/officeDocument/2006/relationships/slide" Target="slides/slide93.xml"/><Relationship Id="rId94" Type="http://schemas.openxmlformats.org/officeDocument/2006/relationships/slide" Target="slides/slide92.xml"/><Relationship Id="rId93" Type="http://schemas.openxmlformats.org/officeDocument/2006/relationships/slide" Target="slides/slide91.xml"/><Relationship Id="rId92" Type="http://schemas.openxmlformats.org/officeDocument/2006/relationships/slide" Target="slides/slide90.xml"/><Relationship Id="rId91" Type="http://schemas.openxmlformats.org/officeDocument/2006/relationships/slide" Target="slides/slide89.xml"/><Relationship Id="rId90" Type="http://schemas.openxmlformats.org/officeDocument/2006/relationships/slide" Target="slides/slide88.xml"/><Relationship Id="rId9" Type="http://schemas.openxmlformats.org/officeDocument/2006/relationships/slide" Target="slides/slide7.xml"/><Relationship Id="rId89" Type="http://schemas.openxmlformats.org/officeDocument/2006/relationships/slide" Target="slides/slide87.xml"/><Relationship Id="rId88" Type="http://schemas.openxmlformats.org/officeDocument/2006/relationships/slide" Target="slides/slide86.xml"/><Relationship Id="rId87" Type="http://schemas.openxmlformats.org/officeDocument/2006/relationships/slide" Target="slides/slide85.xml"/><Relationship Id="rId86" Type="http://schemas.openxmlformats.org/officeDocument/2006/relationships/slide" Target="slides/slide84.xml"/><Relationship Id="rId85" Type="http://schemas.openxmlformats.org/officeDocument/2006/relationships/slide" Target="slides/slide83.xml"/><Relationship Id="rId84" Type="http://schemas.openxmlformats.org/officeDocument/2006/relationships/slide" Target="slides/slide82.xml"/><Relationship Id="rId83" Type="http://schemas.openxmlformats.org/officeDocument/2006/relationships/slide" Target="slides/slide81.xml"/><Relationship Id="rId82" Type="http://schemas.openxmlformats.org/officeDocument/2006/relationships/slide" Target="slides/slide80.xml"/><Relationship Id="rId81" Type="http://schemas.openxmlformats.org/officeDocument/2006/relationships/slide" Target="slides/slide79.xml"/><Relationship Id="rId80" Type="http://schemas.openxmlformats.org/officeDocument/2006/relationships/slide" Target="slides/slide78.xml"/><Relationship Id="rId8" Type="http://schemas.openxmlformats.org/officeDocument/2006/relationships/slide" Target="slides/slide6.xml"/><Relationship Id="rId79" Type="http://schemas.openxmlformats.org/officeDocument/2006/relationships/slide" Target="slides/slide77.xml"/><Relationship Id="rId78" Type="http://schemas.openxmlformats.org/officeDocument/2006/relationships/slide" Target="slides/slide76.xml"/><Relationship Id="rId77" Type="http://schemas.openxmlformats.org/officeDocument/2006/relationships/slide" Target="slides/slide75.xml"/><Relationship Id="rId76" Type="http://schemas.openxmlformats.org/officeDocument/2006/relationships/slide" Target="slides/slide74.xml"/><Relationship Id="rId75" Type="http://schemas.openxmlformats.org/officeDocument/2006/relationships/slide" Target="slides/slide73.xml"/><Relationship Id="rId74" Type="http://schemas.openxmlformats.org/officeDocument/2006/relationships/slide" Target="slides/slide72.xml"/><Relationship Id="rId73" Type="http://schemas.openxmlformats.org/officeDocument/2006/relationships/slide" Target="slides/slide71.xml"/><Relationship Id="rId72" Type="http://schemas.openxmlformats.org/officeDocument/2006/relationships/slide" Target="slides/slide70.xml"/><Relationship Id="rId71" Type="http://schemas.openxmlformats.org/officeDocument/2006/relationships/slide" Target="slides/slide69.xml"/><Relationship Id="rId70" Type="http://schemas.openxmlformats.org/officeDocument/2006/relationships/slide" Target="slides/slide68.xml"/><Relationship Id="rId7" Type="http://schemas.openxmlformats.org/officeDocument/2006/relationships/slide" Target="slides/slide5.xml"/><Relationship Id="rId69" Type="http://schemas.openxmlformats.org/officeDocument/2006/relationships/slide" Target="slides/slide67.xml"/><Relationship Id="rId68" Type="http://schemas.openxmlformats.org/officeDocument/2006/relationships/slide" Target="slides/slide66.xml"/><Relationship Id="rId67" Type="http://schemas.openxmlformats.org/officeDocument/2006/relationships/slide" Target="slides/slide65.xml"/><Relationship Id="rId66" Type="http://schemas.openxmlformats.org/officeDocument/2006/relationships/slide" Target="slides/slide64.xml"/><Relationship Id="rId65" Type="http://schemas.openxmlformats.org/officeDocument/2006/relationships/slide" Target="slides/slide63.xml"/><Relationship Id="rId64" Type="http://schemas.openxmlformats.org/officeDocument/2006/relationships/slide" Target="slides/slide62.xml"/><Relationship Id="rId63" Type="http://schemas.openxmlformats.org/officeDocument/2006/relationships/slide" Target="slides/slide61.xml"/><Relationship Id="rId62" Type="http://schemas.openxmlformats.org/officeDocument/2006/relationships/slide" Target="slides/slide60.xml"/><Relationship Id="rId61" Type="http://schemas.openxmlformats.org/officeDocument/2006/relationships/slide" Target="slides/slide59.xml"/><Relationship Id="rId60" Type="http://schemas.openxmlformats.org/officeDocument/2006/relationships/slide" Target="slides/slide58.xml"/><Relationship Id="rId6" Type="http://schemas.openxmlformats.org/officeDocument/2006/relationships/slide" Target="slides/slide4.xml"/><Relationship Id="rId59" Type="http://schemas.openxmlformats.org/officeDocument/2006/relationships/slide" Target="slides/slide57.xml"/><Relationship Id="rId58" Type="http://schemas.openxmlformats.org/officeDocument/2006/relationships/slide" Target="slides/slide56.xml"/><Relationship Id="rId57" Type="http://schemas.openxmlformats.org/officeDocument/2006/relationships/slide" Target="slides/slide55.xml"/><Relationship Id="rId56" Type="http://schemas.openxmlformats.org/officeDocument/2006/relationships/slide" Target="slides/slide54.xml"/><Relationship Id="rId55" Type="http://schemas.openxmlformats.org/officeDocument/2006/relationships/slide" Target="slides/slide53.xml"/><Relationship Id="rId54" Type="http://schemas.openxmlformats.org/officeDocument/2006/relationships/slide" Target="slides/slide52.xml"/><Relationship Id="rId53" Type="http://schemas.openxmlformats.org/officeDocument/2006/relationships/slide" Target="slides/slide51.xml"/><Relationship Id="rId52" Type="http://schemas.openxmlformats.org/officeDocument/2006/relationships/slide" Target="slides/slide50.xml"/><Relationship Id="rId51" Type="http://schemas.openxmlformats.org/officeDocument/2006/relationships/slide" Target="slides/slide49.xml"/><Relationship Id="rId50" Type="http://schemas.openxmlformats.org/officeDocument/2006/relationships/slide" Target="slides/slide48.xml"/><Relationship Id="rId5" Type="http://schemas.openxmlformats.org/officeDocument/2006/relationships/slide" Target="slides/slide3.xml"/><Relationship Id="rId49" Type="http://schemas.openxmlformats.org/officeDocument/2006/relationships/slide" Target="slides/slide47.xml"/><Relationship Id="rId48" Type="http://schemas.openxmlformats.org/officeDocument/2006/relationships/slide" Target="slides/slide46.xml"/><Relationship Id="rId47" Type="http://schemas.openxmlformats.org/officeDocument/2006/relationships/slide" Target="slides/slide45.xml"/><Relationship Id="rId46" Type="http://schemas.openxmlformats.org/officeDocument/2006/relationships/slide" Target="slides/slide44.xml"/><Relationship Id="rId45" Type="http://schemas.openxmlformats.org/officeDocument/2006/relationships/slide" Target="slides/slide43.xml"/><Relationship Id="rId44" Type="http://schemas.openxmlformats.org/officeDocument/2006/relationships/slide" Target="slides/slide42.xml"/><Relationship Id="rId43" Type="http://schemas.openxmlformats.org/officeDocument/2006/relationships/slide" Target="slides/slide41.xml"/><Relationship Id="rId42" Type="http://schemas.openxmlformats.org/officeDocument/2006/relationships/slide" Target="slides/slide40.xml"/><Relationship Id="rId41" Type="http://schemas.openxmlformats.org/officeDocument/2006/relationships/slide" Target="slides/slide39.xml"/><Relationship Id="rId40" Type="http://schemas.openxmlformats.org/officeDocument/2006/relationships/slide" Target="slides/slide38.xml"/><Relationship Id="rId4" Type="http://schemas.openxmlformats.org/officeDocument/2006/relationships/slide" Target="slides/slide2.xml"/><Relationship Id="rId39" Type="http://schemas.openxmlformats.org/officeDocument/2006/relationships/slide" Target="slides/slide37.xml"/><Relationship Id="rId38" Type="http://schemas.openxmlformats.org/officeDocument/2006/relationships/slide" Target="slides/slide36.xml"/><Relationship Id="rId37" Type="http://schemas.openxmlformats.org/officeDocument/2006/relationships/slide" Target="slides/slide35.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4" Type="http://schemas.openxmlformats.org/officeDocument/2006/relationships/tags" Target="tags/tag1.xml"/><Relationship Id="rId113" Type="http://schemas.openxmlformats.org/officeDocument/2006/relationships/tableStyles" Target="tableStyles.xml"/><Relationship Id="rId112" Type="http://schemas.openxmlformats.org/officeDocument/2006/relationships/viewProps" Target="viewProps.xml"/><Relationship Id="rId111" Type="http://schemas.openxmlformats.org/officeDocument/2006/relationships/presProps" Target="presProps.xml"/><Relationship Id="rId110" Type="http://schemas.openxmlformats.org/officeDocument/2006/relationships/handoutMaster" Target="handoutMasters/handoutMaster1.xml"/><Relationship Id="rId11" Type="http://schemas.openxmlformats.org/officeDocument/2006/relationships/slide" Target="slides/slide9.xml"/><Relationship Id="rId109" Type="http://schemas.openxmlformats.org/officeDocument/2006/relationships/notesMaster" Target="notesMasters/notesMaster1.xml"/><Relationship Id="rId108" Type="http://schemas.openxmlformats.org/officeDocument/2006/relationships/slide" Target="slides/slide106.xml"/><Relationship Id="rId107" Type="http://schemas.openxmlformats.org/officeDocument/2006/relationships/slide" Target="slides/slide105.xml"/><Relationship Id="rId106" Type="http://schemas.openxmlformats.org/officeDocument/2006/relationships/slide" Target="slides/slide104.xml"/><Relationship Id="rId105" Type="http://schemas.openxmlformats.org/officeDocument/2006/relationships/slide" Target="slides/slide103.xml"/><Relationship Id="rId104" Type="http://schemas.openxmlformats.org/officeDocument/2006/relationships/slide" Target="slides/slide102.xml"/><Relationship Id="rId103" Type="http://schemas.openxmlformats.org/officeDocument/2006/relationships/slide" Target="slides/slide101.xml"/><Relationship Id="rId102" Type="http://schemas.openxmlformats.org/officeDocument/2006/relationships/slide" Target="slides/slide100.xml"/><Relationship Id="rId101" Type="http://schemas.openxmlformats.org/officeDocument/2006/relationships/slide" Target="slides/slide99.xml"/><Relationship Id="rId100" Type="http://schemas.openxmlformats.org/officeDocument/2006/relationships/slide" Target="slides/slide98.xml"/><Relationship Id="rId10" Type="http://schemas.openxmlformats.org/officeDocument/2006/relationships/slide" Target="slides/slide8.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5.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6.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200" b="0" i="0" u="none" strike="noStrike" kern="1200" cap="none" spc="0" normalizeH="0" baseline="0" noProof="0" smtClean="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marL="0" marR="0" lvl="0" indent="0" algn="r" defTabSz="914400" rtl="0" eaLnBrk="0" fontAlgn="base" latinLnBrk="0" hangingPunct="0">
              <a:lnSpc>
                <a:spcPct val="100000"/>
              </a:lnSpc>
              <a:spcBef>
                <a:spcPct val="0"/>
              </a:spcBef>
              <a:spcAft>
                <a:spcPct val="0"/>
              </a:spcAft>
              <a:buClrTx/>
              <a:buSzTx/>
              <a:buFontTx/>
              <a:buNone/>
              <a:defRPr/>
            </a:pPr>
            <a:fld id="{A2A9D2DC-4340-4992-963E-FB0DC681842A}" type="datetimeFigureOut">
              <a:rPr kumimoji="0" lang="zh-CN" altLang="en-US" sz="1200" b="0" i="0" u="none" strike="noStrike" kern="1200" cap="none" spc="0" normalizeH="0" baseline="0" noProof="0" smtClean="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en-US" sz="1200" b="0" i="0" u="none" strike="noStrike" kern="1200" cap="none" spc="0" normalizeH="0" baseline="0" noProof="0" smtClean="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4" name="页脚占位符 3"/>
          <p:cNvSpPr>
            <a:spLocks noGrp="1"/>
          </p:cNvSpPr>
          <p:nvPr>
            <p:ph type="ftr" sz="quarter" idx="2"/>
          </p:nvPr>
        </p:nvSpPr>
        <p:spPr>
          <a:xfrm>
            <a:off x="0" y="8685213"/>
            <a:ext cx="2971800" cy="458788"/>
          </a:xfrm>
          <a:prstGeom prst="rect">
            <a:avLst/>
          </a:prstGeom>
        </p:spPr>
        <p:txBody>
          <a:bodyPr vert="horz" lIns="91440" tIns="45720" rIns="91440" bIns="45720" rtlCol="0" anchor="b"/>
          <a:lstStyle>
            <a:lvl1pPr algn="l">
              <a:defRPr sz="1200"/>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200" b="0" i="0" u="none" strike="noStrike" kern="1200" cap="none" spc="0" normalizeH="0" baseline="0" noProof="0" smtClean="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灯片编号占位符 4"/>
          <p:cNvSpPr>
            <a:spLocks noGrp="1"/>
          </p:cNvSpPr>
          <p:nvPr>
            <p:ph type="sldNum" sz="quarter" idx="3"/>
          </p:nvPr>
        </p:nvSpPr>
        <p:spPr>
          <a:xfrm>
            <a:off x="3884613" y="8685213"/>
            <a:ext cx="2971800" cy="458788"/>
          </a:xfrm>
          <a:prstGeom prst="rect">
            <a:avLst/>
          </a:prstGeom>
        </p:spPr>
        <p:txBody>
          <a:bodyPr vert="horz" lIns="91440" tIns="45720" rIns="91440" bIns="45720" rtlCol="0" anchor="b"/>
          <a:lstStyle>
            <a:lvl1pPr algn="r">
              <a:defRPr sz="1200"/>
            </a:lvl1pPr>
          </a:lstStyle>
          <a:p>
            <a:pPr marL="0" marR="0" lvl="0" indent="0" algn="r" defTabSz="914400" rtl="0" eaLnBrk="0" fontAlgn="base" latinLnBrk="0" hangingPunct="0">
              <a:lnSpc>
                <a:spcPct val="100000"/>
              </a:lnSpc>
              <a:spcBef>
                <a:spcPct val="0"/>
              </a:spcBef>
              <a:spcAft>
                <a:spcPct val="0"/>
              </a:spcAft>
              <a:buClrTx/>
              <a:buSzTx/>
              <a:buFontTx/>
              <a:buNone/>
              <a:defRPr/>
            </a:pPr>
            <a:fld id="{F1AF5001-C5B9-4D01-953A-4B09B72F7899}" type="slidenum">
              <a:rPr kumimoji="0" lang="zh-CN" altLang="en-US" sz="1200" b="0" i="0" u="none" strike="noStrike" kern="1200" cap="none" spc="0" normalizeH="0" baseline="0" noProof="0" smtClean="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en-US" sz="1200" b="0" i="0" u="none" strike="noStrike" kern="1200" cap="none" spc="0" normalizeH="0" baseline="0" noProof="0" smtClean="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52226" name="Rectangle 2"/>
          <p:cNvSpPr>
            <a:spLocks noGrp="1" noChangeArrowheads="1"/>
          </p:cNvSpPr>
          <p:nvPr>
            <p:ph type="hdr" sz="quarter"/>
          </p:nvPr>
        </p:nvSpPr>
        <p:spPr bwMode="auto">
          <a:xfrm>
            <a:off x="0" y="0"/>
            <a:ext cx="2971800" cy="457200"/>
          </a:xfrm>
          <a:prstGeom prst="rect">
            <a:avLst/>
          </a:prstGeom>
          <a:noFill/>
          <a:ln w="9525">
            <a:noFill/>
            <a:miter lim="800000"/>
          </a:ln>
          <a:effectLst/>
        </p:spPr>
        <p:txBody>
          <a:bodyPr vert="horz" wrap="square" lIns="91440" tIns="45720" rIns="91440" bIns="45720" numCol="1" anchor="t" anchorCtr="0" compatLnSpc="1"/>
          <a:lstStyle>
            <a:lvl1pPr eaLnBrk="1" hangingPunct="1">
              <a:buFontTx/>
              <a:buNone/>
              <a:defRPr sz="12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2227" name="Rectangle 3"/>
          <p:cNvSpPr>
            <a:spLocks noGrp="1" noChangeArrowheads="1"/>
          </p:cNvSpPr>
          <p:nvPr>
            <p:ph type="dt" idx="1"/>
          </p:nvPr>
        </p:nvSpPr>
        <p:spPr bwMode="auto">
          <a:xfrm>
            <a:off x="3884613" y="0"/>
            <a:ext cx="2971800" cy="457200"/>
          </a:xfrm>
          <a:prstGeom prst="rect">
            <a:avLst/>
          </a:prstGeom>
          <a:noFill/>
          <a:ln w="9525">
            <a:noFill/>
            <a:miter lim="800000"/>
          </a:ln>
          <a:effectLst/>
        </p:spPr>
        <p:txBody>
          <a:bodyPr vert="horz" wrap="square" lIns="91440" tIns="45720" rIns="91440" bIns="45720" numCol="1" anchor="t" anchorCtr="0" compatLnSpc="1"/>
          <a:lstStyle>
            <a:lvl1pPr algn="r" eaLnBrk="1" hangingPunct="1">
              <a:buFontTx/>
              <a:buNone/>
              <a:defRPr sz="120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172" name="Rectangle 4"/>
          <p:cNvSpPr>
            <a:spLocks noRot="1" noTextEdit="1"/>
          </p:cNvSpPr>
          <p:nvPr>
            <p:ph type="sldImg"/>
          </p:nvPr>
        </p:nvSpPr>
        <p:spPr>
          <a:xfrm>
            <a:off x="381000" y="685800"/>
            <a:ext cx="6096000" cy="3429000"/>
          </a:xfrm>
          <a:prstGeom prst="rect">
            <a:avLst/>
          </a:prstGeom>
          <a:noFill/>
          <a:ln w="9525" cap="flat" cmpd="sng">
            <a:solidFill>
              <a:srgbClr val="000000"/>
            </a:solidFill>
            <a:prstDash val="solid"/>
            <a:miter/>
            <a:headEnd type="none" w="med" len="med"/>
            <a:tailEnd type="none" w="med" len="med"/>
          </a:ln>
        </p:spPr>
      </p:sp>
      <p:sp>
        <p:nvSpPr>
          <p:cNvPr id="52229" name="Rectangle 5"/>
          <p:cNvSpPr>
            <a:spLocks noGrp="1" noChangeArrowheads="1"/>
          </p:cNvSpPr>
          <p:nvPr>
            <p:ph type="body" sz="quarter" idx="3"/>
          </p:nvPr>
        </p:nvSpPr>
        <p:spPr bwMode="auto">
          <a:xfrm>
            <a:off x="685800" y="4343400"/>
            <a:ext cx="5486400" cy="4114800"/>
          </a:xfrm>
          <a:prstGeom prst="rect">
            <a:avLst/>
          </a:prstGeom>
          <a:noFill/>
          <a:ln w="9525">
            <a:noFill/>
            <a:miter lim="800000"/>
          </a:ln>
          <a:effec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单击此处编辑母版文本样式</a:t>
            </a:r>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a:p>
            <a:pPr marL="457200" marR="0" lvl="1"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第二级</a:t>
            </a:r>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a:p>
            <a:pPr marL="914400" marR="0" lvl="2"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第三级</a:t>
            </a:r>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a:p>
            <a:pPr marL="1371600" marR="0" lvl="3"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第四级</a:t>
            </a:r>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a:p>
            <a:pPr marL="1828800" marR="0" lvl="4"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第五级</a:t>
            </a:r>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2230" name="Rectangle 6"/>
          <p:cNvSpPr>
            <a:spLocks noGrp="1" noChangeArrowheads="1"/>
          </p:cNvSpPr>
          <p:nvPr>
            <p:ph type="ftr" sz="quarter" idx="4"/>
          </p:nvPr>
        </p:nvSpPr>
        <p:spPr bwMode="auto">
          <a:xfrm>
            <a:off x="0" y="8685213"/>
            <a:ext cx="2971800" cy="457200"/>
          </a:xfrm>
          <a:prstGeom prst="rect">
            <a:avLst/>
          </a:prstGeom>
          <a:noFill/>
          <a:ln w="9525">
            <a:noFill/>
            <a:miter lim="800000"/>
          </a:ln>
          <a:effectLst/>
        </p:spPr>
        <p:txBody>
          <a:bodyPr vert="horz" wrap="square" lIns="91440" tIns="45720" rIns="91440" bIns="45720" numCol="1" anchor="b" anchorCtr="0" compatLnSpc="1"/>
          <a:lstStyle>
            <a:lvl1pPr eaLnBrk="1" hangingPunct="1">
              <a:buFontTx/>
              <a:buNone/>
              <a:defRPr sz="12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2231" name="Rectangle 7"/>
          <p:cNvSpPr>
            <a:spLocks noGrp="1" noChangeArrowheads="1"/>
          </p:cNvSpPr>
          <p:nvPr>
            <p:ph type="sldNum" sz="quarter" idx="5"/>
          </p:nvPr>
        </p:nvSpPr>
        <p:spPr bwMode="auto">
          <a:xfrm>
            <a:off x="3884613" y="8685213"/>
            <a:ext cx="2971800" cy="457200"/>
          </a:xfrm>
          <a:prstGeom prst="rect">
            <a:avLst/>
          </a:prstGeom>
          <a:noFill/>
          <a:ln w="9525">
            <a:noFill/>
            <a:miter lim="800000"/>
          </a:ln>
          <a:effectLst/>
        </p:spPr>
        <p:txBody>
          <a:bodyPr vert="horz" wrap="square" lIns="91440" tIns="45720" rIns="91440" bIns="45720" numCol="1" anchor="b" anchorCtr="0" compatLnSpc="1"/>
          <a:lstStyle>
            <a:lvl1pPr algn="r" eaLnBrk="1" hangingPunct="1">
              <a:buFontTx/>
              <a:buNone/>
              <a:defRPr sz="120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EFB0AB51-2195-4447-85AF-E3333DF91729}" type="slidenum">
              <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PhAnim="0">
  <p:cSld name="标题幻灯片">
    <p:spTree>
      <p:nvGrpSpPr>
        <p:cNvPr id="1" name=""/>
        <p:cNvGrpSpPr/>
        <p:nvPr/>
      </p:nvGrpSpPr>
      <p:grpSpPr>
        <a:xfrm>
          <a:off x="0" y="0"/>
          <a:ext cx="0" cy="0"/>
          <a:chOff x="0" y="0"/>
          <a:chExt cx="0" cy="0"/>
        </a:xfrm>
      </p:grpSpPr>
      <p:grpSp>
        <p:nvGrpSpPr>
          <p:cNvPr id="2055" name="Group 2"/>
          <p:cNvGrpSpPr/>
          <p:nvPr/>
        </p:nvGrpSpPr>
        <p:grpSpPr>
          <a:xfrm>
            <a:off x="-4296833" y="304800"/>
            <a:ext cx="5820833" cy="4724400"/>
            <a:chOff x="-2030" y="192"/>
            <a:chExt cx="2750" cy="2976"/>
          </a:xfrm>
        </p:grpSpPr>
        <p:sp>
          <p:nvSpPr>
            <p:cNvPr id="14" name="AutoShape 4"/>
            <p:cNvSpPr>
              <a:spLocks noChangeArrowheads="1"/>
            </p:cNvSpPr>
            <p:nvPr/>
          </p:nvSpPr>
          <p:spPr bwMode="auto">
            <a:xfrm>
              <a:off x="-1584" y="864"/>
              <a:ext cx="2304" cy="2304"/>
            </a:xfrm>
            <a:custGeom>
              <a:avLst/>
              <a:gdLst>
                <a:gd name="T0" fmla="*/ 44083 w 64000"/>
                <a:gd name="T1" fmla="*/ 2368 h 64000"/>
                <a:gd name="T2" fmla="*/ 64000 w 64000"/>
                <a:gd name="T3" fmla="*/ 32000 h 64000"/>
                <a:gd name="T4" fmla="*/ 44083 w 64000"/>
                <a:gd name="T5" fmla="*/ 61631 h 64000"/>
                <a:gd name="T6" fmla="*/ 44082 w 64000"/>
                <a:gd name="T7" fmla="*/ 61631 h 64000"/>
                <a:gd name="T8" fmla="*/ 44083 w 64000"/>
                <a:gd name="T9" fmla="*/ 61632 h 64000"/>
                <a:gd name="T10" fmla="*/ 44083 w 64000"/>
                <a:gd name="T11" fmla="*/ 2368 h 64000"/>
                <a:gd name="T12" fmla="*/ 44082 w 64000"/>
                <a:gd name="T13" fmla="*/ 2368 h 64000"/>
                <a:gd name="T14" fmla="*/ 44083 w 64000"/>
                <a:gd name="T15" fmla="*/ 2368 h 640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000" h="64000">
                  <a:moveTo>
                    <a:pt x="44083" y="2368"/>
                  </a:moveTo>
                  <a:cubicBezTo>
                    <a:pt x="56127" y="7280"/>
                    <a:pt x="64000" y="18993"/>
                    <a:pt x="64000" y="32000"/>
                  </a:cubicBezTo>
                  <a:cubicBezTo>
                    <a:pt x="64000" y="45006"/>
                    <a:pt x="56127" y="56719"/>
                    <a:pt x="44083" y="61631"/>
                  </a:cubicBezTo>
                  <a:cubicBezTo>
                    <a:pt x="44082" y="61631"/>
                    <a:pt x="44082" y="61631"/>
                    <a:pt x="44082" y="61631"/>
                  </a:cubicBezTo>
                  <a:lnTo>
                    <a:pt x="44083" y="61632"/>
                  </a:lnTo>
                  <a:lnTo>
                    <a:pt x="44083" y="2368"/>
                  </a:lnTo>
                  <a:lnTo>
                    <a:pt x="44082" y="2368"/>
                  </a:lnTo>
                  <a:cubicBezTo>
                    <a:pt x="44082" y="2368"/>
                    <a:pt x="44082" y="2368"/>
                    <a:pt x="44083" y="2368"/>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lstStyle>
              <a:lvl1pPr>
                <a:defRPr>
                  <a:solidFill>
                    <a:schemeClr val="tx1"/>
                  </a:solidFill>
                  <a:latin typeface="Verdana" panose="020B0604030504040204" pitchFamily="34" charset="0"/>
                  <a:ea typeface="宋体" panose="02010600030101010101" pitchFamily="2" charset="-122"/>
                </a:defRPr>
              </a:lvl1pPr>
              <a:lvl2pPr>
                <a:defRPr>
                  <a:solidFill>
                    <a:schemeClr val="tx1"/>
                  </a:solidFill>
                  <a:latin typeface="Verdana" panose="020B0604030504040204" pitchFamily="34" charset="0"/>
                  <a:ea typeface="宋体" panose="02010600030101010101" pitchFamily="2" charset="-122"/>
                </a:defRPr>
              </a:lvl2pPr>
              <a:lvl3pPr>
                <a:defRPr>
                  <a:solidFill>
                    <a:schemeClr val="tx1"/>
                  </a:solidFill>
                  <a:latin typeface="Verdana" panose="020B0604030504040204" pitchFamily="34" charset="0"/>
                  <a:ea typeface="宋体" panose="02010600030101010101" pitchFamily="2" charset="-122"/>
                </a:defRPr>
              </a:lvl3pPr>
              <a:lvl4pPr>
                <a:defRPr>
                  <a:solidFill>
                    <a:schemeClr val="tx1"/>
                  </a:solidFill>
                  <a:latin typeface="Verdana" panose="020B0604030504040204" pitchFamily="34" charset="0"/>
                  <a:ea typeface="宋体" panose="02010600030101010101" pitchFamily="2" charset="-122"/>
                </a:defRPr>
              </a:lvl4pPr>
              <a:lvl5pPr>
                <a:defRPr>
                  <a:solidFill>
                    <a:schemeClr val="tx1"/>
                  </a:solidFill>
                  <a:latin typeface="Verdana" panose="020B060403050404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Verdana" panose="020B060403050404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Verdana" panose="020B060403050404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Verdana" panose="020B060403050404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Verdana" panose="020B060403050404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smtClean="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5" name="AutoShape 5"/>
            <p:cNvSpPr>
              <a:spLocks noChangeArrowheads="1"/>
            </p:cNvSpPr>
            <p:nvPr/>
          </p:nvSpPr>
          <p:spPr bwMode="auto">
            <a:xfrm>
              <a:off x="-2030" y="192"/>
              <a:ext cx="2544" cy="2544"/>
            </a:xfrm>
            <a:custGeom>
              <a:avLst/>
              <a:gdLst>
                <a:gd name="T0" fmla="*/ 50994 w 64000"/>
                <a:gd name="T1" fmla="*/ 6246 h 64000"/>
                <a:gd name="T2" fmla="*/ 64000 w 64000"/>
                <a:gd name="T3" fmla="*/ 32000 h 64000"/>
                <a:gd name="T4" fmla="*/ 50994 w 64000"/>
                <a:gd name="T5" fmla="*/ 57753 h 64000"/>
                <a:gd name="T6" fmla="*/ 50993 w 64000"/>
                <a:gd name="T7" fmla="*/ 57753 h 64000"/>
                <a:gd name="T8" fmla="*/ 50994 w 64000"/>
                <a:gd name="T9" fmla="*/ 57754 h 64000"/>
                <a:gd name="T10" fmla="*/ 50994 w 64000"/>
                <a:gd name="T11" fmla="*/ 6246 h 64000"/>
                <a:gd name="T12" fmla="*/ 50993 w 64000"/>
                <a:gd name="T13" fmla="*/ 6246 h 64000"/>
                <a:gd name="T14" fmla="*/ 50994 w 64000"/>
                <a:gd name="T15" fmla="*/ 6246 h 640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000" h="64000">
                  <a:moveTo>
                    <a:pt x="50994" y="6246"/>
                  </a:moveTo>
                  <a:cubicBezTo>
                    <a:pt x="59172" y="12279"/>
                    <a:pt x="64000" y="21837"/>
                    <a:pt x="64000" y="32000"/>
                  </a:cubicBezTo>
                  <a:cubicBezTo>
                    <a:pt x="64000" y="42162"/>
                    <a:pt x="59172" y="51720"/>
                    <a:pt x="50994" y="57753"/>
                  </a:cubicBezTo>
                  <a:cubicBezTo>
                    <a:pt x="50993" y="57753"/>
                    <a:pt x="50993" y="57753"/>
                    <a:pt x="50993" y="57753"/>
                  </a:cubicBezTo>
                  <a:lnTo>
                    <a:pt x="50994" y="57754"/>
                  </a:lnTo>
                  <a:lnTo>
                    <a:pt x="50994" y="6246"/>
                  </a:lnTo>
                  <a:lnTo>
                    <a:pt x="50993" y="6246"/>
                  </a:lnTo>
                  <a:cubicBezTo>
                    <a:pt x="50993" y="6246"/>
                    <a:pt x="50993" y="6246"/>
                    <a:pt x="50994" y="6246"/>
                  </a:cubicBezTo>
                  <a:close/>
                </a:path>
              </a:pathLst>
            </a:custGeom>
            <a:solidFill>
              <a:schemeClr val="hlink"/>
            </a:solidFill>
            <a:ln>
              <a:noFill/>
            </a:ln>
            <a:extLst>
              <a:ext uri="{91240B29-F687-4F45-9708-019B960494DF}">
                <a14:hiddenLine xmlns:a14="http://schemas.microsoft.com/office/drawing/2010/main" w="9525">
                  <a:solidFill>
                    <a:srgbClr val="000000"/>
                  </a:solidFill>
                  <a:round/>
                </a14:hiddenLine>
              </a:ext>
            </a:extLst>
          </p:spPr>
          <p:txBody>
            <a:bodyPr/>
            <a:lstStyle>
              <a:lvl1pPr>
                <a:defRPr>
                  <a:solidFill>
                    <a:schemeClr val="tx1"/>
                  </a:solidFill>
                  <a:latin typeface="Verdana" panose="020B0604030504040204" pitchFamily="34" charset="0"/>
                  <a:ea typeface="宋体" panose="02010600030101010101" pitchFamily="2" charset="-122"/>
                </a:defRPr>
              </a:lvl1pPr>
              <a:lvl2pPr>
                <a:defRPr>
                  <a:solidFill>
                    <a:schemeClr val="tx1"/>
                  </a:solidFill>
                  <a:latin typeface="Verdana" panose="020B0604030504040204" pitchFamily="34" charset="0"/>
                  <a:ea typeface="宋体" panose="02010600030101010101" pitchFamily="2" charset="-122"/>
                </a:defRPr>
              </a:lvl2pPr>
              <a:lvl3pPr>
                <a:defRPr>
                  <a:solidFill>
                    <a:schemeClr val="tx1"/>
                  </a:solidFill>
                  <a:latin typeface="Verdana" panose="020B0604030504040204" pitchFamily="34" charset="0"/>
                  <a:ea typeface="宋体" panose="02010600030101010101" pitchFamily="2" charset="-122"/>
                </a:defRPr>
              </a:lvl3pPr>
              <a:lvl4pPr>
                <a:defRPr>
                  <a:solidFill>
                    <a:schemeClr val="tx1"/>
                  </a:solidFill>
                  <a:latin typeface="Verdana" panose="020B0604030504040204" pitchFamily="34" charset="0"/>
                  <a:ea typeface="宋体" panose="02010600030101010101" pitchFamily="2" charset="-122"/>
                </a:defRPr>
              </a:lvl4pPr>
              <a:lvl5pPr>
                <a:defRPr>
                  <a:solidFill>
                    <a:schemeClr val="tx1"/>
                  </a:solidFill>
                  <a:latin typeface="Verdana" panose="020B060403050404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Verdana" panose="020B060403050404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Verdana" panose="020B060403050404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Verdana" panose="020B060403050404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Verdana" panose="020B060403050404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smtClean="0">
                <a:ln>
                  <a:noFill/>
                </a:ln>
                <a:solidFill>
                  <a:schemeClr val="tx1"/>
                </a:solidFill>
                <a:effectLst/>
                <a:uLnTx/>
                <a:uFillTx/>
                <a:latin typeface="Verdana" panose="020B0604030504040204" pitchFamily="34" charset="0"/>
                <a:ea typeface="宋体" panose="02010600030101010101" pitchFamily="2" charset="-122"/>
                <a:cs typeface="+mn-cs"/>
              </a:endParaRPr>
            </a:p>
          </p:txBody>
        </p:sp>
      </p:grpSp>
      <p:pic>
        <p:nvPicPr>
          <p:cNvPr id="2059" name="Picture 12" descr="透明标PPT用"/>
          <p:cNvPicPr>
            <a:picLocks noChangeAspect="1"/>
          </p:cNvPicPr>
          <p:nvPr userDrawn="1"/>
        </p:nvPicPr>
        <p:blipFill>
          <a:blip r:embed="rId2"/>
          <a:stretch>
            <a:fillRect/>
          </a:stretch>
        </p:blipFill>
        <p:spPr>
          <a:xfrm>
            <a:off x="6430433" y="5622925"/>
            <a:ext cx="5761567" cy="1262063"/>
          </a:xfrm>
          <a:prstGeom prst="rect">
            <a:avLst/>
          </a:prstGeom>
          <a:noFill/>
          <a:ln w="9525">
            <a:noFill/>
          </a:ln>
        </p:spPr>
      </p:pic>
      <p:sp>
        <p:nvSpPr>
          <p:cNvPr id="101382" name="Rectangle 6"/>
          <p:cNvSpPr>
            <a:spLocks noGrp="1" noChangeArrowheads="1"/>
          </p:cNvSpPr>
          <p:nvPr>
            <p:ph type="ctrTitle"/>
          </p:nvPr>
        </p:nvSpPr>
        <p:spPr>
          <a:xfrm>
            <a:off x="1583691" y="764223"/>
            <a:ext cx="9652000" cy="1444625"/>
          </a:xfrm>
        </p:spPr>
        <p:txBody>
          <a:bodyPr/>
          <a:lstStyle>
            <a:lvl1pPr>
              <a:defRPr sz="4000"/>
            </a:lvl1pPr>
          </a:lstStyle>
          <a:p>
            <a:pPr fontAlgn="base"/>
            <a:r>
              <a:rPr lang="zh-CN" altLang="en-US" strike="noStrike" noProof="1"/>
              <a:t>单击此处编辑母版标题样式</a:t>
            </a:r>
            <a:endParaRPr lang="zh-CN" altLang="en-US" strike="noStrike" noProof="1"/>
          </a:p>
        </p:txBody>
      </p:sp>
      <p:sp>
        <p:nvSpPr>
          <p:cNvPr id="101383" name="Rectangle 7"/>
          <p:cNvSpPr>
            <a:spLocks noGrp="1" noChangeArrowheads="1"/>
          </p:cNvSpPr>
          <p:nvPr>
            <p:ph type="subTitle" idx="1"/>
          </p:nvPr>
        </p:nvSpPr>
        <p:spPr>
          <a:xfrm>
            <a:off x="1924051" y="3427413"/>
            <a:ext cx="9652000" cy="1752600"/>
          </a:xfrm>
        </p:spPr>
        <p:txBody>
          <a:bodyPr/>
          <a:lstStyle>
            <a:lvl1pPr marL="0" indent="0">
              <a:buFont typeface="Wingdings" panose="05000000000000000000" pitchFamily="2" charset="2"/>
              <a:buNone/>
              <a:defRPr/>
            </a:lvl1pPr>
          </a:lstStyle>
          <a:p>
            <a:pPr fontAlgn="base"/>
            <a:r>
              <a:rPr lang="zh-CN" altLang="en-US" strike="noStrike" noProof="1"/>
              <a:t>单击此处编辑母版副标题样式</a:t>
            </a:r>
            <a:endParaRPr lang="zh-CN" altLang="en-US" strike="noStrike" noProof="1"/>
          </a:p>
        </p:txBody>
      </p:sp>
      <p:sp>
        <p:nvSpPr>
          <p:cNvPr id="17" name="Rectangle 8"/>
          <p:cNvSpPr>
            <a:spLocks noGrp="1" noChangeArrowheads="1"/>
          </p:cNvSpPr>
          <p:nvPr>
            <p:ph type="dt" sz="half" idx="2"/>
          </p:nvPr>
        </p:nvSpPr>
        <p:spPr bwMode="auto">
          <a:xfrm>
            <a:off x="609600" y="6248400"/>
            <a:ext cx="2844800" cy="457200"/>
          </a:xfrm>
          <a:prstGeom prst="rect">
            <a:avLst/>
          </a:prstGeom>
          <a:noFill/>
          <a:ln w="9525">
            <a:noFill/>
            <a:miter lim="800000"/>
          </a:ln>
          <a:effectLst/>
        </p:spPr>
        <p:txBody>
          <a:bodyPr vert="horz" wrap="square" lIns="91440" tIns="45720" rIns="91440" bIns="45720" numCol="1" anchor="b"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8" name="Rectangle 9"/>
          <p:cNvSpPr>
            <a:spLocks noGrp="1" noChangeArrowheads="1"/>
          </p:cNvSpPr>
          <p:nvPr>
            <p:ph type="ftr" sz="quarter" idx="3"/>
          </p:nvPr>
        </p:nvSpPr>
        <p:spPr bwMode="auto">
          <a:xfrm>
            <a:off x="4165600" y="6248400"/>
            <a:ext cx="3860800" cy="457200"/>
          </a:xfrm>
          <a:prstGeom prst="rect">
            <a:avLst/>
          </a:prstGeom>
          <a:noFill/>
          <a:ln w="9525">
            <a:noFill/>
            <a:miter lim="800000"/>
          </a:ln>
          <a:effectLst/>
        </p:spPr>
        <p:txBody>
          <a:bodyPr vert="horz" wrap="square" lIns="91440" tIns="45720" rIns="91440" bIns="45720" numCol="1" anchor="b"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9" name="Rectangle 10"/>
          <p:cNvSpPr>
            <a:spLocks noGrp="1" noChangeArrowheads="1"/>
          </p:cNvSpPr>
          <p:nvPr>
            <p:ph type="sldNum" sz="quarter" idx="4"/>
          </p:nvPr>
        </p:nvSpPr>
        <p:spPr bwMode="auto">
          <a:xfrm>
            <a:off x="8737600" y="6248400"/>
            <a:ext cx="2844800" cy="457200"/>
          </a:xfrm>
          <a:prstGeom prst="rect">
            <a:avLst/>
          </a:prstGeom>
          <a:noFill/>
          <a:ln w="9525">
            <a:noFill/>
            <a:miter lim="800000"/>
          </a:ln>
          <a:effectLst/>
        </p:spPr>
        <p:txBody>
          <a:bodyPr vert="horz" wrap="square" lIns="91440" tIns="45720" rIns="91440" bIns="45720" numCol="1" anchor="b"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05A487E7-8AC9-4170-AE5D-DD23DAEEC60A}"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B0E0C3D6-CC80-470F-93B4-FDD7A3268D4A}"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pic>
        <p:nvPicPr>
          <p:cNvPr id="101388" name="图片 101387" descr="透明标PPT用"/>
          <p:cNvPicPr>
            <a:picLocks noChangeAspect="1"/>
          </p:cNvPicPr>
          <p:nvPr userDrawn="1"/>
        </p:nvPicPr>
        <p:blipFill>
          <a:blip r:embed="rId2"/>
          <a:stretch>
            <a:fillRect/>
          </a:stretch>
        </p:blipFill>
        <p:spPr>
          <a:xfrm>
            <a:off x="6430433" y="5622925"/>
            <a:ext cx="5761567" cy="1262063"/>
          </a:xfrm>
          <a:prstGeom prst="rect">
            <a:avLst/>
          </a:prstGeom>
          <a:noFill/>
          <a:ln w="9525">
            <a:noFill/>
          </a:ln>
        </p:spPr>
      </p:pic>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141884" y="301625"/>
            <a:ext cx="2436283" cy="5640388"/>
          </a:xfrm>
        </p:spPr>
        <p:txBody>
          <a:bodyPr vert="eaVert"/>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1826684" y="301625"/>
            <a:ext cx="7112000" cy="5640388"/>
          </a:xfr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B0E0C3D6-CC80-470F-93B4-FDD7A3268D4A}"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pic>
        <p:nvPicPr>
          <p:cNvPr id="101388" name="图片 101387" descr="透明标PPT用"/>
          <p:cNvPicPr>
            <a:picLocks noChangeAspect="1"/>
          </p:cNvPicPr>
          <p:nvPr userDrawn="1"/>
        </p:nvPicPr>
        <p:blipFill>
          <a:blip r:embed="rId2"/>
          <a:stretch>
            <a:fillRect/>
          </a:stretch>
        </p:blipFill>
        <p:spPr>
          <a:xfrm>
            <a:off x="6430433" y="5622925"/>
            <a:ext cx="5761567" cy="1262063"/>
          </a:xfrm>
          <a:prstGeom prst="rect">
            <a:avLst/>
          </a:prstGeom>
          <a:noFill/>
          <a:ln w="9525">
            <a:noFill/>
          </a:ln>
        </p:spPr>
      </p:pic>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1826684" y="301625"/>
            <a:ext cx="9751483" cy="1143000"/>
          </a:xfrm>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sz="half" idx="1"/>
          </p:nvPr>
        </p:nvSpPr>
        <p:spPr>
          <a:xfrm>
            <a:off x="1826684" y="1827213"/>
            <a:ext cx="4773083" cy="4114800"/>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6802967" y="1827213"/>
            <a:ext cx="4775200" cy="4114800"/>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B0E0C3D6-CC80-470F-93B4-FDD7A3268D4A}"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pic>
        <p:nvPicPr>
          <p:cNvPr id="101388" name="图片 101387" descr="透明标PPT用"/>
          <p:cNvPicPr>
            <a:picLocks noChangeAspect="1"/>
          </p:cNvPicPr>
          <p:nvPr userDrawn="1"/>
        </p:nvPicPr>
        <p:blipFill>
          <a:blip r:embed="rId2"/>
          <a:stretch>
            <a:fillRect/>
          </a:stretch>
        </p:blipFill>
        <p:spPr>
          <a:xfrm>
            <a:off x="6430433" y="5622925"/>
            <a:ext cx="5761567" cy="1262063"/>
          </a:xfrm>
          <a:prstGeom prst="rect">
            <a:avLst/>
          </a:prstGeom>
          <a:noFill/>
          <a:ln w="9525">
            <a:noFill/>
          </a:ln>
        </p:spPr>
      </p:pic>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showMasterPhAnim="0" userDrawn="1">
  <p:cSld name="标题和内容">
    <p:spTree>
      <p:nvGrpSpPr>
        <p:cNvPr id="1" name=""/>
        <p:cNvGrpSpPr/>
        <p:nvPr/>
      </p:nvGrpSpPr>
      <p:grpSpPr>
        <a:xfrm>
          <a:off x="0" y="0"/>
          <a:ext cx="0" cy="0"/>
          <a:chOff x="0" y="0"/>
          <a:chExt cx="0" cy="0"/>
        </a:xfrm>
      </p:grpSpPr>
      <p:grpSp>
        <p:nvGrpSpPr>
          <p:cNvPr id="3079" name="Group 2"/>
          <p:cNvGrpSpPr/>
          <p:nvPr userDrawn="1"/>
        </p:nvGrpSpPr>
        <p:grpSpPr>
          <a:xfrm>
            <a:off x="-4464049" y="-631825"/>
            <a:ext cx="6337300" cy="3179763"/>
            <a:chOff x="-2130" y="-16"/>
            <a:chExt cx="2994" cy="2003"/>
          </a:xfrm>
        </p:grpSpPr>
        <p:sp>
          <p:nvSpPr>
            <p:cNvPr id="13" name="AutoShape 3"/>
            <p:cNvSpPr>
              <a:spLocks noChangeArrowheads="1"/>
            </p:cNvSpPr>
            <p:nvPr/>
          </p:nvSpPr>
          <p:spPr bwMode="auto">
            <a:xfrm>
              <a:off x="-2130" y="-16"/>
              <a:ext cx="2994" cy="1968"/>
            </a:xfrm>
            <a:custGeom>
              <a:avLst/>
              <a:gdLst>
                <a:gd name="T0" fmla="*/ 50296 w 64000"/>
                <a:gd name="T1" fmla="*/ 5746 h 64000"/>
                <a:gd name="T2" fmla="*/ 64000 w 64000"/>
                <a:gd name="T3" fmla="*/ 32000 h 64000"/>
                <a:gd name="T4" fmla="*/ 50296 w 64000"/>
                <a:gd name="T5" fmla="*/ 58253 h 64000"/>
                <a:gd name="T6" fmla="*/ 50295 w 64000"/>
                <a:gd name="T7" fmla="*/ 58253 h 64000"/>
                <a:gd name="T8" fmla="*/ 50296 w 64000"/>
                <a:gd name="T9" fmla="*/ 58254 h 64000"/>
                <a:gd name="T10" fmla="*/ 50296 w 64000"/>
                <a:gd name="T11" fmla="*/ 5746 h 64000"/>
                <a:gd name="T12" fmla="*/ 50295 w 64000"/>
                <a:gd name="T13" fmla="*/ 5746 h 64000"/>
                <a:gd name="T14" fmla="*/ 50296 w 64000"/>
                <a:gd name="T15" fmla="*/ 5746 h 640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000" h="64000">
                  <a:moveTo>
                    <a:pt x="50296" y="5746"/>
                  </a:moveTo>
                  <a:cubicBezTo>
                    <a:pt x="58882" y="11730"/>
                    <a:pt x="64000" y="21534"/>
                    <a:pt x="64000" y="32000"/>
                  </a:cubicBezTo>
                  <a:cubicBezTo>
                    <a:pt x="64000" y="42465"/>
                    <a:pt x="58882" y="52269"/>
                    <a:pt x="50296" y="58253"/>
                  </a:cubicBezTo>
                  <a:cubicBezTo>
                    <a:pt x="50296" y="58253"/>
                    <a:pt x="50296" y="58253"/>
                    <a:pt x="50295" y="58253"/>
                  </a:cubicBezTo>
                  <a:lnTo>
                    <a:pt x="50296" y="58254"/>
                  </a:lnTo>
                  <a:lnTo>
                    <a:pt x="50296" y="5746"/>
                  </a:lnTo>
                  <a:lnTo>
                    <a:pt x="50295" y="5746"/>
                  </a:lnTo>
                  <a:cubicBezTo>
                    <a:pt x="50296" y="5746"/>
                    <a:pt x="50296" y="5746"/>
                    <a:pt x="50296" y="5746"/>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lstStyle>
              <a:lvl1pPr>
                <a:defRPr>
                  <a:solidFill>
                    <a:schemeClr val="tx1"/>
                  </a:solidFill>
                  <a:latin typeface="Verdana" panose="020B0604030504040204" pitchFamily="34" charset="0"/>
                  <a:ea typeface="宋体" panose="02010600030101010101" pitchFamily="2" charset="-122"/>
                </a:defRPr>
              </a:lvl1pPr>
              <a:lvl2pPr>
                <a:defRPr>
                  <a:solidFill>
                    <a:schemeClr val="tx1"/>
                  </a:solidFill>
                  <a:latin typeface="Verdana" panose="020B0604030504040204" pitchFamily="34" charset="0"/>
                  <a:ea typeface="宋体" panose="02010600030101010101" pitchFamily="2" charset="-122"/>
                </a:defRPr>
              </a:lvl2pPr>
              <a:lvl3pPr>
                <a:defRPr>
                  <a:solidFill>
                    <a:schemeClr val="tx1"/>
                  </a:solidFill>
                  <a:latin typeface="Verdana" panose="020B0604030504040204" pitchFamily="34" charset="0"/>
                  <a:ea typeface="宋体" panose="02010600030101010101" pitchFamily="2" charset="-122"/>
                </a:defRPr>
              </a:lvl3pPr>
              <a:lvl4pPr>
                <a:defRPr>
                  <a:solidFill>
                    <a:schemeClr val="tx1"/>
                  </a:solidFill>
                  <a:latin typeface="Verdana" panose="020B0604030504040204" pitchFamily="34" charset="0"/>
                  <a:ea typeface="宋体" panose="02010600030101010101" pitchFamily="2" charset="-122"/>
                </a:defRPr>
              </a:lvl4pPr>
              <a:lvl5pPr>
                <a:defRPr>
                  <a:solidFill>
                    <a:schemeClr val="tx1"/>
                  </a:solidFill>
                  <a:latin typeface="Verdana" panose="020B060403050404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Verdana" panose="020B060403050404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Verdana" panose="020B060403050404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Verdana" panose="020B060403050404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Verdana" panose="020B060403050404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smtClean="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4" name="AutoShape 4"/>
            <p:cNvSpPr>
              <a:spLocks noChangeArrowheads="1"/>
            </p:cNvSpPr>
            <p:nvPr/>
          </p:nvSpPr>
          <p:spPr bwMode="auto">
            <a:xfrm>
              <a:off x="-1528" y="0"/>
              <a:ext cx="1949" cy="1987"/>
            </a:xfrm>
            <a:custGeom>
              <a:avLst/>
              <a:gdLst>
                <a:gd name="T0" fmla="*/ 50077 w 64000"/>
                <a:gd name="T1" fmla="*/ 5595 h 64000"/>
                <a:gd name="T2" fmla="*/ 64000 w 64000"/>
                <a:gd name="T3" fmla="*/ 32000 h 64000"/>
                <a:gd name="T4" fmla="*/ 50077 w 64000"/>
                <a:gd name="T5" fmla="*/ 58404 h 64000"/>
                <a:gd name="T6" fmla="*/ 50076 w 64000"/>
                <a:gd name="T7" fmla="*/ 58404 h 64000"/>
                <a:gd name="T8" fmla="*/ 50077 w 64000"/>
                <a:gd name="T9" fmla="*/ 58405 h 64000"/>
                <a:gd name="T10" fmla="*/ 50077 w 64000"/>
                <a:gd name="T11" fmla="*/ 5595 h 64000"/>
                <a:gd name="T12" fmla="*/ 50076 w 64000"/>
                <a:gd name="T13" fmla="*/ 5595 h 64000"/>
                <a:gd name="T14" fmla="*/ 50077 w 64000"/>
                <a:gd name="T15" fmla="*/ 5595 h 640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000" h="64000">
                  <a:moveTo>
                    <a:pt x="50077" y="5595"/>
                  </a:moveTo>
                  <a:cubicBezTo>
                    <a:pt x="58790" y="11560"/>
                    <a:pt x="64000" y="21440"/>
                    <a:pt x="64000" y="32000"/>
                  </a:cubicBezTo>
                  <a:cubicBezTo>
                    <a:pt x="64000" y="42559"/>
                    <a:pt x="58790" y="52439"/>
                    <a:pt x="50077" y="58404"/>
                  </a:cubicBezTo>
                  <a:cubicBezTo>
                    <a:pt x="50077" y="58404"/>
                    <a:pt x="50077" y="58404"/>
                    <a:pt x="50076" y="58404"/>
                  </a:cubicBezTo>
                  <a:lnTo>
                    <a:pt x="50077" y="58405"/>
                  </a:lnTo>
                  <a:lnTo>
                    <a:pt x="50077" y="5595"/>
                  </a:lnTo>
                  <a:lnTo>
                    <a:pt x="50076" y="5595"/>
                  </a:lnTo>
                  <a:cubicBezTo>
                    <a:pt x="50077" y="5595"/>
                    <a:pt x="50077" y="5595"/>
                    <a:pt x="50077" y="5595"/>
                  </a:cubicBezTo>
                  <a:close/>
                </a:path>
              </a:pathLst>
            </a:custGeom>
            <a:solidFill>
              <a:schemeClr val="hlink"/>
            </a:solidFill>
            <a:ln>
              <a:noFill/>
            </a:ln>
            <a:extLst>
              <a:ext uri="{91240B29-F687-4F45-9708-019B960494DF}">
                <a14:hiddenLine xmlns:a14="http://schemas.microsoft.com/office/drawing/2010/main" w="9525">
                  <a:solidFill>
                    <a:srgbClr val="000000"/>
                  </a:solidFill>
                  <a:round/>
                </a14:hiddenLine>
              </a:ext>
            </a:extLst>
          </p:spPr>
          <p:txBody>
            <a:bodyPr/>
            <a:lstStyle>
              <a:lvl1pPr>
                <a:defRPr>
                  <a:solidFill>
                    <a:schemeClr val="tx1"/>
                  </a:solidFill>
                  <a:latin typeface="Verdana" panose="020B0604030504040204" pitchFamily="34" charset="0"/>
                  <a:ea typeface="宋体" panose="02010600030101010101" pitchFamily="2" charset="-122"/>
                </a:defRPr>
              </a:lvl1pPr>
              <a:lvl2pPr>
                <a:defRPr>
                  <a:solidFill>
                    <a:schemeClr val="tx1"/>
                  </a:solidFill>
                  <a:latin typeface="Verdana" panose="020B0604030504040204" pitchFamily="34" charset="0"/>
                  <a:ea typeface="宋体" panose="02010600030101010101" pitchFamily="2" charset="-122"/>
                </a:defRPr>
              </a:lvl2pPr>
              <a:lvl3pPr>
                <a:defRPr>
                  <a:solidFill>
                    <a:schemeClr val="tx1"/>
                  </a:solidFill>
                  <a:latin typeface="Verdana" panose="020B0604030504040204" pitchFamily="34" charset="0"/>
                  <a:ea typeface="宋体" panose="02010600030101010101" pitchFamily="2" charset="-122"/>
                </a:defRPr>
              </a:lvl3pPr>
              <a:lvl4pPr>
                <a:defRPr>
                  <a:solidFill>
                    <a:schemeClr val="tx1"/>
                  </a:solidFill>
                  <a:latin typeface="Verdana" panose="020B0604030504040204" pitchFamily="34" charset="0"/>
                  <a:ea typeface="宋体" panose="02010600030101010101" pitchFamily="2" charset="-122"/>
                </a:defRPr>
              </a:lvl4pPr>
              <a:lvl5pPr>
                <a:defRPr>
                  <a:solidFill>
                    <a:schemeClr val="tx1"/>
                  </a:solidFill>
                  <a:latin typeface="Verdana" panose="020B060403050404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Verdana" panose="020B060403050404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Verdana" panose="020B060403050404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Verdana" panose="020B060403050404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Verdana" panose="020B060403050404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smtClean="0">
                <a:ln>
                  <a:noFill/>
                </a:ln>
                <a:solidFill>
                  <a:schemeClr val="tx1"/>
                </a:solidFill>
                <a:effectLst/>
                <a:uLnTx/>
                <a:uFillTx/>
                <a:latin typeface="Verdana" panose="020B0604030504040204" pitchFamily="34" charset="0"/>
                <a:ea typeface="宋体" panose="02010600030101010101" pitchFamily="2" charset="-122"/>
                <a:cs typeface="+mn-cs"/>
              </a:endParaRPr>
            </a:p>
          </p:txBody>
        </p:sp>
      </p:grpSp>
      <p:sp>
        <p:nvSpPr>
          <p:cNvPr id="2" name="标题 1"/>
          <p:cNvSpPr>
            <a:spLocks noGrp="1"/>
          </p:cNvSpPr>
          <p:nvPr>
            <p:ph type="title"/>
          </p:nvPr>
        </p:nvSpPr>
        <p:spPr>
          <a:xfrm>
            <a:off x="2159563" y="3501415"/>
            <a:ext cx="9751483" cy="1143000"/>
          </a:xfrm>
        </p:spPr>
        <p:txBody>
          <a:bodyPr/>
          <a:lstStyle/>
          <a:p>
            <a:pPr fontAlgn="base"/>
            <a:r>
              <a:rPr lang="zh-CN" altLang="en-US" strike="noStrike" noProof="1" smtClean="0"/>
              <a:t>单击此处编辑母版标题样式</a:t>
            </a:r>
            <a:endParaRPr lang="zh-CN" altLang="en-US" strike="noStrike" noProof="1"/>
          </a:p>
        </p:txBody>
      </p:sp>
      <p:sp>
        <p:nvSpPr>
          <p:cNvPr id="16" name="Rectangle 8"/>
          <p:cNvSpPr>
            <a:spLocks noGrp="1" noChangeArrowheads="1"/>
          </p:cNvSpPr>
          <p:nvPr>
            <p:ph type="dt" sz="half" idx="2"/>
          </p:nvPr>
        </p:nvSpPr>
        <p:spPr bwMode="auto">
          <a:xfrm>
            <a:off x="609600" y="6248400"/>
            <a:ext cx="2844800" cy="457200"/>
          </a:xfrm>
          <a:prstGeom prst="rect">
            <a:avLst/>
          </a:prstGeom>
          <a:noFill/>
          <a:ln w="9525">
            <a:noFill/>
            <a:miter lim="800000"/>
          </a:ln>
          <a:effectLst/>
        </p:spPr>
        <p:txBody>
          <a:bodyPr vert="horz" wrap="square" lIns="91440" tIns="45720" rIns="91440" bIns="45720" numCol="1" anchor="b"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7" name="Rectangle 9"/>
          <p:cNvSpPr>
            <a:spLocks noGrp="1" noChangeArrowheads="1"/>
          </p:cNvSpPr>
          <p:nvPr>
            <p:ph type="ftr" sz="quarter" idx="3"/>
          </p:nvPr>
        </p:nvSpPr>
        <p:spPr bwMode="auto">
          <a:xfrm>
            <a:off x="4165600" y="6248400"/>
            <a:ext cx="3860800" cy="457200"/>
          </a:xfrm>
          <a:prstGeom prst="rect">
            <a:avLst/>
          </a:prstGeom>
          <a:noFill/>
          <a:ln w="9525">
            <a:noFill/>
            <a:miter lim="800000"/>
          </a:ln>
          <a:effectLst/>
        </p:spPr>
        <p:txBody>
          <a:bodyPr vert="horz" wrap="square" lIns="91440" tIns="45720" rIns="91440" bIns="45720" numCol="1" anchor="b"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8" name="Rectangle 10"/>
          <p:cNvSpPr>
            <a:spLocks noGrp="1" noChangeArrowheads="1"/>
          </p:cNvSpPr>
          <p:nvPr>
            <p:ph type="sldNum" sz="quarter" idx="4"/>
          </p:nvPr>
        </p:nvSpPr>
        <p:spPr bwMode="auto">
          <a:xfrm>
            <a:off x="5903384" y="4941888"/>
            <a:ext cx="2844800" cy="457200"/>
          </a:xfrm>
          <a:prstGeom prst="rect">
            <a:avLst/>
          </a:prstGeom>
          <a:noFill/>
          <a:ln w="9525">
            <a:noFill/>
            <a:miter lim="800000"/>
          </a:ln>
          <a:effectLst/>
        </p:spPr>
        <p:txBody>
          <a:bodyPr vert="horz" wrap="square" lIns="91440" tIns="45720" rIns="91440" bIns="45720" numCol="1" anchor="b"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6A2275B6-0255-4B9B-9EF2-69EFDF1C796E}"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pic>
        <p:nvPicPr>
          <p:cNvPr id="101388" name="图片 101387" descr="透明标PPT用"/>
          <p:cNvPicPr>
            <a:picLocks noChangeAspect="1"/>
          </p:cNvPicPr>
          <p:nvPr userDrawn="1"/>
        </p:nvPicPr>
        <p:blipFill>
          <a:blip r:embed="rId2"/>
          <a:stretch>
            <a:fillRect/>
          </a:stretch>
        </p:blipFill>
        <p:spPr>
          <a:xfrm>
            <a:off x="6430433" y="5622925"/>
            <a:ext cx="5761567" cy="1262063"/>
          </a:xfrm>
          <a:prstGeom prst="rect">
            <a:avLst/>
          </a:prstGeom>
          <a:noFill/>
          <a:ln w="9525">
            <a:noFill/>
          </a:ln>
        </p:spPr>
      </p:pic>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0"/>
            <a:ext cx="10363200" cy="1362075"/>
          </a:xfrm>
        </p:spPr>
        <p:txBody>
          <a:bodyPr anchor="t"/>
          <a:lstStyle>
            <a:lvl1pPr algn="l">
              <a:defRPr sz="4000" b="1" cap="all"/>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fontAlgn="base"/>
            <a:r>
              <a:rPr lang="zh-CN" altLang="en-US" strike="noStrike" noProof="1" smtClean="0"/>
              <a:t>单击此处编辑母版文本样式</a:t>
            </a:r>
            <a:endParaRPr lang="zh-CN" altLang="en-US" strike="noStrike" noProof="1" smtClean="0"/>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B0E0C3D6-CC80-470F-93B4-FDD7A3268D4A}"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pic>
        <p:nvPicPr>
          <p:cNvPr id="101388" name="图片 101387" descr="透明标PPT用"/>
          <p:cNvPicPr>
            <a:picLocks noChangeAspect="1"/>
          </p:cNvPicPr>
          <p:nvPr userDrawn="1"/>
        </p:nvPicPr>
        <p:blipFill>
          <a:blip r:embed="rId2"/>
          <a:stretch>
            <a:fillRect/>
          </a:stretch>
        </p:blipFill>
        <p:spPr>
          <a:xfrm>
            <a:off x="6430433" y="5622925"/>
            <a:ext cx="5761567" cy="1262063"/>
          </a:xfrm>
          <a:prstGeom prst="rect">
            <a:avLst/>
          </a:prstGeom>
          <a:noFill/>
          <a:ln w="9525">
            <a:noFill/>
          </a:ln>
        </p:spPr>
      </p:pic>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showMasterPhAnim="0">
  <p:cSld name="两栏内容">
    <p:spTree>
      <p:nvGrpSpPr>
        <p:cNvPr id="1" name=""/>
        <p:cNvGrpSpPr/>
        <p:nvPr/>
      </p:nvGrpSpPr>
      <p:grpSpPr>
        <a:xfrm>
          <a:off x="0" y="0"/>
          <a:ext cx="0" cy="0"/>
          <a:chOff x="0" y="0"/>
          <a:chExt cx="0" cy="0"/>
        </a:xfrm>
      </p:grpSpPr>
      <p:grpSp>
        <p:nvGrpSpPr>
          <p:cNvPr id="4104" name="Group 2"/>
          <p:cNvGrpSpPr/>
          <p:nvPr userDrawn="1"/>
        </p:nvGrpSpPr>
        <p:grpSpPr>
          <a:xfrm>
            <a:off x="-4273549" y="836613"/>
            <a:ext cx="15900400" cy="3810000"/>
            <a:chOff x="-2040" y="0"/>
            <a:chExt cx="7512" cy="2400"/>
          </a:xfrm>
        </p:grpSpPr>
        <p:sp>
          <p:nvSpPr>
            <p:cNvPr id="14" name="AutoShape 3"/>
            <p:cNvSpPr>
              <a:spLocks noChangeArrowheads="1"/>
            </p:cNvSpPr>
            <p:nvPr/>
          </p:nvSpPr>
          <p:spPr bwMode="auto">
            <a:xfrm>
              <a:off x="-2040" y="432"/>
              <a:ext cx="2592" cy="1968"/>
            </a:xfrm>
            <a:custGeom>
              <a:avLst/>
              <a:gdLst>
                <a:gd name="T0" fmla="*/ 50296 w 64000"/>
                <a:gd name="T1" fmla="*/ 5746 h 64000"/>
                <a:gd name="T2" fmla="*/ 64000 w 64000"/>
                <a:gd name="T3" fmla="*/ 32000 h 64000"/>
                <a:gd name="T4" fmla="*/ 50296 w 64000"/>
                <a:gd name="T5" fmla="*/ 58253 h 64000"/>
                <a:gd name="T6" fmla="*/ 50295 w 64000"/>
                <a:gd name="T7" fmla="*/ 58253 h 64000"/>
                <a:gd name="T8" fmla="*/ 50296 w 64000"/>
                <a:gd name="T9" fmla="*/ 58254 h 64000"/>
                <a:gd name="T10" fmla="*/ 50296 w 64000"/>
                <a:gd name="T11" fmla="*/ 5746 h 64000"/>
                <a:gd name="T12" fmla="*/ 50295 w 64000"/>
                <a:gd name="T13" fmla="*/ 5746 h 64000"/>
                <a:gd name="T14" fmla="*/ 50296 w 64000"/>
                <a:gd name="T15" fmla="*/ 5746 h 640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000" h="64000">
                  <a:moveTo>
                    <a:pt x="50296" y="5746"/>
                  </a:moveTo>
                  <a:cubicBezTo>
                    <a:pt x="58882" y="11730"/>
                    <a:pt x="64000" y="21534"/>
                    <a:pt x="64000" y="32000"/>
                  </a:cubicBezTo>
                  <a:cubicBezTo>
                    <a:pt x="64000" y="42465"/>
                    <a:pt x="58882" y="52269"/>
                    <a:pt x="50296" y="58253"/>
                  </a:cubicBezTo>
                  <a:cubicBezTo>
                    <a:pt x="50296" y="58253"/>
                    <a:pt x="50296" y="58253"/>
                    <a:pt x="50295" y="58253"/>
                  </a:cubicBezTo>
                  <a:lnTo>
                    <a:pt x="50296" y="58254"/>
                  </a:lnTo>
                  <a:lnTo>
                    <a:pt x="50296" y="5746"/>
                  </a:lnTo>
                  <a:lnTo>
                    <a:pt x="50295" y="5746"/>
                  </a:lnTo>
                  <a:cubicBezTo>
                    <a:pt x="50296" y="5746"/>
                    <a:pt x="50296" y="5746"/>
                    <a:pt x="50296" y="5746"/>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lstStyle>
              <a:lvl1pPr>
                <a:defRPr>
                  <a:solidFill>
                    <a:schemeClr val="tx1"/>
                  </a:solidFill>
                  <a:latin typeface="Verdana" panose="020B0604030504040204" pitchFamily="34" charset="0"/>
                  <a:ea typeface="宋体" panose="02010600030101010101" pitchFamily="2" charset="-122"/>
                </a:defRPr>
              </a:lvl1pPr>
              <a:lvl2pPr>
                <a:defRPr>
                  <a:solidFill>
                    <a:schemeClr val="tx1"/>
                  </a:solidFill>
                  <a:latin typeface="Verdana" panose="020B0604030504040204" pitchFamily="34" charset="0"/>
                  <a:ea typeface="宋体" panose="02010600030101010101" pitchFamily="2" charset="-122"/>
                </a:defRPr>
              </a:lvl2pPr>
              <a:lvl3pPr>
                <a:defRPr>
                  <a:solidFill>
                    <a:schemeClr val="tx1"/>
                  </a:solidFill>
                  <a:latin typeface="Verdana" panose="020B0604030504040204" pitchFamily="34" charset="0"/>
                  <a:ea typeface="宋体" panose="02010600030101010101" pitchFamily="2" charset="-122"/>
                </a:defRPr>
              </a:lvl3pPr>
              <a:lvl4pPr>
                <a:defRPr>
                  <a:solidFill>
                    <a:schemeClr val="tx1"/>
                  </a:solidFill>
                  <a:latin typeface="Verdana" panose="020B0604030504040204" pitchFamily="34" charset="0"/>
                  <a:ea typeface="宋体" panose="02010600030101010101" pitchFamily="2" charset="-122"/>
                </a:defRPr>
              </a:lvl4pPr>
              <a:lvl5pPr>
                <a:defRPr>
                  <a:solidFill>
                    <a:schemeClr val="tx1"/>
                  </a:solidFill>
                  <a:latin typeface="Verdana" panose="020B060403050404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Verdana" panose="020B060403050404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Verdana" panose="020B060403050404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Verdana" panose="020B060403050404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Verdana" panose="020B060403050404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smtClean="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5" name="AutoShape 4"/>
            <p:cNvSpPr>
              <a:spLocks noChangeArrowheads="1"/>
            </p:cNvSpPr>
            <p:nvPr/>
          </p:nvSpPr>
          <p:spPr bwMode="auto">
            <a:xfrm>
              <a:off x="-1528" y="0"/>
              <a:ext cx="1949" cy="1987"/>
            </a:xfrm>
            <a:custGeom>
              <a:avLst/>
              <a:gdLst>
                <a:gd name="T0" fmla="*/ 50077 w 64000"/>
                <a:gd name="T1" fmla="*/ 5595 h 64000"/>
                <a:gd name="T2" fmla="*/ 64000 w 64000"/>
                <a:gd name="T3" fmla="*/ 32000 h 64000"/>
                <a:gd name="T4" fmla="*/ 50077 w 64000"/>
                <a:gd name="T5" fmla="*/ 58404 h 64000"/>
                <a:gd name="T6" fmla="*/ 50076 w 64000"/>
                <a:gd name="T7" fmla="*/ 58404 h 64000"/>
                <a:gd name="T8" fmla="*/ 50077 w 64000"/>
                <a:gd name="T9" fmla="*/ 58405 h 64000"/>
                <a:gd name="T10" fmla="*/ 50077 w 64000"/>
                <a:gd name="T11" fmla="*/ 5595 h 64000"/>
                <a:gd name="T12" fmla="*/ 50076 w 64000"/>
                <a:gd name="T13" fmla="*/ 5595 h 64000"/>
                <a:gd name="T14" fmla="*/ 50077 w 64000"/>
                <a:gd name="T15" fmla="*/ 5595 h 640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000" h="64000">
                  <a:moveTo>
                    <a:pt x="50077" y="5595"/>
                  </a:moveTo>
                  <a:cubicBezTo>
                    <a:pt x="58790" y="11560"/>
                    <a:pt x="64000" y="21440"/>
                    <a:pt x="64000" y="32000"/>
                  </a:cubicBezTo>
                  <a:cubicBezTo>
                    <a:pt x="64000" y="42559"/>
                    <a:pt x="58790" y="52439"/>
                    <a:pt x="50077" y="58404"/>
                  </a:cubicBezTo>
                  <a:cubicBezTo>
                    <a:pt x="50077" y="58404"/>
                    <a:pt x="50077" y="58404"/>
                    <a:pt x="50076" y="58404"/>
                  </a:cubicBezTo>
                  <a:lnTo>
                    <a:pt x="50077" y="58405"/>
                  </a:lnTo>
                  <a:lnTo>
                    <a:pt x="50077" y="5595"/>
                  </a:lnTo>
                  <a:lnTo>
                    <a:pt x="50076" y="5595"/>
                  </a:lnTo>
                  <a:cubicBezTo>
                    <a:pt x="50077" y="5595"/>
                    <a:pt x="50077" y="5595"/>
                    <a:pt x="50077" y="5595"/>
                  </a:cubicBezTo>
                  <a:close/>
                </a:path>
              </a:pathLst>
            </a:custGeom>
            <a:solidFill>
              <a:schemeClr val="hlink"/>
            </a:solidFill>
            <a:ln>
              <a:noFill/>
            </a:ln>
            <a:extLst>
              <a:ext uri="{91240B29-F687-4F45-9708-019B960494DF}">
                <a14:hiddenLine xmlns:a14="http://schemas.microsoft.com/office/drawing/2010/main" w="9525">
                  <a:solidFill>
                    <a:srgbClr val="000000"/>
                  </a:solidFill>
                  <a:round/>
                </a14:hiddenLine>
              </a:ext>
            </a:extLst>
          </p:spPr>
          <p:txBody>
            <a:bodyPr/>
            <a:lstStyle>
              <a:lvl1pPr>
                <a:defRPr>
                  <a:solidFill>
                    <a:schemeClr val="tx1"/>
                  </a:solidFill>
                  <a:latin typeface="Verdana" panose="020B0604030504040204" pitchFamily="34" charset="0"/>
                  <a:ea typeface="宋体" panose="02010600030101010101" pitchFamily="2" charset="-122"/>
                </a:defRPr>
              </a:lvl1pPr>
              <a:lvl2pPr>
                <a:defRPr>
                  <a:solidFill>
                    <a:schemeClr val="tx1"/>
                  </a:solidFill>
                  <a:latin typeface="Verdana" panose="020B0604030504040204" pitchFamily="34" charset="0"/>
                  <a:ea typeface="宋体" panose="02010600030101010101" pitchFamily="2" charset="-122"/>
                </a:defRPr>
              </a:lvl2pPr>
              <a:lvl3pPr>
                <a:defRPr>
                  <a:solidFill>
                    <a:schemeClr val="tx1"/>
                  </a:solidFill>
                  <a:latin typeface="Verdana" panose="020B0604030504040204" pitchFamily="34" charset="0"/>
                  <a:ea typeface="宋体" panose="02010600030101010101" pitchFamily="2" charset="-122"/>
                </a:defRPr>
              </a:lvl3pPr>
              <a:lvl4pPr>
                <a:defRPr>
                  <a:solidFill>
                    <a:schemeClr val="tx1"/>
                  </a:solidFill>
                  <a:latin typeface="Verdana" panose="020B0604030504040204" pitchFamily="34" charset="0"/>
                  <a:ea typeface="宋体" panose="02010600030101010101" pitchFamily="2" charset="-122"/>
                </a:defRPr>
              </a:lvl4pPr>
              <a:lvl5pPr>
                <a:defRPr>
                  <a:solidFill>
                    <a:schemeClr val="tx1"/>
                  </a:solidFill>
                  <a:latin typeface="Verdana" panose="020B060403050404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Verdana" panose="020B060403050404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Verdana" panose="020B060403050404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Verdana" panose="020B060403050404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Verdana" panose="020B060403050404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smtClean="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4107" name="Line 5"/>
            <p:cNvSpPr/>
            <p:nvPr/>
          </p:nvSpPr>
          <p:spPr>
            <a:xfrm>
              <a:off x="864" y="960"/>
              <a:ext cx="4608" cy="0"/>
            </a:xfrm>
            <a:prstGeom prst="line">
              <a:avLst/>
            </a:prstGeom>
            <a:ln w="12700" cap="flat" cmpd="sng">
              <a:solidFill>
                <a:schemeClr val="tx1"/>
              </a:solidFill>
              <a:prstDash val="solid"/>
              <a:round/>
              <a:headEnd type="none" w="med" len="med"/>
              <a:tailEnd type="none" w="med" len="med"/>
            </a:ln>
          </p:spPr>
        </p:sp>
      </p:grpSp>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1826684" y="1827213"/>
            <a:ext cx="4773083"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6802967" y="1827213"/>
            <a:ext cx="47752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17" name="Rectangle 8"/>
          <p:cNvSpPr>
            <a:spLocks noGrp="1" noChangeArrowheads="1"/>
          </p:cNvSpPr>
          <p:nvPr>
            <p:ph type="dt" sz="half" idx="12"/>
          </p:nvPr>
        </p:nvSpPr>
        <p:spPr bwMode="auto">
          <a:xfrm>
            <a:off x="609600" y="6248400"/>
            <a:ext cx="2844800" cy="457200"/>
          </a:xfrm>
          <a:prstGeom prst="rect">
            <a:avLst/>
          </a:prstGeom>
          <a:noFill/>
          <a:ln w="9525">
            <a:noFill/>
            <a:miter lim="800000"/>
          </a:ln>
          <a:effectLst/>
        </p:spPr>
        <p:txBody>
          <a:bodyPr vert="horz" wrap="square" lIns="91440" tIns="45720" rIns="91440" bIns="45720" numCol="1" anchor="b"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8" name="Rectangle 9"/>
          <p:cNvSpPr>
            <a:spLocks noGrp="1" noChangeArrowheads="1"/>
          </p:cNvSpPr>
          <p:nvPr>
            <p:ph type="ftr" sz="quarter" idx="3"/>
          </p:nvPr>
        </p:nvSpPr>
        <p:spPr bwMode="auto">
          <a:xfrm>
            <a:off x="4165600" y="6248400"/>
            <a:ext cx="3860800" cy="457200"/>
          </a:xfrm>
          <a:prstGeom prst="rect">
            <a:avLst/>
          </a:prstGeom>
          <a:noFill/>
          <a:ln w="9525">
            <a:noFill/>
            <a:miter lim="800000"/>
          </a:ln>
          <a:effectLst/>
        </p:spPr>
        <p:txBody>
          <a:bodyPr vert="horz" wrap="square" lIns="91440" tIns="45720" rIns="91440" bIns="45720" numCol="1" anchor="b"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9" name="Rectangle 10"/>
          <p:cNvSpPr>
            <a:spLocks noGrp="1" noChangeArrowheads="1"/>
          </p:cNvSpPr>
          <p:nvPr>
            <p:ph type="sldNum" sz="quarter" idx="4"/>
          </p:nvPr>
        </p:nvSpPr>
        <p:spPr bwMode="auto">
          <a:xfrm>
            <a:off x="9326033" y="5713413"/>
            <a:ext cx="2844800" cy="457200"/>
          </a:xfrm>
          <a:prstGeom prst="rect">
            <a:avLst/>
          </a:prstGeom>
          <a:noFill/>
          <a:ln w="9525">
            <a:noFill/>
            <a:miter lim="800000"/>
          </a:ln>
          <a:effectLst/>
        </p:spPr>
        <p:txBody>
          <a:bodyPr vert="horz" wrap="square" lIns="91440" tIns="45720" rIns="91440" bIns="45720" numCol="1" anchor="b"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8E62A496-EC86-4A34-8444-8160C9BF190A}"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pic>
        <p:nvPicPr>
          <p:cNvPr id="101388" name="图片 101387" descr="透明标PPT用"/>
          <p:cNvPicPr>
            <a:picLocks noChangeAspect="1"/>
          </p:cNvPicPr>
          <p:nvPr userDrawn="1"/>
        </p:nvPicPr>
        <p:blipFill>
          <a:blip r:embed="rId2"/>
          <a:stretch>
            <a:fillRect/>
          </a:stretch>
        </p:blipFill>
        <p:spPr>
          <a:xfrm>
            <a:off x="6430433" y="5622925"/>
            <a:ext cx="5761567" cy="1262063"/>
          </a:xfrm>
          <a:prstGeom prst="rect">
            <a:avLst/>
          </a:prstGeom>
          <a:noFill/>
          <a:ln w="9525">
            <a:noFill/>
          </a:ln>
        </p:spPr>
      </p:pic>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6193367"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6" name="内容占位符 5"/>
          <p:cNvSpPr>
            <a:spLocks noGrp="1"/>
          </p:cNvSpPr>
          <p:nvPr>
            <p:ph sz="quarter" idx="4"/>
          </p:nvPr>
        </p:nvSpPr>
        <p:spPr>
          <a:xfrm>
            <a:off x="6193367"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9" name="灯片编号占位符 8"/>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B0E0C3D6-CC80-470F-93B4-FDD7A3268D4A}"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pic>
        <p:nvPicPr>
          <p:cNvPr id="101388" name="图片 101387" descr="透明标PPT用"/>
          <p:cNvPicPr>
            <a:picLocks noChangeAspect="1"/>
          </p:cNvPicPr>
          <p:nvPr userDrawn="1"/>
        </p:nvPicPr>
        <p:blipFill>
          <a:blip r:embed="rId2"/>
          <a:stretch>
            <a:fillRect/>
          </a:stretch>
        </p:blipFill>
        <p:spPr>
          <a:xfrm>
            <a:off x="6430433" y="5622925"/>
            <a:ext cx="5761567" cy="1262063"/>
          </a:xfrm>
          <a:prstGeom prst="rect">
            <a:avLst/>
          </a:prstGeom>
          <a:noFill/>
          <a:ln w="9525">
            <a:noFill/>
          </a:ln>
        </p:spPr>
      </p:pic>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2927648" y="836712"/>
            <a:ext cx="9751483" cy="1143000"/>
          </a:xfrm>
        </p:spPr>
        <p:txBody>
          <a:bodyPr/>
          <a:lstStyle/>
          <a:p>
            <a:pPr fontAlgn="base"/>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B0E0C3D6-CC80-470F-93B4-FDD7A3268D4A}"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pic>
        <p:nvPicPr>
          <p:cNvPr id="101388" name="图片 101387" descr="透明标PPT用"/>
          <p:cNvPicPr>
            <a:picLocks noChangeAspect="1"/>
          </p:cNvPicPr>
          <p:nvPr userDrawn="1"/>
        </p:nvPicPr>
        <p:blipFill>
          <a:blip r:embed="rId2"/>
          <a:stretch>
            <a:fillRect/>
          </a:stretch>
        </p:blipFill>
        <p:spPr>
          <a:xfrm>
            <a:off x="6430433" y="5622925"/>
            <a:ext cx="5761567" cy="1262063"/>
          </a:xfrm>
          <a:prstGeom prst="rect">
            <a:avLst/>
          </a:prstGeom>
          <a:noFill/>
          <a:ln w="9525">
            <a:noFill/>
          </a:ln>
        </p:spPr>
      </p:pic>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5127" name="矩形 11"/>
          <p:cNvSpPr/>
          <p:nvPr userDrawn="1"/>
        </p:nvSpPr>
        <p:spPr>
          <a:xfrm>
            <a:off x="5429251" y="3244850"/>
            <a:ext cx="989965" cy="368300"/>
          </a:xfrm>
          <a:prstGeom prst="rect">
            <a:avLst/>
          </a:prstGeom>
          <a:noFill/>
          <a:ln w="9525">
            <a:noFill/>
          </a:ln>
        </p:spPr>
        <p:txBody>
          <a:bodyPr wrap="none" anchor="t" anchorCtr="0">
            <a:spAutoFit/>
          </a:bodyPr>
          <a:p>
            <a:pPr lvl="0" eaLnBrk="0" hangingPunct="0"/>
            <a:r>
              <a:rPr lang="en-US" altLang="zh-CN" dirty="0">
                <a:latin typeface="Verdana" panose="020B0604030504040204" pitchFamily="34" charset="0"/>
                <a:ea typeface="宋体" panose="02010600030101010101" pitchFamily="2" charset="-122"/>
              </a:rPr>
              <a:t>exposé</a:t>
            </a:r>
            <a:endParaRPr lang="zh-CN" altLang="en-US" dirty="0">
              <a:latin typeface="Verdana" panose="020B0604030504040204" pitchFamily="34" charset="0"/>
              <a:ea typeface="宋体" panose="02010600030101010101" pitchFamily="2" charset="-122"/>
            </a:endParaRPr>
          </a:p>
        </p:txBody>
      </p:sp>
      <p:sp>
        <p:nvSpPr>
          <p:cNvPr id="13" name="Rectangle 8"/>
          <p:cNvSpPr>
            <a:spLocks noGrp="1" noChangeArrowheads="1"/>
          </p:cNvSpPr>
          <p:nvPr>
            <p:ph type="dt" sz="half" idx="2"/>
          </p:nvPr>
        </p:nvSpPr>
        <p:spPr bwMode="auto">
          <a:xfrm>
            <a:off x="609600" y="6248400"/>
            <a:ext cx="2844800" cy="457200"/>
          </a:xfrm>
          <a:prstGeom prst="rect">
            <a:avLst/>
          </a:prstGeom>
          <a:noFill/>
          <a:ln w="9525">
            <a:noFill/>
            <a:miter lim="800000"/>
          </a:ln>
          <a:effectLst/>
        </p:spPr>
        <p:txBody>
          <a:bodyPr vert="horz" wrap="square" lIns="91440" tIns="45720" rIns="91440" bIns="45720" numCol="1" anchor="b"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4" name="Rectangle 9"/>
          <p:cNvSpPr>
            <a:spLocks noGrp="1" noChangeArrowheads="1"/>
          </p:cNvSpPr>
          <p:nvPr>
            <p:ph type="ftr" sz="quarter" idx="3"/>
          </p:nvPr>
        </p:nvSpPr>
        <p:spPr bwMode="auto">
          <a:xfrm>
            <a:off x="4165600" y="6248400"/>
            <a:ext cx="3860800" cy="457200"/>
          </a:xfrm>
          <a:prstGeom prst="rect">
            <a:avLst/>
          </a:prstGeom>
          <a:noFill/>
          <a:ln w="9525">
            <a:noFill/>
            <a:miter lim="800000"/>
          </a:ln>
          <a:effectLst/>
        </p:spPr>
        <p:txBody>
          <a:bodyPr vert="horz" wrap="square" lIns="91440" tIns="45720" rIns="91440" bIns="45720" numCol="1" anchor="b"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5" name="Rectangle 10"/>
          <p:cNvSpPr>
            <a:spLocks noGrp="1" noChangeArrowheads="1"/>
          </p:cNvSpPr>
          <p:nvPr>
            <p:ph type="sldNum" sz="quarter" idx="4"/>
          </p:nvPr>
        </p:nvSpPr>
        <p:spPr bwMode="auto">
          <a:xfrm>
            <a:off x="8737600" y="6248400"/>
            <a:ext cx="2844800" cy="457200"/>
          </a:xfrm>
          <a:prstGeom prst="rect">
            <a:avLst/>
          </a:prstGeom>
          <a:noFill/>
          <a:ln w="9525">
            <a:noFill/>
            <a:miter lim="800000"/>
          </a:ln>
          <a:effectLst/>
        </p:spPr>
        <p:txBody>
          <a:bodyPr vert="horz" wrap="square" lIns="91440" tIns="45720" rIns="91440" bIns="45720" numCol="1" anchor="b"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E2D71D91-99F1-4EF8-9345-7D433739D3FE}"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pic>
        <p:nvPicPr>
          <p:cNvPr id="101388" name="图片 101387" descr="透明标PPT用"/>
          <p:cNvPicPr>
            <a:picLocks noChangeAspect="1"/>
          </p:cNvPicPr>
          <p:nvPr userDrawn="1"/>
        </p:nvPicPr>
        <p:blipFill>
          <a:blip r:embed="rId2"/>
          <a:stretch>
            <a:fillRect/>
          </a:stretch>
        </p:blipFill>
        <p:spPr>
          <a:xfrm>
            <a:off x="6430433" y="5622925"/>
            <a:ext cx="5761567" cy="1262063"/>
          </a:xfrm>
          <a:prstGeom prst="rect">
            <a:avLst/>
          </a:prstGeom>
          <a:noFill/>
          <a:ln w="9525">
            <a:noFill/>
          </a:ln>
        </p:spPr>
      </p:pic>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084" cy="1162050"/>
          </a:xfrm>
        </p:spPr>
        <p:txBody>
          <a:bodyPr/>
          <a:lstStyle>
            <a:lvl1pPr algn="l">
              <a:defRPr sz="2000" b="1"/>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4766733" y="273050"/>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609600" y="1435100"/>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B0E0C3D6-CC80-470F-93B4-FDD7A3268D4A}"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pic>
        <p:nvPicPr>
          <p:cNvPr id="101388" name="图片 101387" descr="透明标PPT用"/>
          <p:cNvPicPr>
            <a:picLocks noChangeAspect="1"/>
          </p:cNvPicPr>
          <p:nvPr userDrawn="1"/>
        </p:nvPicPr>
        <p:blipFill>
          <a:blip r:embed="rId2"/>
          <a:stretch>
            <a:fillRect/>
          </a:stretch>
        </p:blipFill>
        <p:spPr>
          <a:xfrm>
            <a:off x="6430433" y="5622925"/>
            <a:ext cx="5761567" cy="1262063"/>
          </a:xfrm>
          <a:prstGeom prst="rect">
            <a:avLst/>
          </a:prstGeom>
          <a:noFill/>
          <a:ln w="9525">
            <a:noFill/>
          </a:ln>
        </p:spPr>
      </p:pic>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lstStyle>
            <a:lvl1pPr algn="l">
              <a:defRPr sz="2000" b="1"/>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2389717" y="612775"/>
            <a:ext cx="73152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
                <a:schemeClr val="tx2"/>
              </a:buClr>
              <a:buSzPct val="70000"/>
              <a:buFont typeface="Wingdings" panose="05000000000000000000" pitchFamily="2" charset="2"/>
              <a:buNone/>
              <a:defRPr/>
            </a:pPr>
            <a:endParaRPr kumimoji="0" lang="zh-CN" altLang="en-US" sz="3200" b="0" i="0" u="none" strike="noStrike" kern="0" cap="none" spc="0" normalizeH="0" baseline="0" noProof="0" smtClean="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B0E0C3D6-CC80-470F-93B4-FDD7A3268D4A}"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pic>
        <p:nvPicPr>
          <p:cNvPr id="101388" name="图片 101387" descr="透明标PPT用"/>
          <p:cNvPicPr>
            <a:picLocks noChangeAspect="1"/>
          </p:cNvPicPr>
          <p:nvPr userDrawn="1"/>
        </p:nvPicPr>
        <p:blipFill>
          <a:blip r:embed="rId2"/>
          <a:stretch>
            <a:fillRect/>
          </a:stretch>
        </p:blipFill>
        <p:spPr>
          <a:xfrm>
            <a:off x="6430433" y="5622925"/>
            <a:ext cx="5761567" cy="1262063"/>
          </a:xfrm>
          <a:prstGeom prst="rect">
            <a:avLst/>
          </a:prstGeom>
          <a:noFill/>
          <a:ln w="9525">
            <a:noFill/>
          </a:ln>
        </p:spPr>
      </p:pic>
    </p:spTree>
  </p:cSld>
  <p:clrMapOvr>
    <a:masterClrMapping/>
  </p:clrMapOvr>
  <p:transition>
    <p:fade/>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grpSp>
        <p:nvGrpSpPr>
          <p:cNvPr id="1027" name="Group 2"/>
          <p:cNvGrpSpPr/>
          <p:nvPr/>
        </p:nvGrpSpPr>
        <p:grpSpPr>
          <a:xfrm>
            <a:off x="-4273549" y="836613"/>
            <a:ext cx="15900400" cy="3810000"/>
            <a:chOff x="-2040" y="0"/>
            <a:chExt cx="7512" cy="2400"/>
          </a:xfrm>
        </p:grpSpPr>
        <p:sp>
          <p:nvSpPr>
            <p:cNvPr id="1028" name="AutoShape 3"/>
            <p:cNvSpPr>
              <a:spLocks noChangeArrowheads="1"/>
            </p:cNvSpPr>
            <p:nvPr/>
          </p:nvSpPr>
          <p:spPr bwMode="auto">
            <a:xfrm>
              <a:off x="-2040" y="432"/>
              <a:ext cx="2592" cy="1968"/>
            </a:xfrm>
            <a:custGeom>
              <a:avLst/>
              <a:gdLst>
                <a:gd name="T0" fmla="*/ 50296 w 64000"/>
                <a:gd name="T1" fmla="*/ 5746 h 64000"/>
                <a:gd name="T2" fmla="*/ 64000 w 64000"/>
                <a:gd name="T3" fmla="*/ 32000 h 64000"/>
                <a:gd name="T4" fmla="*/ 50296 w 64000"/>
                <a:gd name="T5" fmla="*/ 58253 h 64000"/>
                <a:gd name="T6" fmla="*/ 50295 w 64000"/>
                <a:gd name="T7" fmla="*/ 58253 h 64000"/>
                <a:gd name="T8" fmla="*/ 50296 w 64000"/>
                <a:gd name="T9" fmla="*/ 58254 h 64000"/>
                <a:gd name="T10" fmla="*/ 50296 w 64000"/>
                <a:gd name="T11" fmla="*/ 5746 h 64000"/>
                <a:gd name="T12" fmla="*/ 50295 w 64000"/>
                <a:gd name="T13" fmla="*/ 5746 h 64000"/>
                <a:gd name="T14" fmla="*/ 50296 w 64000"/>
                <a:gd name="T15" fmla="*/ 5746 h 640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000" h="64000">
                  <a:moveTo>
                    <a:pt x="50296" y="5746"/>
                  </a:moveTo>
                  <a:cubicBezTo>
                    <a:pt x="58882" y="11730"/>
                    <a:pt x="64000" y="21534"/>
                    <a:pt x="64000" y="32000"/>
                  </a:cubicBezTo>
                  <a:cubicBezTo>
                    <a:pt x="64000" y="42465"/>
                    <a:pt x="58882" y="52269"/>
                    <a:pt x="50296" y="58253"/>
                  </a:cubicBezTo>
                  <a:cubicBezTo>
                    <a:pt x="50296" y="58253"/>
                    <a:pt x="50296" y="58253"/>
                    <a:pt x="50295" y="58253"/>
                  </a:cubicBezTo>
                  <a:lnTo>
                    <a:pt x="50296" y="58254"/>
                  </a:lnTo>
                  <a:lnTo>
                    <a:pt x="50296" y="5746"/>
                  </a:lnTo>
                  <a:lnTo>
                    <a:pt x="50295" y="5746"/>
                  </a:lnTo>
                  <a:cubicBezTo>
                    <a:pt x="50296" y="5746"/>
                    <a:pt x="50296" y="5746"/>
                    <a:pt x="50296" y="5746"/>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lstStyle>
              <a:lvl1pPr>
                <a:defRPr>
                  <a:solidFill>
                    <a:schemeClr val="tx1"/>
                  </a:solidFill>
                  <a:latin typeface="Verdana" panose="020B0604030504040204" pitchFamily="34" charset="0"/>
                  <a:ea typeface="宋体" panose="02010600030101010101" pitchFamily="2" charset="-122"/>
                </a:defRPr>
              </a:lvl1pPr>
              <a:lvl2pPr>
                <a:defRPr>
                  <a:solidFill>
                    <a:schemeClr val="tx1"/>
                  </a:solidFill>
                  <a:latin typeface="Verdana" panose="020B0604030504040204" pitchFamily="34" charset="0"/>
                  <a:ea typeface="宋体" panose="02010600030101010101" pitchFamily="2" charset="-122"/>
                </a:defRPr>
              </a:lvl2pPr>
              <a:lvl3pPr>
                <a:defRPr>
                  <a:solidFill>
                    <a:schemeClr val="tx1"/>
                  </a:solidFill>
                  <a:latin typeface="Verdana" panose="020B0604030504040204" pitchFamily="34" charset="0"/>
                  <a:ea typeface="宋体" panose="02010600030101010101" pitchFamily="2" charset="-122"/>
                </a:defRPr>
              </a:lvl3pPr>
              <a:lvl4pPr>
                <a:defRPr>
                  <a:solidFill>
                    <a:schemeClr val="tx1"/>
                  </a:solidFill>
                  <a:latin typeface="Verdana" panose="020B0604030504040204" pitchFamily="34" charset="0"/>
                  <a:ea typeface="宋体" panose="02010600030101010101" pitchFamily="2" charset="-122"/>
                </a:defRPr>
              </a:lvl4pPr>
              <a:lvl5pPr>
                <a:defRPr>
                  <a:solidFill>
                    <a:schemeClr val="tx1"/>
                  </a:solidFill>
                  <a:latin typeface="Verdana" panose="020B060403050404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Verdana" panose="020B060403050404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Verdana" panose="020B060403050404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Verdana" panose="020B060403050404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Verdana" panose="020B060403050404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smtClean="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029" name="AutoShape 4"/>
            <p:cNvSpPr>
              <a:spLocks noChangeArrowheads="1"/>
            </p:cNvSpPr>
            <p:nvPr/>
          </p:nvSpPr>
          <p:spPr bwMode="auto">
            <a:xfrm>
              <a:off x="-1528" y="0"/>
              <a:ext cx="1949" cy="1987"/>
            </a:xfrm>
            <a:custGeom>
              <a:avLst/>
              <a:gdLst>
                <a:gd name="T0" fmla="*/ 50077 w 64000"/>
                <a:gd name="T1" fmla="*/ 5595 h 64000"/>
                <a:gd name="T2" fmla="*/ 64000 w 64000"/>
                <a:gd name="T3" fmla="*/ 32000 h 64000"/>
                <a:gd name="T4" fmla="*/ 50077 w 64000"/>
                <a:gd name="T5" fmla="*/ 58404 h 64000"/>
                <a:gd name="T6" fmla="*/ 50076 w 64000"/>
                <a:gd name="T7" fmla="*/ 58404 h 64000"/>
                <a:gd name="T8" fmla="*/ 50077 w 64000"/>
                <a:gd name="T9" fmla="*/ 58405 h 64000"/>
                <a:gd name="T10" fmla="*/ 50077 w 64000"/>
                <a:gd name="T11" fmla="*/ 5595 h 64000"/>
                <a:gd name="T12" fmla="*/ 50076 w 64000"/>
                <a:gd name="T13" fmla="*/ 5595 h 64000"/>
                <a:gd name="T14" fmla="*/ 50077 w 64000"/>
                <a:gd name="T15" fmla="*/ 5595 h 640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000" h="64000">
                  <a:moveTo>
                    <a:pt x="50077" y="5595"/>
                  </a:moveTo>
                  <a:cubicBezTo>
                    <a:pt x="58790" y="11560"/>
                    <a:pt x="64000" y="21440"/>
                    <a:pt x="64000" y="32000"/>
                  </a:cubicBezTo>
                  <a:cubicBezTo>
                    <a:pt x="64000" y="42559"/>
                    <a:pt x="58790" y="52439"/>
                    <a:pt x="50077" y="58404"/>
                  </a:cubicBezTo>
                  <a:cubicBezTo>
                    <a:pt x="50077" y="58404"/>
                    <a:pt x="50077" y="58404"/>
                    <a:pt x="50076" y="58404"/>
                  </a:cubicBezTo>
                  <a:lnTo>
                    <a:pt x="50077" y="58405"/>
                  </a:lnTo>
                  <a:lnTo>
                    <a:pt x="50077" y="5595"/>
                  </a:lnTo>
                  <a:lnTo>
                    <a:pt x="50076" y="5595"/>
                  </a:lnTo>
                  <a:cubicBezTo>
                    <a:pt x="50077" y="5595"/>
                    <a:pt x="50077" y="5595"/>
                    <a:pt x="50077" y="5595"/>
                  </a:cubicBezTo>
                  <a:close/>
                </a:path>
              </a:pathLst>
            </a:custGeom>
            <a:solidFill>
              <a:schemeClr val="hlink"/>
            </a:solidFill>
            <a:ln>
              <a:noFill/>
            </a:ln>
            <a:extLst>
              <a:ext uri="{91240B29-F687-4F45-9708-019B960494DF}">
                <a14:hiddenLine xmlns:a14="http://schemas.microsoft.com/office/drawing/2010/main" w="9525">
                  <a:solidFill>
                    <a:srgbClr val="000000"/>
                  </a:solidFill>
                  <a:round/>
                </a14:hiddenLine>
              </a:ext>
            </a:extLst>
          </p:spPr>
          <p:txBody>
            <a:bodyPr/>
            <a:lstStyle>
              <a:lvl1pPr>
                <a:defRPr>
                  <a:solidFill>
                    <a:schemeClr val="tx1"/>
                  </a:solidFill>
                  <a:latin typeface="Verdana" panose="020B0604030504040204" pitchFamily="34" charset="0"/>
                  <a:ea typeface="宋体" panose="02010600030101010101" pitchFamily="2" charset="-122"/>
                </a:defRPr>
              </a:lvl1pPr>
              <a:lvl2pPr>
                <a:defRPr>
                  <a:solidFill>
                    <a:schemeClr val="tx1"/>
                  </a:solidFill>
                  <a:latin typeface="Verdana" panose="020B0604030504040204" pitchFamily="34" charset="0"/>
                  <a:ea typeface="宋体" panose="02010600030101010101" pitchFamily="2" charset="-122"/>
                </a:defRPr>
              </a:lvl2pPr>
              <a:lvl3pPr>
                <a:defRPr>
                  <a:solidFill>
                    <a:schemeClr val="tx1"/>
                  </a:solidFill>
                  <a:latin typeface="Verdana" panose="020B0604030504040204" pitchFamily="34" charset="0"/>
                  <a:ea typeface="宋体" panose="02010600030101010101" pitchFamily="2" charset="-122"/>
                </a:defRPr>
              </a:lvl3pPr>
              <a:lvl4pPr>
                <a:defRPr>
                  <a:solidFill>
                    <a:schemeClr val="tx1"/>
                  </a:solidFill>
                  <a:latin typeface="Verdana" panose="020B0604030504040204" pitchFamily="34" charset="0"/>
                  <a:ea typeface="宋体" panose="02010600030101010101" pitchFamily="2" charset="-122"/>
                </a:defRPr>
              </a:lvl4pPr>
              <a:lvl5pPr>
                <a:defRPr>
                  <a:solidFill>
                    <a:schemeClr val="tx1"/>
                  </a:solidFill>
                  <a:latin typeface="Verdana" panose="020B060403050404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Verdana" panose="020B060403050404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Verdana" panose="020B060403050404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Verdana" panose="020B060403050404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Verdana" panose="020B060403050404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smtClean="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030" name="Line 5"/>
            <p:cNvSpPr/>
            <p:nvPr/>
          </p:nvSpPr>
          <p:spPr>
            <a:xfrm>
              <a:off x="864" y="960"/>
              <a:ext cx="4608" cy="0"/>
            </a:xfrm>
            <a:prstGeom prst="line">
              <a:avLst/>
            </a:prstGeom>
            <a:ln w="12700" cap="flat" cmpd="sng">
              <a:solidFill>
                <a:schemeClr val="tx1"/>
              </a:solidFill>
              <a:prstDash val="solid"/>
              <a:round/>
              <a:headEnd type="none" w="med" len="med"/>
              <a:tailEnd type="none" w="med" len="med"/>
            </a:ln>
          </p:spPr>
        </p:sp>
      </p:grpSp>
      <p:sp>
        <p:nvSpPr>
          <p:cNvPr id="100358" name="Rectangle 6"/>
          <p:cNvSpPr>
            <a:spLocks noGrp="1"/>
          </p:cNvSpPr>
          <p:nvPr>
            <p:ph type="title"/>
          </p:nvPr>
        </p:nvSpPr>
        <p:spPr>
          <a:xfrm>
            <a:off x="1826684" y="301625"/>
            <a:ext cx="9751483" cy="1143000"/>
          </a:xfrm>
          <a:prstGeom prst="rect">
            <a:avLst/>
          </a:prstGeom>
          <a:noFill/>
          <a:ln w="9525">
            <a:noFill/>
          </a:ln>
        </p:spPr>
        <p:txBody>
          <a:bodyPr anchor="b" anchorCtr="0"/>
          <a:p>
            <a:pPr lvl="0"/>
            <a:r>
              <a:rPr lang="zh-CN" altLang="en-US" dirty="0"/>
              <a:t>单击此处编辑母版标题样式</a:t>
            </a:r>
            <a:endParaRPr lang="zh-CN" altLang="en-US" dirty="0"/>
          </a:p>
        </p:txBody>
      </p:sp>
      <p:sp>
        <p:nvSpPr>
          <p:cNvPr id="100359" name="Rectangle 7"/>
          <p:cNvSpPr>
            <a:spLocks noGrp="1"/>
          </p:cNvSpPr>
          <p:nvPr>
            <p:ph type="body"/>
          </p:nvPr>
        </p:nvSpPr>
        <p:spPr>
          <a:xfrm>
            <a:off x="1826684" y="1827213"/>
            <a:ext cx="9751483" cy="4114800"/>
          </a:xfrm>
          <a:prstGeom prst="rect">
            <a:avLst/>
          </a:prstGeom>
          <a:noFill/>
          <a:ln w="9525">
            <a:noFill/>
          </a:ln>
        </p:spPr>
        <p:txBody>
          <a:bodyPr anchor="t" anchorCtr="0"/>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00360" name="Rectangle 8"/>
          <p:cNvSpPr>
            <a:spLocks noGrp="1" noChangeArrowheads="1"/>
          </p:cNvSpPr>
          <p:nvPr>
            <p:ph type="dt" sz="half" idx="2"/>
          </p:nvPr>
        </p:nvSpPr>
        <p:spPr bwMode="auto">
          <a:xfrm>
            <a:off x="609600" y="6248400"/>
            <a:ext cx="2844800" cy="457200"/>
          </a:xfrm>
          <a:prstGeom prst="rect">
            <a:avLst/>
          </a:prstGeom>
          <a:noFill/>
          <a:ln w="9525">
            <a:noFill/>
            <a:miter lim="800000"/>
          </a:ln>
          <a:effectLst/>
        </p:spPr>
        <p:txBody>
          <a:bodyPr vert="horz" wrap="square" lIns="91440" tIns="45720" rIns="91440" bIns="45720" numCol="1" anchor="b" anchorCtr="0" compatLnSpc="1"/>
          <a:lstStyle>
            <a:lvl1pPr eaLnBrk="1" hangingPunct="1">
              <a:buFontTx/>
              <a:buNone/>
              <a:defRPr sz="1200"/>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00361" name="Rectangle 9"/>
          <p:cNvSpPr>
            <a:spLocks noGrp="1" noChangeArrowheads="1"/>
          </p:cNvSpPr>
          <p:nvPr>
            <p:ph type="ftr" sz="quarter" idx="3"/>
          </p:nvPr>
        </p:nvSpPr>
        <p:spPr bwMode="auto">
          <a:xfrm>
            <a:off x="4165600" y="6248400"/>
            <a:ext cx="3860800" cy="457200"/>
          </a:xfrm>
          <a:prstGeom prst="rect">
            <a:avLst/>
          </a:prstGeom>
          <a:noFill/>
          <a:ln w="9525">
            <a:noFill/>
            <a:miter lim="800000"/>
          </a:ln>
          <a:effectLst/>
        </p:spPr>
        <p:txBody>
          <a:bodyPr vert="horz" wrap="square" lIns="91440" tIns="45720" rIns="91440" bIns="45720" numCol="1" anchor="b" anchorCtr="0" compatLnSpc="1"/>
          <a:lstStyle>
            <a:lvl1pPr algn="ctr" eaLnBrk="1" hangingPunct="1">
              <a:buFontTx/>
              <a:buNone/>
              <a:defRPr sz="1200"/>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00362" name="Rectangle 10"/>
          <p:cNvSpPr>
            <a:spLocks noGrp="1" noChangeArrowheads="1"/>
          </p:cNvSpPr>
          <p:nvPr>
            <p:ph type="sldNum" sz="quarter" idx="4"/>
          </p:nvPr>
        </p:nvSpPr>
        <p:spPr bwMode="auto">
          <a:xfrm>
            <a:off x="8737600" y="6248400"/>
            <a:ext cx="2844800" cy="457200"/>
          </a:xfrm>
          <a:prstGeom prst="rect">
            <a:avLst/>
          </a:prstGeom>
          <a:noFill/>
          <a:ln w="9525">
            <a:noFill/>
            <a:miter lim="800000"/>
          </a:ln>
          <a:effectLst/>
        </p:spPr>
        <p:txBody>
          <a:bodyPr vert="horz" wrap="square" lIns="91440" tIns="45720" rIns="91440" bIns="45720" numCol="1" anchor="b" anchorCtr="0" compatLnSpc="1"/>
          <a:lstStyle>
            <a:lvl1pPr algn="r" eaLnBrk="1" hangingPunct="1">
              <a:buFontTx/>
              <a:buNone/>
              <a:defRPr sz="1200"/>
            </a:lvl1pPr>
          </a:lstStyle>
          <a:p>
            <a:pPr marL="0" marR="0" lvl="0" indent="0" algn="r" defTabSz="914400" rtl="0" eaLnBrk="1" fontAlgn="base" latinLnBrk="0" hangingPunct="1">
              <a:lnSpc>
                <a:spcPct val="100000"/>
              </a:lnSpc>
              <a:spcBef>
                <a:spcPct val="0"/>
              </a:spcBef>
              <a:spcAft>
                <a:spcPct val="0"/>
              </a:spcAft>
              <a:buClrTx/>
              <a:buSzTx/>
              <a:buFontTx/>
              <a:buNone/>
              <a:defRPr/>
            </a:pPr>
            <a:fld id="{B0E0C3D6-CC80-470F-93B4-FDD7A3268D4A}"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withEffect">
                                  <p:stCondLst>
                                    <p:cond delay="0"/>
                                  </p:stCondLst>
                                  <p:childTnLst>
                                    <p:set>
                                      <p:cBhvr>
                                        <p:cTn id="6" dur="indefinite" fill="hold">
                                          <p:stCondLst>
                                            <p:cond delay="0"/>
                                          </p:stCondLst>
                                        </p:cTn>
                                        <p:tgtEl>
                                          <p:spTgt spid="100358"/>
                                        </p:tgtEl>
                                        <p:attrNameLst>
                                          <p:attrName>style.visibility</p:attrName>
                                        </p:attrNameLst>
                                      </p:cBhvr>
                                      <p:to>
                                        <p:strVal val="visible"/>
                                      </p:to>
                                    </p:set>
                                    <p:anim calcmode="lin" valueType="num">
                                      <p:cBhvr>
                                        <p:cTn id="7" dur="1000" fill="hold"/>
                                        <p:tgtEl>
                                          <p:spTgt spid="100358"/>
                                        </p:tgtEl>
                                        <p:attrNameLst>
                                          <p:attrName>ppt_x</p:attrName>
                                        </p:attrNameLst>
                                      </p:cBhvr>
                                      <p:tavLst>
                                        <p:tav tm="0">
                                          <p:val>
                                            <p:strVal val="#ppt_x-.2"/>
                                          </p:val>
                                        </p:tav>
                                        <p:tav tm="100000">
                                          <p:val>
                                            <p:strVal val="#ppt_x"/>
                                          </p:val>
                                        </p:tav>
                                      </p:tavLst>
                                    </p:anim>
                                    <p:anim calcmode="lin" valueType="num">
                                      <p:cBhvr>
                                        <p:cTn id="8" dur="1000" fill="hold"/>
                                        <p:tgtEl>
                                          <p:spTgt spid="100358"/>
                                        </p:tgtEl>
                                        <p:attrNameLst>
                                          <p:attrName>ppt_y</p:attrName>
                                        </p:attrNameLst>
                                      </p:cBhvr>
                                      <p:tavLst>
                                        <p:tav tm="0">
                                          <p:val>
                                            <p:strVal val="#ppt_y"/>
                                          </p:val>
                                        </p:tav>
                                        <p:tav tm="100000">
                                          <p:val>
                                            <p:strVal val="#ppt_y"/>
                                          </p:val>
                                        </p:tav>
                                      </p:tavLst>
                                    </p:anim>
                                    <p:animEffect transition="in" filter="wipe(right)" prLst="gradientSize: 0.1">
                                      <p:cBhvr>
                                        <p:cTn id="9" dur="1000"/>
                                        <p:tgtEl>
                                          <p:spTgt spid="100358"/>
                                        </p:tgtEl>
                                      </p:cBhvr>
                                    </p:animEffect>
                                  </p:childTnLst>
                                </p:cTn>
                              </p:par>
                            </p:childTnLst>
                          </p:cTn>
                        </p:par>
                      </p:childTnLst>
                    </p:cTn>
                  </p:par>
                  <p:par>
                    <p:cTn id="10" fill="hold">
                      <p:stCondLst>
                        <p:cond delay="indefinite"/>
                      </p:stCondLst>
                      <p:childTnLst>
                        <p:par>
                          <p:cTn id="11" fill="hold">
                            <p:stCondLst>
                              <p:cond delay="0"/>
                            </p:stCondLst>
                            <p:childTnLst>
                              <p:par>
                                <p:cTn id="12" presetID="44" presetClass="entr" presetSubtype="0" fill="hold" grpId="0" nodeType="clickEffect">
                                  <p:stCondLst>
                                    <p:cond delay="0"/>
                                  </p:stCondLst>
                                  <p:childTnLst>
                                    <p:set>
                                      <p:cBhvr>
                                        <p:cTn id="13" dur="indefinite" fill="hold">
                                          <p:stCondLst>
                                            <p:cond delay="0"/>
                                          </p:stCondLst>
                                        </p:cTn>
                                        <p:tgtEl>
                                          <p:spTgt spid="100359">
                                            <p:txEl>
                                              <p:charRg st="0" end="13"/>
                                            </p:txEl>
                                          </p:spTgt>
                                        </p:tgtEl>
                                        <p:attrNameLst>
                                          <p:attrName>style.visibility</p:attrName>
                                        </p:attrNameLst>
                                      </p:cBhvr>
                                      <p:to>
                                        <p:strVal val="visible"/>
                                      </p:to>
                                    </p:set>
                                    <p:animEffect transition="in" filter="fade">
                                      <p:cBhvr>
                                        <p:cTn id="14" dur="500"/>
                                        <p:tgtEl>
                                          <p:spTgt spid="100359">
                                            <p:txEl>
                                              <p:charRg st="0" end="13"/>
                                            </p:txEl>
                                          </p:spTgt>
                                        </p:tgtEl>
                                      </p:cBhvr>
                                    </p:animEffect>
                                    <p:anim calcmode="lin" valueType="num">
                                      <p:cBhvr>
                                        <p:cTn id="15" dur="500" fill="hold"/>
                                        <p:tgtEl>
                                          <p:spTgt spid="100359">
                                            <p:txEl>
                                              <p:charRg st="0" end="13"/>
                                            </p:txEl>
                                          </p:spTgt>
                                        </p:tgtEl>
                                        <p:attrNameLst>
                                          <p:attrName>ppt_x</p:attrName>
                                        </p:attrNameLst>
                                      </p:cBhvr>
                                      <p:tavLst>
                                        <p:tav tm="0">
                                          <p:val>
                                            <p:strVal val="#ppt_x"/>
                                          </p:val>
                                        </p:tav>
                                        <p:tav tm="100000">
                                          <p:val>
                                            <p:strVal val="#ppt_x"/>
                                          </p:val>
                                        </p:tav>
                                      </p:tavLst>
                                    </p:anim>
                                    <p:anim calcmode="lin" valueType="num">
                                      <p:cBhvr>
                                        <p:cTn id="16" dur="500" fill="hold"/>
                                        <p:tgtEl>
                                          <p:spTgt spid="100359">
                                            <p:txEl>
                                              <p:charRg st="0" end="13"/>
                                            </p:txEl>
                                          </p:spTgt>
                                        </p:tgtEl>
                                        <p:attrNameLst>
                                          <p:attrName>ppt_y</p:attrName>
                                        </p:attrNameLst>
                                      </p:cBhvr>
                                      <p:tavLst>
                                        <p:tav tm="0">
                                          <p:val>
                                            <p:strVal val="#ppt_y+.05"/>
                                          </p:val>
                                        </p:tav>
                                        <p:tav tm="100000">
                                          <p:val>
                                            <p:strVal val="#ppt_y"/>
                                          </p:val>
                                        </p:tav>
                                      </p:tavLst>
                                    </p:anim>
                                  </p:childTnLst>
                                </p:cTn>
                              </p:par>
                              <p:par>
                                <p:cTn id="17" presetID="44" presetClass="entr" presetSubtype="0" fill="hold" grpId="0" nodeType="withEffect">
                                  <p:stCondLst>
                                    <p:cond delay="0"/>
                                  </p:stCondLst>
                                  <p:childTnLst>
                                    <p:set>
                                      <p:cBhvr>
                                        <p:cTn id="18" dur="indefinite" fill="hold">
                                          <p:stCondLst>
                                            <p:cond delay="0"/>
                                          </p:stCondLst>
                                        </p:cTn>
                                        <p:tgtEl>
                                          <p:spTgt spid="100359">
                                            <p:txEl>
                                              <p:charRg st="13" end="17"/>
                                            </p:txEl>
                                          </p:spTgt>
                                        </p:tgtEl>
                                        <p:attrNameLst>
                                          <p:attrName>style.visibility</p:attrName>
                                        </p:attrNameLst>
                                      </p:cBhvr>
                                      <p:to>
                                        <p:strVal val="visible"/>
                                      </p:to>
                                    </p:set>
                                    <p:animEffect transition="in" filter="fade">
                                      <p:cBhvr>
                                        <p:cTn id="19" dur="500"/>
                                        <p:tgtEl>
                                          <p:spTgt spid="100359">
                                            <p:txEl>
                                              <p:charRg st="13" end="17"/>
                                            </p:txEl>
                                          </p:spTgt>
                                        </p:tgtEl>
                                      </p:cBhvr>
                                    </p:animEffect>
                                    <p:anim calcmode="lin" valueType="num">
                                      <p:cBhvr>
                                        <p:cTn id="20" dur="500" fill="hold"/>
                                        <p:tgtEl>
                                          <p:spTgt spid="100359">
                                            <p:txEl>
                                              <p:charRg st="13" end="17"/>
                                            </p:txEl>
                                          </p:spTgt>
                                        </p:tgtEl>
                                        <p:attrNameLst>
                                          <p:attrName>ppt_x</p:attrName>
                                        </p:attrNameLst>
                                      </p:cBhvr>
                                      <p:tavLst>
                                        <p:tav tm="0">
                                          <p:val>
                                            <p:strVal val="#ppt_x"/>
                                          </p:val>
                                        </p:tav>
                                        <p:tav tm="100000">
                                          <p:val>
                                            <p:strVal val="#ppt_x"/>
                                          </p:val>
                                        </p:tav>
                                      </p:tavLst>
                                    </p:anim>
                                    <p:anim calcmode="lin" valueType="num">
                                      <p:cBhvr>
                                        <p:cTn id="21" dur="500" fill="hold"/>
                                        <p:tgtEl>
                                          <p:spTgt spid="100359">
                                            <p:txEl>
                                              <p:charRg st="13" end="17"/>
                                            </p:txEl>
                                          </p:spTgt>
                                        </p:tgtEl>
                                        <p:attrNameLst>
                                          <p:attrName>ppt_y</p:attrName>
                                        </p:attrNameLst>
                                      </p:cBhvr>
                                      <p:tavLst>
                                        <p:tav tm="0">
                                          <p:val>
                                            <p:strVal val="#ppt_y+.05"/>
                                          </p:val>
                                        </p:tav>
                                        <p:tav tm="100000">
                                          <p:val>
                                            <p:strVal val="#ppt_y"/>
                                          </p:val>
                                        </p:tav>
                                      </p:tavLst>
                                    </p:anim>
                                  </p:childTnLst>
                                </p:cTn>
                              </p:par>
                              <p:par>
                                <p:cTn id="22" presetID="44" presetClass="entr" presetSubtype="0" fill="hold" grpId="0" nodeType="withEffect">
                                  <p:stCondLst>
                                    <p:cond delay="0"/>
                                  </p:stCondLst>
                                  <p:childTnLst>
                                    <p:set>
                                      <p:cBhvr>
                                        <p:cTn id="23" dur="indefinite" fill="hold">
                                          <p:stCondLst>
                                            <p:cond delay="0"/>
                                          </p:stCondLst>
                                        </p:cTn>
                                        <p:tgtEl>
                                          <p:spTgt spid="100359">
                                            <p:txEl>
                                              <p:charRg st="17" end="21"/>
                                            </p:txEl>
                                          </p:spTgt>
                                        </p:tgtEl>
                                        <p:attrNameLst>
                                          <p:attrName>style.visibility</p:attrName>
                                        </p:attrNameLst>
                                      </p:cBhvr>
                                      <p:to>
                                        <p:strVal val="visible"/>
                                      </p:to>
                                    </p:set>
                                    <p:animEffect transition="in" filter="fade">
                                      <p:cBhvr>
                                        <p:cTn id="24" dur="500"/>
                                        <p:tgtEl>
                                          <p:spTgt spid="100359">
                                            <p:txEl>
                                              <p:charRg st="17" end="21"/>
                                            </p:txEl>
                                          </p:spTgt>
                                        </p:tgtEl>
                                      </p:cBhvr>
                                    </p:animEffect>
                                    <p:anim calcmode="lin" valueType="num">
                                      <p:cBhvr>
                                        <p:cTn id="25" dur="500" fill="hold"/>
                                        <p:tgtEl>
                                          <p:spTgt spid="100359">
                                            <p:txEl>
                                              <p:charRg st="17" end="21"/>
                                            </p:txEl>
                                          </p:spTgt>
                                        </p:tgtEl>
                                        <p:attrNameLst>
                                          <p:attrName>ppt_x</p:attrName>
                                        </p:attrNameLst>
                                      </p:cBhvr>
                                      <p:tavLst>
                                        <p:tav tm="0">
                                          <p:val>
                                            <p:strVal val="#ppt_x"/>
                                          </p:val>
                                        </p:tav>
                                        <p:tav tm="100000">
                                          <p:val>
                                            <p:strVal val="#ppt_x"/>
                                          </p:val>
                                        </p:tav>
                                      </p:tavLst>
                                    </p:anim>
                                    <p:anim calcmode="lin" valueType="num">
                                      <p:cBhvr>
                                        <p:cTn id="26" dur="500" fill="hold"/>
                                        <p:tgtEl>
                                          <p:spTgt spid="100359">
                                            <p:txEl>
                                              <p:charRg st="17" end="21"/>
                                            </p:txEl>
                                          </p:spTgt>
                                        </p:tgtEl>
                                        <p:attrNameLst>
                                          <p:attrName>ppt_y</p:attrName>
                                        </p:attrNameLst>
                                      </p:cBhvr>
                                      <p:tavLst>
                                        <p:tav tm="0">
                                          <p:val>
                                            <p:strVal val="#ppt_y+.05"/>
                                          </p:val>
                                        </p:tav>
                                        <p:tav tm="100000">
                                          <p:val>
                                            <p:strVal val="#ppt_y"/>
                                          </p:val>
                                        </p:tav>
                                      </p:tavLst>
                                    </p:anim>
                                  </p:childTnLst>
                                </p:cTn>
                              </p:par>
                              <p:par>
                                <p:cTn id="27" presetID="44" presetClass="entr" presetSubtype="0" fill="hold" grpId="0" nodeType="withEffect">
                                  <p:stCondLst>
                                    <p:cond delay="0"/>
                                  </p:stCondLst>
                                  <p:childTnLst>
                                    <p:set>
                                      <p:cBhvr>
                                        <p:cTn id="28" dur="indefinite" fill="hold">
                                          <p:stCondLst>
                                            <p:cond delay="0"/>
                                          </p:stCondLst>
                                        </p:cTn>
                                        <p:tgtEl>
                                          <p:spTgt spid="100359">
                                            <p:txEl>
                                              <p:charRg st="21" end="25"/>
                                            </p:txEl>
                                          </p:spTgt>
                                        </p:tgtEl>
                                        <p:attrNameLst>
                                          <p:attrName>style.visibility</p:attrName>
                                        </p:attrNameLst>
                                      </p:cBhvr>
                                      <p:to>
                                        <p:strVal val="visible"/>
                                      </p:to>
                                    </p:set>
                                    <p:animEffect transition="in" filter="fade">
                                      <p:cBhvr>
                                        <p:cTn id="29" dur="500"/>
                                        <p:tgtEl>
                                          <p:spTgt spid="100359">
                                            <p:txEl>
                                              <p:charRg st="21" end="25"/>
                                            </p:txEl>
                                          </p:spTgt>
                                        </p:tgtEl>
                                      </p:cBhvr>
                                    </p:animEffect>
                                    <p:anim calcmode="lin" valueType="num">
                                      <p:cBhvr>
                                        <p:cTn id="30" dur="500" fill="hold"/>
                                        <p:tgtEl>
                                          <p:spTgt spid="100359">
                                            <p:txEl>
                                              <p:charRg st="21" end="25"/>
                                            </p:txEl>
                                          </p:spTgt>
                                        </p:tgtEl>
                                        <p:attrNameLst>
                                          <p:attrName>ppt_x</p:attrName>
                                        </p:attrNameLst>
                                      </p:cBhvr>
                                      <p:tavLst>
                                        <p:tav tm="0">
                                          <p:val>
                                            <p:strVal val="#ppt_x"/>
                                          </p:val>
                                        </p:tav>
                                        <p:tav tm="100000">
                                          <p:val>
                                            <p:strVal val="#ppt_x"/>
                                          </p:val>
                                        </p:tav>
                                      </p:tavLst>
                                    </p:anim>
                                    <p:anim calcmode="lin" valueType="num">
                                      <p:cBhvr>
                                        <p:cTn id="31" dur="500" fill="hold"/>
                                        <p:tgtEl>
                                          <p:spTgt spid="100359">
                                            <p:txEl>
                                              <p:charRg st="21" end="25"/>
                                            </p:txEl>
                                          </p:spTgt>
                                        </p:tgtEl>
                                        <p:attrNameLst>
                                          <p:attrName>ppt_y</p:attrName>
                                        </p:attrNameLst>
                                      </p:cBhvr>
                                      <p:tavLst>
                                        <p:tav tm="0">
                                          <p:val>
                                            <p:strVal val="#ppt_y+.05"/>
                                          </p:val>
                                        </p:tav>
                                        <p:tav tm="100000">
                                          <p:val>
                                            <p:strVal val="#ppt_y"/>
                                          </p:val>
                                        </p:tav>
                                      </p:tavLst>
                                    </p:anim>
                                  </p:childTnLst>
                                </p:cTn>
                              </p:par>
                              <p:par>
                                <p:cTn id="32" presetID="44" presetClass="entr" presetSubtype="0" fill="hold" grpId="0" nodeType="withEffect">
                                  <p:stCondLst>
                                    <p:cond delay="0"/>
                                  </p:stCondLst>
                                  <p:childTnLst>
                                    <p:set>
                                      <p:cBhvr>
                                        <p:cTn id="33" dur="indefinite" fill="hold">
                                          <p:stCondLst>
                                            <p:cond delay="0"/>
                                          </p:stCondLst>
                                        </p:cTn>
                                        <p:tgtEl>
                                          <p:spTgt spid="100359">
                                            <p:txEl>
                                              <p:charRg st="25" end="29"/>
                                            </p:txEl>
                                          </p:spTgt>
                                        </p:tgtEl>
                                        <p:attrNameLst>
                                          <p:attrName>style.visibility</p:attrName>
                                        </p:attrNameLst>
                                      </p:cBhvr>
                                      <p:to>
                                        <p:strVal val="visible"/>
                                      </p:to>
                                    </p:set>
                                    <p:animEffect transition="in" filter="fade">
                                      <p:cBhvr>
                                        <p:cTn id="34" dur="500"/>
                                        <p:tgtEl>
                                          <p:spTgt spid="100359">
                                            <p:txEl>
                                              <p:charRg st="25" end="29"/>
                                            </p:txEl>
                                          </p:spTgt>
                                        </p:tgtEl>
                                      </p:cBhvr>
                                    </p:animEffect>
                                    <p:anim calcmode="lin" valueType="num">
                                      <p:cBhvr>
                                        <p:cTn id="35" dur="500" fill="hold"/>
                                        <p:tgtEl>
                                          <p:spTgt spid="100359">
                                            <p:txEl>
                                              <p:charRg st="25" end="29"/>
                                            </p:txEl>
                                          </p:spTgt>
                                        </p:tgtEl>
                                        <p:attrNameLst>
                                          <p:attrName>ppt_x</p:attrName>
                                        </p:attrNameLst>
                                      </p:cBhvr>
                                      <p:tavLst>
                                        <p:tav tm="0">
                                          <p:val>
                                            <p:strVal val="#ppt_x"/>
                                          </p:val>
                                        </p:tav>
                                        <p:tav tm="100000">
                                          <p:val>
                                            <p:strVal val="#ppt_x"/>
                                          </p:val>
                                        </p:tav>
                                      </p:tavLst>
                                    </p:anim>
                                    <p:anim calcmode="lin" valueType="num">
                                      <p:cBhvr>
                                        <p:cTn id="36" dur="500" fill="hold"/>
                                        <p:tgtEl>
                                          <p:spTgt spid="100359">
                                            <p:txEl>
                                              <p:charRg st="25" end="29"/>
                                            </p:txEl>
                                          </p:spTgt>
                                        </p:tgtEl>
                                        <p:attrNameLst>
                                          <p:attrName>ppt_y</p:attrName>
                                        </p:attrNameLst>
                                      </p:cBhvr>
                                      <p:tavLst>
                                        <p:tav tm="0">
                                          <p:val>
                                            <p:strVal val="#ppt_y+.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358" grpId="0"/>
      <p:bldP spid="100359" grpId="0" build="p">
        <p:tmplLst>
          <p:tmpl lvl="1">
            <p:tnLst>
              <p:par>
                <p:cTn presetID="44" presetClass="entr" presetSubtype="0" fill="hold" nodeType="clickEffect">
                  <p:stCondLst>
                    <p:cond delay="0"/>
                  </p:stCondLst>
                  <p:childTnLst>
                    <p:set>
                      <p:cBhvr>
                        <p:cTn dur="indefinite" fill="hold">
                          <p:stCondLst>
                            <p:cond delay="0"/>
                          </p:stCondLst>
                        </p:cTn>
                        <p:tgtEl>
                          <p:spTgt spid="100359"/>
                        </p:tgtEl>
                        <p:attrNameLst>
                          <p:attrName>style.visibility</p:attrName>
                        </p:attrNameLst>
                      </p:cBhvr>
                      <p:to>
                        <p:strVal val="visible"/>
                      </p:to>
                    </p:set>
                    <p:animEffect transition="in" filter="fade">
                      <p:cBhvr>
                        <p:cTn dur="500"/>
                        <p:tgtEl>
                          <p:spTgt spid="100359"/>
                        </p:tgtEl>
                      </p:cBhvr>
                    </p:animEffect>
                    <p:anim calcmode="lin" valueType="num">
                      <p:cBhvr>
                        <p:cTn dur="500" fill="hold"/>
                        <p:tgtEl>
                          <p:spTgt spid="100359"/>
                        </p:tgtEl>
                        <p:attrNameLst>
                          <p:attrName>ppt_x</p:attrName>
                        </p:attrNameLst>
                      </p:cBhvr>
                      <p:tavLst>
                        <p:tav tm="0">
                          <p:val>
                            <p:strVal val="#ppt_x"/>
                          </p:val>
                        </p:tav>
                        <p:tav tm="100000">
                          <p:val>
                            <p:strVal val="#ppt_x"/>
                          </p:val>
                        </p:tav>
                      </p:tavLst>
                    </p:anim>
                    <p:anim calcmode="lin" valueType="num">
                      <p:cBhvr>
                        <p:cTn dur="500" fill="hold"/>
                        <p:tgtEl>
                          <p:spTgt spid="100359"/>
                        </p:tgtEl>
                        <p:attrNameLst>
                          <p:attrName>ppt_y</p:attrName>
                        </p:attrNameLst>
                      </p:cBhvr>
                      <p:tavLst>
                        <p:tav tm="0">
                          <p:val>
                            <p:strVal val="#ppt_y+.05"/>
                          </p:val>
                        </p:tav>
                        <p:tav tm="100000">
                          <p:val>
                            <p:strVal val="#ppt_y"/>
                          </p:val>
                        </p:tav>
                      </p:tavLst>
                    </p:anim>
                  </p:childTnLst>
                </p:cTn>
              </p:par>
            </p:tnLst>
          </p:tmpl>
          <p:tmpl lvl="2">
            <p:tnLst>
              <p:par>
                <p:cTn presetID="44" presetClass="entr" presetSubtype="0" fill="hold" nodeType="withEffect">
                  <p:stCondLst>
                    <p:cond delay="0"/>
                  </p:stCondLst>
                  <p:childTnLst>
                    <p:set>
                      <p:cBhvr>
                        <p:cTn dur="indefinite" fill="hold">
                          <p:stCondLst>
                            <p:cond delay="0"/>
                          </p:stCondLst>
                        </p:cTn>
                        <p:tgtEl>
                          <p:spTgt spid="100359"/>
                        </p:tgtEl>
                        <p:attrNameLst>
                          <p:attrName>style.visibility</p:attrName>
                        </p:attrNameLst>
                      </p:cBhvr>
                      <p:to>
                        <p:strVal val="visible"/>
                      </p:to>
                    </p:set>
                    <p:animEffect transition="in" filter="fade">
                      <p:cBhvr>
                        <p:cTn dur="500"/>
                        <p:tgtEl>
                          <p:spTgt spid="100359"/>
                        </p:tgtEl>
                      </p:cBhvr>
                    </p:animEffect>
                    <p:anim calcmode="lin" valueType="num">
                      <p:cBhvr>
                        <p:cTn dur="500" fill="hold"/>
                        <p:tgtEl>
                          <p:spTgt spid="100359"/>
                        </p:tgtEl>
                        <p:attrNameLst>
                          <p:attrName>ppt_x</p:attrName>
                        </p:attrNameLst>
                      </p:cBhvr>
                      <p:tavLst>
                        <p:tav tm="0">
                          <p:val>
                            <p:strVal val="#ppt_x"/>
                          </p:val>
                        </p:tav>
                        <p:tav tm="100000">
                          <p:val>
                            <p:strVal val="#ppt_x"/>
                          </p:val>
                        </p:tav>
                      </p:tavLst>
                    </p:anim>
                    <p:anim calcmode="lin" valueType="num">
                      <p:cBhvr>
                        <p:cTn dur="500" fill="hold"/>
                        <p:tgtEl>
                          <p:spTgt spid="100359"/>
                        </p:tgtEl>
                        <p:attrNameLst>
                          <p:attrName>ppt_y</p:attrName>
                        </p:attrNameLst>
                      </p:cBhvr>
                      <p:tavLst>
                        <p:tav tm="0">
                          <p:val>
                            <p:strVal val="#ppt_y+.05"/>
                          </p:val>
                        </p:tav>
                        <p:tav tm="100000">
                          <p:val>
                            <p:strVal val="#ppt_y"/>
                          </p:val>
                        </p:tav>
                      </p:tavLst>
                    </p:anim>
                  </p:childTnLst>
                </p:cTn>
              </p:par>
            </p:tnLst>
          </p:tmpl>
          <p:tmpl lvl="3">
            <p:tnLst>
              <p:par>
                <p:cTn presetID="44" presetClass="entr" presetSubtype="0" fill="hold" nodeType="withEffect">
                  <p:stCondLst>
                    <p:cond delay="0"/>
                  </p:stCondLst>
                  <p:childTnLst>
                    <p:set>
                      <p:cBhvr>
                        <p:cTn dur="indefinite" fill="hold">
                          <p:stCondLst>
                            <p:cond delay="0"/>
                          </p:stCondLst>
                        </p:cTn>
                        <p:tgtEl>
                          <p:spTgt spid="100359"/>
                        </p:tgtEl>
                        <p:attrNameLst>
                          <p:attrName>style.visibility</p:attrName>
                        </p:attrNameLst>
                      </p:cBhvr>
                      <p:to>
                        <p:strVal val="visible"/>
                      </p:to>
                    </p:set>
                    <p:animEffect transition="in" filter="fade">
                      <p:cBhvr>
                        <p:cTn dur="500"/>
                        <p:tgtEl>
                          <p:spTgt spid="100359"/>
                        </p:tgtEl>
                      </p:cBhvr>
                    </p:animEffect>
                    <p:anim calcmode="lin" valueType="num">
                      <p:cBhvr>
                        <p:cTn dur="500" fill="hold"/>
                        <p:tgtEl>
                          <p:spTgt spid="100359"/>
                        </p:tgtEl>
                        <p:attrNameLst>
                          <p:attrName>ppt_x</p:attrName>
                        </p:attrNameLst>
                      </p:cBhvr>
                      <p:tavLst>
                        <p:tav tm="0">
                          <p:val>
                            <p:strVal val="#ppt_x"/>
                          </p:val>
                        </p:tav>
                        <p:tav tm="100000">
                          <p:val>
                            <p:strVal val="#ppt_x"/>
                          </p:val>
                        </p:tav>
                      </p:tavLst>
                    </p:anim>
                    <p:anim calcmode="lin" valueType="num">
                      <p:cBhvr>
                        <p:cTn dur="500" fill="hold"/>
                        <p:tgtEl>
                          <p:spTgt spid="100359"/>
                        </p:tgtEl>
                        <p:attrNameLst>
                          <p:attrName>ppt_y</p:attrName>
                        </p:attrNameLst>
                      </p:cBhvr>
                      <p:tavLst>
                        <p:tav tm="0">
                          <p:val>
                            <p:strVal val="#ppt_y+.05"/>
                          </p:val>
                        </p:tav>
                        <p:tav tm="100000">
                          <p:val>
                            <p:strVal val="#ppt_y"/>
                          </p:val>
                        </p:tav>
                      </p:tavLst>
                    </p:anim>
                  </p:childTnLst>
                </p:cTn>
              </p:par>
            </p:tnLst>
          </p:tmpl>
          <p:tmpl lvl="4">
            <p:tnLst>
              <p:par>
                <p:cTn presetID="44" presetClass="entr" presetSubtype="0" fill="hold" nodeType="withEffect">
                  <p:stCondLst>
                    <p:cond delay="0"/>
                  </p:stCondLst>
                  <p:childTnLst>
                    <p:set>
                      <p:cBhvr>
                        <p:cTn dur="indefinite" fill="hold">
                          <p:stCondLst>
                            <p:cond delay="0"/>
                          </p:stCondLst>
                        </p:cTn>
                        <p:tgtEl>
                          <p:spTgt spid="100359"/>
                        </p:tgtEl>
                        <p:attrNameLst>
                          <p:attrName>style.visibility</p:attrName>
                        </p:attrNameLst>
                      </p:cBhvr>
                      <p:to>
                        <p:strVal val="visible"/>
                      </p:to>
                    </p:set>
                    <p:animEffect transition="in" filter="fade">
                      <p:cBhvr>
                        <p:cTn dur="500"/>
                        <p:tgtEl>
                          <p:spTgt spid="100359"/>
                        </p:tgtEl>
                      </p:cBhvr>
                    </p:animEffect>
                    <p:anim calcmode="lin" valueType="num">
                      <p:cBhvr>
                        <p:cTn dur="500" fill="hold"/>
                        <p:tgtEl>
                          <p:spTgt spid="100359"/>
                        </p:tgtEl>
                        <p:attrNameLst>
                          <p:attrName>ppt_x</p:attrName>
                        </p:attrNameLst>
                      </p:cBhvr>
                      <p:tavLst>
                        <p:tav tm="0">
                          <p:val>
                            <p:strVal val="#ppt_x"/>
                          </p:val>
                        </p:tav>
                        <p:tav tm="100000">
                          <p:val>
                            <p:strVal val="#ppt_x"/>
                          </p:val>
                        </p:tav>
                      </p:tavLst>
                    </p:anim>
                    <p:anim calcmode="lin" valueType="num">
                      <p:cBhvr>
                        <p:cTn dur="500" fill="hold"/>
                        <p:tgtEl>
                          <p:spTgt spid="100359"/>
                        </p:tgtEl>
                        <p:attrNameLst>
                          <p:attrName>ppt_y</p:attrName>
                        </p:attrNameLst>
                      </p:cBhvr>
                      <p:tavLst>
                        <p:tav tm="0">
                          <p:val>
                            <p:strVal val="#ppt_y+.05"/>
                          </p:val>
                        </p:tav>
                        <p:tav tm="100000">
                          <p:val>
                            <p:strVal val="#ppt_y"/>
                          </p:val>
                        </p:tav>
                      </p:tavLst>
                    </p:anim>
                  </p:childTnLst>
                </p:cTn>
              </p:par>
            </p:tnLst>
          </p:tmpl>
          <p:tmpl lvl="5">
            <p:tnLst>
              <p:par>
                <p:cTn presetID="44" presetClass="entr" presetSubtype="0" fill="hold" nodeType="withEffect">
                  <p:stCondLst>
                    <p:cond delay="0"/>
                  </p:stCondLst>
                  <p:childTnLst>
                    <p:set>
                      <p:cBhvr>
                        <p:cTn dur="indefinite" fill="hold">
                          <p:stCondLst>
                            <p:cond delay="0"/>
                          </p:stCondLst>
                        </p:cTn>
                        <p:tgtEl>
                          <p:spTgt spid="100359"/>
                        </p:tgtEl>
                        <p:attrNameLst>
                          <p:attrName>style.visibility</p:attrName>
                        </p:attrNameLst>
                      </p:cBhvr>
                      <p:to>
                        <p:strVal val="visible"/>
                      </p:to>
                    </p:set>
                    <p:animEffect transition="in" filter="fade">
                      <p:cBhvr>
                        <p:cTn dur="500"/>
                        <p:tgtEl>
                          <p:spTgt spid="100359"/>
                        </p:tgtEl>
                      </p:cBhvr>
                    </p:animEffect>
                    <p:anim calcmode="lin" valueType="num">
                      <p:cBhvr>
                        <p:cTn dur="500" fill="hold"/>
                        <p:tgtEl>
                          <p:spTgt spid="100359"/>
                        </p:tgtEl>
                        <p:attrNameLst>
                          <p:attrName>ppt_x</p:attrName>
                        </p:attrNameLst>
                      </p:cBhvr>
                      <p:tavLst>
                        <p:tav tm="0">
                          <p:val>
                            <p:strVal val="#ppt_x"/>
                          </p:val>
                        </p:tav>
                        <p:tav tm="100000">
                          <p:val>
                            <p:strVal val="#ppt_x"/>
                          </p:val>
                        </p:tav>
                      </p:tavLst>
                    </p:anim>
                    <p:anim calcmode="lin" valueType="num">
                      <p:cBhvr>
                        <p:cTn dur="500" fill="hold"/>
                        <p:tgtEl>
                          <p:spTgt spid="100359"/>
                        </p:tgtEl>
                        <p:attrNameLst>
                          <p:attrName>ppt_y</p:attrName>
                        </p:attrNameLst>
                      </p:cBhvr>
                      <p:tavLst>
                        <p:tav tm="0">
                          <p:val>
                            <p:strVal val="#ppt_y+.05"/>
                          </p:val>
                        </p:tav>
                        <p:tav tm="100000">
                          <p:val>
                            <p:strVal val="#ppt_y"/>
                          </p:val>
                        </p:tav>
                      </p:tavLst>
                    </p:anim>
                  </p:childTnLst>
                </p:cTn>
              </p:par>
            </p:tnLst>
          </p:tmpl>
        </p:tmplLst>
      </p:bldP>
    </p:bldLst>
  </p:timing>
  <p:hf sldNum="0" hdr="0" ftr="0" dt="0"/>
  <p:txStyles>
    <p:titleStyle>
      <a:lvl1pPr algn="l" rtl="0" eaLnBrk="0" fontAlgn="base" hangingPunct="0">
        <a:spcBef>
          <a:spcPct val="0"/>
        </a:spcBef>
        <a:spcAft>
          <a:spcPct val="0"/>
        </a:spcAft>
        <a:defRPr sz="3600">
          <a:solidFill>
            <a:schemeClr val="tx2"/>
          </a:solidFill>
          <a:latin typeface="+mj-lt"/>
          <a:ea typeface="+mj-ea"/>
          <a:cs typeface="+mj-cs"/>
        </a:defRPr>
      </a:lvl1pPr>
      <a:lvl2pPr algn="l" rtl="0" eaLnBrk="0" fontAlgn="base" hangingPunct="0">
        <a:spcBef>
          <a:spcPct val="0"/>
        </a:spcBef>
        <a:spcAft>
          <a:spcPct val="0"/>
        </a:spcAft>
        <a:defRPr sz="3600">
          <a:solidFill>
            <a:schemeClr val="tx2"/>
          </a:solidFill>
          <a:latin typeface="Arial" panose="020B0604020202020204" pitchFamily="34" charset="0"/>
          <a:ea typeface="宋体" panose="02010600030101010101" pitchFamily="2" charset="-122"/>
        </a:defRPr>
      </a:lvl2pPr>
      <a:lvl3pPr algn="l" rtl="0" eaLnBrk="0" fontAlgn="base" hangingPunct="0">
        <a:spcBef>
          <a:spcPct val="0"/>
        </a:spcBef>
        <a:spcAft>
          <a:spcPct val="0"/>
        </a:spcAft>
        <a:defRPr sz="3600">
          <a:solidFill>
            <a:schemeClr val="tx2"/>
          </a:solidFill>
          <a:latin typeface="Arial" panose="020B0604020202020204" pitchFamily="34" charset="0"/>
          <a:ea typeface="宋体" panose="02010600030101010101" pitchFamily="2" charset="-122"/>
        </a:defRPr>
      </a:lvl3pPr>
      <a:lvl4pPr algn="l" rtl="0" eaLnBrk="0" fontAlgn="base" hangingPunct="0">
        <a:spcBef>
          <a:spcPct val="0"/>
        </a:spcBef>
        <a:spcAft>
          <a:spcPct val="0"/>
        </a:spcAft>
        <a:defRPr sz="3600">
          <a:solidFill>
            <a:schemeClr val="tx2"/>
          </a:solidFill>
          <a:latin typeface="Arial" panose="020B0604020202020204" pitchFamily="34" charset="0"/>
          <a:ea typeface="宋体" panose="02010600030101010101" pitchFamily="2" charset="-122"/>
        </a:defRPr>
      </a:lvl4pPr>
      <a:lvl5pPr algn="l" rtl="0" eaLnBrk="0" fontAlgn="base" hangingPunct="0">
        <a:spcBef>
          <a:spcPct val="0"/>
        </a:spcBef>
        <a:spcAft>
          <a:spcPct val="0"/>
        </a:spcAft>
        <a:defRPr sz="3600">
          <a:solidFill>
            <a:schemeClr val="tx2"/>
          </a:solidFill>
          <a:latin typeface="Arial" panose="020B0604020202020204" pitchFamily="34" charset="0"/>
          <a:ea typeface="宋体" panose="02010600030101010101" pitchFamily="2" charset="-122"/>
        </a:defRPr>
      </a:lvl5pPr>
      <a:lvl6pPr marL="457200" algn="l" rtl="0" fontAlgn="base">
        <a:spcBef>
          <a:spcPct val="0"/>
        </a:spcBef>
        <a:spcAft>
          <a:spcPct val="0"/>
        </a:spcAft>
        <a:defRPr sz="3600">
          <a:solidFill>
            <a:schemeClr val="tx2"/>
          </a:solidFill>
          <a:latin typeface="Arial" panose="020B0604020202020204" pitchFamily="34" charset="0"/>
          <a:ea typeface="宋体" panose="02010600030101010101" pitchFamily="2" charset="-122"/>
        </a:defRPr>
      </a:lvl6pPr>
      <a:lvl7pPr marL="914400" algn="l" rtl="0" fontAlgn="base">
        <a:spcBef>
          <a:spcPct val="0"/>
        </a:spcBef>
        <a:spcAft>
          <a:spcPct val="0"/>
        </a:spcAft>
        <a:defRPr sz="3600">
          <a:solidFill>
            <a:schemeClr val="tx2"/>
          </a:solidFill>
          <a:latin typeface="Arial" panose="020B0604020202020204" pitchFamily="34" charset="0"/>
          <a:ea typeface="宋体" panose="02010600030101010101" pitchFamily="2" charset="-122"/>
        </a:defRPr>
      </a:lvl7pPr>
      <a:lvl8pPr marL="1371600" algn="l" rtl="0" fontAlgn="base">
        <a:spcBef>
          <a:spcPct val="0"/>
        </a:spcBef>
        <a:spcAft>
          <a:spcPct val="0"/>
        </a:spcAft>
        <a:defRPr sz="3600">
          <a:solidFill>
            <a:schemeClr val="tx2"/>
          </a:solidFill>
          <a:latin typeface="Arial" panose="020B0604020202020204" pitchFamily="34" charset="0"/>
          <a:ea typeface="宋体" panose="02010600030101010101" pitchFamily="2" charset="-122"/>
        </a:defRPr>
      </a:lvl8pPr>
      <a:lvl9pPr marL="1828800" algn="l" rtl="0" fontAlgn="base">
        <a:spcBef>
          <a:spcPct val="0"/>
        </a:spcBef>
        <a:spcAft>
          <a:spcPct val="0"/>
        </a:spcAft>
        <a:defRPr sz="3600">
          <a:solidFill>
            <a:schemeClr val="tx2"/>
          </a:solidFill>
          <a:latin typeface="Arial" panose="020B060402020202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vl6pPr marL="25146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6pPr>
      <a:lvl7pPr marL="29718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7pPr>
      <a:lvl8pPr marL="34290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8pPr>
      <a:lvl9pPr marL="38862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9.png"/></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7.pn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8.pn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hyperlink" Target="http://www.cantonfair.org.cn/en/index.aspx" TargetMode="External"/><Relationship Id="rId1" Type="http://schemas.openxmlformats.org/officeDocument/2006/relationships/image" Target="../media/image9.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0.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jpeg"/></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1.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hyperlink" Target="http://www.sina.com/" TargetMode="External"/></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hyperlink" Target="http://www.alimama.com/" TargetMode="External"/><Relationship Id="rId1" Type="http://schemas.openxmlformats.org/officeDocument/2006/relationships/hyperlink" Target="http://www.soufun.com/" TargetMode="External"/></Relationships>
</file>

<file path=ppt/slides/_rels/slide27.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hyperlink" Target="http://www.netease.com/" TargetMode="External"/><Relationship Id="rId2" Type="http://schemas.openxmlformats.org/officeDocument/2006/relationships/hyperlink" Target="http://www.gzbookcenter.com/" TargetMode="External"/><Relationship Id="rId1" Type="http://schemas.openxmlformats.org/officeDocument/2006/relationships/hyperlink" Target="http://www.china.com/" TargetMode="External"/></Relationships>
</file>

<file path=ppt/slides/_rels/slide28.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hyperlink" Target="http://www.made-in-china.com/" TargetMode="External"/><Relationship Id="rId2" Type="http://schemas.openxmlformats.org/officeDocument/2006/relationships/hyperlink" Target="http://www.51solution.com/" TargetMode="External"/><Relationship Id="rId1" Type="http://schemas.openxmlformats.org/officeDocument/2006/relationships/hyperlink" Target="http://www.51marry.com/" TargetMode="Externa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2.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hyperlink" Target="http://www.baosteel.com/" TargetMode="External"/><Relationship Id="rId2" Type="http://schemas.openxmlformats.org/officeDocument/2006/relationships/hyperlink" Target="http://www.expo2010.cn/" TargetMode="External"/><Relationship Id="rId1" Type="http://schemas.openxmlformats.org/officeDocument/2006/relationships/hyperlink" Target="http://www.yahoo.com/"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hyperlink" Target="http://www.xinhuanet.com/" TargetMode="External"/><Relationship Id="rId3" Type="http://schemas.openxmlformats.org/officeDocument/2006/relationships/hyperlink" Target="http://www.pconline.com.cn/" TargetMode="External"/><Relationship Id="rId2" Type="http://schemas.openxmlformats.org/officeDocument/2006/relationships/hyperlink" Target="http://www.telebird.com/" TargetMode="External"/><Relationship Id="rId1" Type="http://schemas.openxmlformats.org/officeDocument/2006/relationships/hyperlink" Target="http://www.eastday.com/" TargetMode="External"/></Relationships>
</file>

<file path=ppt/slides/_rels/slide4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hyperlink" Target="http://www.51fanli.com/" TargetMode="External"/><Relationship Id="rId1" Type="http://schemas.openxmlformats.org/officeDocument/2006/relationships/hyperlink" Target="http://www.people.com.cn/" TargetMode="External"/></Relationships>
</file>

<file path=ppt/slides/_rels/slide42.xml.rels><?xml version="1.0" encoding="UTF-8" standalone="yes"?>
<Relationships xmlns="http://schemas.openxmlformats.org/package/2006/relationships"><Relationship Id="rId7" Type="http://schemas.openxmlformats.org/officeDocument/2006/relationships/slideLayout" Target="../slideLayouts/slideLayout2.xml"/><Relationship Id="rId6" Type="http://schemas.openxmlformats.org/officeDocument/2006/relationships/hyperlink" Target="http://www.segate.com/" TargetMode="External"/><Relationship Id="rId5" Type="http://schemas.openxmlformats.org/officeDocument/2006/relationships/hyperlink" Target="http://www.netcity.com/" TargetMode="External"/><Relationship Id="rId4" Type="http://schemas.openxmlformats.org/officeDocument/2006/relationships/hyperlink" Target="http://www.china.com/" TargetMode="External"/><Relationship Id="rId3" Type="http://schemas.openxmlformats.org/officeDocument/2006/relationships/hyperlink" Target="http://www.yahoo.com/" TargetMode="External"/><Relationship Id="rId2" Type="http://schemas.openxmlformats.org/officeDocument/2006/relationships/hyperlink" Target="http://www.umiwi.com/" TargetMode="External"/><Relationship Id="rId1" Type="http://schemas.openxmlformats.org/officeDocument/2006/relationships/hyperlink" Target="http://www.eachnet.com/" TargetMode="Externa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hyperlink" Target="http://www.tsingtao.com.cn/" TargetMode="Externa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NULL" TargetMode="External"/><Relationship Id="rId2" Type="http://schemas.openxmlformats.org/officeDocument/2006/relationships/image" Target="../media/image14.png"/><Relationship Id="rId1" Type="http://schemas.openxmlformats.org/officeDocument/2006/relationships/image" Target="../media/image13.pn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hyperlink" Target="http://www.ytyaoye.com/" TargetMode="Externa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png"/></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4" Type="http://schemas.openxmlformats.org/officeDocument/2006/relationships/vmlDrawing" Target="../drawings/vmlDrawing1.vml"/><Relationship Id="rId3" Type="http://schemas.openxmlformats.org/officeDocument/2006/relationships/slideLayout" Target="../slideLayouts/slideLayout2.xml"/><Relationship Id="rId2" Type="http://schemas.openxmlformats.org/officeDocument/2006/relationships/image" Target="../media/image15.emf"/><Relationship Id="rId1" Type="http://schemas.openxmlformats.org/officeDocument/2006/relationships/oleObject" Target="../embeddings/oleObject1.bin"/></Relationships>
</file>

<file path=ppt/slides/_rels/slide75.xml.rels><?xml version="1.0" encoding="UTF-8" standalone="yes"?>
<Relationships xmlns="http://schemas.openxmlformats.org/package/2006/relationships"><Relationship Id="rId4" Type="http://schemas.openxmlformats.org/officeDocument/2006/relationships/vmlDrawing" Target="../drawings/vmlDrawing2.vml"/><Relationship Id="rId3" Type="http://schemas.openxmlformats.org/officeDocument/2006/relationships/slideLayout" Target="../slideLayouts/slideLayout12.xml"/><Relationship Id="rId2" Type="http://schemas.openxmlformats.org/officeDocument/2006/relationships/image" Target="../media/image16.emf"/><Relationship Id="rId1" Type="http://schemas.openxmlformats.org/officeDocument/2006/relationships/oleObject" Target="../embeddings/oleObject2.bin"/></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openxmlformats.org/officeDocument/2006/relationships/hyperlink" Target="http://www.800buy.com/" TargetMode="External"/><Relationship Id="rId4" Type="http://schemas.openxmlformats.org/officeDocument/2006/relationships/hyperlink" Target="http://www.youku.com/" TargetMode="External"/><Relationship Id="rId3" Type="http://schemas.openxmlformats.org/officeDocument/2006/relationships/hyperlink" Target="http://www.pcpop.com/" TargetMode="External"/><Relationship Id="rId2" Type="http://schemas.openxmlformats.org/officeDocument/2006/relationships/hyperlink" Target="http://www.nytimes.com/" TargetMode="External"/><Relationship Id="rId1" Type="http://schemas.openxmlformats.org/officeDocument/2006/relationships/hyperlink" Target="http://www.chinanews.com.cn/" TargetMode="External"/></Relationships>
</file>

<file path=ppt/slides/_rels/slide81.xml.rels><?xml version="1.0" encoding="UTF-8" standalone="yes"?>
<Relationships xmlns="http://schemas.openxmlformats.org/package/2006/relationships"><Relationship Id="rId7" Type="http://schemas.openxmlformats.org/officeDocument/2006/relationships/slideLayout" Target="../slideLayouts/slideLayout2.xml"/><Relationship Id="rId6" Type="http://schemas.openxmlformats.org/officeDocument/2006/relationships/image" Target="../media/image17.jpeg"/><Relationship Id="rId5" Type="http://schemas.openxmlformats.org/officeDocument/2006/relationships/hyperlink" Target="http://www.theaustralian.com.au/" TargetMode="External"/><Relationship Id="rId4" Type="http://schemas.openxmlformats.org/officeDocument/2006/relationships/hyperlink" Target="http://www.nowpublic.com/" TargetMode="External"/><Relationship Id="rId3" Type="http://schemas.openxmlformats.org/officeDocument/2006/relationships/hyperlink" Target="http://www.bbc.co.uk/" TargetMode="External"/><Relationship Id="rId2" Type="http://schemas.openxmlformats.org/officeDocument/2006/relationships/hyperlink" Target="http://www.jpwindow.com/" TargetMode="External"/><Relationship Id="rId1" Type="http://schemas.openxmlformats.org/officeDocument/2006/relationships/hyperlink" Target="http://www.aol.com/" TargetMode="Externa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8.jpe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140290" name="Rectangle 2"/>
          <p:cNvSpPr>
            <a:spLocks noGrp="1" noChangeArrowheads="1"/>
          </p:cNvSpPr>
          <p:nvPr>
            <p:ph type="ctrTitle"/>
          </p:nvPr>
        </p:nvSpPr>
        <p:spPr>
          <a:xfrm>
            <a:off x="2855595" y="1052513"/>
            <a:ext cx="7239000" cy="1104900"/>
          </a:xfrm>
        </p:spPr>
        <p:txBody>
          <a:bodyPr vert="horz" wrap="square" lIns="91440" tIns="45720" rIns="91440" bIns="45720" numCol="1" anchor="b" anchorCtr="0" compatLnSpc="1"/>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5400" b="1" i="0" u="none" strike="noStrike" kern="0" cap="none" spc="0" normalizeH="0" baseline="0" noProof="0" smtClean="0">
                <a:ln>
                  <a:noFill/>
                </a:ln>
                <a:solidFill>
                  <a:srgbClr val="006699"/>
                </a:solidFill>
                <a:effectLst>
                  <a:outerShdw blurRad="38100" dist="38100" dir="2700000" algn="tl">
                    <a:srgbClr val="C0C0C0"/>
                  </a:outerShdw>
                </a:effectLst>
                <a:uLnTx/>
                <a:uFillTx/>
                <a:latin typeface="Times New Roman" panose="02020603050405020304" pitchFamily="18" charset="0"/>
                <a:ea typeface="宋体" panose="02010600030101010101" pitchFamily="2" charset="-122"/>
                <a:cs typeface="+mj-cs"/>
              </a:rPr>
              <a:t>商务翻译实务</a:t>
            </a:r>
            <a:endParaRPr kumimoji="0" lang="zh-CN" altLang="en-US" sz="5400" b="1" i="0" u="none" strike="noStrike" kern="0" cap="none" spc="0" normalizeH="0" baseline="0" noProof="0" smtClean="0">
              <a:ln>
                <a:noFill/>
              </a:ln>
              <a:solidFill>
                <a:srgbClr val="006699"/>
              </a:solidFill>
              <a:effectLst>
                <a:outerShdw blurRad="38100" dist="38100" dir="2700000" algn="tl">
                  <a:srgbClr val="C0C0C0"/>
                </a:outerShdw>
              </a:effectLst>
              <a:uLnTx/>
              <a:uFillTx/>
              <a:latin typeface="Times New Roman" panose="02020603050405020304" pitchFamily="18" charset="0"/>
              <a:ea typeface="宋体" panose="02010600030101010101" pitchFamily="2" charset="-122"/>
              <a:cs typeface="+mj-cs"/>
            </a:endParaRPr>
          </a:p>
        </p:txBody>
      </p:sp>
      <p:sp>
        <p:nvSpPr>
          <p:cNvPr id="140291" name="Rectangle 3"/>
          <p:cNvSpPr>
            <a:spLocks noChangeArrowheads="1"/>
          </p:cNvSpPr>
          <p:nvPr/>
        </p:nvSpPr>
        <p:spPr bwMode="auto">
          <a:xfrm>
            <a:off x="4872355" y="2997200"/>
            <a:ext cx="3456305" cy="948055"/>
          </a:xfrm>
          <a:prstGeom prst="rect">
            <a:avLst/>
          </a:prstGeom>
          <a:noFill/>
          <a:ln w="9525">
            <a:noFill/>
            <a:miter lim="800000"/>
          </a:ln>
          <a:effectLst/>
        </p:spPr>
        <p:txBody>
          <a:bodyPr>
            <a:noAutofit/>
          </a:bodyPr>
          <a:lstStyle/>
          <a:p>
            <a:pPr marL="0" marR="0" lvl="0" indent="0" algn="l" defTabSz="914400" rtl="0" eaLnBrk="1" fontAlgn="base" latinLnBrk="0" hangingPunct="1">
              <a:lnSpc>
                <a:spcPct val="130000"/>
              </a:lnSpc>
              <a:spcBef>
                <a:spcPct val="0"/>
              </a:spcBef>
              <a:spcAft>
                <a:spcPct val="0"/>
              </a:spcAft>
              <a:buClrTx/>
              <a:buSzTx/>
              <a:buFontTx/>
              <a:buNone/>
              <a:defRPr/>
            </a:pPr>
            <a:r>
              <a:rPr kumimoji="0" lang="zh-CN" altLang="en-US" sz="2000" b="1" i="0" u="none" strike="noStrike" kern="1200" cap="none" spc="0" normalizeH="0" baseline="0" noProof="0">
                <a:ln>
                  <a:noFill/>
                </a:ln>
                <a:solidFill>
                  <a:schemeClr val="tx2"/>
                </a:solidFill>
                <a:effectLst>
                  <a:outerShdw blurRad="38100" dist="38100" dir="2700000" algn="tl">
                    <a:srgbClr val="C0C0C0"/>
                  </a:outerShdw>
                </a:effectLst>
                <a:uLnTx/>
                <a:uFillTx/>
                <a:latin typeface="Times New Roman" panose="02020603050405020304" pitchFamily="18" charset="0"/>
                <a:cs typeface="+mn-cs"/>
                <a:sym typeface="+mn-ea"/>
              </a:rPr>
              <a:t>袁 洪   王济华 主    编</a:t>
            </a:r>
            <a:endParaRPr kumimoji="0" lang="zh-CN" altLang="en-US" sz="2000" b="1" i="0" u="none" strike="noStrike" kern="1200" cap="none" spc="0" normalizeH="0" baseline="0" noProof="0">
              <a:ln>
                <a:noFill/>
              </a:ln>
              <a:solidFill>
                <a:schemeClr val="tx2"/>
              </a:solidFill>
              <a:effectLst>
                <a:outerShdw blurRad="38100" dist="38100" dir="2700000" algn="tl">
                  <a:srgbClr val="C0C0C0"/>
                </a:outerShdw>
              </a:effectLst>
              <a:uLnTx/>
              <a:uFillTx/>
              <a:latin typeface="Times New Roman" panose="02020603050405020304" pitchFamily="18" charset="0"/>
              <a:cs typeface="+mn-cs"/>
              <a:sym typeface="+mn-ea"/>
            </a:endParaRPr>
          </a:p>
          <a:p>
            <a:pPr marL="0" marR="0" lvl="0" indent="0" algn="l" defTabSz="914400" rtl="0" eaLnBrk="1" fontAlgn="base" latinLnBrk="0" hangingPunct="1">
              <a:lnSpc>
                <a:spcPct val="130000"/>
              </a:lnSpc>
              <a:spcBef>
                <a:spcPct val="0"/>
              </a:spcBef>
              <a:spcAft>
                <a:spcPct val="0"/>
              </a:spcAft>
              <a:buClrTx/>
              <a:buSzTx/>
              <a:buFontTx/>
              <a:buNone/>
              <a:defRPr/>
            </a:pPr>
            <a:r>
              <a:rPr kumimoji="0" lang="zh-CN" altLang="en-US" sz="2000" b="1" i="0" u="none" strike="noStrike" kern="1200" cap="none" spc="0" normalizeH="0" baseline="0" noProof="0">
                <a:ln>
                  <a:noFill/>
                </a:ln>
                <a:solidFill>
                  <a:schemeClr val="tx2"/>
                </a:solidFill>
                <a:effectLst>
                  <a:outerShdw blurRad="38100" dist="38100" dir="2700000" algn="tl">
                    <a:srgbClr val="C0C0C0"/>
                  </a:outerShdw>
                </a:effectLst>
                <a:uLnTx/>
                <a:uFillTx/>
                <a:latin typeface="Times New Roman" panose="02020603050405020304" pitchFamily="18" charset="0"/>
                <a:cs typeface="+mn-cs"/>
                <a:sym typeface="+mn-ea"/>
              </a:rPr>
              <a:t>钱立武 赵继荣 副主编</a:t>
            </a:r>
            <a:endParaRPr kumimoji="0" lang="zh-CN" altLang="en-US" sz="2000" b="1" i="0" u="none" strike="noStrike" kern="1200" cap="none" spc="0" normalizeH="0" baseline="0" noProof="0">
              <a:ln>
                <a:noFill/>
              </a:ln>
              <a:solidFill>
                <a:schemeClr val="tx2"/>
              </a:solidFill>
              <a:effectLst>
                <a:outerShdw blurRad="38100" dist="38100" dir="2700000" algn="tl">
                  <a:srgbClr val="C0C0C0"/>
                </a:outerShdw>
              </a:effectLst>
              <a:uLnTx/>
              <a:uFillTx/>
              <a:latin typeface="Times New Roman" panose="02020603050405020304" pitchFamily="18" charset="0"/>
              <a:cs typeface="+mn-cs"/>
              <a:sym typeface="+mn-ea"/>
            </a:endParaRPr>
          </a:p>
        </p:txBody>
      </p:sp>
      <p:sp>
        <p:nvSpPr>
          <p:cNvPr id="140292" name="Rectangle 4"/>
          <p:cNvSpPr>
            <a:spLocks noChangeArrowheads="1"/>
          </p:cNvSpPr>
          <p:nvPr/>
        </p:nvSpPr>
        <p:spPr bwMode="auto">
          <a:xfrm>
            <a:off x="0" y="0"/>
            <a:ext cx="4464050" cy="398780"/>
          </a:xfrm>
          <a:prstGeom prst="rect">
            <a:avLst/>
          </a:prstGeom>
          <a:noFill/>
          <a:ln w="9525">
            <a:noFill/>
            <a:miter lim="800000"/>
          </a:ln>
          <a:effectLst/>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2000" b="1" i="0" u="none" strike="noStrike" kern="1200" cap="none" spc="0" normalizeH="0" baseline="0" noProof="0">
              <a:ln>
                <a:noFill/>
              </a:ln>
              <a:solidFill>
                <a:schemeClr val="tx2"/>
              </a:solidFill>
              <a:effectLst>
                <a:outerShdw blurRad="38100" dist="38100" dir="2700000" algn="tl">
                  <a:srgbClr val="C0C0C0"/>
                </a:outerShdw>
              </a:effectLst>
              <a:uLnTx/>
              <a:uFillTx/>
              <a:latin typeface="Times New Roman" panose="02020603050405020304" pitchFamily="18" charset="0"/>
              <a:cs typeface="+mn-cs"/>
            </a:endParaRPr>
          </a:p>
        </p:txBody>
      </p:sp>
      <p:sp>
        <p:nvSpPr>
          <p:cNvPr id="140293" name="Rectangle 5"/>
          <p:cNvSpPr>
            <a:spLocks noChangeArrowheads="1"/>
          </p:cNvSpPr>
          <p:nvPr/>
        </p:nvSpPr>
        <p:spPr bwMode="auto">
          <a:xfrm>
            <a:off x="2855913" y="4221163"/>
            <a:ext cx="7239000" cy="1104900"/>
          </a:xfrm>
          <a:prstGeom prst="rect">
            <a:avLst/>
          </a:prstGeom>
          <a:noFill/>
          <a:ln w="9525">
            <a:noFill/>
            <a:miter lim="800000"/>
          </a:ln>
          <a:effectLst/>
        </p:spPr>
        <p:txBody>
          <a:bodyPr anchor="b"/>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2000" b="1" i="0" u="none" strike="noStrike" kern="1200" cap="none" spc="0" normalizeH="0" baseline="0" noProof="0">
                <a:ln>
                  <a:noFill/>
                </a:ln>
                <a:solidFill>
                  <a:srgbClr val="006699"/>
                </a:solidFill>
                <a:effectLst>
                  <a:outerShdw blurRad="38100" dist="38100" dir="2700000" algn="tl">
                    <a:srgbClr val="C0C0C0"/>
                  </a:outerShdw>
                </a:effectLst>
                <a:uLnTx/>
                <a:uFillTx/>
                <a:latin typeface="Times New Roman" panose="02020603050405020304" pitchFamily="18" charset="0"/>
                <a:cs typeface="+mn-cs"/>
                <a:sym typeface="+mn-ea"/>
              </a:rPr>
              <a:t> </a:t>
            </a:r>
            <a:endParaRPr kumimoji="0" lang="en-US" altLang="zh-CN" sz="2000" b="1" i="0" u="none" strike="noStrike" kern="1200" cap="none" spc="0" normalizeH="0" baseline="0" noProof="0">
              <a:ln>
                <a:noFill/>
              </a:ln>
              <a:solidFill>
                <a:srgbClr val="006699"/>
              </a:solidFill>
              <a:effectLst>
                <a:outerShdw blurRad="38100" dist="38100" dir="2700000" algn="tl">
                  <a:srgbClr val="C0C0C0"/>
                </a:outerShdw>
              </a:effectLst>
              <a:uLnTx/>
              <a:uFillTx/>
              <a:latin typeface="Times New Roman" panose="02020603050405020304" pitchFamily="18" charset="0"/>
              <a:cs typeface="+mn-cs"/>
              <a:sym typeface="+mn-ea"/>
            </a:endParaRPr>
          </a:p>
        </p:txBody>
      </p:sp>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7409" name="标题 1"/>
          <p:cNvSpPr>
            <a:spLocks noGrp="1"/>
          </p:cNvSpPr>
          <p:nvPr>
            <p:ph type="title"/>
          </p:nvPr>
        </p:nvSpPr>
        <p:spPr>
          <a:xfrm>
            <a:off x="3143250" y="1628775"/>
            <a:ext cx="7313613" cy="1143000"/>
          </a:xfrm>
        </p:spPr>
        <p:txBody>
          <a:bodyPr vert="horz" wrap="square" lIns="91440" tIns="45720" rIns="91440" bIns="45720" anchor="b" anchorCtr="0"/>
          <a:p>
            <a:pPr eaLnBrk="1" hangingPunct="1"/>
            <a:endParaRPr lang="zh-CN" altLang="en-US" b="1" dirty="0">
              <a:latin typeface="Times New Roman" panose="02020603050405020304" pitchFamily="18" charset="0"/>
              <a:ea typeface="宋体" panose="02010600030101010101" pitchFamily="2" charset="-122"/>
            </a:endParaRPr>
          </a:p>
        </p:txBody>
      </p:sp>
      <p:pic>
        <p:nvPicPr>
          <p:cNvPr id="17410" name="内容占位符 1"/>
          <p:cNvPicPr>
            <a:picLocks noGrp="1" noChangeAspect="1"/>
          </p:cNvPicPr>
          <p:nvPr>
            <p:ph idx="4294967295"/>
          </p:nvPr>
        </p:nvPicPr>
        <p:blipFill>
          <a:blip r:embed="rId1"/>
          <a:stretch>
            <a:fillRect/>
          </a:stretch>
        </p:blipFill>
        <p:spPr>
          <a:xfrm>
            <a:off x="2036763" y="476250"/>
            <a:ext cx="8343900" cy="5965825"/>
          </a:xfrm>
        </p:spPr>
      </p:pic>
    </p:spTree>
  </p:cSld>
  <p:clrMapOvr>
    <a:masterClrMapping/>
  </p:clrMapOvr>
  <p:transition>
    <p:fade/>
  </p:transition>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5713" name="Rectangle 3"/>
          <p:cNvSpPr>
            <a:spLocks noGrp="1"/>
          </p:cNvSpPr>
          <p:nvPr>
            <p:ph type="body" idx="4294967295"/>
          </p:nvPr>
        </p:nvSpPr>
        <p:spPr>
          <a:xfrm>
            <a:off x="1487805" y="2421255"/>
            <a:ext cx="10446385" cy="4154805"/>
          </a:xfrm>
        </p:spPr>
        <p:txBody>
          <a:bodyPr vert="horz" wrap="square" lIns="91440" tIns="45720" rIns="91440" bIns="45720" anchor="t" anchorCtr="0"/>
          <a:p>
            <a:pPr eaLnBrk="1" hangingPunct="1">
              <a:lnSpc>
                <a:spcPct val="130000"/>
              </a:lnSpc>
            </a:pPr>
            <a:r>
              <a:rPr lang="en-US" altLang="zh-CN" sz="2000" dirty="0">
                <a:latin typeface="Times New Roman" panose="02020603050405020304" pitchFamily="18" charset="0"/>
                <a:ea typeface="宋体" panose="02010600030101010101" pitchFamily="2" charset="-122"/>
              </a:rPr>
              <a:t>As the window, epitome and symbol of China’s opening up and an important platform for international trade cooperation, Canton Fair has withstood various challenges and never been interrupted in the past 65 years. It has been successfully held for 134 sessions and established trade relations with more than 229 countries and regions around the world. The accumulated export volume has amounted to about USD 1.5 trillion and the total number of overseas buyers attending the Canton Fair onsite and online has exceeded 10 million. The Fair has effectively promoted trade connections and friendly exchanges between China and the world.</a:t>
            </a:r>
            <a:endParaRPr lang="en-US" altLang="zh-CN" sz="2000" dirty="0">
              <a:latin typeface="Times New Roman" panose="02020603050405020304" pitchFamily="18" charset="0"/>
              <a:ea typeface="宋体" panose="02010600030101010101" pitchFamily="2" charset="-122"/>
            </a:endParaRPr>
          </a:p>
        </p:txBody>
      </p:sp>
    </p:spTree>
  </p:cSld>
  <p:clrMapOvr>
    <a:masterClrMapping/>
  </p:clrMapOvr>
  <p:transition>
    <p:fade/>
  </p:transition>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6738" name="文本框 2"/>
          <p:cNvSpPr txBox="1"/>
          <p:nvPr/>
        </p:nvSpPr>
        <p:spPr>
          <a:xfrm>
            <a:off x="1908810" y="2493010"/>
            <a:ext cx="9700895" cy="2676525"/>
          </a:xfrm>
          <a:prstGeom prst="rect">
            <a:avLst/>
          </a:prstGeom>
          <a:noFill/>
          <a:ln w="9525">
            <a:noFill/>
          </a:ln>
        </p:spPr>
        <p:txBody>
          <a:bodyPr wrap="square" anchor="t" anchorCtr="0">
            <a:spAutoFit/>
          </a:bodyPr>
          <a:p>
            <a:pPr eaLnBrk="0" hangingPunct="0">
              <a:lnSpc>
                <a:spcPct val="140000"/>
              </a:lnSpc>
              <a:buClrTx/>
              <a:buFont typeface="Arial" panose="020B0604020202020204" pitchFamily="34" charset="0"/>
            </a:pPr>
            <a:r>
              <a:rPr lang="zh-CN" altLang="en-US" sz="2000" dirty="0">
                <a:latin typeface="Times New Roman" panose="02020603050405020304" pitchFamily="18" charset="0"/>
              </a:rPr>
              <a:t>The Central Committee of the CPC attaches great importance to the Canton Fair. President Xi Jinping sent important congratulatory letters to the 120th and 130th Canton Fair. In his letter to the 130th Canton Fair, he noted that it made significant contribution to facilitating international trade, connection between domestic and international markets, and economic development over the past 65 years. The letter endowed Canton Fair with a new historic mission, pointing a way for the Fair in the new journey of the new era.</a:t>
            </a:r>
            <a:endParaRPr lang="zh-CN" altLang="en-US" sz="2000" dirty="0">
              <a:latin typeface="Times New Roman" panose="02020603050405020304" pitchFamily="18" charset="0"/>
            </a:endParaRPr>
          </a:p>
        </p:txBody>
      </p:sp>
    </p:spTree>
  </p:cSld>
  <p:clrMapOvr>
    <a:masterClrMapping/>
  </p:clrMapOvr>
  <p:transition>
    <p:fade/>
  </p:transition>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7762" name="文本框 2"/>
          <p:cNvSpPr txBox="1"/>
          <p:nvPr/>
        </p:nvSpPr>
        <p:spPr>
          <a:xfrm>
            <a:off x="1793240" y="2746375"/>
            <a:ext cx="9203055" cy="3297555"/>
          </a:xfrm>
          <a:prstGeom prst="rect">
            <a:avLst/>
          </a:prstGeom>
          <a:noFill/>
          <a:ln w="9525">
            <a:noFill/>
          </a:ln>
        </p:spPr>
        <p:txBody>
          <a:bodyPr wrap="square" anchor="t" anchorCtr="0"/>
          <a:p>
            <a:pPr eaLnBrk="0" hangingPunct="0">
              <a:lnSpc>
                <a:spcPct val="140000"/>
              </a:lnSpc>
              <a:buClrTx/>
              <a:buFont typeface="Arial" panose="020B0604020202020204" pitchFamily="34" charset="0"/>
            </a:pPr>
            <a:r>
              <a:rPr lang="zh-CN" altLang="en-US" sz="2000" dirty="0">
                <a:latin typeface="Times New Roman" panose="02020603050405020304" pitchFamily="18" charset="0"/>
              </a:rPr>
              <a:t> In the future, under the guidance of Xi Jinping Thought on Socialism with Chinese Characteristics for a New Era, the Canton Fair will fully implement the spirit of the 20th National Congress of the CPC and President Xi’s congratulatory letter, follow through the decisions of the CPC Central Committee and the State Council, as well as the requirements of the Ministry of Commerce and Guangdong Province.</a:t>
            </a:r>
            <a:endParaRPr lang="zh-CN" altLang="en-US" sz="2000" dirty="0">
              <a:latin typeface="Times New Roman" panose="02020603050405020304" pitchFamily="18" charset="0"/>
            </a:endParaRPr>
          </a:p>
        </p:txBody>
      </p:sp>
    </p:spTree>
  </p:cSld>
  <p:clrMapOvr>
    <a:masterClrMapping/>
  </p:clrMapOvr>
  <p:transition>
    <p:fade/>
  </p:transition>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8786" name="文本框 2"/>
          <p:cNvSpPr txBox="1"/>
          <p:nvPr/>
        </p:nvSpPr>
        <p:spPr>
          <a:xfrm>
            <a:off x="1845945" y="2564765"/>
            <a:ext cx="9646285" cy="5415280"/>
          </a:xfrm>
          <a:prstGeom prst="rect">
            <a:avLst/>
          </a:prstGeom>
          <a:noFill/>
          <a:ln w="9525">
            <a:noFill/>
          </a:ln>
        </p:spPr>
        <p:txBody>
          <a:bodyPr wrap="square" anchor="t" anchorCtr="0"/>
          <a:p>
            <a:pPr eaLnBrk="0" hangingPunct="0">
              <a:lnSpc>
                <a:spcPct val="140000"/>
              </a:lnSpc>
              <a:buClrTx/>
              <a:buFont typeface="Arial" panose="020B0604020202020204" pitchFamily="34" charset="0"/>
            </a:pPr>
            <a:r>
              <a:rPr lang="zh-CN" altLang="en-US" sz="2000" dirty="0">
                <a:latin typeface="Times New Roman" panose="02020603050405020304" pitchFamily="18" charset="0"/>
                <a:sym typeface="宋体" panose="02010600030101010101" pitchFamily="2" charset="-122"/>
              </a:rPr>
              <a:t> All-round efforts will be made to innovate mechanism, create more business models and expand the Fair’s role to become a vital platform for China’s opening-up on all fronts, the high-quality development of global trade and the dual circulation of domestic and overseas markets, so as to better serve national strategies, high-quality opening up, the innovative development of foreign trade, and the building of a new development paradigm.</a:t>
            </a:r>
            <a:endParaRPr lang="zh-CN" altLang="en-US" sz="2000" dirty="0">
              <a:latin typeface="Times New Roman" panose="02020603050405020304" pitchFamily="18" charset="0"/>
              <a:sym typeface="宋体" panose="02010600030101010101" pitchFamily="2" charset="-122"/>
            </a:endParaRPr>
          </a:p>
        </p:txBody>
      </p:sp>
    </p:spTree>
  </p:cSld>
  <p:clrMapOvr>
    <a:masterClrMapping/>
  </p:clrMapOvr>
  <p:transition>
    <p:fade/>
  </p:transition>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9809" name="Rectangle 2"/>
          <p:cNvSpPr>
            <a:spLocks noGrp="1"/>
          </p:cNvSpPr>
          <p:nvPr>
            <p:ph type="title"/>
          </p:nvPr>
        </p:nvSpPr>
        <p:spPr>
          <a:xfrm>
            <a:off x="1991995" y="1196975"/>
            <a:ext cx="7313930" cy="895985"/>
          </a:xfrm>
        </p:spPr>
        <p:txBody>
          <a:bodyPr vert="horz" wrap="square" lIns="91440" tIns="45720" rIns="91440" bIns="45720" anchor="b" anchorCtr="0"/>
          <a:p>
            <a:pPr eaLnBrk="1" hangingPunct="1"/>
            <a:r>
              <a:rPr lang="en-US" altLang="zh-CN" b="1" dirty="0">
                <a:latin typeface="Times New Roman" panose="02020603050405020304" pitchFamily="18" charset="0"/>
                <a:ea typeface="宋体" panose="02010600030101010101" pitchFamily="2" charset="-122"/>
              </a:rPr>
              <a:t>PART SEVEN </a:t>
            </a:r>
            <a:r>
              <a:rPr lang="zh-CN" altLang="en-US" b="1" dirty="0">
                <a:latin typeface="Times New Roman" panose="02020603050405020304" pitchFamily="18" charset="0"/>
                <a:ea typeface="宋体" panose="02010600030101010101" pitchFamily="2" charset="-122"/>
              </a:rPr>
              <a:t>学习参考</a:t>
            </a:r>
            <a:endParaRPr lang="zh-CN" altLang="en-US" b="1" dirty="0">
              <a:latin typeface="Times New Roman" panose="02020603050405020304" pitchFamily="18" charset="0"/>
              <a:ea typeface="宋体" panose="02010600030101010101" pitchFamily="2" charset="-122"/>
            </a:endParaRPr>
          </a:p>
        </p:txBody>
      </p:sp>
      <p:sp>
        <p:nvSpPr>
          <p:cNvPr id="119810" name="Rectangle 3"/>
          <p:cNvSpPr>
            <a:spLocks noGrp="1"/>
          </p:cNvSpPr>
          <p:nvPr>
            <p:ph type="body" idx="4294967295"/>
          </p:nvPr>
        </p:nvSpPr>
        <p:spPr>
          <a:xfrm>
            <a:off x="1950720" y="2564765"/>
            <a:ext cx="9930765" cy="3053080"/>
          </a:xfrm>
        </p:spPr>
        <p:txBody>
          <a:bodyPr vert="horz" wrap="square" lIns="91440" tIns="45720" rIns="91440" bIns="45720" anchor="t" anchorCtr="0"/>
          <a:p>
            <a:pPr eaLnBrk="1" hangingPunct="1">
              <a:lnSpc>
                <a:spcPct val="110000"/>
              </a:lnSpc>
            </a:pPr>
            <a:r>
              <a:rPr lang="zh-CN" altLang="zh-CN" sz="2000" dirty="0">
                <a:latin typeface="Times New Roman" panose="02020603050405020304" pitchFamily="18" charset="0"/>
                <a:ea typeface="宋体" panose="02010600030101010101" pitchFamily="2" charset="-122"/>
              </a:rPr>
              <a:t>1. 万户网站建设网：http://www.wanhu.com.cn</a:t>
            </a:r>
            <a:endParaRPr lang="zh-CN" altLang="zh-CN" sz="2000" dirty="0">
              <a:latin typeface="Times New Roman" panose="02020603050405020304" pitchFamily="18" charset="0"/>
              <a:ea typeface="宋体" panose="02010600030101010101" pitchFamily="2" charset="-122"/>
            </a:endParaRPr>
          </a:p>
          <a:p>
            <a:pPr eaLnBrk="1" hangingPunct="1">
              <a:lnSpc>
                <a:spcPct val="110000"/>
              </a:lnSpc>
            </a:pPr>
            <a:r>
              <a:rPr lang="zh-CN" altLang="zh-CN" sz="2000" dirty="0">
                <a:latin typeface="Times New Roman" panose="02020603050405020304" pitchFamily="18" charset="0"/>
                <a:ea typeface="宋体" panose="02010600030101010101" pitchFamily="2" charset="-122"/>
              </a:rPr>
              <a:t>2. 华为网站：https://www.huawei.com</a:t>
            </a:r>
            <a:endParaRPr lang="zh-CN" altLang="zh-CN" sz="2000" dirty="0">
              <a:latin typeface="Times New Roman" panose="02020603050405020304" pitchFamily="18" charset="0"/>
              <a:ea typeface="宋体" panose="02010600030101010101" pitchFamily="2" charset="-122"/>
            </a:endParaRPr>
          </a:p>
          <a:p>
            <a:pPr eaLnBrk="1" hangingPunct="1">
              <a:lnSpc>
                <a:spcPct val="110000"/>
              </a:lnSpc>
            </a:pPr>
            <a:r>
              <a:rPr lang="zh-CN" altLang="zh-CN" sz="2000" dirty="0">
                <a:latin typeface="Times New Roman" panose="02020603050405020304" pitchFamily="18" charset="0"/>
                <a:ea typeface="宋体" panose="02010600030101010101" pitchFamily="2" charset="-122"/>
              </a:rPr>
              <a:t>3. 苹果网站：http://www.apple.com</a:t>
            </a:r>
            <a:endParaRPr lang="zh-CN" altLang="zh-CN" sz="2000" dirty="0">
              <a:latin typeface="Times New Roman" panose="02020603050405020304" pitchFamily="18" charset="0"/>
              <a:ea typeface="宋体" panose="02010600030101010101" pitchFamily="2" charset="-122"/>
            </a:endParaRPr>
          </a:p>
          <a:p>
            <a:pPr eaLnBrk="1" hangingPunct="1">
              <a:lnSpc>
                <a:spcPct val="110000"/>
              </a:lnSpc>
            </a:pPr>
            <a:r>
              <a:rPr lang="zh-CN" altLang="zh-CN" sz="2000" dirty="0">
                <a:latin typeface="Times New Roman" panose="02020603050405020304" pitchFamily="18" charset="0"/>
                <a:ea typeface="宋体" panose="02010600030101010101" pitchFamily="2" charset="-122"/>
              </a:rPr>
              <a:t>4. 海尔集团网站：http://www.haier.com</a:t>
            </a:r>
            <a:endParaRPr lang="zh-CN" altLang="zh-CN" sz="2000" dirty="0">
              <a:latin typeface="Times New Roman" panose="02020603050405020304" pitchFamily="18" charset="0"/>
              <a:ea typeface="宋体" panose="02010600030101010101" pitchFamily="2" charset="-122"/>
            </a:endParaRPr>
          </a:p>
          <a:p>
            <a:pPr eaLnBrk="1" hangingPunct="1">
              <a:lnSpc>
                <a:spcPct val="110000"/>
              </a:lnSpc>
            </a:pPr>
            <a:r>
              <a:rPr lang="zh-CN" altLang="zh-CN" sz="2000" dirty="0">
                <a:latin typeface="Times New Roman" panose="02020603050405020304" pitchFamily="18" charset="0"/>
                <a:ea typeface="宋体" panose="02010600030101010101" pitchFamily="2" charset="-122"/>
              </a:rPr>
              <a:t>5. 宋金亮. 制造业外贸营销网站建设［M］. 沈阳：沈阳出版社，2020.</a:t>
            </a:r>
            <a:endParaRPr lang="zh-CN" altLang="zh-CN" sz="2000" dirty="0">
              <a:latin typeface="Times New Roman" panose="02020603050405020304" pitchFamily="18" charset="0"/>
              <a:ea typeface="宋体" panose="02010600030101010101" pitchFamily="2" charset="-122"/>
            </a:endParaRPr>
          </a:p>
          <a:p>
            <a:pPr eaLnBrk="1" hangingPunct="1">
              <a:lnSpc>
                <a:spcPct val="110000"/>
              </a:lnSpc>
            </a:pPr>
            <a:r>
              <a:rPr lang="zh-CN" altLang="zh-CN" sz="2000" dirty="0">
                <a:latin typeface="Times New Roman" panose="02020603050405020304" pitchFamily="18" charset="0"/>
                <a:ea typeface="宋体" panose="02010600030101010101" pitchFamily="2" charset="-122"/>
              </a:rPr>
              <a:t>6. 徐文娟. 企业网站国际传播及影响因素研究［M］. 北京：中国经济出版社，2022. </a:t>
            </a:r>
            <a:endParaRPr lang="zh-CN" altLang="zh-CN" sz="2000" dirty="0">
              <a:latin typeface="Times New Roman" panose="02020603050405020304" pitchFamily="18" charset="0"/>
              <a:ea typeface="宋体" panose="02010600030101010101" pitchFamily="2" charset="-122"/>
            </a:endParaRPr>
          </a:p>
        </p:txBody>
      </p:sp>
    </p:spTree>
  </p:cSld>
  <p:clrMapOvr>
    <a:masterClrMapping/>
  </p:clrMapOvr>
  <p:transition>
    <p:fade/>
  </p:transition>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0833" name="Rectangle 2"/>
          <p:cNvSpPr>
            <a:spLocks noGrp="1"/>
          </p:cNvSpPr>
          <p:nvPr>
            <p:ph type="title"/>
          </p:nvPr>
        </p:nvSpPr>
        <p:spPr>
          <a:xfrm>
            <a:off x="3143250" y="318770"/>
            <a:ext cx="7313930" cy="1673860"/>
          </a:xfrm>
        </p:spPr>
        <p:txBody>
          <a:bodyPr vert="horz" wrap="square" lIns="91440" tIns="45720" rIns="91440" bIns="45720" anchor="b" anchorCtr="0"/>
          <a:p>
            <a:pPr eaLnBrk="1" hangingPunct="1"/>
            <a:r>
              <a:rPr lang="en-US" altLang="zh-CN" b="1" dirty="0">
                <a:latin typeface="Times New Roman" panose="02020603050405020304" pitchFamily="18" charset="0"/>
                <a:ea typeface="宋体" panose="02010600030101010101" pitchFamily="2" charset="-122"/>
              </a:rPr>
              <a:t>PART EIGHT </a:t>
            </a:r>
            <a:r>
              <a:rPr lang="zh-CN" altLang="en-US" b="1" dirty="0">
                <a:latin typeface="Times New Roman" panose="02020603050405020304" pitchFamily="18" charset="0"/>
                <a:ea typeface="宋体" panose="02010600030101010101" pitchFamily="2" charset="-122"/>
              </a:rPr>
              <a:t>单元预告与实训任务</a:t>
            </a:r>
            <a:endParaRPr lang="zh-CN" altLang="en-US" b="1" dirty="0">
              <a:latin typeface="Times New Roman" panose="02020603050405020304" pitchFamily="18" charset="0"/>
              <a:ea typeface="宋体" panose="02010600030101010101" pitchFamily="2" charset="-122"/>
            </a:endParaRPr>
          </a:p>
        </p:txBody>
      </p:sp>
      <p:sp>
        <p:nvSpPr>
          <p:cNvPr id="120834" name="Rectangle 3"/>
          <p:cNvSpPr>
            <a:spLocks noGrp="1"/>
          </p:cNvSpPr>
          <p:nvPr>
            <p:ph type="body" idx="4294967295"/>
          </p:nvPr>
        </p:nvSpPr>
        <p:spPr>
          <a:xfrm>
            <a:off x="2894013" y="2449513"/>
            <a:ext cx="7313612" cy="3492500"/>
          </a:xfrm>
        </p:spPr>
        <p:txBody>
          <a:bodyPr vert="horz" wrap="square" lIns="91440" tIns="45720" rIns="91440" bIns="45720" anchor="t" anchorCtr="0"/>
          <a:p>
            <a:pPr eaLnBrk="1" hangingPunct="1">
              <a:lnSpc>
                <a:spcPct val="140000"/>
              </a:lnSpc>
            </a:pPr>
            <a:r>
              <a:rPr lang="zh-CN" sz="2000" dirty="0">
                <a:latin typeface="Times New Roman" panose="02020603050405020304" pitchFamily="18" charset="0"/>
                <a:ea typeface="宋体" panose="02010600030101010101" pitchFamily="2" charset="-122"/>
              </a:rPr>
              <a:t>1. 下一单元我们将讲述广告的翻译，主要讲述广告的语言特点及翻译技巧。</a:t>
            </a:r>
            <a:endParaRPr lang="zh-CN" sz="2000" dirty="0">
              <a:latin typeface="Times New Roman" panose="02020603050405020304" pitchFamily="18" charset="0"/>
              <a:ea typeface="宋体" panose="02010600030101010101" pitchFamily="2" charset="-122"/>
            </a:endParaRPr>
          </a:p>
          <a:p>
            <a:pPr eaLnBrk="1" hangingPunct="1">
              <a:lnSpc>
                <a:spcPct val="140000"/>
              </a:lnSpc>
            </a:pPr>
            <a:r>
              <a:rPr lang="zh-CN" sz="2000" dirty="0">
                <a:latin typeface="Times New Roman" panose="02020603050405020304" pitchFamily="18" charset="0"/>
                <a:ea typeface="宋体" panose="02010600030101010101" pitchFamily="2" charset="-122"/>
              </a:rPr>
              <a:t>2. 请搜集各种广告至少10条，最好是中英文双语广告，并思考其翻译技巧。</a:t>
            </a:r>
            <a:endParaRPr lang="zh-CN" sz="2000" dirty="0">
              <a:latin typeface="Times New Roman" panose="02020603050405020304" pitchFamily="18" charset="0"/>
              <a:ea typeface="宋体" panose="02010600030101010101" pitchFamily="2" charset="-122"/>
            </a:endParaRPr>
          </a:p>
        </p:txBody>
      </p:sp>
      <p:pic>
        <p:nvPicPr>
          <p:cNvPr id="120835" name="Picture 4" descr="agenda"/>
          <p:cNvPicPr>
            <a:picLocks noChangeAspect="1"/>
          </p:cNvPicPr>
          <p:nvPr/>
        </p:nvPicPr>
        <p:blipFill>
          <a:blip r:embed="rId1"/>
          <a:stretch>
            <a:fillRect/>
          </a:stretch>
        </p:blipFill>
        <p:spPr>
          <a:xfrm>
            <a:off x="767715" y="4293235"/>
            <a:ext cx="1936115" cy="1627505"/>
          </a:xfrm>
          <a:prstGeom prst="rect">
            <a:avLst/>
          </a:prstGeom>
          <a:noFill/>
          <a:ln w="9525">
            <a:noFill/>
          </a:ln>
        </p:spPr>
      </p:pic>
    </p:spTree>
  </p:cSld>
  <p:clrMapOvr>
    <a:masterClrMapping/>
  </p:clrMapOvr>
  <p:transition>
    <p:fade/>
  </p:transition>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1857" name="Rectangle 2"/>
          <p:cNvSpPr>
            <a:spLocks noGrp="1"/>
          </p:cNvSpPr>
          <p:nvPr>
            <p:ph type="body" sz="half" idx="1"/>
          </p:nvPr>
        </p:nvSpPr>
        <p:spPr>
          <a:xfrm>
            <a:off x="3647758" y="2564448"/>
            <a:ext cx="5076825" cy="2014537"/>
          </a:xfrm>
        </p:spPr>
        <p:txBody>
          <a:bodyPr vert="horz" wrap="square" lIns="91440" tIns="45720" rIns="91440" bIns="45720" anchor="t" anchorCtr="0"/>
          <a:p>
            <a:pPr eaLnBrk="1" hangingPunct="1">
              <a:lnSpc>
                <a:spcPct val="120000"/>
              </a:lnSpc>
              <a:buClr>
                <a:schemeClr val="tx2"/>
              </a:buClr>
              <a:buSzPct val="70000"/>
              <a:buFont typeface="Wingdings" panose="05000000000000000000" pitchFamily="2" charset="2"/>
            </a:pPr>
            <a:r>
              <a:rPr lang="zh-CN" altLang="en-US" sz="2000" b="1" dirty="0">
                <a:solidFill>
                  <a:schemeClr val="tx2"/>
                </a:solidFill>
                <a:latin typeface="Times New Roman" panose="02020603050405020304" pitchFamily="18" charset="0"/>
                <a:ea typeface="宋体" panose="02010600030101010101" pitchFamily="2" charset="-122"/>
              </a:rPr>
              <a:t>对外经济贸易大学出版社市场营销部</a:t>
            </a:r>
            <a:endParaRPr lang="zh-CN" altLang="en-US" sz="2000" b="1" dirty="0">
              <a:solidFill>
                <a:schemeClr val="tx2"/>
              </a:solidFill>
              <a:latin typeface="Times New Roman" panose="02020603050405020304" pitchFamily="18" charset="0"/>
              <a:ea typeface="宋体" panose="02010600030101010101" pitchFamily="2" charset="-122"/>
            </a:endParaRPr>
          </a:p>
          <a:p>
            <a:pPr eaLnBrk="1" hangingPunct="1">
              <a:lnSpc>
                <a:spcPct val="120000"/>
              </a:lnSpc>
              <a:buClr>
                <a:schemeClr val="tx2"/>
              </a:buClr>
              <a:buSzPct val="70000"/>
              <a:buFont typeface="Wingdings" panose="05000000000000000000" pitchFamily="2" charset="2"/>
            </a:pPr>
            <a:r>
              <a:rPr lang="zh-CN" altLang="en-US" sz="2000" b="1" dirty="0">
                <a:solidFill>
                  <a:schemeClr val="tx2"/>
                </a:solidFill>
                <a:latin typeface="Times New Roman" panose="02020603050405020304" pitchFamily="18" charset="0"/>
                <a:ea typeface="宋体" panose="02010600030101010101" pitchFamily="2" charset="-122"/>
              </a:rPr>
              <a:t>地址：北京市朝阳区惠新东街</a:t>
            </a:r>
            <a:r>
              <a:rPr lang="en-US" altLang="zh-CN" sz="2000" b="1" dirty="0">
                <a:solidFill>
                  <a:schemeClr val="tx2"/>
                </a:solidFill>
                <a:latin typeface="Times New Roman" panose="02020603050405020304" pitchFamily="18" charset="0"/>
                <a:ea typeface="宋体" panose="02010600030101010101" pitchFamily="2" charset="-122"/>
              </a:rPr>
              <a:t>10</a:t>
            </a:r>
            <a:r>
              <a:rPr lang="zh-CN" altLang="en-US" sz="2000" b="1" dirty="0">
                <a:solidFill>
                  <a:schemeClr val="tx2"/>
                </a:solidFill>
                <a:latin typeface="Times New Roman" panose="02020603050405020304" pitchFamily="18" charset="0"/>
                <a:ea typeface="宋体" panose="02010600030101010101" pitchFamily="2" charset="-122"/>
              </a:rPr>
              <a:t>号    </a:t>
            </a:r>
            <a:endParaRPr lang="zh-CN" altLang="en-US" sz="2000" b="1" dirty="0">
              <a:solidFill>
                <a:schemeClr val="tx2"/>
              </a:solidFill>
              <a:latin typeface="Times New Roman" panose="02020603050405020304" pitchFamily="18" charset="0"/>
              <a:ea typeface="宋体" panose="02010600030101010101" pitchFamily="2" charset="-122"/>
            </a:endParaRPr>
          </a:p>
          <a:p>
            <a:pPr eaLnBrk="1" hangingPunct="1">
              <a:lnSpc>
                <a:spcPct val="120000"/>
              </a:lnSpc>
              <a:buClr>
                <a:schemeClr val="tx2"/>
              </a:buClr>
              <a:buSzPct val="70000"/>
              <a:buFont typeface="Wingdings" panose="05000000000000000000" pitchFamily="2" charset="2"/>
            </a:pPr>
            <a:r>
              <a:rPr lang="zh-CN" altLang="en-US" sz="2000" b="1" dirty="0">
                <a:solidFill>
                  <a:schemeClr val="tx2"/>
                </a:solidFill>
                <a:latin typeface="Times New Roman" panose="02020603050405020304" pitchFamily="18" charset="0"/>
                <a:ea typeface="宋体" panose="02010600030101010101" pitchFamily="2" charset="-122"/>
              </a:rPr>
              <a:t>电话：</a:t>
            </a:r>
            <a:r>
              <a:rPr lang="en-US" altLang="zh-CN" sz="2000" b="1" dirty="0">
                <a:solidFill>
                  <a:schemeClr val="tx2"/>
                </a:solidFill>
                <a:latin typeface="Times New Roman" panose="02020603050405020304" pitchFamily="18" charset="0"/>
                <a:ea typeface="宋体" panose="02010600030101010101" pitchFamily="2" charset="-122"/>
              </a:rPr>
              <a:t>010-64492342</a:t>
            </a:r>
            <a:endParaRPr lang="en-US" altLang="zh-CN" sz="2000" b="1" dirty="0">
              <a:solidFill>
                <a:schemeClr val="tx2"/>
              </a:solidFill>
              <a:latin typeface="Times New Roman" panose="02020603050405020304" pitchFamily="18" charset="0"/>
              <a:ea typeface="宋体" panose="02010600030101010101" pitchFamily="2" charset="-122"/>
            </a:endParaRPr>
          </a:p>
          <a:p>
            <a:pPr eaLnBrk="1" hangingPunct="1">
              <a:lnSpc>
                <a:spcPct val="120000"/>
              </a:lnSpc>
              <a:buClr>
                <a:schemeClr val="tx2"/>
              </a:buClr>
              <a:buSzPct val="70000"/>
              <a:buFont typeface="Wingdings" panose="05000000000000000000" pitchFamily="2" charset="2"/>
            </a:pPr>
            <a:r>
              <a:rPr lang="en-US" altLang="zh-CN" sz="2000" b="1" dirty="0">
                <a:solidFill>
                  <a:schemeClr val="tx2"/>
                </a:solidFill>
                <a:latin typeface="Times New Roman" panose="02020603050405020304" pitchFamily="18" charset="0"/>
                <a:ea typeface="宋体" panose="02010600030101010101" pitchFamily="2" charset="-122"/>
              </a:rPr>
              <a:t>http://www.uibep.com</a:t>
            </a:r>
            <a:endParaRPr lang="en-US" altLang="zh-CN" sz="2000" b="1" dirty="0">
              <a:solidFill>
                <a:schemeClr val="tx2"/>
              </a:solidFill>
              <a:latin typeface="Times New Roman" panose="02020603050405020304" pitchFamily="18" charset="0"/>
              <a:ea typeface="宋体" panose="02010600030101010101" pitchFamily="2" charset="-122"/>
            </a:endParaRPr>
          </a:p>
          <a:p>
            <a:pPr eaLnBrk="1" hangingPunct="1">
              <a:lnSpc>
                <a:spcPct val="120000"/>
              </a:lnSpc>
              <a:buClr>
                <a:schemeClr val="tx2"/>
              </a:buClr>
              <a:buSzPct val="70000"/>
              <a:buFont typeface="Wingdings" panose="05000000000000000000" pitchFamily="2" charset="2"/>
            </a:pPr>
            <a:r>
              <a:rPr lang="en-US" altLang="zh-CN" sz="2000" b="1" dirty="0">
                <a:solidFill>
                  <a:schemeClr val="tx2"/>
                </a:solidFill>
                <a:latin typeface="Times New Roman" panose="02020603050405020304" pitchFamily="18" charset="0"/>
                <a:ea typeface="宋体" panose="02010600030101010101" pitchFamily="2" charset="-122"/>
              </a:rPr>
              <a:t>E-mail: uibep@126.com</a:t>
            </a:r>
            <a:endParaRPr lang="en-US" altLang="zh-CN" sz="2000" b="1" dirty="0">
              <a:solidFill>
                <a:schemeClr val="tx2"/>
              </a:solidFill>
              <a:latin typeface="Times New Roman" panose="02020603050405020304" pitchFamily="18" charset="0"/>
              <a:ea typeface="宋体" panose="02010600030101010101" pitchFamily="2" charset="-122"/>
            </a:endParaRPr>
          </a:p>
        </p:txBody>
      </p:sp>
    </p:spTree>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433" name="标题 1"/>
          <p:cNvSpPr>
            <a:spLocks noGrp="1"/>
          </p:cNvSpPr>
          <p:nvPr>
            <p:ph type="title"/>
          </p:nvPr>
        </p:nvSpPr>
        <p:spPr>
          <a:xfrm>
            <a:off x="3143250" y="1628775"/>
            <a:ext cx="7313613" cy="1143000"/>
          </a:xfrm>
        </p:spPr>
        <p:txBody>
          <a:bodyPr vert="horz" wrap="square" lIns="91440" tIns="45720" rIns="91440" bIns="45720" anchor="b" anchorCtr="0"/>
          <a:p>
            <a:pPr eaLnBrk="1" hangingPunct="1"/>
            <a:endParaRPr lang="zh-CN" altLang="en-US" b="1" dirty="0">
              <a:latin typeface="Times New Roman" panose="02020603050405020304" pitchFamily="18" charset="0"/>
              <a:ea typeface="宋体" panose="02010600030101010101" pitchFamily="2" charset="-122"/>
            </a:endParaRPr>
          </a:p>
        </p:txBody>
      </p:sp>
      <p:pic>
        <p:nvPicPr>
          <p:cNvPr id="18434" name="内容占位符 1"/>
          <p:cNvPicPr>
            <a:picLocks noGrp="1" noChangeAspect="1"/>
          </p:cNvPicPr>
          <p:nvPr>
            <p:ph idx="4294967295"/>
          </p:nvPr>
        </p:nvPicPr>
        <p:blipFill>
          <a:blip r:embed="rId1"/>
          <a:stretch>
            <a:fillRect/>
          </a:stretch>
        </p:blipFill>
        <p:spPr>
          <a:xfrm>
            <a:off x="2207260" y="98425"/>
            <a:ext cx="7853680" cy="5901690"/>
          </a:xfrm>
        </p:spPr>
      </p:pic>
    </p:spTree>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9457" name="标题 1"/>
          <p:cNvSpPr>
            <a:spLocks noGrp="1"/>
          </p:cNvSpPr>
          <p:nvPr>
            <p:ph type="title"/>
          </p:nvPr>
        </p:nvSpPr>
        <p:spPr>
          <a:xfrm>
            <a:off x="3143250" y="1628775"/>
            <a:ext cx="7313613" cy="1143000"/>
          </a:xfrm>
        </p:spPr>
        <p:txBody>
          <a:bodyPr vert="horz" wrap="square" lIns="91440" tIns="45720" rIns="91440" bIns="45720" anchor="b" anchorCtr="0"/>
          <a:p>
            <a:pPr eaLnBrk="1" hangingPunct="1"/>
            <a:endParaRPr lang="zh-CN" altLang="en-US" b="1" dirty="0">
              <a:latin typeface="Times New Roman" panose="02020603050405020304" pitchFamily="18" charset="0"/>
              <a:ea typeface="宋体" panose="02010600030101010101" pitchFamily="2" charset="-122"/>
            </a:endParaRPr>
          </a:p>
        </p:txBody>
      </p:sp>
      <p:pic>
        <p:nvPicPr>
          <p:cNvPr id="19458" name="内容占位符 1"/>
          <p:cNvPicPr>
            <a:picLocks noGrp="1" noChangeAspect="1"/>
          </p:cNvPicPr>
          <p:nvPr>
            <p:ph idx="4294967295"/>
          </p:nvPr>
        </p:nvPicPr>
        <p:blipFill>
          <a:blip r:embed="rId1"/>
          <a:stretch>
            <a:fillRect/>
          </a:stretch>
        </p:blipFill>
        <p:spPr>
          <a:xfrm>
            <a:off x="2207260" y="188595"/>
            <a:ext cx="7947025" cy="5843270"/>
          </a:xfrm>
        </p:spPr>
      </p:pic>
    </p:spTree>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481" name="标题 1"/>
          <p:cNvSpPr>
            <a:spLocks noGrp="1"/>
          </p:cNvSpPr>
          <p:nvPr>
            <p:ph type="title"/>
          </p:nvPr>
        </p:nvSpPr>
        <p:spPr>
          <a:xfrm>
            <a:off x="3143250" y="1628775"/>
            <a:ext cx="7313613" cy="1143000"/>
          </a:xfrm>
        </p:spPr>
        <p:txBody>
          <a:bodyPr vert="horz" wrap="square" lIns="91440" tIns="45720" rIns="91440" bIns="45720" anchor="b" anchorCtr="0"/>
          <a:p>
            <a:pPr eaLnBrk="1" hangingPunct="1"/>
            <a:endParaRPr lang="zh-CN" altLang="en-US" b="1" dirty="0">
              <a:latin typeface="Times New Roman" panose="02020603050405020304" pitchFamily="18" charset="0"/>
              <a:ea typeface="宋体" panose="02010600030101010101" pitchFamily="2" charset="-122"/>
            </a:endParaRPr>
          </a:p>
        </p:txBody>
      </p:sp>
      <p:pic>
        <p:nvPicPr>
          <p:cNvPr id="20482" name="内容占位符 1"/>
          <p:cNvPicPr>
            <a:picLocks noGrp="1" noChangeAspect="1"/>
          </p:cNvPicPr>
          <p:nvPr>
            <p:ph idx="4294967295"/>
          </p:nvPr>
        </p:nvPicPr>
        <p:blipFill>
          <a:blip r:embed="rId1"/>
          <a:stretch>
            <a:fillRect/>
          </a:stretch>
        </p:blipFill>
        <p:spPr>
          <a:xfrm>
            <a:off x="2783205" y="404495"/>
            <a:ext cx="7400925" cy="5534660"/>
          </a:xfrm>
        </p:spPr>
      </p:pic>
      <p:sp>
        <p:nvSpPr>
          <p:cNvPr id="21505" name="标题 1"/>
          <p:cNvSpPr>
            <a:spLocks noGrp="1"/>
          </p:cNvSpPr>
          <p:nvPr/>
        </p:nvSpPr>
        <p:spPr>
          <a:xfrm>
            <a:off x="1775460" y="5229225"/>
            <a:ext cx="7609840" cy="1143000"/>
          </a:xfrm>
          <a:prstGeom prst="rect">
            <a:avLst/>
          </a:prstGeom>
          <a:noFill/>
          <a:ln w="9525">
            <a:noFill/>
          </a:ln>
        </p:spPr>
        <p:txBody>
          <a:bodyPr vert="horz" wrap="square" lIns="91440" tIns="45720" rIns="91440" bIns="45720" anchor="b" anchorCtr="0"/>
          <a:lstStyle>
            <a:lvl1pPr algn="l" rtl="0" eaLnBrk="0" fontAlgn="base" hangingPunct="0">
              <a:spcBef>
                <a:spcPct val="0"/>
              </a:spcBef>
              <a:spcAft>
                <a:spcPct val="0"/>
              </a:spcAft>
              <a:defRPr sz="3600">
                <a:solidFill>
                  <a:schemeClr val="tx2"/>
                </a:solidFill>
                <a:latin typeface="+mj-lt"/>
                <a:ea typeface="+mj-ea"/>
                <a:cs typeface="+mj-cs"/>
              </a:defRPr>
            </a:lvl1pPr>
            <a:lvl2pPr algn="l" rtl="0" eaLnBrk="0" fontAlgn="base" hangingPunct="0">
              <a:spcBef>
                <a:spcPct val="0"/>
              </a:spcBef>
              <a:spcAft>
                <a:spcPct val="0"/>
              </a:spcAft>
              <a:defRPr sz="3600">
                <a:solidFill>
                  <a:schemeClr val="tx2"/>
                </a:solidFill>
                <a:latin typeface="Arial" panose="020B0604020202020204" pitchFamily="34" charset="0"/>
                <a:ea typeface="宋体" panose="02010600030101010101" pitchFamily="2" charset="-122"/>
              </a:defRPr>
            </a:lvl2pPr>
            <a:lvl3pPr algn="l" rtl="0" eaLnBrk="0" fontAlgn="base" hangingPunct="0">
              <a:spcBef>
                <a:spcPct val="0"/>
              </a:spcBef>
              <a:spcAft>
                <a:spcPct val="0"/>
              </a:spcAft>
              <a:defRPr sz="3600">
                <a:solidFill>
                  <a:schemeClr val="tx2"/>
                </a:solidFill>
                <a:latin typeface="Arial" panose="020B0604020202020204" pitchFamily="34" charset="0"/>
                <a:ea typeface="宋体" panose="02010600030101010101" pitchFamily="2" charset="-122"/>
              </a:defRPr>
            </a:lvl3pPr>
            <a:lvl4pPr algn="l" rtl="0" eaLnBrk="0" fontAlgn="base" hangingPunct="0">
              <a:spcBef>
                <a:spcPct val="0"/>
              </a:spcBef>
              <a:spcAft>
                <a:spcPct val="0"/>
              </a:spcAft>
              <a:defRPr sz="3600">
                <a:solidFill>
                  <a:schemeClr val="tx2"/>
                </a:solidFill>
                <a:latin typeface="Arial" panose="020B0604020202020204" pitchFamily="34" charset="0"/>
                <a:ea typeface="宋体" panose="02010600030101010101" pitchFamily="2" charset="-122"/>
              </a:defRPr>
            </a:lvl4pPr>
            <a:lvl5pPr algn="l" rtl="0" eaLnBrk="0" fontAlgn="base" hangingPunct="0">
              <a:spcBef>
                <a:spcPct val="0"/>
              </a:spcBef>
              <a:spcAft>
                <a:spcPct val="0"/>
              </a:spcAft>
              <a:defRPr sz="3600">
                <a:solidFill>
                  <a:schemeClr val="tx2"/>
                </a:solidFill>
                <a:latin typeface="Arial" panose="020B0604020202020204" pitchFamily="34" charset="0"/>
                <a:ea typeface="宋体" panose="02010600030101010101" pitchFamily="2" charset="-122"/>
              </a:defRPr>
            </a:lvl5pPr>
            <a:lvl6pPr marL="457200" algn="l" rtl="0" fontAlgn="base">
              <a:spcBef>
                <a:spcPct val="0"/>
              </a:spcBef>
              <a:spcAft>
                <a:spcPct val="0"/>
              </a:spcAft>
              <a:defRPr sz="3600">
                <a:solidFill>
                  <a:schemeClr val="tx2"/>
                </a:solidFill>
                <a:latin typeface="Arial" panose="020B0604020202020204" pitchFamily="34" charset="0"/>
                <a:ea typeface="宋体" panose="02010600030101010101" pitchFamily="2" charset="-122"/>
              </a:defRPr>
            </a:lvl6pPr>
            <a:lvl7pPr marL="914400" algn="l" rtl="0" fontAlgn="base">
              <a:spcBef>
                <a:spcPct val="0"/>
              </a:spcBef>
              <a:spcAft>
                <a:spcPct val="0"/>
              </a:spcAft>
              <a:defRPr sz="3600">
                <a:solidFill>
                  <a:schemeClr val="tx2"/>
                </a:solidFill>
                <a:latin typeface="Arial" panose="020B0604020202020204" pitchFamily="34" charset="0"/>
                <a:ea typeface="宋体" panose="02010600030101010101" pitchFamily="2" charset="-122"/>
              </a:defRPr>
            </a:lvl7pPr>
            <a:lvl8pPr marL="1371600" algn="l" rtl="0" fontAlgn="base">
              <a:spcBef>
                <a:spcPct val="0"/>
              </a:spcBef>
              <a:spcAft>
                <a:spcPct val="0"/>
              </a:spcAft>
              <a:defRPr sz="3600">
                <a:solidFill>
                  <a:schemeClr val="tx2"/>
                </a:solidFill>
                <a:latin typeface="Arial" panose="020B0604020202020204" pitchFamily="34" charset="0"/>
                <a:ea typeface="宋体" panose="02010600030101010101" pitchFamily="2" charset="-122"/>
              </a:defRPr>
            </a:lvl8pPr>
            <a:lvl9pPr marL="1828800" algn="l" rtl="0" fontAlgn="base">
              <a:spcBef>
                <a:spcPct val="0"/>
              </a:spcBef>
              <a:spcAft>
                <a:spcPct val="0"/>
              </a:spcAft>
              <a:defRPr sz="3600">
                <a:solidFill>
                  <a:schemeClr val="tx2"/>
                </a:solidFill>
                <a:latin typeface="Arial" panose="020B0604020202020204" pitchFamily="34" charset="0"/>
                <a:ea typeface="宋体" panose="02010600030101010101" pitchFamily="2" charset="-122"/>
              </a:defRPr>
            </a:lvl9pPr>
          </a:lstStyle>
          <a:p>
            <a:r>
              <a:rPr lang="en-US" altLang="zh-CN" sz="2000" b="1" dirty="0">
                <a:latin typeface="Times New Roman" panose="02020603050405020304" pitchFamily="18" charset="0"/>
                <a:ea typeface="宋体" panose="02010600030101010101" pitchFamily="2" charset="-122"/>
                <a:hlinkClick r:id="rId2"/>
              </a:rPr>
              <a:t>http://www.cantonfair.org.cn/cn/</a:t>
            </a:r>
            <a:endParaRPr lang="en-US" altLang="zh-CN" sz="2000" b="1" dirty="0">
              <a:latin typeface="Times New Roman" panose="02020603050405020304" pitchFamily="18" charset="0"/>
              <a:ea typeface="宋体" panose="02010600030101010101" pitchFamily="2" charset="-122"/>
              <a:hlinkClick r:id="rId2"/>
            </a:endParaRPr>
          </a:p>
        </p:txBody>
      </p:sp>
    </p:spTree>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2529" name="Rectangle 3"/>
          <p:cNvSpPr>
            <a:spLocks noGrp="1"/>
          </p:cNvSpPr>
          <p:nvPr>
            <p:ph type="body" idx="4294967295"/>
          </p:nvPr>
        </p:nvSpPr>
        <p:spPr>
          <a:xfrm>
            <a:off x="1861185" y="806450"/>
            <a:ext cx="9784715" cy="6051550"/>
          </a:xfrm>
          <a:solidFill>
            <a:schemeClr val="bg1"/>
          </a:solidFill>
        </p:spPr>
        <p:txBody>
          <a:bodyPr vert="horz" wrap="square" lIns="91440" tIns="45720" rIns="91440" bIns="45720" anchor="t" anchorCtr="0"/>
          <a:p>
            <a:pPr eaLnBrk="1" hangingPunct="1">
              <a:lnSpc>
                <a:spcPct val="130000"/>
              </a:lnSpc>
            </a:pPr>
            <a:r>
              <a:rPr lang="en-US" altLang="zh-CN" sz="2000" dirty="0">
                <a:latin typeface="Times New Roman" panose="02020603050405020304" pitchFamily="18" charset="0"/>
                <a:ea typeface="宋体" panose="02010600030101010101" pitchFamily="2" charset="-122"/>
              </a:rPr>
              <a:t>1</a:t>
            </a:r>
            <a:r>
              <a:rPr lang="zh-CN" altLang="en-US" sz="2000" dirty="0">
                <a:latin typeface="Times New Roman" panose="02020603050405020304" pitchFamily="18" charset="0"/>
                <a:ea typeface="宋体" panose="02010600030101010101" pitchFamily="2" charset="-122"/>
              </a:rPr>
              <a:t>）</a:t>
            </a:r>
            <a:r>
              <a:rPr lang="zh-CN" sz="2000" dirty="0">
                <a:latin typeface="Times New Roman" panose="02020603050405020304" pitchFamily="18" charset="0"/>
                <a:ea typeface="宋体" panose="02010600030101010101" pitchFamily="2" charset="-122"/>
              </a:rPr>
              <a:t>企业概况（Who We Are, Company Information, About Us）</a:t>
            </a:r>
            <a:endParaRPr lang="zh-CN" sz="2000" dirty="0">
              <a:latin typeface="Times New Roman" panose="02020603050405020304" pitchFamily="18" charset="0"/>
              <a:ea typeface="宋体" panose="02010600030101010101" pitchFamily="2" charset="-122"/>
            </a:endParaRPr>
          </a:p>
          <a:p>
            <a:pPr eaLnBrk="1" hangingPunct="1">
              <a:lnSpc>
                <a:spcPct val="130000"/>
              </a:lnSpc>
            </a:pPr>
            <a:r>
              <a:rPr lang="zh-CN" sz="2000" dirty="0">
                <a:latin typeface="Times New Roman" panose="02020603050405020304" pitchFamily="18" charset="0"/>
                <a:ea typeface="宋体" panose="02010600030101010101" pitchFamily="2" charset="-122"/>
              </a:rPr>
              <a:t>　　企业概况包括企业背景、发展历史、经营规模、组织结构以及下属子公司等。如果是上市公司，提供公司的股票代码或者专门财经网站的链接，有助于顾客了解企业的实力。让顾客对企业的情况有一个基本的轮廓，并对该企业产生兴趣，这是企业网络营销战略成功的第一步。</a:t>
            </a:r>
            <a:endParaRPr lang="zh-CN" sz="2000" dirty="0">
              <a:latin typeface="Times New Roman" panose="02020603050405020304" pitchFamily="18" charset="0"/>
              <a:ea typeface="宋体" panose="02010600030101010101" pitchFamily="2" charset="-122"/>
            </a:endParaRPr>
          </a:p>
          <a:p>
            <a:pPr eaLnBrk="1" hangingPunct="1">
              <a:lnSpc>
                <a:spcPct val="130000"/>
              </a:lnSpc>
            </a:pPr>
            <a:r>
              <a:rPr lang="en-US" altLang="zh-CN" sz="2000" dirty="0">
                <a:latin typeface="Times New Roman" panose="02020603050405020304" pitchFamily="18" charset="0"/>
                <a:ea typeface="宋体" panose="02010600030101010101" pitchFamily="2" charset="-122"/>
              </a:rPr>
              <a:t>2</a:t>
            </a:r>
            <a:r>
              <a:rPr lang="zh-CN" altLang="en-US" sz="2000" dirty="0">
                <a:latin typeface="Times New Roman" panose="02020603050405020304" pitchFamily="18" charset="0"/>
                <a:ea typeface="宋体" panose="02010600030101010101" pitchFamily="2" charset="-122"/>
              </a:rPr>
              <a:t>）</a:t>
            </a:r>
            <a:r>
              <a:rPr lang="zh-CN" sz="2000" dirty="0">
                <a:latin typeface="Times New Roman" panose="02020603050405020304" pitchFamily="18" charset="0"/>
                <a:ea typeface="宋体" panose="02010600030101010101" pitchFamily="2" charset="-122"/>
              </a:rPr>
              <a:t>合作伙伴（Partners, Investors, Investor Relations）</a:t>
            </a:r>
            <a:endParaRPr lang="zh-CN" sz="2000" dirty="0">
              <a:latin typeface="Times New Roman" panose="02020603050405020304" pitchFamily="18" charset="0"/>
              <a:ea typeface="宋体" panose="02010600030101010101" pitchFamily="2" charset="-122"/>
            </a:endParaRPr>
          </a:p>
          <a:p>
            <a:pPr eaLnBrk="1" hangingPunct="1">
              <a:lnSpc>
                <a:spcPct val="130000"/>
              </a:lnSpc>
            </a:pPr>
            <a:r>
              <a:rPr lang="zh-CN" sz="2000" dirty="0">
                <a:latin typeface="Times New Roman" panose="02020603050405020304" pitchFamily="18" charset="0"/>
                <a:ea typeface="宋体" panose="02010600030101010101" pitchFamily="2" charset="-122"/>
              </a:rPr>
              <a:t>合作伙伴包括整个产业链上游的原材料供应商和生产设备制造商，以及下游的经销商甚至是同行业的竞争伙伴。企业还可以在网站的合作伙伴栏目里，公布相关的合作计划，吸引投资和技术的告示或者所要寻求投资的产业，也可以提供一些友情链接和相关资源链接等信息。</a:t>
            </a:r>
            <a:endParaRPr lang="zh-CN" sz="2000" dirty="0">
              <a:latin typeface="Times New Roman" panose="02020603050405020304" pitchFamily="18" charset="0"/>
              <a:ea typeface="宋体" panose="02010600030101010101" pitchFamily="2" charset="-122"/>
            </a:endParaRPr>
          </a:p>
        </p:txBody>
      </p:sp>
    </p:spTree>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3553" name="Rectangle 3"/>
          <p:cNvSpPr>
            <a:spLocks noGrp="1"/>
          </p:cNvSpPr>
          <p:nvPr>
            <p:ph type="body" idx="4294967295"/>
          </p:nvPr>
        </p:nvSpPr>
        <p:spPr>
          <a:xfrm>
            <a:off x="1816100" y="692785"/>
            <a:ext cx="9839325" cy="5473700"/>
          </a:xfrm>
          <a:solidFill>
            <a:schemeClr val="bg1"/>
          </a:solidFill>
        </p:spPr>
        <p:txBody>
          <a:bodyPr vert="horz" wrap="square" lIns="91440" tIns="45720" rIns="91440" bIns="45720" anchor="t" anchorCtr="0"/>
          <a:p>
            <a:pPr eaLnBrk="1" hangingPunct="1">
              <a:lnSpc>
                <a:spcPct val="130000"/>
              </a:lnSpc>
            </a:pPr>
            <a:r>
              <a:rPr lang="zh-CN" altLang="en-US" sz="2000" dirty="0">
                <a:latin typeface="Times New Roman" panose="02020603050405020304" pitchFamily="18" charset="0"/>
                <a:ea typeface="宋体" panose="02010600030101010101" pitchFamily="2" charset="-122"/>
              </a:rPr>
              <a:t>　</a:t>
            </a:r>
            <a:r>
              <a:rPr lang="en-US" altLang="zh-CN" sz="2000" dirty="0">
                <a:latin typeface="Times New Roman" panose="02020603050405020304" pitchFamily="18" charset="0"/>
                <a:ea typeface="宋体" panose="02010600030101010101" pitchFamily="2" charset="-122"/>
              </a:rPr>
              <a:t>3</a:t>
            </a:r>
            <a:r>
              <a:rPr lang="zh-CN" altLang="en-US" sz="2000" dirty="0">
                <a:latin typeface="Times New Roman" panose="02020603050405020304" pitchFamily="18" charset="0"/>
                <a:ea typeface="宋体" panose="02010600030101010101" pitchFamily="2" charset="-122"/>
              </a:rPr>
              <a:t>）</a:t>
            </a:r>
            <a:r>
              <a:rPr lang="zh-CN" sz="2000" dirty="0">
                <a:latin typeface="Times New Roman" panose="02020603050405020304" pitchFamily="18" charset="0"/>
                <a:ea typeface="宋体" panose="02010600030101010101" pitchFamily="2" charset="-122"/>
              </a:rPr>
              <a:t>企业产品或业务介绍（Products, Services）</a:t>
            </a:r>
            <a:endParaRPr lang="zh-CN" sz="2000" dirty="0">
              <a:latin typeface="Times New Roman" panose="02020603050405020304" pitchFamily="18" charset="0"/>
              <a:ea typeface="宋体" panose="02010600030101010101" pitchFamily="2" charset="-122"/>
            </a:endParaRPr>
          </a:p>
          <a:p>
            <a:pPr eaLnBrk="1" hangingPunct="1">
              <a:lnSpc>
                <a:spcPct val="130000"/>
              </a:lnSpc>
            </a:pPr>
            <a:r>
              <a:rPr lang="zh-CN" sz="2000" dirty="0">
                <a:latin typeface="Times New Roman" panose="02020603050405020304" pitchFamily="18" charset="0"/>
                <a:ea typeface="宋体" panose="02010600030101010101" pitchFamily="2" charset="-122"/>
              </a:rPr>
              <a:t>　企业产品或业务介绍包括企业开展的各种产品或业务简介、市场销售情况、特殊业务的专业许可证、营销网络的建设现状以及各地的代理商等。提供企业产品和服务的目录，方便顾客在网上查看。企业可以根据需要决定资料的详略程度，或者配以图片、视频、音频资料、二维码、链接等，还可以在网上公布产品价格信息表或者价格查询数据库，以供顾客购买时参考。</a:t>
            </a:r>
            <a:endParaRPr lang="zh-CN" sz="2000" dirty="0">
              <a:latin typeface="Times New Roman" panose="02020603050405020304" pitchFamily="18" charset="0"/>
              <a:ea typeface="宋体" panose="02010600030101010101" pitchFamily="2" charset="-122"/>
            </a:endParaRPr>
          </a:p>
          <a:p>
            <a:pPr eaLnBrk="1" hangingPunct="1">
              <a:lnSpc>
                <a:spcPct val="130000"/>
              </a:lnSpc>
            </a:pPr>
            <a:r>
              <a:rPr lang="zh-CN" altLang="en-US" sz="2000" dirty="0">
                <a:latin typeface="Times New Roman" panose="02020603050405020304" pitchFamily="18" charset="0"/>
                <a:ea typeface="宋体" panose="02010600030101010101" pitchFamily="2" charset="-122"/>
              </a:rPr>
              <a:t>　</a:t>
            </a:r>
            <a:r>
              <a:rPr lang="en-US" altLang="zh-CN" sz="2000" dirty="0">
                <a:latin typeface="Times New Roman" panose="02020603050405020304" pitchFamily="18" charset="0"/>
                <a:ea typeface="宋体" panose="02010600030101010101" pitchFamily="2" charset="-122"/>
              </a:rPr>
              <a:t>4</a:t>
            </a:r>
            <a:r>
              <a:rPr lang="zh-CN" altLang="en-US" sz="2000" dirty="0">
                <a:latin typeface="Times New Roman" panose="02020603050405020304" pitchFamily="18" charset="0"/>
                <a:ea typeface="宋体" panose="02010600030101010101" pitchFamily="2" charset="-122"/>
              </a:rPr>
              <a:t>）</a:t>
            </a:r>
            <a:r>
              <a:rPr lang="zh-CN" sz="2000" dirty="0">
                <a:latin typeface="Times New Roman" panose="02020603050405020304" pitchFamily="18" charset="0"/>
                <a:ea typeface="宋体" panose="02010600030101010101" pitchFamily="2" charset="-122"/>
              </a:rPr>
              <a:t>新闻中心（News, Media Center, Latest News, Hot News）</a:t>
            </a:r>
            <a:endParaRPr lang="zh-CN" sz="2000" dirty="0">
              <a:latin typeface="Times New Roman" panose="02020603050405020304" pitchFamily="18" charset="0"/>
              <a:ea typeface="宋体" panose="02010600030101010101" pitchFamily="2" charset="-122"/>
            </a:endParaRPr>
          </a:p>
          <a:p>
            <a:pPr eaLnBrk="1" hangingPunct="1">
              <a:lnSpc>
                <a:spcPct val="130000"/>
              </a:lnSpc>
            </a:pPr>
            <a:r>
              <a:rPr lang="zh-CN" sz="2000" dirty="0">
                <a:latin typeface="Times New Roman" panose="02020603050405020304" pitchFamily="18" charset="0"/>
                <a:ea typeface="宋体" panose="02010600030101010101" pitchFamily="2" charset="-122"/>
              </a:rPr>
              <a:t>　企业可以鼓励员工或其专职人员及时报道企业内部的重大事件，也可结合企业公关部门，报道企业所实施的公益事业和承担的社会责任，以此提升企业形象。企业网站还可以将外界媒体报道的与企业相关的信息转载到网站上来。</a:t>
            </a:r>
            <a:endParaRPr lang="zh-CN" sz="2000" dirty="0">
              <a:latin typeface="Times New Roman" panose="02020603050405020304" pitchFamily="18" charset="0"/>
              <a:ea typeface="宋体" panose="02010600030101010101" pitchFamily="2" charset="-122"/>
            </a:endParaRPr>
          </a:p>
        </p:txBody>
      </p:sp>
    </p:spTree>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4577" name="Rectangle 3"/>
          <p:cNvSpPr>
            <a:spLocks noGrp="1"/>
          </p:cNvSpPr>
          <p:nvPr>
            <p:ph type="body" idx="4294967295"/>
          </p:nvPr>
        </p:nvSpPr>
        <p:spPr>
          <a:xfrm>
            <a:off x="1775460" y="1124585"/>
            <a:ext cx="9916160" cy="3289300"/>
          </a:xfrm>
          <a:solidFill>
            <a:schemeClr val="bg1"/>
          </a:solidFill>
        </p:spPr>
        <p:txBody>
          <a:bodyPr vert="horz" wrap="square" lIns="91440" tIns="45720" rIns="91440" bIns="45720" anchor="t" anchorCtr="0"/>
          <a:p>
            <a:pPr eaLnBrk="1" hangingPunct="1">
              <a:lnSpc>
                <a:spcPct val="120000"/>
              </a:lnSpc>
            </a:pPr>
            <a:r>
              <a:rPr lang="en-US" altLang="zh-CN" sz="2000" dirty="0">
                <a:latin typeface="Times New Roman" panose="02020603050405020304" pitchFamily="18" charset="0"/>
                <a:ea typeface="宋体" panose="02010600030101010101" pitchFamily="2" charset="-122"/>
              </a:rPr>
              <a:t>5</a:t>
            </a:r>
            <a:r>
              <a:rPr lang="zh-CN" altLang="en-US" sz="2000" dirty="0">
                <a:latin typeface="Times New Roman" panose="02020603050405020304" pitchFamily="18" charset="0"/>
                <a:ea typeface="宋体" panose="02010600030101010101" pitchFamily="2" charset="-122"/>
              </a:rPr>
              <a:t>）</a:t>
            </a:r>
            <a:r>
              <a:rPr lang="zh-CN" sz="2000" dirty="0">
                <a:latin typeface="Times New Roman" panose="02020603050405020304" pitchFamily="18" charset="0"/>
                <a:ea typeface="宋体" panose="02010600030101010101" pitchFamily="2" charset="-122"/>
              </a:rPr>
              <a:t>招聘信息（Jobs, Job Opportunities, Careers）</a:t>
            </a:r>
            <a:endParaRPr lang="zh-CN" sz="2000" dirty="0">
              <a:latin typeface="Times New Roman" panose="02020603050405020304" pitchFamily="18" charset="0"/>
              <a:ea typeface="宋体" panose="02010600030101010101" pitchFamily="2" charset="-122"/>
            </a:endParaRPr>
          </a:p>
          <a:p>
            <a:pPr eaLnBrk="1" hangingPunct="1">
              <a:lnSpc>
                <a:spcPct val="120000"/>
              </a:lnSpc>
            </a:pPr>
            <a:r>
              <a:rPr lang="zh-CN" sz="2000" dirty="0">
                <a:latin typeface="Times New Roman" panose="02020603050405020304" pitchFamily="18" charset="0"/>
                <a:ea typeface="宋体" panose="02010600030101010101" pitchFamily="2" charset="-122"/>
              </a:rPr>
              <a:t>企业网站通常会设置人才招聘栏目。在该栏目下，企业会介绍其空缺职位、招聘要求、人才理念及企业精神等。有的企业还会公布员工福利和各种待遇，对高级人才的吸引策略等。</a:t>
            </a:r>
            <a:endParaRPr lang="zh-CN" sz="2000" dirty="0">
              <a:latin typeface="Times New Roman" panose="02020603050405020304" pitchFamily="18" charset="0"/>
              <a:ea typeface="宋体" panose="02010600030101010101" pitchFamily="2" charset="-122"/>
            </a:endParaRPr>
          </a:p>
          <a:p>
            <a:pPr eaLnBrk="1" hangingPunct="1">
              <a:lnSpc>
                <a:spcPct val="120000"/>
              </a:lnSpc>
            </a:pPr>
            <a:r>
              <a:rPr lang="en-US" altLang="zh-CN" sz="2000" dirty="0">
                <a:latin typeface="Times New Roman" panose="02020603050405020304" pitchFamily="18" charset="0"/>
                <a:ea typeface="宋体" panose="02010600030101010101" pitchFamily="2" charset="-122"/>
              </a:rPr>
              <a:t>6</a:t>
            </a:r>
            <a:r>
              <a:rPr lang="zh-CN" altLang="en-US" sz="2000" dirty="0">
                <a:latin typeface="Times New Roman" panose="02020603050405020304" pitchFamily="18" charset="0"/>
                <a:ea typeface="宋体" panose="02010600030101010101" pitchFamily="2" charset="-122"/>
              </a:rPr>
              <a:t>）</a:t>
            </a:r>
            <a:r>
              <a:rPr lang="zh-CN" sz="2000" dirty="0">
                <a:latin typeface="Times New Roman" panose="02020603050405020304" pitchFamily="18" charset="0"/>
                <a:ea typeface="宋体" panose="02010600030101010101" pitchFamily="2" charset="-122"/>
              </a:rPr>
              <a:t>联系方式（Contact Us）</a:t>
            </a:r>
            <a:endParaRPr lang="zh-CN" sz="2000" dirty="0">
              <a:latin typeface="Times New Roman" panose="02020603050405020304" pitchFamily="18" charset="0"/>
              <a:ea typeface="宋体" panose="02010600030101010101" pitchFamily="2" charset="-122"/>
            </a:endParaRPr>
          </a:p>
          <a:p>
            <a:pPr eaLnBrk="1" hangingPunct="1">
              <a:lnSpc>
                <a:spcPct val="120000"/>
              </a:lnSpc>
            </a:pPr>
            <a:r>
              <a:rPr lang="zh-CN" sz="2000" dirty="0">
                <a:latin typeface="Times New Roman" panose="02020603050405020304" pitchFamily="18" charset="0"/>
                <a:ea typeface="宋体" panose="02010600030101010101" pitchFamily="2" charset="-122"/>
              </a:rPr>
              <a:t>企业应当在自己的网站提供详细的联系方式，以便与顾客交流。通常包括公众号、平台链接、电子邮箱、电话、传真、联系地址和邮编等。对于有分支机构的企业，同时还应提供各分支机构的联系方式，方便顾客查询。</a:t>
            </a:r>
            <a:endParaRPr lang="zh-CN" sz="2000" dirty="0">
              <a:latin typeface="Times New Roman" panose="02020603050405020304" pitchFamily="18" charset="0"/>
              <a:ea typeface="宋体" panose="02010600030101010101" pitchFamily="2" charset="-122"/>
            </a:endParaRPr>
          </a:p>
        </p:txBody>
      </p:sp>
    </p:spTree>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601" name="Rectangle 3"/>
          <p:cNvSpPr>
            <a:spLocks noGrp="1"/>
          </p:cNvSpPr>
          <p:nvPr>
            <p:ph type="body" idx="4294967295"/>
          </p:nvPr>
        </p:nvSpPr>
        <p:spPr>
          <a:xfrm>
            <a:off x="1771650" y="404495"/>
            <a:ext cx="9903460" cy="5400675"/>
          </a:xfrm>
          <a:solidFill>
            <a:schemeClr val="bg1"/>
          </a:solidFill>
        </p:spPr>
        <p:txBody>
          <a:bodyPr vert="horz" wrap="square" lIns="91440" tIns="45720" rIns="91440" bIns="45720" anchor="t" anchorCtr="0"/>
          <a:p>
            <a:pPr eaLnBrk="1" hangingPunct="1">
              <a:lnSpc>
                <a:spcPct val="120000"/>
              </a:lnSpc>
            </a:pPr>
            <a:r>
              <a:rPr lang="en-US" altLang="zh-CN" sz="2000" dirty="0">
                <a:latin typeface="Times New Roman" panose="02020603050405020304" pitchFamily="18" charset="0"/>
                <a:ea typeface="宋体" panose="02010600030101010101" pitchFamily="2" charset="-122"/>
              </a:rPr>
              <a:t>7</a:t>
            </a:r>
            <a:r>
              <a:rPr lang="zh-CN" altLang="en-US" sz="2000" dirty="0">
                <a:latin typeface="Times New Roman" panose="02020603050405020304" pitchFamily="18" charset="0"/>
                <a:ea typeface="宋体" panose="02010600030101010101" pitchFamily="2" charset="-122"/>
              </a:rPr>
              <a:t>）</a:t>
            </a:r>
            <a:r>
              <a:rPr lang="zh-CN" sz="2000" dirty="0">
                <a:latin typeface="Times New Roman" panose="02020603050405020304" pitchFamily="18" charset="0"/>
                <a:ea typeface="宋体" panose="02010600030101010101" pitchFamily="2" charset="-122"/>
              </a:rPr>
              <a:t>服务信息（Services）</a:t>
            </a:r>
            <a:endParaRPr lang="zh-CN" sz="2000" dirty="0">
              <a:latin typeface="Times New Roman" panose="02020603050405020304" pitchFamily="18" charset="0"/>
              <a:ea typeface="宋体" panose="02010600030101010101" pitchFamily="2" charset="-122"/>
            </a:endParaRPr>
          </a:p>
          <a:p>
            <a:pPr eaLnBrk="1" hangingPunct="1">
              <a:lnSpc>
                <a:spcPct val="120000"/>
              </a:lnSpc>
            </a:pPr>
            <a:r>
              <a:rPr lang="zh-CN" sz="2000" dirty="0">
                <a:latin typeface="Times New Roman" panose="02020603050405020304" pitchFamily="18" charset="0"/>
                <a:ea typeface="宋体" panose="02010600030101010101" pitchFamily="2" charset="-122"/>
              </a:rPr>
              <a:t>企业还要在网站上公布有关质量保证条款和售后服务措施，公开企业的售后服务热线，各营销机构电话等。具有网络销售功能的网站，应当详细公布自己的服务承诺和违约责任等，明确提示顾客相关法律条款。具有注册或者Cookie功能（This Site Uses Cookies）的企业网站，还需要公布自己的隐私条约（Read Our Private Policy）以便让顾客有安全感。网站还应设有使用说明或者FAQ（Frequently Asked Questions，常见问题解答），以便于帮助顾客顺利操作网站的各项服务。</a:t>
            </a:r>
            <a:endParaRPr lang="zh-CN" sz="2000" dirty="0">
              <a:latin typeface="Times New Roman" panose="02020603050405020304" pitchFamily="18" charset="0"/>
              <a:ea typeface="宋体" panose="02010600030101010101" pitchFamily="2" charset="-122"/>
            </a:endParaRPr>
          </a:p>
          <a:p>
            <a:pPr eaLnBrk="1" hangingPunct="1">
              <a:lnSpc>
                <a:spcPct val="120000"/>
              </a:lnSpc>
            </a:pPr>
            <a:r>
              <a:rPr lang="en-US" altLang="zh-CN" sz="2000" dirty="0">
                <a:latin typeface="Times New Roman" panose="02020603050405020304" pitchFamily="18" charset="0"/>
                <a:ea typeface="宋体" panose="02010600030101010101" pitchFamily="2" charset="-122"/>
              </a:rPr>
              <a:t>8</a:t>
            </a:r>
            <a:r>
              <a:rPr lang="zh-CN" altLang="en-US" sz="2000" dirty="0">
                <a:latin typeface="Times New Roman" panose="02020603050405020304" pitchFamily="18" charset="0"/>
                <a:ea typeface="宋体" panose="02010600030101010101" pitchFamily="2" charset="-122"/>
              </a:rPr>
              <a:t>）</a:t>
            </a:r>
            <a:r>
              <a:rPr lang="zh-CN" sz="2000" dirty="0">
                <a:latin typeface="Times New Roman" panose="02020603050405020304" pitchFamily="18" charset="0"/>
                <a:ea typeface="宋体" panose="02010600030101010101" pitchFamily="2" charset="-122"/>
              </a:rPr>
              <a:t>专题信息（Features）</a:t>
            </a:r>
            <a:endParaRPr lang="zh-CN" sz="2000" dirty="0">
              <a:latin typeface="Times New Roman" panose="02020603050405020304" pitchFamily="18" charset="0"/>
              <a:ea typeface="宋体" panose="02010600030101010101" pitchFamily="2" charset="-122"/>
            </a:endParaRPr>
          </a:p>
          <a:p>
            <a:pPr eaLnBrk="1" hangingPunct="1">
              <a:lnSpc>
                <a:spcPct val="120000"/>
              </a:lnSpc>
            </a:pPr>
            <a:r>
              <a:rPr lang="zh-CN" sz="2000" dirty="0">
                <a:latin typeface="Times New Roman" panose="02020603050405020304" pitchFamily="18" charset="0"/>
                <a:ea typeface="宋体" panose="02010600030101010101" pitchFamily="2" charset="-122"/>
              </a:rPr>
              <a:t>企业网站还可以就其产品和服务做一个专题信息栏目，让顾客来阅读或观看。比如日用化妆品企业的网站，可以开设一个化妆常识的专栏；汽车制造和销售企业的网站，可以制作一个发布汽车驾驶、保养及维修的专栏；电脑企业可以建设一个关于电脑使用和常见问题解决的专题信息栏目，一般还会提供相关硬件驱动程序的下载链接等。</a:t>
            </a:r>
            <a:endParaRPr lang="zh-CN" sz="2000" dirty="0">
              <a:latin typeface="Times New Roman" panose="02020603050405020304" pitchFamily="18" charset="0"/>
              <a:ea typeface="宋体" panose="02010600030101010101" pitchFamily="2" charset="-122"/>
            </a:endParaRPr>
          </a:p>
        </p:txBody>
      </p:sp>
    </p:spTree>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Rectangle 3"/>
          <p:cNvSpPr>
            <a:spLocks noGrp="1"/>
          </p:cNvSpPr>
          <p:nvPr>
            <p:ph type="body" idx="4294967295"/>
          </p:nvPr>
        </p:nvSpPr>
        <p:spPr>
          <a:xfrm>
            <a:off x="1823720" y="1268730"/>
            <a:ext cx="9806940" cy="4248150"/>
          </a:xfrm>
          <a:solidFill>
            <a:schemeClr val="bg1"/>
          </a:solidFill>
        </p:spPr>
        <p:txBody>
          <a:bodyPr vert="horz" wrap="square" lIns="91440" tIns="45720" rIns="91440" bIns="45720" anchor="t" anchorCtr="0"/>
          <a:p>
            <a:pPr eaLnBrk="1" hangingPunct="1">
              <a:lnSpc>
                <a:spcPct val="130000"/>
              </a:lnSpc>
            </a:pPr>
            <a:r>
              <a:rPr lang="en-US" altLang="zh-CN" sz="2000" dirty="0">
                <a:latin typeface="Times New Roman" panose="02020603050405020304" pitchFamily="18" charset="0"/>
                <a:ea typeface="宋体" panose="02010600030101010101" pitchFamily="2" charset="-122"/>
              </a:rPr>
              <a:t>1</a:t>
            </a:r>
            <a:r>
              <a:rPr lang="zh-CN" altLang="en-US" sz="2000" dirty="0">
                <a:latin typeface="Times New Roman" panose="02020603050405020304" pitchFamily="18" charset="0"/>
                <a:ea typeface="宋体" panose="02010600030101010101" pitchFamily="2" charset="-122"/>
              </a:rPr>
              <a:t>）</a:t>
            </a:r>
            <a:r>
              <a:rPr lang="zh-CN" altLang="zh-CN" sz="2000" dirty="0">
                <a:latin typeface="Times New Roman" panose="02020603050405020304" pitchFamily="18" charset="0"/>
                <a:ea typeface="宋体" panose="02010600030101010101" pitchFamily="2" charset="-122"/>
              </a:rPr>
              <a:t>宣传企业，树立数字化时代企业完美形象。通过企业的网站，顾客可以更便捷地了解企业。据调查，超过30%的人通过上网查询企业的电话和地址，这一比例和通过114查询的比例相接近，可见企业网站已成为许多人首次接触企业、了解相关信息的选择。同时，利用新出现的信息技术，例如VR（Virtual Reality），企业可以向客户展示产品、技术、经营理念、企业文化、企业形象，树立现代企业形象，增值企业无形资产。</a:t>
            </a:r>
            <a:endParaRPr lang="zh-CN" altLang="zh-CN" sz="2000" dirty="0">
              <a:latin typeface="Times New Roman" panose="02020603050405020304" pitchFamily="18" charset="0"/>
              <a:ea typeface="宋体" panose="02010600030101010101" pitchFamily="2" charset="-122"/>
            </a:endParaRPr>
          </a:p>
          <a:p>
            <a:pPr eaLnBrk="1" hangingPunct="1">
              <a:lnSpc>
                <a:spcPct val="130000"/>
              </a:lnSpc>
            </a:pPr>
            <a:r>
              <a:rPr lang="en-US" altLang="zh-CN" sz="2000" dirty="0">
                <a:latin typeface="Times New Roman" panose="02020603050405020304" pitchFamily="18" charset="0"/>
                <a:ea typeface="宋体" panose="02010600030101010101" pitchFamily="2" charset="-122"/>
              </a:rPr>
              <a:t>2</a:t>
            </a:r>
            <a:r>
              <a:rPr lang="zh-CN" altLang="en-US" sz="2000" dirty="0">
                <a:latin typeface="Times New Roman" panose="02020603050405020304" pitchFamily="18" charset="0"/>
                <a:ea typeface="宋体" panose="02010600030101010101" pitchFamily="2" charset="-122"/>
              </a:rPr>
              <a:t>）加强顾客沟通，宣传企业产品。企业可以通过网站建立与顾客沟通的便捷渠道，全面展示企业的所有产品。如今的科技足以令产品与品牌形象更加立体地呈现在用户面前，比传统的宣传模式更加多姿多彩，更容易发布与传播，更为经济与环保。</a:t>
            </a:r>
            <a:endParaRPr lang="zh-CN" altLang="en-US" sz="2000" dirty="0">
              <a:latin typeface="Times New Roman" panose="02020603050405020304" pitchFamily="18" charset="0"/>
              <a:ea typeface="宋体" panose="02010600030101010101" pitchFamily="2" charset="-122"/>
            </a:endParaRPr>
          </a:p>
        </p:txBody>
      </p:sp>
      <p:pic>
        <p:nvPicPr>
          <p:cNvPr id="26626" name="Picture 4" descr="badspeech"/>
          <p:cNvPicPr>
            <a:picLocks noChangeAspect="1"/>
          </p:cNvPicPr>
          <p:nvPr/>
        </p:nvPicPr>
        <p:blipFill>
          <a:blip r:embed="rId1"/>
          <a:stretch>
            <a:fillRect/>
          </a:stretch>
        </p:blipFill>
        <p:spPr>
          <a:xfrm>
            <a:off x="1415415" y="4869180"/>
            <a:ext cx="1104900" cy="1743075"/>
          </a:xfrm>
          <a:prstGeom prst="rect">
            <a:avLst/>
          </a:prstGeom>
          <a:noFill/>
          <a:ln w="9525">
            <a:noFill/>
          </a:ln>
        </p:spPr>
      </p:pic>
      <p:sp>
        <p:nvSpPr>
          <p:cNvPr id="26627" name="Rectangle 5"/>
          <p:cNvSpPr>
            <a:spLocks noGrp="1"/>
          </p:cNvSpPr>
          <p:nvPr>
            <p:ph type="title"/>
          </p:nvPr>
        </p:nvSpPr>
        <p:spPr>
          <a:xfrm>
            <a:off x="2783205" y="-27622"/>
            <a:ext cx="7313613" cy="1143000"/>
          </a:xfrm>
        </p:spPr>
        <p:txBody>
          <a:bodyPr vert="horz" wrap="square" lIns="91440" tIns="45720" rIns="91440" bIns="45720" anchor="b" anchorCtr="0"/>
          <a:p>
            <a:pPr eaLnBrk="1" hangingPunct="1"/>
            <a:r>
              <a:rPr lang="en-US" altLang="zh-CN" b="1" dirty="0">
                <a:latin typeface="Times New Roman" panose="02020603050405020304" pitchFamily="18" charset="0"/>
                <a:ea typeface="宋体" panose="02010600030101010101" pitchFamily="2" charset="-122"/>
              </a:rPr>
              <a:t>2. </a:t>
            </a:r>
            <a:r>
              <a:rPr lang="zh-CN" altLang="en-US" b="1" dirty="0">
                <a:latin typeface="Times New Roman" panose="02020603050405020304" pitchFamily="18" charset="0"/>
                <a:ea typeface="宋体" panose="02010600030101010101" pitchFamily="2" charset="-122"/>
              </a:rPr>
              <a:t>企业网站的作用：</a:t>
            </a:r>
            <a:endParaRPr lang="zh-CN" altLang="en-US" b="1" dirty="0">
              <a:latin typeface="Times New Roman" panose="02020603050405020304" pitchFamily="18" charset="0"/>
              <a:ea typeface="宋体" panose="02010600030101010101" pitchFamily="2" charset="-122"/>
            </a:endParaRPr>
          </a:p>
        </p:txBody>
      </p:sp>
    </p:spTree>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7649" name="Rectangle 3"/>
          <p:cNvSpPr>
            <a:spLocks noGrp="1"/>
          </p:cNvSpPr>
          <p:nvPr>
            <p:ph type="body" idx="4294967295"/>
          </p:nvPr>
        </p:nvSpPr>
        <p:spPr>
          <a:xfrm>
            <a:off x="1919605" y="332740"/>
            <a:ext cx="9935845" cy="5616575"/>
          </a:xfrm>
          <a:solidFill>
            <a:schemeClr val="bg1"/>
          </a:solidFill>
        </p:spPr>
        <p:txBody>
          <a:bodyPr vert="horz" wrap="square" lIns="91440" tIns="45720" rIns="91440" bIns="45720" anchor="t" anchorCtr="0"/>
          <a:p>
            <a:pPr eaLnBrk="1" hangingPunct="1">
              <a:lnSpc>
                <a:spcPct val="130000"/>
              </a:lnSpc>
            </a:pPr>
            <a:r>
              <a:rPr lang="en-US" altLang="zh-CN" sz="2000" dirty="0">
                <a:latin typeface="Times New Roman" panose="02020603050405020304" pitchFamily="18" charset="0"/>
                <a:ea typeface="宋体" panose="02010600030101010101" pitchFamily="2" charset="-122"/>
              </a:rPr>
              <a:t>3</a:t>
            </a:r>
            <a:r>
              <a:rPr lang="zh-CN" altLang="en-US" sz="2000" dirty="0">
                <a:latin typeface="Times New Roman" panose="02020603050405020304" pitchFamily="18" charset="0"/>
                <a:ea typeface="宋体" panose="02010600030101010101" pitchFamily="2" charset="-122"/>
              </a:rPr>
              <a:t>）丰富营销手段，扩大产品销售渠道。随着数字贸易，尤其是跨境电子商务的发展，企业网站销售所占的份额有逐渐扩大之势，而且可以减少销售环节，减少人员，节约费用，降低成本，有利于提高营销效率。   </a:t>
            </a:r>
            <a:endParaRPr lang="en-US" altLang="zh-CN" sz="2000" dirty="0">
              <a:latin typeface="Times New Roman" panose="02020603050405020304" pitchFamily="18" charset="0"/>
              <a:ea typeface="宋体" panose="02010600030101010101" pitchFamily="2" charset="-122"/>
            </a:endParaRPr>
          </a:p>
          <a:p>
            <a:pPr eaLnBrk="1" hangingPunct="1">
              <a:lnSpc>
                <a:spcPct val="130000"/>
              </a:lnSpc>
            </a:pPr>
            <a:r>
              <a:rPr lang="en-US" altLang="zh-CN" sz="2000" dirty="0">
                <a:latin typeface="Times New Roman" panose="02020603050405020304" pitchFamily="18" charset="0"/>
                <a:ea typeface="宋体" panose="02010600030101010101" pitchFamily="2" charset="-122"/>
              </a:rPr>
              <a:t>4</a:t>
            </a:r>
            <a:r>
              <a:rPr lang="zh-CN" altLang="en-US" sz="2000" dirty="0">
                <a:latin typeface="Times New Roman" panose="02020603050405020304" pitchFamily="18" charset="0"/>
                <a:ea typeface="宋体" panose="02010600030101010101" pitchFamily="2" charset="-122"/>
              </a:rPr>
              <a:t>）</a:t>
            </a:r>
            <a:r>
              <a:rPr lang="zh-CN" altLang="zh-CN" sz="2000" dirty="0">
                <a:latin typeface="Times New Roman" panose="02020603050405020304" pitchFamily="18" charset="0"/>
                <a:ea typeface="宋体" panose="02010600030101010101" pitchFamily="2" charset="-122"/>
              </a:rPr>
              <a:t>有利于了解顾客意见，掌握顾客需求。在不干扰顾客正常工作和生活的条件下，企业通过网站上的调查表、留言簿、定制服务、电子邮箱等手段可以了解顾客的意见，倾听顾客的心声，加强企业与顾客间的联系，建立良好的顾客关系。</a:t>
            </a:r>
            <a:endParaRPr lang="zh-CN" altLang="zh-CN" sz="2000" dirty="0">
              <a:latin typeface="Times New Roman" panose="02020603050405020304" pitchFamily="18" charset="0"/>
              <a:ea typeface="宋体" panose="02010600030101010101" pitchFamily="2" charset="-122"/>
            </a:endParaRPr>
          </a:p>
          <a:p>
            <a:pPr eaLnBrk="1" hangingPunct="1">
              <a:lnSpc>
                <a:spcPct val="130000"/>
              </a:lnSpc>
            </a:pPr>
            <a:r>
              <a:rPr lang="en-US" altLang="zh-CN" sz="2000" dirty="0">
                <a:latin typeface="Times New Roman" panose="02020603050405020304" pitchFamily="18" charset="0"/>
                <a:ea typeface="宋体" panose="02010600030101010101" pitchFamily="2" charset="-122"/>
                <a:sym typeface="+mn-ea"/>
              </a:rPr>
              <a:t>5</a:t>
            </a:r>
            <a:r>
              <a:rPr lang="zh-CN" altLang="en-US" sz="2000" dirty="0">
                <a:latin typeface="Times New Roman" panose="02020603050405020304" pitchFamily="18" charset="0"/>
                <a:ea typeface="宋体" panose="02010600030101010101" pitchFamily="2" charset="-122"/>
                <a:sym typeface="+mn-ea"/>
              </a:rPr>
              <a:t>）有利于改善服务，提高企业服务质量。利用网站，通过电子沟通方式，企业开展的在线服务是传统的沟通方式（如电话、传真）不可比拟的。在线服务能够更加及时准确地掌握顾客的需求，通过网站的交互式服务使得被动提供和主动获得统一起来，从而实现售前、售中、售后全过程和全方位的服务。        </a:t>
            </a:r>
            <a:endParaRPr lang="zh-CN" altLang="en-US" sz="2000" dirty="0">
              <a:latin typeface="Times New Roman" panose="02020603050405020304" pitchFamily="18" charset="0"/>
              <a:ea typeface="宋体" panose="02010600030101010101" pitchFamily="2" charset="-122"/>
            </a:endParaRPr>
          </a:p>
          <a:p>
            <a:pPr eaLnBrk="1" hangingPunct="1">
              <a:lnSpc>
                <a:spcPct val="130000"/>
              </a:lnSpc>
            </a:pPr>
            <a:r>
              <a:rPr lang="en-US" altLang="zh-CN" sz="2000" dirty="0">
                <a:latin typeface="Times New Roman" panose="02020603050405020304" pitchFamily="18" charset="0"/>
                <a:ea typeface="宋体" panose="02010600030101010101" pitchFamily="2" charset="-122"/>
                <a:sym typeface="+mn-ea"/>
              </a:rPr>
              <a:t>6</a:t>
            </a:r>
            <a:r>
              <a:rPr lang="zh-CN" altLang="en-US" sz="2000" dirty="0">
                <a:latin typeface="Times New Roman" panose="02020603050405020304" pitchFamily="18" charset="0"/>
                <a:ea typeface="宋体" panose="02010600030101010101" pitchFamily="2" charset="-122"/>
                <a:sym typeface="+mn-ea"/>
              </a:rPr>
              <a:t>）</a:t>
            </a:r>
            <a:r>
              <a:rPr lang="zh-CN" altLang="zh-CN" sz="2000" dirty="0">
                <a:latin typeface="Times New Roman" panose="02020603050405020304" pitchFamily="18" charset="0"/>
                <a:ea typeface="宋体" panose="02010600030101010101" pitchFamily="2" charset="-122"/>
                <a:sym typeface="+mn-ea"/>
              </a:rPr>
              <a:t>可以突破时空限制，时时处处服务顾客。企业网站是企业对外宣传的窗口，也是企业与顾客交流，获取顾客反馈信息的一种途径。它能一年365天、一天24小时，忠实服务世界各地的顾客。</a:t>
            </a:r>
            <a:endParaRPr lang="zh-CN" altLang="zh-CN" sz="2000" dirty="0">
              <a:latin typeface="Times New Roman" panose="02020603050405020304" pitchFamily="18" charset="0"/>
              <a:ea typeface="宋体" panose="02010600030101010101" pitchFamily="2" charset="-122"/>
            </a:endParaRPr>
          </a:p>
          <a:p>
            <a:pPr eaLnBrk="1" hangingPunct="1">
              <a:lnSpc>
                <a:spcPct val="130000"/>
              </a:lnSpc>
            </a:pPr>
            <a:r>
              <a:rPr lang="zh-CN" altLang="zh-CN" sz="2000" dirty="0">
                <a:latin typeface="Times New Roman" panose="02020603050405020304" pitchFamily="18" charset="0"/>
                <a:ea typeface="宋体" panose="02010600030101010101" pitchFamily="2" charset="-122"/>
              </a:rPr>
              <a:t> </a:t>
            </a:r>
            <a:endParaRPr lang="zh-CN" altLang="zh-CN" sz="2000" dirty="0">
              <a:latin typeface="Times New Roman" panose="02020603050405020304" pitchFamily="18" charset="0"/>
              <a:ea typeface="宋体" panose="02010600030101010101" pitchFamily="2" charset="-122"/>
            </a:endParaRPr>
          </a:p>
        </p:txBody>
      </p:sp>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1314" name="Rectangle 2"/>
          <p:cNvSpPr>
            <a:spLocks noGrp="1" noChangeArrowheads="1"/>
          </p:cNvSpPr>
          <p:nvPr>
            <p:ph type="ctrTitle"/>
          </p:nvPr>
        </p:nvSpPr>
        <p:spPr>
          <a:xfrm>
            <a:off x="2567940" y="1124268"/>
            <a:ext cx="7239000" cy="1104900"/>
          </a:xfrm>
        </p:spPr>
        <p:txBody>
          <a:bodyPr vert="horz" wrap="square" lIns="91440" tIns="45720" rIns="91440" bIns="45720" numCol="1" anchor="b" anchorCtr="0" compatLnSpc="1"/>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4800" b="1" i="0" u="none" strike="noStrike" kern="0" cap="none" spc="0" normalizeH="0" baseline="0" noProof="0" smtClean="0">
                <a:ln>
                  <a:noFill/>
                </a:ln>
                <a:solidFill>
                  <a:srgbClr val="006699"/>
                </a:solidFill>
                <a:effectLst>
                  <a:outerShdw blurRad="38100" dist="38100" dir="2700000" algn="tl">
                    <a:srgbClr val="C0C0C0"/>
                  </a:outerShdw>
                </a:effectLst>
                <a:uLnTx/>
                <a:uFillTx/>
                <a:latin typeface="Times New Roman" panose="02020603050405020304" pitchFamily="18" charset="0"/>
                <a:ea typeface="宋体" panose="02010600030101010101" pitchFamily="2" charset="-122"/>
                <a:cs typeface="+mj-cs"/>
              </a:rPr>
              <a:t>第六单元 企业网站翻译</a:t>
            </a:r>
            <a:endParaRPr kumimoji="0" lang="zh-CN" altLang="en-US" sz="4800" b="1" i="0" u="none" strike="noStrike" kern="0" cap="none" spc="0" normalizeH="0" baseline="0" noProof="0" smtClean="0">
              <a:ln>
                <a:noFill/>
              </a:ln>
              <a:solidFill>
                <a:srgbClr val="006699"/>
              </a:solidFill>
              <a:effectLst>
                <a:outerShdw blurRad="38100" dist="38100" dir="2700000" algn="tl">
                  <a:srgbClr val="C0C0C0"/>
                </a:outerShdw>
              </a:effectLst>
              <a:uLnTx/>
              <a:uFillTx/>
              <a:latin typeface="Times New Roman" panose="02020603050405020304" pitchFamily="18" charset="0"/>
              <a:ea typeface="宋体" panose="02010600030101010101" pitchFamily="2" charset="-122"/>
              <a:cs typeface="+mj-cs"/>
            </a:endParaRPr>
          </a:p>
        </p:txBody>
      </p:sp>
      <p:sp>
        <p:nvSpPr>
          <p:cNvPr id="141316" name="Rectangle 4"/>
          <p:cNvSpPr>
            <a:spLocks noChangeArrowheads="1"/>
          </p:cNvSpPr>
          <p:nvPr/>
        </p:nvSpPr>
        <p:spPr bwMode="auto">
          <a:xfrm>
            <a:off x="1524000" y="0"/>
            <a:ext cx="4464050" cy="398780"/>
          </a:xfrm>
          <a:prstGeom prst="rect">
            <a:avLst/>
          </a:prstGeom>
          <a:noFill/>
          <a:ln w="9525">
            <a:noFill/>
            <a:miter lim="800000"/>
          </a:ln>
          <a:effectLst/>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2000" b="1" i="0" u="none" strike="noStrike" kern="1200" cap="none" spc="0" normalizeH="0" baseline="0" noProof="0">
              <a:ln>
                <a:noFill/>
              </a:ln>
              <a:solidFill>
                <a:schemeClr val="tx2"/>
              </a:solidFill>
              <a:effectLst>
                <a:outerShdw blurRad="38100" dist="38100" dir="2700000" algn="tl">
                  <a:srgbClr val="C0C0C0"/>
                </a:outerShdw>
              </a:effectLst>
              <a:uLnTx/>
              <a:uFillTx/>
              <a:latin typeface="Times New Roman" panose="02020603050405020304" pitchFamily="18" charset="0"/>
              <a:cs typeface="+mn-cs"/>
            </a:endParaRPr>
          </a:p>
        </p:txBody>
      </p:sp>
      <p:pic>
        <p:nvPicPr>
          <p:cNvPr id="9219" name="Picture 13" descr="internetexplorerfeatured"/>
          <p:cNvPicPr>
            <a:picLocks noChangeAspect="1"/>
          </p:cNvPicPr>
          <p:nvPr/>
        </p:nvPicPr>
        <p:blipFill>
          <a:blip r:embed="rId1"/>
          <a:stretch>
            <a:fillRect/>
          </a:stretch>
        </p:blipFill>
        <p:spPr>
          <a:xfrm>
            <a:off x="4295775" y="2636838"/>
            <a:ext cx="3887788" cy="2916237"/>
          </a:xfrm>
          <a:prstGeom prst="rect">
            <a:avLst/>
          </a:prstGeom>
          <a:noFill/>
          <a:ln w="9525">
            <a:noFill/>
          </a:ln>
        </p:spPr>
      </p:pic>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9697" name="Rectangle 2"/>
          <p:cNvSpPr>
            <a:spLocks noGrp="1"/>
          </p:cNvSpPr>
          <p:nvPr>
            <p:ph type="title"/>
          </p:nvPr>
        </p:nvSpPr>
        <p:spPr>
          <a:xfrm>
            <a:off x="2933700" y="1052513"/>
            <a:ext cx="7313613" cy="1143000"/>
          </a:xfrm>
        </p:spPr>
        <p:txBody>
          <a:bodyPr vert="horz" wrap="square" lIns="91440" tIns="45720" rIns="91440" bIns="45720" anchor="b" anchorCtr="0"/>
          <a:p>
            <a:pPr eaLnBrk="1" hangingPunct="1"/>
            <a:r>
              <a:rPr lang="en-US" altLang="zh-CN" b="1" dirty="0">
                <a:latin typeface="Times New Roman" panose="02020603050405020304" pitchFamily="18" charset="0"/>
                <a:ea typeface="宋体" panose="02010600030101010101" pitchFamily="2" charset="-122"/>
              </a:rPr>
              <a:t>Task II</a:t>
            </a:r>
            <a:endParaRPr lang="en-US" altLang="zh-CN" b="1" dirty="0">
              <a:latin typeface="Times New Roman" panose="02020603050405020304" pitchFamily="18" charset="0"/>
              <a:ea typeface="宋体" panose="02010600030101010101" pitchFamily="2" charset="-122"/>
            </a:endParaRPr>
          </a:p>
        </p:txBody>
      </p:sp>
      <p:sp>
        <p:nvSpPr>
          <p:cNvPr id="29698" name="Rectangle 3"/>
          <p:cNvSpPr>
            <a:spLocks noGrp="1"/>
          </p:cNvSpPr>
          <p:nvPr>
            <p:ph type="body" idx="4294967295"/>
          </p:nvPr>
        </p:nvSpPr>
        <p:spPr>
          <a:xfrm>
            <a:off x="2783205" y="2564765"/>
            <a:ext cx="8693785" cy="4265930"/>
          </a:xfrm>
        </p:spPr>
        <p:txBody>
          <a:bodyPr vert="horz" wrap="square" lIns="91440" tIns="45720" rIns="91440" bIns="45720" anchor="t" anchorCtr="0"/>
          <a:p>
            <a:pPr eaLnBrk="1" hangingPunct="1">
              <a:lnSpc>
                <a:spcPct val="130000"/>
              </a:lnSpc>
            </a:pPr>
            <a:r>
              <a:rPr lang="zh-CN" altLang="zh-CN" sz="2000" dirty="0">
                <a:latin typeface="Times New Roman" panose="02020603050405020304" pitchFamily="18" charset="0"/>
                <a:ea typeface="宋体" panose="02010600030101010101" pitchFamily="2" charset="-122"/>
              </a:rPr>
              <a:t>访问华为中文网站（http://www.huawei.com/cn/），并从公司主页进入其美国网站（http://www.huawei.com/us/），比较其中英文网站的相同和不同之处。</a:t>
            </a:r>
            <a:endParaRPr lang="zh-CN" altLang="zh-CN" sz="2000" dirty="0">
              <a:latin typeface="Times New Roman" panose="02020603050405020304" pitchFamily="18" charset="0"/>
              <a:ea typeface="宋体" panose="02010600030101010101" pitchFamily="2" charset="-122"/>
            </a:endParaRPr>
          </a:p>
          <a:p>
            <a:pPr eaLnBrk="1" hangingPunct="1">
              <a:lnSpc>
                <a:spcPct val="130000"/>
              </a:lnSpc>
            </a:pPr>
            <a:r>
              <a:rPr lang="zh-CN" altLang="zh-CN" sz="2000" dirty="0">
                <a:latin typeface="Times New Roman" panose="02020603050405020304" pitchFamily="18" charset="0"/>
                <a:ea typeface="宋体" panose="02010600030101010101" pitchFamily="2" charset="-122"/>
              </a:rPr>
              <a:t>访问中国工商银行的中文网站（http://www.icbc.com.cn），并从主页进入其英文网站（http://www.icbc.com.cn/ICBC/EN/default.htm），比较其中英文网站的相同和不同之处。 </a:t>
            </a:r>
            <a:endParaRPr lang="zh-CN" altLang="zh-CN" sz="2000" dirty="0">
              <a:latin typeface="Times New Roman" panose="02020603050405020304" pitchFamily="18" charset="0"/>
              <a:ea typeface="宋体" panose="02010600030101010101" pitchFamily="2" charset="-122"/>
            </a:endParaRPr>
          </a:p>
          <a:p>
            <a:pPr eaLnBrk="1" hangingPunct="1">
              <a:lnSpc>
                <a:spcPct val="130000"/>
              </a:lnSpc>
            </a:pPr>
            <a:r>
              <a:rPr lang="zh-CN" altLang="zh-CN" sz="2000" dirty="0">
                <a:latin typeface="Times New Roman" panose="02020603050405020304" pitchFamily="18" charset="0"/>
                <a:ea typeface="宋体" panose="02010600030101010101" pitchFamily="2" charset="-122"/>
              </a:rPr>
              <a:t>思考：这对于企业网站翻译来说有什么启示？</a:t>
            </a:r>
            <a:endParaRPr lang="zh-CN" altLang="zh-CN" sz="2000" dirty="0">
              <a:latin typeface="Times New Roman" panose="02020603050405020304" pitchFamily="18" charset="0"/>
              <a:ea typeface="宋体" panose="02010600030101010101" pitchFamily="2" charset="-122"/>
            </a:endParaRPr>
          </a:p>
        </p:txBody>
      </p:sp>
      <p:pic>
        <p:nvPicPr>
          <p:cNvPr id="29699" name="Picture 5" descr="问号1"/>
          <p:cNvPicPr>
            <a:picLocks noChangeAspect="1"/>
          </p:cNvPicPr>
          <p:nvPr/>
        </p:nvPicPr>
        <p:blipFill>
          <a:blip r:embed="rId1"/>
          <a:stretch>
            <a:fillRect/>
          </a:stretch>
        </p:blipFill>
        <p:spPr>
          <a:xfrm>
            <a:off x="1343660" y="3068955"/>
            <a:ext cx="1162050" cy="1511300"/>
          </a:xfrm>
          <a:prstGeom prst="rect">
            <a:avLst/>
          </a:prstGeom>
          <a:noFill/>
          <a:ln w="9525">
            <a:noFill/>
          </a:ln>
        </p:spPr>
      </p:pic>
    </p:spTree>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721" name="Rectangle 3"/>
          <p:cNvSpPr>
            <a:spLocks noGrp="1"/>
          </p:cNvSpPr>
          <p:nvPr>
            <p:ph type="body" idx="4294967295"/>
          </p:nvPr>
        </p:nvSpPr>
        <p:spPr>
          <a:xfrm>
            <a:off x="1844040" y="836930"/>
            <a:ext cx="9821545" cy="4954905"/>
          </a:xfrm>
          <a:solidFill>
            <a:schemeClr val="bg1"/>
          </a:solidFill>
        </p:spPr>
        <p:txBody>
          <a:bodyPr vert="horz" wrap="square" lIns="91440" tIns="45720" rIns="91440" bIns="45720" anchor="t" anchorCtr="0"/>
          <a:p>
            <a:pPr eaLnBrk="1" hangingPunct="1">
              <a:lnSpc>
                <a:spcPct val="140000"/>
              </a:lnSpc>
            </a:pPr>
            <a:r>
              <a:rPr lang="zh-CN" altLang="en-US" sz="2000" dirty="0">
                <a:latin typeface="Times New Roman" panose="02020603050405020304" pitchFamily="18" charset="0"/>
                <a:ea typeface="宋体" panose="02010600030101010101" pitchFamily="2" charset="-122"/>
              </a:rPr>
              <a:t>访问华为的中英文网站（2022年8月1日）可以看出：两个网站的风格非常相似，均有大幅的广告图片放在显眼位置，同时提供搜索引擎，可以找到华为所有业务及产品，体现了以业务推广与营销为侧重点的特征。网站布局都比较简洁、清晰、明了，顾客可以一目了然地找到相关的栏目信息。例如，中文的主要栏目很醒目地放在网页上方，包括：个人及家庭产品、商用产品及方案、服务支持、服务伙伴与开发者、关于华为、在线购买、集团网站、选择区域/语言等。特别值得一提的是，在线购买栏目可以直接进入华为商城和华为云，将顾客最常见的产品和服务需求都清楚地列出，标明价格和促销信息，随时在线下单，体现了顾客至上的服务精神。选择区域/语言栏目主要是提供本土化语言和服务，点击进入之后可以发现华为已经为全球32个国家和地区设置了不同语种的专门网站，很好地体现了华为的实力及其全球化战略。</a:t>
            </a:r>
            <a:endParaRPr lang="zh-CN" altLang="en-US" sz="2000" dirty="0">
              <a:latin typeface="Times New Roman" panose="02020603050405020304" pitchFamily="18" charset="0"/>
              <a:ea typeface="宋体" panose="02010600030101010101" pitchFamily="2" charset="-122"/>
            </a:endParaRPr>
          </a:p>
        </p:txBody>
      </p:sp>
    </p:spTree>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1745" name="Rectangle 3"/>
          <p:cNvSpPr>
            <a:spLocks noGrp="1"/>
          </p:cNvSpPr>
          <p:nvPr>
            <p:ph type="body" idx="4294967295"/>
          </p:nvPr>
        </p:nvSpPr>
        <p:spPr>
          <a:xfrm>
            <a:off x="1851660" y="663575"/>
            <a:ext cx="10037445" cy="5358130"/>
          </a:xfrm>
          <a:solidFill>
            <a:schemeClr val="bg1"/>
          </a:solidFill>
        </p:spPr>
        <p:txBody>
          <a:bodyPr vert="horz" wrap="square" lIns="91440" tIns="45720" rIns="91440" bIns="45720" anchor="t" anchorCtr="0"/>
          <a:p>
            <a:pPr eaLnBrk="1" hangingPunct="1">
              <a:lnSpc>
                <a:spcPct val="140000"/>
              </a:lnSpc>
            </a:pPr>
            <a:r>
              <a:rPr lang="zh-CN" altLang="en-US" sz="2000" dirty="0">
                <a:latin typeface="Times New Roman" panose="02020603050405020304" pitchFamily="18" charset="0"/>
                <a:ea typeface="宋体" panose="02010600030101010101" pitchFamily="2" charset="-122"/>
              </a:rPr>
              <a:t>美国网站的主要栏目也很醒目地放在网页上方，包括：Our Business，About Huawei，News &amp; Events，Explore More，Corporate，United States [Change]等。其总体风格、布局、功能以及栏目、内容等方面与中文网站类似。但显然，中文网站的个人及家庭产品、商用产品及方案在美国网站中被合并成了Our Business。美国网站还专门设置了Explore More栏目，提供华为技术、博客、出版物等更多信息。另外，点击进入具体栏目，我们发现个人及家庭产品翻译成了Consumer Products，而不是Personal and Household Products；商用产品及方案翻译成了Enterprise Products，而不是Commercial Products and Solutions；技术支持翻译成了Support，而不是Technology Support；网站左下角展会活动翻译成了Events。事实上，这样的不完全对应从功能上说非常符合美国文化。如Consumer Products和Support均比Personal and Household Products和Technology Support简洁；而Events则是英文网站常用的单词，更加容易被美国顾客接受。因此，这些翻译体现了以顾客为中心的服务方向。</a:t>
            </a:r>
            <a:endParaRPr lang="zh-CN" altLang="en-US" sz="2000" dirty="0">
              <a:latin typeface="Times New Roman" panose="02020603050405020304" pitchFamily="18" charset="0"/>
              <a:ea typeface="宋体" panose="02010600030101010101" pitchFamily="2" charset="-122"/>
            </a:endParaRPr>
          </a:p>
        </p:txBody>
      </p:sp>
    </p:spTree>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2769" name="Rectangle 3"/>
          <p:cNvSpPr>
            <a:spLocks noGrp="1"/>
          </p:cNvSpPr>
          <p:nvPr>
            <p:ph type="body" idx="4294967295"/>
          </p:nvPr>
        </p:nvSpPr>
        <p:spPr>
          <a:xfrm>
            <a:off x="1797050" y="476885"/>
            <a:ext cx="10034905" cy="5276850"/>
          </a:xfrm>
          <a:solidFill>
            <a:schemeClr val="bg1"/>
          </a:solidFill>
        </p:spPr>
        <p:txBody>
          <a:bodyPr vert="horz" wrap="square" lIns="91440" tIns="45720" rIns="91440" bIns="45720" anchor="t" anchorCtr="0"/>
          <a:p>
            <a:pPr eaLnBrk="1" hangingPunct="1">
              <a:lnSpc>
                <a:spcPct val="140000"/>
              </a:lnSpc>
            </a:pPr>
            <a:r>
              <a:rPr lang="zh-CN" altLang="en-US" sz="1800" dirty="0">
                <a:latin typeface="Times New Roman" panose="02020603050405020304" pitchFamily="18" charset="0"/>
                <a:ea typeface="宋体" panose="02010600030101010101" pitchFamily="2" charset="-122"/>
              </a:rPr>
              <a:t> 与华为不同的是，中国工商银行的中文网站和英文网站（2022年8月1日）风格差异相对较大。中文网站的栏目非常多，除了一般的银行业务和服务栏目之外，还有智服务、投资理财、惠生活、生活缴费、留学服务等众多栏目/子栏目，可以说是琳琅满目、丰富多彩。但是其英文网站却相对简洁，Personal Banking, Corporate Banking, About Us Customer Service等主要栏目很醒目地放在了主页的上方。事实上，我们访问了花旗银行、渣打银行等国际上著名的银行，它们的英文网页也都非常简洁，功能区域一目了然。因此，工商银行的英文网站布局是与国际接轨的。</a:t>
            </a:r>
            <a:endParaRPr lang="zh-CN" altLang="en-US" sz="1800" dirty="0">
              <a:latin typeface="Times New Roman" panose="02020603050405020304" pitchFamily="18" charset="0"/>
              <a:ea typeface="宋体" panose="02010600030101010101" pitchFamily="2" charset="-122"/>
            </a:endParaRPr>
          </a:p>
          <a:p>
            <a:pPr eaLnBrk="1" hangingPunct="1">
              <a:lnSpc>
                <a:spcPct val="140000"/>
              </a:lnSpc>
            </a:pPr>
            <a:r>
              <a:rPr lang="zh-CN" altLang="en-US" sz="1800" dirty="0">
                <a:latin typeface="Times New Roman" panose="02020603050405020304" pitchFamily="18" charset="0"/>
                <a:ea typeface="宋体" panose="02010600030101010101" pitchFamily="2" charset="-122"/>
                <a:sym typeface="+mn-ea"/>
              </a:rPr>
              <a:t>通过以上比较可以看出，企业采取的中英文网站布局有可能风格相同，也有可能风格相异，关键要看企业所服务的对象及其偏好。例如华为网站以营销和服务为主，就应该让顾客轻松地找到相关产品和服务信息，所以与营销相关的栏目非常突出、简洁、清晰。工商银行的中文网站内容较多，主要是考虑到中国人的需求。事实上，随着中国人民生活水平的提高，消费、留学、生活缴费等已经成为中国人的生活之必需，工商银行在主页上提供这些信息是符合中国国情的，而其英文版的网站跟其他的银行一样，并没有设置这些栏目，这符合国外的文化习惯。</a:t>
            </a:r>
            <a:endParaRPr lang="zh-CN" altLang="en-US" sz="1800" dirty="0">
              <a:latin typeface="Times New Roman" panose="02020603050405020304" pitchFamily="18" charset="0"/>
              <a:ea typeface="宋体" panose="02010600030101010101" pitchFamily="2" charset="-122"/>
            </a:endParaRPr>
          </a:p>
          <a:p>
            <a:pPr eaLnBrk="1" hangingPunct="1">
              <a:lnSpc>
                <a:spcPct val="140000"/>
              </a:lnSpc>
            </a:pPr>
            <a:endParaRPr lang="zh-CN" altLang="en-US" sz="1800" dirty="0">
              <a:latin typeface="Times New Roman" panose="02020603050405020304" pitchFamily="18" charset="0"/>
              <a:ea typeface="宋体" panose="02010600030101010101" pitchFamily="2" charset="-122"/>
            </a:endParaRPr>
          </a:p>
          <a:p>
            <a:pPr eaLnBrk="1" hangingPunct="1">
              <a:lnSpc>
                <a:spcPct val="80000"/>
              </a:lnSpc>
            </a:pPr>
            <a:endParaRPr lang="zh-CN" altLang="en-US" sz="1800" dirty="0">
              <a:latin typeface="Times New Roman" panose="02020603050405020304" pitchFamily="18" charset="0"/>
              <a:ea typeface="宋体" panose="02010600030101010101" pitchFamily="2" charset="-122"/>
            </a:endParaRPr>
          </a:p>
        </p:txBody>
      </p:sp>
    </p:spTree>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817" name="Rectangle 3"/>
          <p:cNvSpPr>
            <a:spLocks noGrp="1"/>
          </p:cNvSpPr>
          <p:nvPr>
            <p:ph type="body" idx="4294967295"/>
          </p:nvPr>
        </p:nvSpPr>
        <p:spPr>
          <a:xfrm>
            <a:off x="1908810" y="2637155"/>
            <a:ext cx="9322435" cy="4783455"/>
          </a:xfrm>
        </p:spPr>
        <p:txBody>
          <a:bodyPr vert="horz" wrap="square" lIns="91440" tIns="45720" rIns="91440" bIns="45720" anchor="t" anchorCtr="0"/>
          <a:p>
            <a:pPr eaLnBrk="1" hangingPunct="1">
              <a:lnSpc>
                <a:spcPct val="140000"/>
              </a:lnSpc>
            </a:pPr>
            <a:r>
              <a:rPr lang="zh-CN" altLang="en-US" sz="2000" dirty="0">
                <a:latin typeface="Times New Roman" panose="02020603050405020304" pitchFamily="18" charset="0"/>
                <a:ea typeface="宋体" panose="02010600030101010101" pitchFamily="2" charset="-122"/>
                <a:sym typeface="宋体" panose="02010600030101010101" pitchFamily="2" charset="-122"/>
              </a:rPr>
              <a:t>以上中英文网站的对比涉及本章的主题：企业网站翻译。其内容包括网站名称的翻译、网站宣传标语的翻译、网站栏目名称的翻译、网站栏目具体内容的翻译等。不管如何，企业网站必须方便顾客浏览，强调“读者第一”，译者应以实现译文预期功能或目的为宗旨，使用经济简明同时又符合目标读者的文化观念、阅读心理、认知能力、语言习惯的表达方式进行灵活翻译。</a:t>
            </a:r>
            <a:endParaRPr lang="zh-CN" altLang="en-US" sz="2000" dirty="0">
              <a:latin typeface="Times New Roman" panose="02020603050405020304" pitchFamily="18" charset="0"/>
              <a:ea typeface="宋体" panose="02010600030101010101" pitchFamily="2" charset="-122"/>
              <a:sym typeface="宋体" panose="02010600030101010101" pitchFamily="2" charset="-122"/>
            </a:endParaRPr>
          </a:p>
        </p:txBody>
      </p:sp>
    </p:spTree>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5841" name="Rectangle 2"/>
          <p:cNvSpPr>
            <a:spLocks noGrp="1"/>
          </p:cNvSpPr>
          <p:nvPr>
            <p:ph type="title"/>
          </p:nvPr>
        </p:nvSpPr>
        <p:spPr>
          <a:xfrm>
            <a:off x="2855595" y="836613"/>
            <a:ext cx="7313613" cy="1143000"/>
          </a:xfrm>
        </p:spPr>
        <p:txBody>
          <a:bodyPr vert="horz" wrap="square" lIns="91440" tIns="45720" rIns="91440" bIns="45720" anchor="b" anchorCtr="0"/>
          <a:p>
            <a:pPr eaLnBrk="1" hangingPunct="1"/>
            <a:r>
              <a:rPr lang="en-US" altLang="zh-CN" b="1" dirty="0">
                <a:latin typeface="Times New Roman" panose="02020603050405020304" pitchFamily="18" charset="0"/>
                <a:ea typeface="宋体" panose="02010600030101010101" pitchFamily="2" charset="-122"/>
              </a:rPr>
              <a:t>§ PART TWO </a:t>
            </a:r>
            <a:r>
              <a:rPr lang="zh-CN" altLang="en-US" b="1" dirty="0">
                <a:latin typeface="Times New Roman" panose="02020603050405020304" pitchFamily="18" charset="0"/>
                <a:ea typeface="宋体" panose="02010600030101010101" pitchFamily="2" charset="-122"/>
              </a:rPr>
              <a:t>热身练习</a:t>
            </a:r>
            <a:endParaRPr lang="zh-CN" altLang="en-US" b="1" dirty="0">
              <a:latin typeface="Times New Roman" panose="02020603050405020304" pitchFamily="18" charset="0"/>
              <a:ea typeface="宋体" panose="02010600030101010101" pitchFamily="2" charset="-122"/>
            </a:endParaRPr>
          </a:p>
        </p:txBody>
      </p:sp>
      <p:sp>
        <p:nvSpPr>
          <p:cNvPr id="35842" name="Rectangle 3"/>
          <p:cNvSpPr>
            <a:spLocks noGrp="1"/>
          </p:cNvSpPr>
          <p:nvPr>
            <p:ph type="body" idx="4294967295"/>
          </p:nvPr>
        </p:nvSpPr>
        <p:spPr>
          <a:xfrm>
            <a:off x="1703705" y="2493010"/>
            <a:ext cx="9838690" cy="4253230"/>
          </a:xfrm>
        </p:spPr>
        <p:txBody>
          <a:bodyPr vert="horz" wrap="square" lIns="91440" tIns="45720" rIns="91440" bIns="45720" anchor="t" anchorCtr="0"/>
          <a:p>
            <a:pPr eaLnBrk="1" hangingPunct="1">
              <a:lnSpc>
                <a:spcPct val="110000"/>
              </a:lnSpc>
              <a:buNone/>
            </a:pPr>
            <a:r>
              <a:rPr lang="en-US" altLang="zh-CN" sz="2000" b="1" dirty="0">
                <a:latin typeface="Times New Roman" panose="02020603050405020304" pitchFamily="18" charset="0"/>
                <a:ea typeface="宋体" panose="02010600030101010101" pitchFamily="2" charset="-122"/>
              </a:rPr>
              <a:t>Task I</a:t>
            </a:r>
            <a:r>
              <a:rPr lang="en-US" altLang="zh-CN" sz="2000" dirty="0">
                <a:latin typeface="Times New Roman" panose="02020603050405020304" pitchFamily="18" charset="0"/>
                <a:ea typeface="宋体" panose="02010600030101010101" pitchFamily="2" charset="-122"/>
              </a:rPr>
              <a:t>  </a:t>
            </a:r>
            <a:r>
              <a:rPr lang="zh-CN" altLang="en-US" sz="2000" dirty="0">
                <a:latin typeface="Times New Roman" panose="02020603050405020304" pitchFamily="18" charset="0"/>
                <a:ea typeface="宋体" panose="02010600030101010101" pitchFamily="2" charset="-122"/>
              </a:rPr>
              <a:t>请根据例子翻译下列网站名称并尝试总结网站名称的构成。</a:t>
            </a:r>
            <a:endParaRPr lang="zh-CN" altLang="en-US" sz="2000" dirty="0">
              <a:latin typeface="Times New Roman" panose="02020603050405020304" pitchFamily="18" charset="0"/>
              <a:ea typeface="宋体" panose="02010600030101010101" pitchFamily="2" charset="-122"/>
            </a:endParaRPr>
          </a:p>
          <a:p>
            <a:pPr eaLnBrk="1" hangingPunct="1">
              <a:lnSpc>
                <a:spcPct val="110000"/>
              </a:lnSpc>
            </a:pPr>
            <a:r>
              <a:rPr lang="zh-CN" altLang="en-US" sz="2000" dirty="0">
                <a:latin typeface="Times New Roman" panose="02020603050405020304" pitchFamily="18" charset="0"/>
                <a:ea typeface="宋体" panose="02010600030101010101" pitchFamily="2" charset="-122"/>
              </a:rPr>
              <a:t>例：</a:t>
            </a:r>
            <a:r>
              <a:rPr lang="en-US" altLang="zh-CN" sz="2000" dirty="0">
                <a:latin typeface="Times New Roman" panose="02020603050405020304" pitchFamily="18" charset="0"/>
                <a:ea typeface="宋体" panose="02010600030101010101" pitchFamily="2" charset="-122"/>
                <a:hlinkClick r:id="rId1"/>
              </a:rPr>
              <a:t>www.sina.com</a:t>
            </a:r>
            <a:r>
              <a:rPr lang="zh-CN" altLang="en-US" sz="2000" dirty="0">
                <a:latin typeface="Times New Roman" panose="02020603050405020304" pitchFamily="18" charset="0"/>
                <a:ea typeface="宋体" panose="02010600030101010101" pitchFamily="2" charset="-122"/>
              </a:rPr>
              <a:t>，翻译成“新浪网”，“新”强调与众不同，“浪” 则包含网上冲浪，自由自在的意思。</a:t>
            </a:r>
            <a:endParaRPr lang="zh-CN" altLang="en-US" sz="2000" dirty="0">
              <a:latin typeface="Times New Roman" panose="02020603050405020304" pitchFamily="18" charset="0"/>
              <a:ea typeface="宋体" panose="02010600030101010101" pitchFamily="2" charset="-122"/>
            </a:endParaRPr>
          </a:p>
          <a:p>
            <a:pPr eaLnBrk="1" hangingPunct="1">
              <a:lnSpc>
                <a:spcPct val="110000"/>
              </a:lnSpc>
            </a:pPr>
            <a:r>
              <a:rPr lang="zh-CN" altLang="en-US" sz="2000" dirty="0">
                <a:latin typeface="Times New Roman" panose="02020603050405020304" pitchFamily="18" charset="0"/>
                <a:ea typeface="宋体" panose="02010600030101010101" pitchFamily="2" charset="-122"/>
              </a:rPr>
              <a:t>1. www.google.com </a:t>
            </a:r>
            <a:endParaRPr lang="zh-CN" altLang="en-US" sz="2000" dirty="0">
              <a:latin typeface="Times New Roman" panose="02020603050405020304" pitchFamily="18" charset="0"/>
              <a:ea typeface="宋体" panose="02010600030101010101" pitchFamily="2" charset="-122"/>
            </a:endParaRPr>
          </a:p>
          <a:p>
            <a:pPr eaLnBrk="1" hangingPunct="1">
              <a:lnSpc>
                <a:spcPct val="110000"/>
              </a:lnSpc>
            </a:pPr>
            <a:r>
              <a:rPr lang="zh-CN" altLang="en-US" sz="2000" dirty="0">
                <a:latin typeface="Times New Roman" panose="02020603050405020304" pitchFamily="18" charset="0"/>
                <a:ea typeface="宋体" panose="02010600030101010101" pitchFamily="2" charset="-122"/>
              </a:rPr>
              <a:t>解析 ：google并非正确的英文单词，其创立者本来使用的应该是googol一词，意为“10的100次方”，之所以使用这个词，是为了反映其整合全球海量（并且似乎是无穷无尽的）信息的使命，使人人皆可访问并从中受益，后来由于误传才形成了现在的google。利用谐音翻译成“谷歌”是比较妥当的，因为“谷歌”即“丰收之歌”，寓意丰富多彩的搜索体验。</a:t>
            </a:r>
            <a:endParaRPr lang="zh-CN" altLang="en-US" sz="2000" dirty="0">
              <a:latin typeface="Times New Roman" panose="02020603050405020304" pitchFamily="18" charset="0"/>
              <a:ea typeface="宋体" panose="02010600030101010101" pitchFamily="2" charset="-122"/>
            </a:endParaRPr>
          </a:p>
        </p:txBody>
      </p:sp>
    </p:spTree>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6865" name="Rectangle 3"/>
          <p:cNvSpPr>
            <a:spLocks noGrp="1"/>
          </p:cNvSpPr>
          <p:nvPr>
            <p:ph type="body" idx="4294967295"/>
          </p:nvPr>
        </p:nvSpPr>
        <p:spPr>
          <a:xfrm>
            <a:off x="1863725" y="548640"/>
            <a:ext cx="9965690" cy="4766310"/>
          </a:xfrm>
          <a:solidFill>
            <a:schemeClr val="bg1"/>
          </a:solidFill>
        </p:spPr>
        <p:txBody>
          <a:bodyPr vert="horz" wrap="square" lIns="91440" tIns="45720" rIns="91440" bIns="45720" anchor="t" anchorCtr="0"/>
          <a:p>
            <a:pPr eaLnBrk="1" hangingPunct="1">
              <a:lnSpc>
                <a:spcPct val="130000"/>
              </a:lnSpc>
            </a:pPr>
            <a:r>
              <a:rPr lang="en-US" altLang="zh-CN" sz="2000" dirty="0">
                <a:latin typeface="Times New Roman" panose="02020603050405020304" pitchFamily="18" charset="0"/>
                <a:ea typeface="宋体" panose="02010600030101010101" pitchFamily="2" charset="-122"/>
              </a:rPr>
              <a:t>2. </a:t>
            </a:r>
            <a:r>
              <a:rPr lang="en-US" altLang="zh-CN" sz="2000" dirty="0">
                <a:latin typeface="Times New Roman" panose="02020603050405020304" pitchFamily="18" charset="0"/>
                <a:ea typeface="宋体" panose="02010600030101010101" pitchFamily="2" charset="-122"/>
                <a:hlinkClick r:id="rId1"/>
              </a:rPr>
              <a:t>www.soufun.com</a:t>
            </a:r>
            <a:r>
              <a:rPr lang="en-US" altLang="zh-CN" sz="2000" dirty="0">
                <a:latin typeface="Times New Roman" panose="02020603050405020304" pitchFamily="18" charset="0"/>
                <a:ea typeface="宋体" panose="02010600030101010101" pitchFamily="2" charset="-122"/>
              </a:rPr>
              <a:t> </a:t>
            </a:r>
            <a:endParaRPr lang="en-US" altLang="zh-CN" sz="2000" dirty="0">
              <a:latin typeface="Times New Roman" panose="02020603050405020304" pitchFamily="18" charset="0"/>
              <a:ea typeface="宋体" panose="02010600030101010101" pitchFamily="2" charset="-122"/>
            </a:endParaRPr>
          </a:p>
          <a:p>
            <a:pPr eaLnBrk="1" hangingPunct="1">
              <a:lnSpc>
                <a:spcPct val="130000"/>
              </a:lnSpc>
            </a:pPr>
            <a:r>
              <a:rPr lang="zh-CN" altLang="en-US" sz="2000" dirty="0">
                <a:solidFill>
                  <a:schemeClr val="tx2"/>
                </a:solidFill>
                <a:latin typeface="Times New Roman" panose="02020603050405020304" pitchFamily="18" charset="0"/>
                <a:ea typeface="宋体" panose="02010600030101010101" pitchFamily="2" charset="-122"/>
              </a:rPr>
              <a:t>解析：</a:t>
            </a:r>
            <a:r>
              <a:rPr lang="zh-CN" altLang="en-US" sz="2000" dirty="0">
                <a:latin typeface="Times New Roman" panose="02020603050405020304" pitchFamily="18" charset="0"/>
                <a:ea typeface="宋体" panose="02010600030101010101" pitchFamily="2" charset="-122"/>
              </a:rPr>
              <a:t> 搜房网。利用谐音，其中</a:t>
            </a:r>
            <a:r>
              <a:rPr lang="en-US" altLang="zh-CN" sz="2000" dirty="0">
                <a:latin typeface="Times New Roman" panose="02020603050405020304" pitchFamily="18" charset="0"/>
                <a:ea typeface="宋体" panose="02010600030101010101" pitchFamily="2" charset="-122"/>
              </a:rPr>
              <a:t>sou</a:t>
            </a:r>
            <a:r>
              <a:rPr lang="zh-CN" altLang="en-US" sz="2000" dirty="0">
                <a:latin typeface="Times New Roman" panose="02020603050405020304" pitchFamily="18" charset="0"/>
                <a:ea typeface="宋体" panose="02010600030101010101" pitchFamily="2" charset="-122"/>
              </a:rPr>
              <a:t>对应中文“搜”，</a:t>
            </a:r>
            <a:r>
              <a:rPr lang="en-US" altLang="zh-CN" sz="2000" dirty="0">
                <a:latin typeface="Times New Roman" panose="02020603050405020304" pitchFamily="18" charset="0"/>
                <a:ea typeface="宋体" panose="02010600030101010101" pitchFamily="2" charset="-122"/>
              </a:rPr>
              <a:t>fun</a:t>
            </a:r>
            <a:r>
              <a:rPr lang="zh-CN" altLang="en-US" sz="2000" dirty="0">
                <a:latin typeface="Times New Roman" panose="02020603050405020304" pitchFamily="18" charset="0"/>
                <a:ea typeface="宋体" panose="02010600030101010101" pitchFamily="2" charset="-122"/>
              </a:rPr>
              <a:t>对应中文“房”，表明是跟房产有关的网站，同时，</a:t>
            </a:r>
            <a:r>
              <a:rPr lang="en-US" altLang="zh-CN" sz="2000" dirty="0">
                <a:latin typeface="Times New Roman" panose="02020603050405020304" pitchFamily="18" charset="0"/>
                <a:ea typeface="宋体" panose="02010600030101010101" pitchFamily="2" charset="-122"/>
              </a:rPr>
              <a:t>fun</a:t>
            </a:r>
            <a:r>
              <a:rPr lang="zh-CN" altLang="en-US" sz="2000" dirty="0">
                <a:latin typeface="Times New Roman" panose="02020603050405020304" pitchFamily="18" charset="0"/>
                <a:ea typeface="宋体" panose="02010600030101010101" pitchFamily="2" charset="-122"/>
              </a:rPr>
              <a:t>在英文中意为“乐趣、娱乐”，暗示在搜房网上找房子乐趣多多。 </a:t>
            </a:r>
            <a:endParaRPr lang="zh-CN" altLang="en-US" sz="2000" dirty="0">
              <a:latin typeface="Times New Roman" panose="02020603050405020304" pitchFamily="18" charset="0"/>
              <a:ea typeface="宋体" panose="02010600030101010101" pitchFamily="2" charset="-122"/>
            </a:endParaRPr>
          </a:p>
          <a:p>
            <a:pPr eaLnBrk="1" hangingPunct="1">
              <a:lnSpc>
                <a:spcPct val="130000"/>
              </a:lnSpc>
            </a:pPr>
            <a:r>
              <a:rPr lang="en-US" altLang="zh-CN" sz="2000" dirty="0">
                <a:latin typeface="Times New Roman" panose="02020603050405020304" pitchFamily="18" charset="0"/>
                <a:ea typeface="宋体" panose="02010600030101010101" pitchFamily="2" charset="-122"/>
              </a:rPr>
              <a:t>3. </a:t>
            </a:r>
            <a:r>
              <a:rPr lang="en-US" altLang="zh-CN" sz="2000" dirty="0">
                <a:latin typeface="Times New Roman" panose="02020603050405020304" pitchFamily="18" charset="0"/>
                <a:ea typeface="宋体" panose="02010600030101010101" pitchFamily="2" charset="-122"/>
                <a:hlinkClick r:id="rId2"/>
              </a:rPr>
              <a:t>www.alimama.com</a:t>
            </a:r>
            <a:r>
              <a:rPr lang="en-US" altLang="zh-CN" sz="2000" dirty="0">
                <a:latin typeface="Times New Roman" panose="02020603050405020304" pitchFamily="18" charset="0"/>
                <a:ea typeface="宋体" panose="02010600030101010101" pitchFamily="2" charset="-122"/>
              </a:rPr>
              <a:t> </a:t>
            </a:r>
            <a:endParaRPr lang="en-US" altLang="zh-CN" sz="2000" dirty="0">
              <a:latin typeface="Times New Roman" panose="02020603050405020304" pitchFamily="18" charset="0"/>
              <a:ea typeface="宋体" panose="02010600030101010101" pitchFamily="2" charset="-122"/>
            </a:endParaRPr>
          </a:p>
          <a:p>
            <a:pPr eaLnBrk="1" hangingPunct="1">
              <a:lnSpc>
                <a:spcPct val="130000"/>
              </a:lnSpc>
            </a:pPr>
            <a:r>
              <a:rPr lang="zh-CN" altLang="en-US" sz="2000" dirty="0">
                <a:solidFill>
                  <a:schemeClr val="tx2"/>
                </a:solidFill>
                <a:latin typeface="Times New Roman" panose="02020603050405020304" pitchFamily="18" charset="0"/>
                <a:ea typeface="宋体" panose="02010600030101010101" pitchFamily="2" charset="-122"/>
              </a:rPr>
              <a:t>解析：</a:t>
            </a:r>
            <a:r>
              <a:rPr lang="zh-CN" altLang="en-US" sz="2000" dirty="0">
                <a:latin typeface="Times New Roman" panose="02020603050405020304" pitchFamily="18" charset="0"/>
                <a:ea typeface="宋体" panose="02010600030101010101" pitchFamily="2" charset="-122"/>
              </a:rPr>
              <a:t> 阿里妈妈。这是一个全新的交易平台，它首次引入“广告是商品”的概念，让广告第一次作为商品呈现在交易市场里，让买家和卖家都能清清楚楚地看到。阿里妈妈能够让买家（广告主）和卖家（网站主）轻松找到对方。阿里妈妈与阿里巴巴相对应，因为巴巴（爸爸）对应妈妈，容易让人记住。</a:t>
            </a:r>
            <a:endParaRPr lang="zh-CN" altLang="en-US" sz="2000" dirty="0">
              <a:latin typeface="Times New Roman" panose="02020603050405020304" pitchFamily="18" charset="0"/>
              <a:ea typeface="宋体" panose="02010600030101010101" pitchFamily="2" charset="-122"/>
            </a:endParaRPr>
          </a:p>
          <a:p>
            <a:pPr eaLnBrk="1" hangingPunct="1">
              <a:lnSpc>
                <a:spcPct val="100000"/>
              </a:lnSpc>
            </a:pPr>
            <a:r>
              <a:rPr lang="en-US" altLang="zh-CN" sz="2000" dirty="0">
                <a:latin typeface="Times New Roman" panose="02020603050405020304" pitchFamily="18" charset="0"/>
                <a:ea typeface="宋体" panose="02010600030101010101" pitchFamily="2" charset="-122"/>
                <a:sym typeface="+mn-ea"/>
              </a:rPr>
              <a:t>4. www.shundecity.com</a:t>
            </a:r>
            <a:endParaRPr lang="en-US" altLang="zh-CN" sz="2000" dirty="0">
              <a:latin typeface="Times New Roman" panose="02020603050405020304" pitchFamily="18" charset="0"/>
              <a:ea typeface="宋体" panose="02010600030101010101" pitchFamily="2" charset="-122"/>
            </a:endParaRPr>
          </a:p>
          <a:p>
            <a:pPr eaLnBrk="1" hangingPunct="1">
              <a:lnSpc>
                <a:spcPct val="100000"/>
              </a:lnSpc>
            </a:pPr>
            <a:r>
              <a:rPr lang="zh-CN" altLang="en-US" sz="2000" dirty="0">
                <a:solidFill>
                  <a:schemeClr val="tx2"/>
                </a:solidFill>
                <a:latin typeface="Times New Roman" panose="02020603050405020304" pitchFamily="18" charset="0"/>
                <a:ea typeface="宋体" panose="02010600030101010101" pitchFamily="2" charset="-122"/>
                <a:sym typeface="+mn-ea"/>
              </a:rPr>
              <a:t>解析</a:t>
            </a:r>
            <a:r>
              <a:rPr lang="en-US" altLang="zh-CN" sz="2000" dirty="0">
                <a:solidFill>
                  <a:schemeClr val="tx2"/>
                </a:solidFill>
                <a:latin typeface="Times New Roman" panose="02020603050405020304" pitchFamily="18" charset="0"/>
                <a:ea typeface="宋体" panose="02010600030101010101" pitchFamily="2" charset="-122"/>
                <a:sym typeface="+mn-ea"/>
              </a:rPr>
              <a:t>:</a:t>
            </a:r>
            <a:r>
              <a:rPr lang="zh-CN" altLang="zh-CN" sz="2000" dirty="0">
                <a:latin typeface="Times New Roman" panose="02020603050405020304" pitchFamily="18" charset="0"/>
                <a:ea typeface="宋体" panose="02010600030101010101" pitchFamily="2" charset="-122"/>
                <a:sym typeface="+mn-ea"/>
              </a:rPr>
              <a:t>顺德城市网。直接利用shunde和city对应的中文翻译，表达了网站的真实内容。</a:t>
            </a:r>
            <a:endParaRPr lang="zh-CN" altLang="en-US" sz="2000" dirty="0">
              <a:latin typeface="Times New Roman" panose="02020603050405020304" pitchFamily="18" charset="0"/>
              <a:ea typeface="宋体" panose="02010600030101010101" pitchFamily="2" charset="-122"/>
            </a:endParaRPr>
          </a:p>
        </p:txBody>
      </p:sp>
    </p:spTree>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7889" name="Rectangle 3"/>
          <p:cNvSpPr>
            <a:spLocks noGrp="1"/>
          </p:cNvSpPr>
          <p:nvPr>
            <p:ph type="body" idx="4294967295"/>
          </p:nvPr>
        </p:nvSpPr>
        <p:spPr>
          <a:xfrm>
            <a:off x="1885950" y="427355"/>
            <a:ext cx="10010140" cy="5687695"/>
          </a:xfrm>
          <a:solidFill>
            <a:schemeClr val="bg1"/>
          </a:solidFill>
        </p:spPr>
        <p:txBody>
          <a:bodyPr vert="horz" wrap="square" lIns="91440" tIns="45720" rIns="91440" bIns="45720" anchor="t" anchorCtr="0"/>
          <a:p>
            <a:pPr eaLnBrk="1" hangingPunct="1">
              <a:lnSpc>
                <a:spcPct val="100000"/>
              </a:lnSpc>
            </a:pPr>
            <a:r>
              <a:rPr lang="en-US" altLang="zh-CN" sz="2000" dirty="0">
                <a:latin typeface="Times New Roman" panose="02020603050405020304" pitchFamily="18" charset="0"/>
                <a:ea typeface="宋体" panose="02010600030101010101" pitchFamily="2" charset="-122"/>
                <a:sym typeface="+mn-ea"/>
              </a:rPr>
              <a:t>5. </a:t>
            </a:r>
            <a:r>
              <a:rPr lang="en-US" altLang="zh-CN" sz="2000" dirty="0">
                <a:latin typeface="Times New Roman" panose="02020603050405020304" pitchFamily="18" charset="0"/>
                <a:ea typeface="宋体" panose="02010600030101010101" pitchFamily="2" charset="-122"/>
                <a:sym typeface="+mn-ea"/>
                <a:hlinkClick r:id="rId1"/>
              </a:rPr>
              <a:t>www.china.com</a:t>
            </a:r>
            <a:r>
              <a:rPr lang="en-US" altLang="zh-CN" sz="2000" dirty="0">
                <a:latin typeface="Times New Roman" panose="02020603050405020304" pitchFamily="18" charset="0"/>
                <a:ea typeface="宋体" panose="02010600030101010101" pitchFamily="2" charset="-122"/>
                <a:sym typeface="+mn-ea"/>
              </a:rPr>
              <a:t> </a:t>
            </a:r>
            <a:endParaRPr lang="en-US" altLang="zh-CN" sz="2000" dirty="0">
              <a:latin typeface="Times New Roman" panose="02020603050405020304" pitchFamily="18" charset="0"/>
              <a:ea typeface="宋体" panose="02010600030101010101" pitchFamily="2" charset="-122"/>
            </a:endParaRPr>
          </a:p>
          <a:p>
            <a:pPr eaLnBrk="1" hangingPunct="1">
              <a:lnSpc>
                <a:spcPct val="100000"/>
              </a:lnSpc>
            </a:pPr>
            <a:r>
              <a:rPr lang="en-US" altLang="zh-CN" sz="2000" dirty="0">
                <a:latin typeface="Times New Roman" panose="02020603050405020304" pitchFamily="18" charset="0"/>
                <a:ea typeface="宋体" panose="02010600030101010101" pitchFamily="2" charset="-122"/>
                <a:sym typeface="+mn-ea"/>
              </a:rPr>
              <a:t> </a:t>
            </a:r>
            <a:r>
              <a:rPr lang="zh-CN" altLang="en-US" sz="2000" dirty="0">
                <a:solidFill>
                  <a:schemeClr val="tx2"/>
                </a:solidFill>
                <a:latin typeface="Times New Roman" panose="02020603050405020304" pitchFamily="18" charset="0"/>
                <a:ea typeface="宋体" panose="02010600030101010101" pitchFamily="2" charset="-122"/>
                <a:sym typeface="+mn-ea"/>
              </a:rPr>
              <a:t>解析：</a:t>
            </a:r>
            <a:r>
              <a:rPr lang="zh-CN" altLang="en-US" sz="2000" dirty="0">
                <a:latin typeface="Times New Roman" panose="02020603050405020304" pitchFamily="18" charset="0"/>
                <a:ea typeface="宋体" panose="02010600030101010101" pitchFamily="2" charset="-122"/>
                <a:sym typeface="+mn-ea"/>
              </a:rPr>
              <a:t> 中华网。</a:t>
            </a:r>
            <a:r>
              <a:rPr lang="en-US" altLang="zh-CN" sz="2000" dirty="0">
                <a:latin typeface="Times New Roman" panose="02020603050405020304" pitchFamily="18" charset="0"/>
                <a:ea typeface="宋体" panose="02010600030101010101" pitchFamily="2" charset="-122"/>
                <a:sym typeface="+mn-ea"/>
              </a:rPr>
              <a:t>China</a:t>
            </a:r>
            <a:r>
              <a:rPr lang="zh-CN" altLang="en-US" sz="2000" dirty="0">
                <a:latin typeface="Times New Roman" panose="02020603050405020304" pitchFamily="18" charset="0"/>
                <a:ea typeface="宋体" panose="02010600030101010101" pitchFamily="2" charset="-122"/>
                <a:sym typeface="+mn-ea"/>
              </a:rPr>
              <a:t>对应“中华”，让人觉得该网络信息的可靠性和权威性。</a:t>
            </a:r>
            <a:endParaRPr lang="zh-CN" altLang="en-US" sz="2000" dirty="0">
              <a:latin typeface="Times New Roman" panose="02020603050405020304" pitchFamily="18" charset="0"/>
              <a:ea typeface="宋体" panose="02010600030101010101" pitchFamily="2" charset="-122"/>
            </a:endParaRPr>
          </a:p>
          <a:p>
            <a:pPr eaLnBrk="1" hangingPunct="1">
              <a:lnSpc>
                <a:spcPct val="100000"/>
              </a:lnSpc>
            </a:pPr>
            <a:r>
              <a:rPr lang="en-US" altLang="zh-CN" sz="2000" dirty="0">
                <a:latin typeface="Times New Roman" panose="02020603050405020304" pitchFamily="18" charset="0"/>
                <a:ea typeface="宋体" panose="02010600030101010101" pitchFamily="2" charset="-122"/>
                <a:sym typeface="+mn-ea"/>
              </a:rPr>
              <a:t>6. </a:t>
            </a:r>
            <a:r>
              <a:rPr lang="en-US" altLang="zh-CN" sz="2000" dirty="0">
                <a:latin typeface="Times New Roman" panose="02020603050405020304" pitchFamily="18" charset="0"/>
                <a:ea typeface="宋体" panose="02010600030101010101" pitchFamily="2" charset="-122"/>
                <a:sym typeface="+mn-ea"/>
                <a:hlinkClick r:id="rId2"/>
              </a:rPr>
              <a:t>www.gzbookcenter.com</a:t>
            </a:r>
            <a:r>
              <a:rPr lang="en-US" altLang="zh-CN" sz="2000" dirty="0">
                <a:latin typeface="Times New Roman" panose="02020603050405020304" pitchFamily="18" charset="0"/>
                <a:ea typeface="宋体" panose="02010600030101010101" pitchFamily="2" charset="-122"/>
                <a:sym typeface="+mn-ea"/>
              </a:rPr>
              <a:t> </a:t>
            </a:r>
            <a:endParaRPr lang="en-US" altLang="zh-CN" sz="2000" dirty="0">
              <a:latin typeface="Times New Roman" panose="02020603050405020304" pitchFamily="18" charset="0"/>
              <a:ea typeface="宋体" panose="02010600030101010101" pitchFamily="2" charset="-122"/>
            </a:endParaRPr>
          </a:p>
          <a:p>
            <a:pPr eaLnBrk="1" hangingPunct="1">
              <a:lnSpc>
                <a:spcPct val="100000"/>
              </a:lnSpc>
            </a:pPr>
            <a:r>
              <a:rPr lang="zh-CN" altLang="en-US" sz="2000" dirty="0">
                <a:solidFill>
                  <a:schemeClr val="tx2"/>
                </a:solidFill>
                <a:latin typeface="Times New Roman" panose="02020603050405020304" pitchFamily="18" charset="0"/>
                <a:ea typeface="宋体" panose="02010600030101010101" pitchFamily="2" charset="-122"/>
                <a:sym typeface="+mn-ea"/>
              </a:rPr>
              <a:t>解析：</a:t>
            </a:r>
            <a:r>
              <a:rPr lang="zh-CN" altLang="en-US" sz="2000" dirty="0">
                <a:latin typeface="Times New Roman" panose="02020603050405020304" pitchFamily="18" charset="0"/>
                <a:ea typeface="宋体" panose="02010600030101010101" pitchFamily="2" charset="-122"/>
                <a:sym typeface="+mn-ea"/>
              </a:rPr>
              <a:t>广州购书中心。利用</a:t>
            </a:r>
            <a:r>
              <a:rPr lang="en-US" altLang="zh-CN" sz="2000" dirty="0">
                <a:latin typeface="Times New Roman" panose="02020603050405020304" pitchFamily="18" charset="0"/>
                <a:ea typeface="宋体" panose="02010600030101010101" pitchFamily="2" charset="-122"/>
                <a:sym typeface="+mn-ea"/>
              </a:rPr>
              <a:t>Guangzhou</a:t>
            </a:r>
            <a:r>
              <a:rPr lang="zh-CN" altLang="en-US" sz="2000" dirty="0">
                <a:latin typeface="Times New Roman" panose="02020603050405020304" pitchFamily="18" charset="0"/>
                <a:ea typeface="宋体" panose="02010600030101010101" pitchFamily="2" charset="-122"/>
                <a:sym typeface="+mn-ea"/>
              </a:rPr>
              <a:t>的首字母以及</a:t>
            </a:r>
            <a:r>
              <a:rPr lang="en-US" altLang="zh-CN" sz="2000" dirty="0">
                <a:latin typeface="Times New Roman" panose="02020603050405020304" pitchFamily="18" charset="0"/>
                <a:ea typeface="宋体" panose="02010600030101010101" pitchFamily="2" charset="-122"/>
                <a:sym typeface="+mn-ea"/>
              </a:rPr>
              <a:t>book center</a:t>
            </a:r>
            <a:r>
              <a:rPr lang="zh-CN" altLang="en-US" sz="2000" dirty="0">
                <a:latin typeface="Times New Roman" panose="02020603050405020304" pitchFamily="18" charset="0"/>
                <a:ea typeface="宋体" panose="02010600030101010101" pitchFamily="2" charset="-122"/>
                <a:sym typeface="+mn-ea"/>
              </a:rPr>
              <a:t>所对应的中文来翻译，译出了网站的功能。</a:t>
            </a:r>
            <a:endParaRPr lang="zh-CN" altLang="en-US" sz="2000" dirty="0">
              <a:latin typeface="Times New Roman" panose="02020603050405020304" pitchFamily="18" charset="0"/>
              <a:ea typeface="宋体" panose="02010600030101010101" pitchFamily="2" charset="-122"/>
              <a:sym typeface="+mn-ea"/>
            </a:endParaRPr>
          </a:p>
          <a:p>
            <a:pPr eaLnBrk="1" hangingPunct="1">
              <a:lnSpc>
                <a:spcPct val="110000"/>
              </a:lnSpc>
            </a:pPr>
            <a:r>
              <a:rPr lang="en-US" altLang="zh-CN" sz="2000" dirty="0">
                <a:latin typeface="Times New Roman" panose="02020603050405020304" pitchFamily="18" charset="0"/>
                <a:ea typeface="宋体" panose="02010600030101010101" pitchFamily="2" charset="-122"/>
                <a:sym typeface="+mn-ea"/>
              </a:rPr>
              <a:t>7. </a:t>
            </a:r>
            <a:r>
              <a:rPr lang="en-US" altLang="zh-CN" sz="2000" dirty="0">
                <a:latin typeface="Times New Roman" panose="02020603050405020304" pitchFamily="18" charset="0"/>
                <a:ea typeface="宋体" panose="02010600030101010101" pitchFamily="2" charset="-122"/>
                <a:sym typeface="+mn-ea"/>
                <a:hlinkClick r:id="rId3"/>
              </a:rPr>
              <a:t>www.netease.com</a:t>
            </a:r>
            <a:r>
              <a:rPr lang="en-US" altLang="zh-CN" sz="2000" dirty="0">
                <a:latin typeface="Times New Roman" panose="02020603050405020304" pitchFamily="18" charset="0"/>
                <a:ea typeface="宋体" panose="02010600030101010101" pitchFamily="2" charset="-122"/>
                <a:sym typeface="+mn-ea"/>
              </a:rPr>
              <a:t> </a:t>
            </a:r>
            <a:endParaRPr lang="en-US" altLang="zh-CN" sz="2000" dirty="0">
              <a:latin typeface="Times New Roman" panose="02020603050405020304" pitchFamily="18" charset="0"/>
              <a:ea typeface="宋体" panose="02010600030101010101" pitchFamily="2" charset="-122"/>
            </a:endParaRPr>
          </a:p>
          <a:p>
            <a:pPr eaLnBrk="1" hangingPunct="1">
              <a:lnSpc>
                <a:spcPct val="110000"/>
              </a:lnSpc>
            </a:pPr>
            <a:r>
              <a:rPr lang="zh-CN" altLang="en-US" sz="2000" dirty="0">
                <a:solidFill>
                  <a:schemeClr val="tx2"/>
                </a:solidFill>
                <a:latin typeface="Times New Roman" panose="02020603050405020304" pitchFamily="18" charset="0"/>
                <a:ea typeface="宋体" panose="02010600030101010101" pitchFamily="2" charset="-122"/>
                <a:sym typeface="+mn-ea"/>
              </a:rPr>
              <a:t>解析：</a:t>
            </a:r>
            <a:r>
              <a:rPr lang="en-US" altLang="zh-CN" sz="2000" dirty="0">
                <a:latin typeface="Times New Roman" panose="02020603050405020304" pitchFamily="18" charset="0"/>
                <a:ea typeface="宋体" panose="02010600030101010101" pitchFamily="2" charset="-122"/>
                <a:sym typeface="+mn-ea"/>
              </a:rPr>
              <a:t>7. </a:t>
            </a:r>
            <a:r>
              <a:rPr lang="zh-CN" altLang="en-US" sz="2000" dirty="0">
                <a:latin typeface="Times New Roman" panose="02020603050405020304" pitchFamily="18" charset="0"/>
                <a:ea typeface="宋体" panose="02010600030101010101" pitchFamily="2" charset="-122"/>
                <a:sym typeface="+mn-ea"/>
              </a:rPr>
              <a:t>网易。</a:t>
            </a:r>
            <a:endParaRPr lang="zh-CN" altLang="en-US" sz="2000" dirty="0">
              <a:latin typeface="Times New Roman" panose="02020603050405020304" pitchFamily="18" charset="0"/>
              <a:ea typeface="宋体" panose="02010600030101010101" pitchFamily="2" charset="-122"/>
              <a:sym typeface="+mn-ea"/>
            </a:endParaRPr>
          </a:p>
          <a:p>
            <a:pPr eaLnBrk="1" hangingPunct="1">
              <a:lnSpc>
                <a:spcPct val="120000"/>
              </a:lnSpc>
            </a:pPr>
            <a:r>
              <a:rPr lang="zh-CN" altLang="en-US" sz="1800" dirty="0">
                <a:latin typeface="Times New Roman" panose="02020603050405020304" pitchFamily="18" charset="0"/>
                <a:ea typeface="宋体" panose="02010600030101010101" pitchFamily="2" charset="-122"/>
                <a:sym typeface="+mn-ea"/>
              </a:rPr>
              <a:t>关于“网易”名字的由来，其创立者丁磊的解释是当时的“网民”太少，而其原因是网络太不适合中国人了。的确，在网易成立之初的</a:t>
            </a:r>
            <a:r>
              <a:rPr lang="en-US" altLang="zh-CN" sz="1800" dirty="0">
                <a:latin typeface="Times New Roman" panose="02020603050405020304" pitchFamily="18" charset="0"/>
                <a:ea typeface="宋体" panose="02010600030101010101" pitchFamily="2" charset="-122"/>
                <a:sym typeface="+mn-ea"/>
              </a:rPr>
              <a:t>1997</a:t>
            </a:r>
            <a:r>
              <a:rPr lang="zh-CN" altLang="en-US" sz="1800" dirty="0">
                <a:latin typeface="Times New Roman" panose="02020603050405020304" pitchFamily="18" charset="0"/>
                <a:ea typeface="宋体" panose="02010600030101010101" pitchFamily="2" charset="-122"/>
                <a:sym typeface="+mn-ea"/>
              </a:rPr>
              <a:t>年前后，中文网站还很少，服务费用也很昂贵，对绝大多数中国人来说，上网都是件可望不可及的事。而网易的目标就是要改变这种情况，让中国人上网变得容易起来，要实现这个雄心勃勃的目标，自然需要有一个好听的公司名。丁磊很快就想好了“网易（</a:t>
            </a:r>
            <a:r>
              <a:rPr lang="en-US" altLang="zh-CN" sz="1800" dirty="0">
                <a:latin typeface="Times New Roman" panose="02020603050405020304" pitchFamily="18" charset="0"/>
                <a:ea typeface="宋体" panose="02010600030101010101" pitchFamily="2" charset="-122"/>
                <a:sym typeface="+mn-ea"/>
              </a:rPr>
              <a:t>NetEase</a:t>
            </a:r>
            <a:r>
              <a:rPr lang="zh-CN" altLang="en-US" sz="1800" dirty="0">
                <a:latin typeface="Times New Roman" panose="02020603050405020304" pitchFamily="18" charset="0"/>
                <a:ea typeface="宋体" panose="02010600030101010101" pitchFamily="2" charset="-122"/>
                <a:sym typeface="+mn-ea"/>
              </a:rPr>
              <a:t>）”这个看似简单却意味深长的名字，不过当时</a:t>
            </a:r>
            <a:r>
              <a:rPr lang="en-US" altLang="zh-CN" sz="1800" dirty="0">
                <a:latin typeface="Times New Roman" panose="02020603050405020304" pitchFamily="18" charset="0"/>
                <a:ea typeface="宋体" panose="02010600030101010101" pitchFamily="2" charset="-122"/>
                <a:sym typeface="+mn-ea"/>
              </a:rPr>
              <a:t>www.netease.com</a:t>
            </a:r>
            <a:r>
              <a:rPr lang="zh-CN" altLang="en-US" sz="1800" dirty="0">
                <a:latin typeface="Times New Roman" panose="02020603050405020304" pitchFamily="18" charset="0"/>
                <a:ea typeface="宋体" panose="02010600030101010101" pitchFamily="2" charset="-122"/>
                <a:sym typeface="+mn-ea"/>
              </a:rPr>
              <a:t>已被人注册了，所以丁磊注册了</a:t>
            </a:r>
            <a:r>
              <a:rPr lang="en-US" altLang="zh-CN" sz="1800" dirty="0">
                <a:latin typeface="Times New Roman" panose="02020603050405020304" pitchFamily="18" charset="0"/>
                <a:ea typeface="宋体" panose="02010600030101010101" pitchFamily="2" charset="-122"/>
                <a:sym typeface="+mn-ea"/>
              </a:rPr>
              <a:t>www.nease.net</a:t>
            </a:r>
            <a:r>
              <a:rPr lang="zh-CN" altLang="en-US" sz="1800" dirty="0">
                <a:latin typeface="Times New Roman" panose="02020603050405020304" pitchFamily="18" charset="0"/>
                <a:ea typeface="宋体" panose="02010600030101010101" pitchFamily="2" charset="-122"/>
                <a:sym typeface="+mn-ea"/>
              </a:rPr>
              <a:t>和</a:t>
            </a:r>
            <a:r>
              <a:rPr lang="en-US" altLang="zh-CN" sz="1800" dirty="0">
                <a:latin typeface="Times New Roman" panose="02020603050405020304" pitchFamily="18" charset="0"/>
                <a:ea typeface="宋体" panose="02010600030101010101" pitchFamily="2" charset="-122"/>
                <a:sym typeface="+mn-ea"/>
              </a:rPr>
              <a:t>www.nease.com</a:t>
            </a:r>
            <a:r>
              <a:rPr lang="zh-CN" altLang="en-US" sz="1800" dirty="0">
                <a:latin typeface="Times New Roman" panose="02020603050405020304" pitchFamily="18" charset="0"/>
                <a:ea typeface="宋体" panose="02010600030101010101" pitchFamily="2" charset="-122"/>
                <a:sym typeface="+mn-ea"/>
              </a:rPr>
              <a:t>。 一年后，当丁磊从别人手中买下</a:t>
            </a:r>
            <a:r>
              <a:rPr lang="en-US" altLang="zh-CN" sz="1800" dirty="0">
                <a:latin typeface="Times New Roman" panose="02020603050405020304" pitchFamily="18" charset="0"/>
                <a:ea typeface="宋体" panose="02010600030101010101" pitchFamily="2" charset="-122"/>
                <a:sym typeface="+mn-ea"/>
              </a:rPr>
              <a:t>www.netease.com</a:t>
            </a:r>
            <a:r>
              <a:rPr lang="zh-CN" altLang="en-US" sz="1800" dirty="0">
                <a:latin typeface="Times New Roman" panose="02020603050405020304" pitchFamily="18" charset="0"/>
                <a:ea typeface="宋体" panose="02010600030101010101" pitchFamily="2" charset="-122"/>
                <a:sym typeface="+mn-ea"/>
              </a:rPr>
              <a:t>时，网易已先后推出了免费主页、免费域名、免费邮箱、虚拟社区等服务，丁磊通过实实在在的努力让中国的互联网变得容易起来，“网易”可谓名副其实。 </a:t>
            </a:r>
            <a:endParaRPr lang="zh-CN" altLang="en-US" sz="1800" dirty="0">
              <a:latin typeface="Times New Roman" panose="02020603050405020304" pitchFamily="18" charset="0"/>
              <a:ea typeface="宋体" panose="02010600030101010101" pitchFamily="2" charset="-122"/>
            </a:endParaRPr>
          </a:p>
          <a:p>
            <a:pPr eaLnBrk="1" hangingPunct="1">
              <a:lnSpc>
                <a:spcPct val="100000"/>
              </a:lnSpc>
            </a:pPr>
            <a:endParaRPr lang="zh-CN" altLang="en-US" sz="1800" dirty="0">
              <a:latin typeface="Times New Roman" panose="02020603050405020304" pitchFamily="18" charset="0"/>
              <a:ea typeface="宋体" panose="02010600030101010101" pitchFamily="2" charset="-122"/>
            </a:endParaRPr>
          </a:p>
        </p:txBody>
      </p:sp>
    </p:spTree>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9937" name="Rectangle 3"/>
          <p:cNvSpPr>
            <a:spLocks noGrp="1"/>
          </p:cNvSpPr>
          <p:nvPr>
            <p:ph type="body" idx="4294967295"/>
          </p:nvPr>
        </p:nvSpPr>
        <p:spPr>
          <a:xfrm>
            <a:off x="1963420" y="2622550"/>
            <a:ext cx="9794240" cy="3254375"/>
          </a:xfrm>
        </p:spPr>
        <p:txBody>
          <a:bodyPr vert="horz" wrap="square" lIns="91440" tIns="45720" rIns="91440" bIns="45720" anchor="t" anchorCtr="0"/>
          <a:p>
            <a:pPr eaLnBrk="1" hangingPunct="1">
              <a:lnSpc>
                <a:spcPct val="120000"/>
              </a:lnSpc>
            </a:pPr>
            <a:r>
              <a:rPr lang="en-US" altLang="zh-CN" sz="2000" dirty="0">
                <a:latin typeface="Times New Roman" panose="02020603050405020304" pitchFamily="18" charset="0"/>
                <a:ea typeface="宋体" panose="02010600030101010101" pitchFamily="2" charset="-122"/>
              </a:rPr>
              <a:t>8. </a:t>
            </a:r>
            <a:r>
              <a:rPr lang="en-US" altLang="zh-CN" sz="2000" dirty="0">
                <a:latin typeface="Times New Roman" panose="02020603050405020304" pitchFamily="18" charset="0"/>
                <a:ea typeface="宋体" panose="02010600030101010101" pitchFamily="2" charset="-122"/>
                <a:hlinkClick r:id="rId1"/>
              </a:rPr>
              <a:t>www.jd.com</a:t>
            </a:r>
            <a:r>
              <a:rPr lang="en-US" altLang="zh-CN" sz="2000" dirty="0">
                <a:latin typeface="Times New Roman" panose="02020603050405020304" pitchFamily="18" charset="0"/>
                <a:ea typeface="宋体" panose="02010600030101010101" pitchFamily="2" charset="-122"/>
              </a:rPr>
              <a:t> </a:t>
            </a:r>
            <a:endParaRPr lang="en-US" altLang="zh-CN" sz="2000" dirty="0">
              <a:latin typeface="Times New Roman" panose="02020603050405020304" pitchFamily="18" charset="0"/>
              <a:ea typeface="宋体" panose="02010600030101010101" pitchFamily="2" charset="-122"/>
            </a:endParaRPr>
          </a:p>
          <a:p>
            <a:pPr eaLnBrk="1" hangingPunct="1">
              <a:lnSpc>
                <a:spcPct val="120000"/>
              </a:lnSpc>
            </a:pPr>
            <a:r>
              <a:rPr lang="zh-CN" altLang="en-US" sz="2000" dirty="0">
                <a:solidFill>
                  <a:schemeClr val="tx2"/>
                </a:solidFill>
                <a:latin typeface="Times New Roman" panose="02020603050405020304" pitchFamily="18" charset="0"/>
                <a:ea typeface="宋体" panose="02010600030101010101" pitchFamily="2" charset="-122"/>
              </a:rPr>
              <a:t>解析</a:t>
            </a:r>
            <a:r>
              <a:rPr lang="en-US" altLang="zh-CN" sz="2000" dirty="0">
                <a:solidFill>
                  <a:schemeClr val="tx2"/>
                </a:solidFill>
                <a:latin typeface="Times New Roman" panose="02020603050405020304" pitchFamily="18" charset="0"/>
                <a:ea typeface="宋体" panose="02010600030101010101" pitchFamily="2" charset="-122"/>
              </a:rPr>
              <a:t>:</a:t>
            </a:r>
            <a:r>
              <a:rPr lang="en-US" altLang="zh-CN" sz="2000" dirty="0">
                <a:latin typeface="Times New Roman" panose="02020603050405020304" pitchFamily="18" charset="0"/>
                <a:ea typeface="宋体" panose="02010600030101010101" pitchFamily="2" charset="-122"/>
              </a:rPr>
              <a:t> </a:t>
            </a:r>
            <a:r>
              <a:rPr lang="zh-CN" altLang="zh-CN" sz="2000" dirty="0">
                <a:latin typeface="Times New Roman" panose="02020603050405020304" pitchFamily="18" charset="0"/>
                <a:ea typeface="宋体" panose="02010600030101010101" pitchFamily="2" charset="-122"/>
              </a:rPr>
              <a:t>京东。利用“京东”拼音首字母，简洁易记，又较好地宣传京东的品牌。</a:t>
            </a:r>
            <a:endParaRPr lang="zh-CN" altLang="zh-CN" sz="2000" dirty="0">
              <a:latin typeface="Times New Roman" panose="02020603050405020304" pitchFamily="18" charset="0"/>
              <a:ea typeface="宋体" panose="02010600030101010101" pitchFamily="2" charset="-122"/>
            </a:endParaRPr>
          </a:p>
          <a:p>
            <a:pPr eaLnBrk="1" hangingPunct="1">
              <a:lnSpc>
                <a:spcPct val="120000"/>
              </a:lnSpc>
            </a:pPr>
            <a:r>
              <a:rPr lang="en-US" altLang="zh-CN" sz="2000" dirty="0">
                <a:latin typeface="Times New Roman" panose="02020603050405020304" pitchFamily="18" charset="0"/>
                <a:ea typeface="宋体" panose="02010600030101010101" pitchFamily="2" charset="-122"/>
              </a:rPr>
              <a:t>9. </a:t>
            </a:r>
            <a:r>
              <a:rPr lang="en-US" altLang="zh-CN" sz="2000" dirty="0">
                <a:latin typeface="Times New Roman" panose="02020603050405020304" pitchFamily="18" charset="0"/>
                <a:ea typeface="宋体" panose="02010600030101010101" pitchFamily="2" charset="-122"/>
                <a:hlinkClick r:id="rId2"/>
              </a:rPr>
              <a:t>www.2797.com</a:t>
            </a:r>
            <a:r>
              <a:rPr lang="en-US" altLang="zh-CN" sz="2000" dirty="0">
                <a:latin typeface="Times New Roman" panose="02020603050405020304" pitchFamily="18" charset="0"/>
                <a:ea typeface="宋体" panose="02010600030101010101" pitchFamily="2" charset="-122"/>
              </a:rPr>
              <a:t> </a:t>
            </a:r>
            <a:endParaRPr lang="en-US" altLang="zh-CN" sz="2000" dirty="0">
              <a:latin typeface="Times New Roman" panose="02020603050405020304" pitchFamily="18" charset="0"/>
              <a:ea typeface="宋体" panose="02010600030101010101" pitchFamily="2" charset="-122"/>
            </a:endParaRPr>
          </a:p>
          <a:p>
            <a:pPr eaLnBrk="1" hangingPunct="1">
              <a:lnSpc>
                <a:spcPct val="120000"/>
              </a:lnSpc>
            </a:pPr>
            <a:r>
              <a:rPr lang="zh-CN" altLang="en-US" sz="2000" dirty="0">
                <a:solidFill>
                  <a:schemeClr val="tx2"/>
                </a:solidFill>
                <a:latin typeface="Times New Roman" panose="02020603050405020304" pitchFamily="18" charset="0"/>
                <a:ea typeface="宋体" panose="02010600030101010101" pitchFamily="2" charset="-122"/>
              </a:rPr>
              <a:t>解析：</a:t>
            </a:r>
            <a:r>
              <a:rPr lang="zh-CN" altLang="en-US" sz="2000" dirty="0">
                <a:latin typeface="Times New Roman" panose="02020603050405020304" pitchFamily="18" charset="0"/>
                <a:ea typeface="宋体" panose="02010600030101010101" pitchFamily="2" charset="-122"/>
              </a:rPr>
              <a:t> </a:t>
            </a:r>
            <a:r>
              <a:rPr lang="zh-CN" altLang="zh-CN" sz="2000" dirty="0">
                <a:latin typeface="Times New Roman" panose="02020603050405020304" pitchFamily="18" charset="0"/>
                <a:ea typeface="宋体" panose="02010600030101010101" pitchFamily="2" charset="-122"/>
              </a:rPr>
              <a:t>爱去网。利用2797的谐音“爱去就去”，翻译成“爱去网”，名字表达了该票务网站的主要功能。</a:t>
            </a:r>
            <a:endParaRPr lang="zh-CN" altLang="zh-CN" sz="2000" dirty="0">
              <a:latin typeface="Times New Roman" panose="02020603050405020304" pitchFamily="18" charset="0"/>
              <a:ea typeface="宋体" panose="02010600030101010101" pitchFamily="2" charset="-122"/>
            </a:endParaRPr>
          </a:p>
          <a:p>
            <a:pPr eaLnBrk="1" hangingPunct="1">
              <a:lnSpc>
                <a:spcPct val="120000"/>
              </a:lnSpc>
            </a:pPr>
            <a:r>
              <a:rPr lang="en-US" altLang="zh-CN" sz="2000" dirty="0">
                <a:latin typeface="Times New Roman" panose="02020603050405020304" pitchFamily="18" charset="0"/>
                <a:ea typeface="宋体" panose="02010600030101010101" pitchFamily="2" charset="-122"/>
              </a:rPr>
              <a:t>10. </a:t>
            </a:r>
            <a:r>
              <a:rPr lang="en-US" altLang="zh-CN" sz="2000" dirty="0">
                <a:latin typeface="Times New Roman" panose="02020603050405020304" pitchFamily="18" charset="0"/>
                <a:ea typeface="宋体" panose="02010600030101010101" pitchFamily="2" charset="-122"/>
                <a:hlinkClick r:id="rId3"/>
              </a:rPr>
              <a:t>www.made-in-china.com</a:t>
            </a:r>
            <a:r>
              <a:rPr lang="en-US" altLang="zh-CN" sz="2000" dirty="0">
                <a:latin typeface="Times New Roman" panose="02020603050405020304" pitchFamily="18" charset="0"/>
                <a:ea typeface="宋体" panose="02010600030101010101" pitchFamily="2" charset="-122"/>
              </a:rPr>
              <a:t> </a:t>
            </a:r>
            <a:endParaRPr lang="en-US" altLang="zh-CN" sz="2000" dirty="0">
              <a:latin typeface="Times New Roman" panose="02020603050405020304" pitchFamily="18" charset="0"/>
              <a:ea typeface="宋体" panose="02010600030101010101" pitchFamily="2" charset="-122"/>
            </a:endParaRPr>
          </a:p>
          <a:p>
            <a:pPr eaLnBrk="1" hangingPunct="1">
              <a:lnSpc>
                <a:spcPct val="120000"/>
              </a:lnSpc>
            </a:pPr>
            <a:r>
              <a:rPr lang="zh-CN" altLang="en-US" sz="2000" dirty="0">
                <a:solidFill>
                  <a:schemeClr val="tx2"/>
                </a:solidFill>
                <a:latin typeface="Times New Roman" panose="02020603050405020304" pitchFamily="18" charset="0"/>
                <a:ea typeface="宋体" panose="02010600030101010101" pitchFamily="2" charset="-122"/>
              </a:rPr>
              <a:t>解析：</a:t>
            </a:r>
            <a:r>
              <a:rPr lang="zh-CN" altLang="en-US" sz="2000" dirty="0">
                <a:latin typeface="Times New Roman" panose="02020603050405020304" pitchFamily="18" charset="0"/>
                <a:ea typeface="宋体" panose="02010600030101010101" pitchFamily="2" charset="-122"/>
              </a:rPr>
              <a:t>中国制造网。直接将英文翻译成中文对应词，这一翻译较为简洁，也较好地体现了网站的功能。</a:t>
            </a:r>
            <a:endParaRPr lang="zh-CN" altLang="en-US" sz="2000" dirty="0">
              <a:latin typeface="Times New Roman" panose="02020603050405020304" pitchFamily="18" charset="0"/>
              <a:ea typeface="宋体" panose="02010600030101010101" pitchFamily="2" charset="-122"/>
            </a:endParaRPr>
          </a:p>
        </p:txBody>
      </p:sp>
    </p:spTree>
  </p:cSld>
  <p:clrMapOvr>
    <a:masterClrMapping/>
  </p:clrMapOvr>
  <p:transition>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961" name="Rectangle 2"/>
          <p:cNvSpPr>
            <a:spLocks noGrp="1"/>
          </p:cNvSpPr>
          <p:nvPr>
            <p:ph type="title"/>
          </p:nvPr>
        </p:nvSpPr>
        <p:spPr>
          <a:xfrm>
            <a:off x="2639378" y="908685"/>
            <a:ext cx="7313612" cy="1143000"/>
          </a:xfrm>
        </p:spPr>
        <p:txBody>
          <a:bodyPr vert="horz" wrap="square" lIns="91440" tIns="45720" rIns="91440" bIns="45720" anchor="b" anchorCtr="0"/>
          <a:p>
            <a:pPr eaLnBrk="1" hangingPunct="1"/>
            <a:r>
              <a:rPr lang="en-US" altLang="zh-CN" b="1" dirty="0">
                <a:latin typeface="Times New Roman" panose="02020603050405020304" pitchFamily="18" charset="0"/>
                <a:ea typeface="宋体" panose="02010600030101010101" pitchFamily="2" charset="-122"/>
              </a:rPr>
              <a:t>【</a:t>
            </a:r>
            <a:r>
              <a:rPr lang="zh-CN" altLang="en-US" b="1" dirty="0">
                <a:latin typeface="Times New Roman" panose="02020603050405020304" pitchFamily="18" charset="0"/>
                <a:ea typeface="宋体" panose="02010600030101010101" pitchFamily="2" charset="-122"/>
              </a:rPr>
              <a:t>解析：网站名称的构成</a:t>
            </a:r>
            <a:r>
              <a:rPr lang="en-US" altLang="zh-CN" b="1" dirty="0">
                <a:latin typeface="Times New Roman" panose="02020603050405020304" pitchFamily="18" charset="0"/>
                <a:ea typeface="宋体" panose="02010600030101010101" pitchFamily="2" charset="-122"/>
              </a:rPr>
              <a:t>】 </a:t>
            </a:r>
            <a:endParaRPr lang="en-US" altLang="zh-CN" b="1" dirty="0">
              <a:latin typeface="Times New Roman" panose="02020603050405020304" pitchFamily="18" charset="0"/>
              <a:ea typeface="宋体" panose="02010600030101010101" pitchFamily="2" charset="-122"/>
            </a:endParaRPr>
          </a:p>
        </p:txBody>
      </p:sp>
      <p:sp>
        <p:nvSpPr>
          <p:cNvPr id="40962" name="Rectangle 3"/>
          <p:cNvSpPr>
            <a:spLocks noGrp="1"/>
          </p:cNvSpPr>
          <p:nvPr>
            <p:ph type="body" idx="4294967295"/>
          </p:nvPr>
        </p:nvSpPr>
        <p:spPr>
          <a:xfrm>
            <a:off x="1775460" y="2637155"/>
            <a:ext cx="10126345" cy="4114800"/>
          </a:xfrm>
        </p:spPr>
        <p:txBody>
          <a:bodyPr vert="horz" wrap="square" lIns="91440" tIns="45720" rIns="91440" bIns="45720" anchor="t" anchorCtr="0"/>
          <a:p>
            <a:pPr eaLnBrk="1" hangingPunct="1">
              <a:lnSpc>
                <a:spcPct val="110000"/>
              </a:lnSpc>
            </a:pPr>
            <a:r>
              <a:rPr lang="zh-CN" altLang="en-US" sz="2000" dirty="0">
                <a:latin typeface="Times New Roman" panose="02020603050405020304" pitchFamily="18" charset="0"/>
                <a:ea typeface="宋体" panose="02010600030101010101" pitchFamily="2" charset="-122"/>
              </a:rPr>
              <a:t>网站名称应该从网站访问者的角度出发，应通俗易懂，简洁明快。在此基础上，也可以采用与众不同的表现手法，真实而传神地表现网站的属性和作用，从而使网站名称能吸引网民的兴趣。英文网站名称构成大致有以下几种方式：</a:t>
            </a:r>
            <a:endParaRPr lang="zh-CN" altLang="en-US" sz="2000" dirty="0">
              <a:latin typeface="Times New Roman" panose="02020603050405020304" pitchFamily="18" charset="0"/>
              <a:ea typeface="宋体" panose="02010600030101010101" pitchFamily="2" charset="-122"/>
            </a:endParaRPr>
          </a:p>
          <a:p>
            <a:pPr eaLnBrk="1" hangingPunct="1">
              <a:lnSpc>
                <a:spcPct val="110000"/>
              </a:lnSpc>
            </a:pPr>
            <a:r>
              <a:rPr lang="zh-CN" altLang="zh-CN" sz="2000" dirty="0">
                <a:latin typeface="Times New Roman" panose="02020603050405020304" pitchFamily="18" charset="0"/>
                <a:ea typeface="宋体" panose="02010600030101010101" pitchFamily="2" charset="-122"/>
              </a:rPr>
              <a:t>第一，首字母式。如www.icbc.com，icbc是中国工商银行全称Industrial and Commercial Bank of China的首字母缩略。 </a:t>
            </a:r>
            <a:endParaRPr lang="zh-CN" altLang="zh-CN" sz="2000" dirty="0">
              <a:latin typeface="Times New Roman" panose="02020603050405020304" pitchFamily="18" charset="0"/>
              <a:ea typeface="宋体" panose="02010600030101010101" pitchFamily="2" charset="-122"/>
            </a:endParaRPr>
          </a:p>
          <a:p>
            <a:pPr eaLnBrk="1" hangingPunct="1">
              <a:lnSpc>
                <a:spcPct val="110000"/>
              </a:lnSpc>
            </a:pPr>
            <a:r>
              <a:rPr lang="zh-CN" altLang="zh-CN" sz="2000" dirty="0">
                <a:latin typeface="Times New Roman" panose="02020603050405020304" pitchFamily="18" charset="0"/>
                <a:ea typeface="宋体" panose="02010600030101010101" pitchFamily="2" charset="-122"/>
              </a:rPr>
              <a:t>第二，词汇或词汇组合式。如www.beyond.com, www.netease.com等。</a:t>
            </a:r>
            <a:endParaRPr lang="zh-CN" altLang="zh-CN" sz="2000" dirty="0">
              <a:latin typeface="Times New Roman" panose="02020603050405020304" pitchFamily="18" charset="0"/>
              <a:ea typeface="宋体" panose="02010600030101010101" pitchFamily="2" charset="-122"/>
            </a:endParaRPr>
          </a:p>
          <a:p>
            <a:pPr eaLnBrk="1" hangingPunct="1">
              <a:lnSpc>
                <a:spcPct val="110000"/>
              </a:lnSpc>
            </a:pPr>
            <a:r>
              <a:rPr lang="zh-CN" altLang="zh-CN" sz="2000" dirty="0">
                <a:latin typeface="Times New Roman" panose="02020603050405020304" pitchFamily="18" charset="0"/>
                <a:ea typeface="宋体" panose="02010600030101010101" pitchFamily="2" charset="-122"/>
              </a:rPr>
              <a:t>第三，字母词汇组合式。如www.ebay.com, www.etang.com等。</a:t>
            </a:r>
            <a:endParaRPr lang="zh-CN" altLang="zh-CN" sz="2000" dirty="0">
              <a:latin typeface="Times New Roman" panose="02020603050405020304" pitchFamily="18" charset="0"/>
              <a:ea typeface="宋体" panose="02010600030101010101" pitchFamily="2" charset="-122"/>
            </a:endParaRPr>
          </a:p>
          <a:p>
            <a:pPr eaLnBrk="1" hangingPunct="1">
              <a:lnSpc>
                <a:spcPct val="110000"/>
              </a:lnSpc>
            </a:pPr>
            <a:r>
              <a:rPr lang="zh-CN" altLang="zh-CN" sz="2000" dirty="0">
                <a:latin typeface="Times New Roman" panose="02020603050405020304" pitchFamily="18" charset="0"/>
                <a:ea typeface="宋体" panose="02010600030101010101" pitchFamily="2" charset="-122"/>
              </a:rPr>
              <a:t>第四，数字式。如www.163.com等。</a:t>
            </a:r>
            <a:endParaRPr lang="zh-CN" altLang="zh-CN" sz="2000" dirty="0">
              <a:latin typeface="Times New Roman" panose="02020603050405020304" pitchFamily="18" charset="0"/>
              <a:ea typeface="宋体" panose="02010600030101010101" pitchFamily="2" charset="-122"/>
            </a:endParaRPr>
          </a:p>
          <a:p>
            <a:pPr eaLnBrk="1" hangingPunct="1">
              <a:lnSpc>
                <a:spcPct val="110000"/>
              </a:lnSpc>
            </a:pPr>
            <a:r>
              <a:rPr lang="zh-CN" altLang="zh-CN" sz="2000" dirty="0">
                <a:latin typeface="Times New Roman" panose="02020603050405020304" pitchFamily="18" charset="0"/>
                <a:ea typeface="宋体" panose="02010600030101010101" pitchFamily="2" charset="-122"/>
              </a:rPr>
              <a:t>第五，拼缀式。如www.51dh.com.cn, www.sinosky.com等。</a:t>
            </a:r>
            <a:endParaRPr lang="zh-CN" altLang="zh-CN" sz="2000" dirty="0">
              <a:latin typeface="Times New Roman" panose="02020603050405020304" pitchFamily="18" charset="0"/>
              <a:ea typeface="宋体" panose="02010600030101010101" pitchFamily="2" charset="-122"/>
            </a:endParaRPr>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4393" name="Rectangle 9"/>
          <p:cNvSpPr>
            <a:spLocks noChangeArrowheads="1"/>
          </p:cNvSpPr>
          <p:nvPr/>
        </p:nvSpPr>
        <p:spPr bwMode="auto">
          <a:xfrm>
            <a:off x="5159693" y="1412558"/>
            <a:ext cx="2486025" cy="503238"/>
          </a:xfrm>
          <a:prstGeom prst="rect">
            <a:avLst/>
          </a:prstGeom>
          <a:noFill/>
          <a:ln w="9525">
            <a:noFill/>
            <a:miter lim="800000"/>
          </a:ln>
          <a:effectLst/>
        </p:spPr>
        <p:txBody>
          <a:bodyPr anchor="b"/>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3200" b="1" i="0" u="none" strike="noStrike" kern="1200" cap="none" spc="0" normalizeH="0" baseline="0" noProof="0">
                <a:ln>
                  <a:noFill/>
                </a:ln>
                <a:solidFill>
                  <a:srgbClr val="006699"/>
                </a:solidFill>
                <a:effectLst>
                  <a:outerShdw blurRad="38100" dist="38100" dir="2700000" algn="tl">
                    <a:srgbClr val="C0C0C0"/>
                  </a:outerShdw>
                </a:effectLst>
                <a:uLnTx/>
                <a:uFillTx/>
                <a:latin typeface="Times New Roman" panose="02020603050405020304" pitchFamily="18" charset="0"/>
                <a:cs typeface="+mn-cs"/>
                <a:sym typeface="+mn-ea"/>
              </a:rPr>
              <a:t>本章概要</a:t>
            </a:r>
            <a:endParaRPr kumimoji="0" lang="zh-CN" altLang="en-US" sz="3200" b="1" i="0" u="none" strike="noStrike" kern="1200" cap="none" spc="0" normalizeH="0" baseline="0" noProof="0">
              <a:ln>
                <a:noFill/>
              </a:ln>
              <a:solidFill>
                <a:srgbClr val="006699"/>
              </a:solidFill>
              <a:effectLst>
                <a:outerShdw blurRad="38100" dist="38100" dir="2700000" algn="tl">
                  <a:srgbClr val="C0C0C0"/>
                </a:outerShdw>
              </a:effectLst>
              <a:uLnTx/>
              <a:uFillTx/>
              <a:latin typeface="Times New Roman" panose="02020603050405020304" pitchFamily="18" charset="0"/>
              <a:cs typeface="+mn-cs"/>
              <a:sym typeface="+mn-ea"/>
            </a:endParaRPr>
          </a:p>
        </p:txBody>
      </p:sp>
      <p:sp>
        <p:nvSpPr>
          <p:cNvPr id="10243" name="Text Box 12"/>
          <p:cNvSpPr txBox="1"/>
          <p:nvPr/>
        </p:nvSpPr>
        <p:spPr>
          <a:xfrm>
            <a:off x="1920875" y="2637155"/>
            <a:ext cx="9566275" cy="2799715"/>
          </a:xfrm>
          <a:prstGeom prst="rect">
            <a:avLst/>
          </a:prstGeom>
          <a:solidFill>
            <a:schemeClr val="accent2"/>
          </a:solidFill>
          <a:ln w="9525" cap="flat" cmpd="sng">
            <a:solidFill>
              <a:schemeClr val="tx2"/>
            </a:solidFill>
            <a:prstDash val="solid"/>
            <a:miter/>
            <a:headEnd type="none" w="med" len="med"/>
            <a:tailEnd type="none" w="med" len="med"/>
          </a:ln>
        </p:spPr>
        <p:txBody>
          <a:bodyPr wrap="square" anchor="t" anchorCtr="0">
            <a:spAutoFit/>
          </a:bodyPr>
          <a:p>
            <a:pPr>
              <a:lnSpc>
                <a:spcPct val="110000"/>
              </a:lnSpc>
              <a:spcBef>
                <a:spcPct val="50000"/>
              </a:spcBef>
              <a:buClrTx/>
              <a:buFont typeface="Wingdings" panose="05000000000000000000" pitchFamily="2" charset="2"/>
            </a:pPr>
            <a:r>
              <a:rPr lang="en-US" altLang="zh-CN" sz="2000" b="1" dirty="0">
                <a:latin typeface="Times New Roman" panose="02020603050405020304" pitchFamily="18" charset="0"/>
              </a:rPr>
              <a:t>        </a:t>
            </a:r>
            <a:r>
              <a:rPr lang="zh-CN" altLang="en-US" sz="2000" b="1" dirty="0">
                <a:latin typeface="Times New Roman" panose="02020603050405020304" pitchFamily="18" charset="0"/>
              </a:rPr>
              <a:t>在以信息技术高速发展为基本特征的“全球化”和“地球村”时代，整个世界变得越来越开放，信息共享已经成为全球范围内企业进行资源合理配置的重要途径。对于众多涉外企业来说，信息甚至已经成为生死存亡的生产要素，尤其是在当今数字贸易日新月异的时代，如何获取信息以及如何传播信息已经成为企业发展的重大议题。通过建立企业网站并进行翻译是企业对外宣传的有效方法。准确、地道的企业网站翻译，可以很好地宣传企业的概况、文化、产品、服务以及最新动态等方面的内容，从而达到树立企业良好形象，推销企业产品，扩大企业服务范围，提高企业竞争力，并最终达到盈利的目的。 </a:t>
            </a:r>
            <a:endParaRPr lang="zh-CN" altLang="en-US" sz="2000" b="1" dirty="0">
              <a:latin typeface="Times New Roman" panose="02020603050405020304" pitchFamily="18" charset="0"/>
            </a:endParaRPr>
          </a:p>
        </p:txBody>
      </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1907" name="Rectangle 3"/>
          <p:cNvSpPr>
            <a:spLocks noGrp="1" noChangeArrowheads="1"/>
          </p:cNvSpPr>
          <p:nvPr>
            <p:ph type="body" idx="4294967295"/>
          </p:nvPr>
        </p:nvSpPr>
        <p:spPr>
          <a:xfrm>
            <a:off x="1919605" y="4293235"/>
            <a:ext cx="5572760" cy="1169670"/>
          </a:xfrm>
          <a:solidFill>
            <a:schemeClr val="dk2"/>
          </a:solidFill>
        </p:spPr>
        <p:style>
          <a:lnRef idx="0">
            <a:scrgbClr r="0" g="0" b="0"/>
          </a:lnRef>
          <a:fillRef idx="1001">
            <a:schemeClr val="dk2"/>
          </a:fillRef>
          <a:effectRef idx="0">
            <a:scrgbClr r="0" g="0" b="0"/>
          </a:effectRef>
          <a:fontRef idx="major"/>
        </p:style>
        <p:txBody>
          <a:bodyPr vert="horz" wrap="square" lIns="91440" tIns="45720" rIns="91440" bIns="45720" numCol="1" anchor="t" anchorCtr="0" compatLnSpc="1"/>
          <a:lstStyle/>
          <a:p>
            <a:pPr marL="342900" marR="0" lvl="0" indent="-342900" algn="l"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Char char="¡"/>
              <a:defRPr/>
            </a:pPr>
            <a:r>
              <a:rPr kumimoji="0" lang="en-US" altLang="zh-CN" sz="2000" b="0" i="0" u="none" strike="noStrike" kern="0" cap="none" spc="0" normalizeH="0" baseline="0" noProof="0" dirty="0" smtClean="0">
                <a:ln>
                  <a:noFill/>
                </a:ln>
                <a:solidFill>
                  <a:schemeClr val="bg1"/>
                </a:solidFill>
                <a:effectLst/>
                <a:uLnTx/>
                <a:uFillTx/>
                <a:latin typeface="Times New Roman" panose="02020603050405020304" pitchFamily="18" charset="0"/>
                <a:ea typeface="宋体" panose="02010600030101010101" pitchFamily="2" charset="-122"/>
                <a:cs typeface="+mj-cs"/>
              </a:rPr>
              <a:t>1.</a:t>
            </a:r>
            <a:r>
              <a:rPr kumimoji="0" lang="zh-CN" altLang="en-US" sz="2000" b="0" i="0" u="none" strike="noStrike" kern="0" cap="none" spc="0" normalizeH="0" baseline="0" noProof="0" dirty="0" smtClean="0">
                <a:ln>
                  <a:noFill/>
                </a:ln>
                <a:solidFill>
                  <a:schemeClr val="bg1"/>
                </a:solidFill>
                <a:effectLst/>
                <a:uLnTx/>
                <a:uFillTx/>
                <a:latin typeface="Times New Roman" panose="02020603050405020304" pitchFamily="18" charset="0"/>
                <a:ea typeface="宋体" panose="02010600030101010101" pitchFamily="2" charset="-122"/>
                <a:cs typeface="+mj-cs"/>
              </a:rPr>
              <a:t>答案： </a:t>
            </a:r>
            <a:r>
              <a:rPr kumimoji="0" lang="en-US" altLang="zh-CN" sz="2000" b="0" i="0" u="none" strike="noStrike" kern="0" cap="none" spc="0" normalizeH="0" baseline="0" noProof="0" dirty="0" smtClean="0">
                <a:ln>
                  <a:noFill/>
                </a:ln>
                <a:solidFill>
                  <a:schemeClr val="bg1"/>
                </a:solidFill>
                <a:effectLst/>
                <a:uLnTx/>
                <a:uFillTx/>
                <a:latin typeface="Times New Roman" panose="02020603050405020304" pitchFamily="18" charset="0"/>
                <a:ea typeface="宋体" panose="02010600030101010101" pitchFamily="2" charset="-122"/>
                <a:cs typeface="+mj-cs"/>
              </a:rPr>
              <a:t>Keep moving… </a:t>
            </a:r>
            <a:endParaRPr kumimoji="0" lang="en-US" altLang="zh-CN" sz="2000" b="0" i="0" u="none" strike="noStrike" kern="0" cap="none" spc="0" normalizeH="0" baseline="0" noProof="0" dirty="0" smtClean="0">
              <a:ln>
                <a:noFill/>
              </a:ln>
              <a:solidFill>
                <a:schemeClr val="bg1"/>
              </a:solidFill>
              <a:effectLst/>
              <a:uLnTx/>
              <a:uFillTx/>
              <a:latin typeface="Times New Roman" panose="02020603050405020304" pitchFamily="18" charset="0"/>
              <a:ea typeface="宋体" panose="02010600030101010101" pitchFamily="2" charset="-122"/>
              <a:cs typeface="+mj-cs"/>
            </a:endParaRPr>
          </a:p>
          <a:p>
            <a:pPr marL="342900" marR="0" lvl="0" indent="-342900" algn="l"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Char char="¡"/>
              <a:defRPr/>
            </a:pPr>
            <a:r>
              <a:rPr kumimoji="0" lang="en-US" altLang="zh-CN" sz="2000" b="0" i="0" u="none" strike="noStrike" kern="0" cap="none" spc="0" normalizeH="0" baseline="0" noProof="0" dirty="0" smtClean="0">
                <a:ln>
                  <a:noFill/>
                </a:ln>
                <a:solidFill>
                  <a:schemeClr val="bg1"/>
                </a:solidFill>
                <a:effectLst/>
                <a:uLnTx/>
                <a:uFillTx/>
                <a:latin typeface="Times New Roman" panose="02020603050405020304" pitchFamily="18" charset="0"/>
                <a:ea typeface="宋体" panose="02010600030101010101" pitchFamily="2" charset="-122"/>
                <a:cs typeface="+mj-cs"/>
              </a:rPr>
              <a:t>2. </a:t>
            </a:r>
            <a:r>
              <a:rPr kumimoji="0" lang="zh-CN" altLang="en-US" sz="2000" b="0" i="0" u="none" strike="noStrike" kern="0" cap="none" spc="0" normalizeH="0" baseline="0" noProof="0" dirty="0" smtClean="0">
                <a:ln>
                  <a:noFill/>
                </a:ln>
                <a:solidFill>
                  <a:schemeClr val="bg1"/>
                </a:solidFill>
                <a:effectLst/>
                <a:uLnTx/>
                <a:uFillTx/>
                <a:latin typeface="Times New Roman" panose="02020603050405020304" pitchFamily="18" charset="0"/>
                <a:ea typeface="宋体" panose="02010600030101010101" pitchFamily="2" charset="-122"/>
                <a:cs typeface="+mj-cs"/>
              </a:rPr>
              <a:t>答案：</a:t>
            </a:r>
            <a:r>
              <a:rPr kumimoji="0" lang="en-US" altLang="zh-CN" sz="2000" b="0" i="0" u="none" strike="noStrike" kern="0" cap="none" spc="0" normalizeH="0" baseline="0" noProof="0" dirty="0" smtClean="0">
                <a:ln>
                  <a:noFill/>
                </a:ln>
                <a:solidFill>
                  <a:schemeClr val="bg1"/>
                </a:solidFill>
                <a:effectLst/>
                <a:uLnTx/>
                <a:uFillTx/>
                <a:latin typeface="Times New Roman" panose="02020603050405020304" pitchFamily="18" charset="0"/>
                <a:ea typeface="宋体" panose="02010600030101010101" pitchFamily="2" charset="-122"/>
                <a:cs typeface="+mj-cs"/>
              </a:rPr>
              <a:t>Together for a shared future. </a:t>
            </a:r>
            <a:endParaRPr kumimoji="0" lang="en-US" altLang="zh-CN" sz="2000" b="0" i="0" u="none" strike="noStrike" kern="0" cap="none" spc="0" normalizeH="0" baseline="0" noProof="0" dirty="0" smtClean="0">
              <a:ln>
                <a:noFill/>
              </a:ln>
              <a:solidFill>
                <a:schemeClr val="bg1"/>
              </a:solidFill>
              <a:effectLst/>
              <a:uLnTx/>
              <a:uFillTx/>
              <a:latin typeface="Times New Roman" panose="02020603050405020304" pitchFamily="18" charset="0"/>
              <a:ea typeface="宋体" panose="02010600030101010101" pitchFamily="2" charset="-122"/>
              <a:cs typeface="+mj-cs"/>
            </a:endParaRPr>
          </a:p>
          <a:p>
            <a:pPr marL="342900" marR="0" lvl="0" indent="-342900" algn="l"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Char char="¡"/>
              <a:defRPr/>
            </a:pPr>
            <a:r>
              <a:rPr kumimoji="0" lang="en-US" altLang="zh-CN" sz="2000" b="0" i="0" u="none" strike="noStrike" kern="0" cap="none" spc="0" normalizeH="0" baseline="0" noProof="0" dirty="0" smtClean="0">
                <a:ln>
                  <a:noFill/>
                </a:ln>
                <a:solidFill>
                  <a:schemeClr val="bg1"/>
                </a:solidFill>
                <a:effectLst/>
                <a:uLnTx/>
                <a:uFillTx/>
                <a:latin typeface="Times New Roman" panose="02020603050405020304" pitchFamily="18" charset="0"/>
                <a:ea typeface="宋体" panose="02010600030101010101" pitchFamily="2" charset="-122"/>
                <a:cs typeface="+mj-cs"/>
              </a:rPr>
              <a:t>3. </a:t>
            </a:r>
            <a:r>
              <a:rPr kumimoji="0" lang="zh-CN" altLang="en-US" sz="2000" b="0" i="0" u="none" strike="noStrike" kern="0" cap="none" spc="0" normalizeH="0" baseline="0" noProof="0" dirty="0" smtClean="0">
                <a:ln>
                  <a:noFill/>
                </a:ln>
                <a:solidFill>
                  <a:schemeClr val="bg1"/>
                </a:solidFill>
                <a:effectLst/>
                <a:uLnTx/>
                <a:uFillTx/>
                <a:latin typeface="Times New Roman" panose="02020603050405020304" pitchFamily="18" charset="0"/>
                <a:ea typeface="宋体" panose="02010600030101010101" pitchFamily="2" charset="-122"/>
                <a:cs typeface="+mj-cs"/>
              </a:rPr>
              <a:t>答案：</a:t>
            </a:r>
            <a:r>
              <a:rPr kumimoji="0" lang="en-US" altLang="zh-CN" sz="2000" b="0" i="0" u="none" strike="noStrike" kern="0" cap="none" spc="0" normalizeH="0" baseline="0" noProof="0" dirty="0" smtClean="0">
                <a:ln>
                  <a:noFill/>
                </a:ln>
                <a:solidFill>
                  <a:schemeClr val="bg1"/>
                </a:solidFill>
                <a:effectLst/>
                <a:uLnTx/>
                <a:uFillTx/>
                <a:latin typeface="Times New Roman" panose="02020603050405020304" pitchFamily="18" charset="0"/>
                <a:ea typeface="宋体" panose="02010600030101010101" pitchFamily="2" charset="-122"/>
                <a:cs typeface="+mj-cs"/>
              </a:rPr>
              <a:t>Speed, Responsibility, Pioneer</a:t>
            </a:r>
            <a:r>
              <a:rPr kumimoji="0" lang="zh-CN" altLang="en-US" sz="2000" b="0" i="0" u="none" strike="noStrike" kern="0" cap="none" spc="0" normalizeH="0" baseline="0" noProof="0" dirty="0" smtClean="0">
                <a:ln>
                  <a:noFill/>
                </a:ln>
                <a:solidFill>
                  <a:schemeClr val="bg1"/>
                </a:solidFill>
                <a:effectLst/>
                <a:uLnTx/>
                <a:uFillTx/>
                <a:latin typeface="Times New Roman" panose="02020603050405020304" pitchFamily="18" charset="0"/>
                <a:ea typeface="宋体" panose="02010600030101010101" pitchFamily="2" charset="-122"/>
                <a:cs typeface="+mj-cs"/>
              </a:rPr>
              <a:t> </a:t>
            </a:r>
            <a:r>
              <a:rPr kumimoji="0" lang="en-US" altLang="zh-CN" sz="2000" b="0" i="0" u="none" strike="noStrike" kern="0" cap="none" spc="0" normalizeH="0" baseline="0" noProof="0" dirty="0" smtClean="0">
                <a:ln>
                  <a:noFill/>
                </a:ln>
                <a:solidFill>
                  <a:schemeClr val="bg1"/>
                </a:solidFill>
                <a:effectLst/>
                <a:uLnTx/>
                <a:uFillTx/>
                <a:latin typeface="Times New Roman" panose="02020603050405020304" pitchFamily="18" charset="0"/>
                <a:ea typeface="宋体" panose="02010600030101010101" pitchFamily="2" charset="-122"/>
                <a:cs typeface="+mj-cs"/>
              </a:rPr>
              <a:t> </a:t>
            </a:r>
            <a:endParaRPr kumimoji="0" lang="en-US" altLang="zh-CN" sz="2000" b="0" i="0" u="none" strike="noStrike" kern="0" cap="none" spc="0" normalizeH="0" baseline="0" noProof="0" dirty="0" smtClean="0">
              <a:ln>
                <a:noFill/>
              </a:ln>
              <a:solidFill>
                <a:schemeClr val="bg1"/>
              </a:solidFill>
              <a:effectLst/>
              <a:uLnTx/>
              <a:uFillTx/>
              <a:latin typeface="Times New Roman" panose="02020603050405020304" pitchFamily="18" charset="0"/>
              <a:ea typeface="宋体" panose="02010600030101010101" pitchFamily="2" charset="-122"/>
              <a:cs typeface="+mj-cs"/>
            </a:endParaRPr>
          </a:p>
        </p:txBody>
      </p:sp>
      <p:sp>
        <p:nvSpPr>
          <p:cNvPr id="6" name="矩形 5"/>
          <p:cNvSpPr/>
          <p:nvPr/>
        </p:nvSpPr>
        <p:spPr>
          <a:xfrm>
            <a:off x="1919605" y="2637155"/>
            <a:ext cx="5528945" cy="141732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2000" b="0" i="0" u="none" strike="noStrike" kern="1200" cap="none" spc="0" normalizeH="0" baseline="0" noProof="0" dirty="0">
                <a:ln>
                  <a:noFill/>
                </a:ln>
                <a:solidFill>
                  <a:schemeClr val="lt1"/>
                </a:solidFill>
                <a:effectLst/>
                <a:uLnTx/>
                <a:uFillTx/>
                <a:latin typeface="Times New Roman" panose="02020603050405020304" pitchFamily="18" charset="0"/>
                <a:ea typeface="宋体" panose="02010600030101010101" pitchFamily="2" charset="-122"/>
                <a:cs typeface="+mn-cs"/>
                <a:sym typeface="+mn-ea"/>
              </a:rPr>
              <a:t>1. </a:t>
            </a:r>
            <a:r>
              <a:rPr kumimoji="0" lang="zh-CN" altLang="en-US" sz="2000" b="0" i="0" u="none" strike="noStrike" kern="1200" cap="none" spc="0" normalizeH="0" baseline="0" noProof="0" dirty="0">
                <a:ln>
                  <a:noFill/>
                </a:ln>
                <a:solidFill>
                  <a:schemeClr val="lt1"/>
                </a:solidFill>
                <a:effectLst/>
                <a:uLnTx/>
                <a:uFillTx/>
                <a:latin typeface="Times New Roman" panose="02020603050405020304" pitchFamily="18" charset="0"/>
                <a:ea typeface="宋体" panose="02010600030101010101" pitchFamily="2" charset="-122"/>
                <a:cs typeface="+mn-cs"/>
                <a:sym typeface="+mn-ea"/>
              </a:rPr>
              <a:t>永不止步。 （安踏）</a:t>
            </a:r>
            <a:endParaRPr kumimoji="0" lang="zh-CN" altLang="en-US" sz="2000" b="0" i="0" u="none" strike="noStrike" kern="1200" cap="none" spc="0" normalizeH="0" baseline="0" noProof="0" dirty="0">
              <a:ln>
                <a:noFill/>
              </a:ln>
              <a:solidFill>
                <a:schemeClr val="lt1"/>
              </a:solidFill>
              <a:effectLst/>
              <a:uLnTx/>
              <a:uFillTx/>
              <a:latin typeface="Times New Roman" panose="02020603050405020304" pitchFamily="18" charset="0"/>
              <a:ea typeface="宋体" panose="02010600030101010101" pitchFamily="2" charset="-122"/>
              <a:cs typeface="+mn-cs"/>
              <a:sym typeface="+mn-ea"/>
            </a:endParaRPr>
          </a:p>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2000" b="0" i="0" u="none" strike="noStrike" kern="1200" cap="none" spc="0" normalizeH="0" baseline="0" noProof="0" dirty="0">
                <a:ln>
                  <a:noFill/>
                </a:ln>
                <a:solidFill>
                  <a:schemeClr val="lt1"/>
                </a:solidFill>
                <a:effectLst/>
                <a:uLnTx/>
                <a:uFillTx/>
                <a:latin typeface="Times New Roman" panose="02020603050405020304" pitchFamily="18" charset="0"/>
                <a:ea typeface="宋体" panose="02010600030101010101" pitchFamily="2" charset="-122"/>
                <a:cs typeface="+mn-cs"/>
                <a:sym typeface="+mn-ea"/>
              </a:rPr>
              <a:t>2. </a:t>
            </a:r>
            <a:r>
              <a:rPr kumimoji="0" lang="zh-CN" altLang="en-US" sz="2000" b="0" i="0" u="none" strike="noStrike" kern="1200" cap="none" spc="0" normalizeH="0" baseline="0" noProof="0" dirty="0">
                <a:ln>
                  <a:noFill/>
                </a:ln>
                <a:solidFill>
                  <a:schemeClr val="lt1"/>
                </a:solidFill>
                <a:effectLst/>
                <a:uLnTx/>
                <a:uFillTx/>
                <a:latin typeface="Times New Roman" panose="02020603050405020304" pitchFamily="18" charset="0"/>
                <a:ea typeface="宋体" panose="02010600030101010101" pitchFamily="2" charset="-122"/>
                <a:cs typeface="+mn-cs"/>
                <a:sym typeface="+mn-ea"/>
              </a:rPr>
              <a:t>一起向未来。 （北京冬奥会） </a:t>
            </a:r>
            <a:endParaRPr kumimoji="0" lang="en-US" altLang="zh-CN" sz="2000" b="0" i="0" u="none" strike="noStrike" kern="1200" cap="none" spc="0" normalizeH="0" baseline="0" noProof="0" dirty="0">
              <a:ln>
                <a:noFill/>
              </a:ln>
              <a:solidFill>
                <a:schemeClr val="lt1"/>
              </a:solidFill>
              <a:effectLst/>
              <a:uLnTx/>
              <a:uFillTx/>
              <a:latin typeface="Times New Roman" panose="02020603050405020304" pitchFamily="18" charset="0"/>
              <a:ea typeface="宋体" panose="02010600030101010101" pitchFamily="2" charset="-122"/>
              <a:cs typeface="+mn-cs"/>
              <a:sym typeface="+mn-ea"/>
            </a:endParaRPr>
          </a:p>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000" b="0" i="0" u="none" strike="noStrike" kern="1200" cap="none" spc="0" normalizeH="0" baseline="0" noProof="0" dirty="0">
                <a:ln>
                  <a:noFill/>
                </a:ln>
                <a:solidFill>
                  <a:schemeClr val="lt1"/>
                </a:solidFill>
                <a:effectLst/>
                <a:uLnTx/>
                <a:uFillTx/>
                <a:latin typeface="Times New Roman" panose="02020603050405020304" pitchFamily="18" charset="0"/>
                <a:ea typeface="宋体" panose="02010600030101010101" pitchFamily="2" charset="-122"/>
                <a:cs typeface="+mn-cs"/>
                <a:sym typeface="+mn-ea"/>
              </a:rPr>
              <a:t> </a:t>
            </a:r>
            <a:r>
              <a:rPr kumimoji="0" lang="en-US" altLang="zh-CN" sz="2000" b="0" i="0" u="none" strike="noStrike" kern="1200" cap="none" spc="0" normalizeH="0" baseline="0" noProof="0" dirty="0">
                <a:ln>
                  <a:noFill/>
                </a:ln>
                <a:solidFill>
                  <a:schemeClr val="lt1"/>
                </a:solidFill>
                <a:effectLst/>
                <a:uLnTx/>
                <a:uFillTx/>
                <a:latin typeface="Times New Roman" panose="02020603050405020304" pitchFamily="18" charset="0"/>
                <a:ea typeface="宋体" panose="02010600030101010101" pitchFamily="2" charset="-122"/>
                <a:cs typeface="+mn-cs"/>
                <a:sym typeface="+mn-ea"/>
              </a:rPr>
              <a:t>3. </a:t>
            </a:r>
            <a:r>
              <a:rPr kumimoji="0" lang="zh-CN" altLang="en-US" sz="2000" b="0" i="0" u="none" strike="noStrike" kern="1200" cap="none" spc="0" normalizeH="0" baseline="0" noProof="0" dirty="0">
                <a:ln>
                  <a:noFill/>
                </a:ln>
                <a:solidFill>
                  <a:schemeClr val="lt1"/>
                </a:solidFill>
                <a:effectLst/>
                <a:uLnTx/>
                <a:uFillTx/>
                <a:latin typeface="Times New Roman" panose="02020603050405020304" pitchFamily="18" charset="0"/>
                <a:ea typeface="宋体" panose="02010600030101010101" pitchFamily="2" charset="-122"/>
                <a:cs typeface="+mn-cs"/>
                <a:sym typeface="+mn-ea"/>
              </a:rPr>
              <a:t>速度，责任，领先。 （长青集团）</a:t>
            </a:r>
            <a:endParaRPr kumimoji="0" lang="en-US" altLang="zh-CN" sz="2000" b="0" i="0" u="none" strike="noStrike" kern="1200" cap="none" spc="0" normalizeH="0" baseline="0" noProof="0" dirty="0">
              <a:ln>
                <a:noFill/>
              </a:ln>
              <a:solidFill>
                <a:schemeClr val="lt1"/>
              </a:solidFill>
              <a:effectLst/>
              <a:uLnTx/>
              <a:uFillTx/>
              <a:latin typeface="Times New Roman" panose="02020603050405020304" pitchFamily="18" charset="0"/>
              <a:ea typeface="宋体" panose="02010600030101010101" pitchFamily="2" charset="-122"/>
              <a:cs typeface="+mn-cs"/>
              <a:sym typeface="+mn-ea"/>
            </a:endParaRPr>
          </a:p>
        </p:txBody>
      </p:sp>
      <p:sp>
        <p:nvSpPr>
          <p:cNvPr id="41988" name="文本框 1"/>
          <p:cNvSpPr txBox="1"/>
          <p:nvPr/>
        </p:nvSpPr>
        <p:spPr>
          <a:xfrm>
            <a:off x="3071178" y="1557020"/>
            <a:ext cx="7561262" cy="398780"/>
          </a:xfrm>
          <a:prstGeom prst="rect">
            <a:avLst/>
          </a:prstGeom>
          <a:noFill/>
          <a:ln w="9525">
            <a:noFill/>
          </a:ln>
        </p:spPr>
        <p:txBody>
          <a:bodyPr wrap="square" anchor="t" anchorCtr="0">
            <a:spAutoFit/>
          </a:bodyPr>
          <a:p>
            <a:pPr defTabSz="266700" eaLnBrk="0" hangingPunct="0"/>
            <a:r>
              <a:rPr lang="en-US" altLang="zh-CN" sz="2000" b="1">
                <a:solidFill>
                  <a:schemeClr val="tx1"/>
                </a:solidFill>
                <a:latin typeface="Times New Roman" panose="02020603050405020304" pitchFamily="18" charset="0"/>
              </a:rPr>
              <a:t>Task II</a:t>
            </a:r>
            <a:r>
              <a:rPr lang="en-US" altLang="zh-CN" sz="2000">
                <a:solidFill>
                  <a:schemeClr val="tx1"/>
                </a:solidFill>
                <a:latin typeface="Times New Roman" panose="02020603050405020304" pitchFamily="18" charset="0"/>
              </a:rPr>
              <a:t>  </a:t>
            </a:r>
            <a:r>
              <a:rPr lang="zh-CN" altLang="en-US" sz="2000">
                <a:solidFill>
                  <a:schemeClr val="tx1"/>
                </a:solidFill>
                <a:latin typeface="Times New Roman" panose="02020603050405020304" pitchFamily="18" charset="0"/>
              </a:rPr>
              <a:t>试将下面网站宣传标语翻译成英文。</a:t>
            </a:r>
            <a:endParaRPr lang="zh-CN" altLang="en-US" sz="2000">
              <a:solidFill>
                <a:schemeClr val="tx1"/>
              </a:solidFill>
              <a:latin typeface="Times New Roman" panose="02020603050405020304" pitchFamily="18" charset="0"/>
            </a:endParaRPr>
          </a:p>
        </p:txBody>
      </p:sp>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grpId="0" nodeType="clickEffect">
                                  <p:stCondLst>
                                    <p:cond delay="0"/>
                                  </p:stCondLst>
                                  <p:childTnLst>
                                    <p:animRot by="21600000">
                                      <p:cBhvr>
                                        <p:cTn id="6" dur="2000" fill="hold"/>
                                        <p:tgtEl>
                                          <p:spTgt spid="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009" name="Rectangle 2"/>
          <p:cNvSpPr>
            <a:spLocks noGrp="1"/>
          </p:cNvSpPr>
          <p:nvPr>
            <p:ph type="title"/>
          </p:nvPr>
        </p:nvSpPr>
        <p:spPr>
          <a:xfrm>
            <a:off x="2630805" y="117475"/>
            <a:ext cx="7865745" cy="1270635"/>
          </a:xfrm>
        </p:spPr>
        <p:txBody>
          <a:bodyPr vert="horz" wrap="square" lIns="91440" tIns="45720" rIns="91440" bIns="45720" anchor="b" anchorCtr="0"/>
          <a:p>
            <a:pPr eaLnBrk="1" hangingPunct="1"/>
            <a:r>
              <a:rPr lang="en-US" altLang="zh-CN" sz="3200" b="1" dirty="0">
                <a:latin typeface="Times New Roman" panose="02020603050405020304" pitchFamily="18" charset="0"/>
                <a:ea typeface="宋体" panose="02010600030101010101" pitchFamily="2" charset="-122"/>
              </a:rPr>
              <a:t>Task III  </a:t>
            </a:r>
            <a:r>
              <a:rPr lang="zh-CN" altLang="en-US" sz="3200" b="1" dirty="0">
                <a:latin typeface="Times New Roman" panose="02020603050405020304" pitchFamily="18" charset="0"/>
                <a:ea typeface="宋体" panose="02010600030101010101" pitchFamily="2" charset="-122"/>
              </a:rPr>
              <a:t>试将下列网站各栏目名称翻译成英文。</a:t>
            </a:r>
            <a:endParaRPr lang="zh-CN" altLang="en-US" sz="3200" b="1" dirty="0">
              <a:latin typeface="Times New Roman" panose="02020603050405020304" pitchFamily="18" charset="0"/>
              <a:ea typeface="宋体" panose="02010600030101010101" pitchFamily="2" charset="-122"/>
            </a:endParaRPr>
          </a:p>
        </p:txBody>
      </p:sp>
      <p:sp>
        <p:nvSpPr>
          <p:cNvPr id="43010" name="Rectangle 3"/>
          <p:cNvSpPr>
            <a:spLocks noGrp="1"/>
          </p:cNvSpPr>
          <p:nvPr>
            <p:ph type="body" idx="4294967295"/>
          </p:nvPr>
        </p:nvSpPr>
        <p:spPr>
          <a:xfrm>
            <a:off x="2894013" y="1584325"/>
            <a:ext cx="7313612" cy="4357688"/>
          </a:xfrm>
          <a:solidFill>
            <a:schemeClr val="bg1"/>
          </a:solidFill>
        </p:spPr>
        <p:txBody>
          <a:bodyPr vert="horz" wrap="square" lIns="91440" tIns="45720" rIns="91440" bIns="45720" anchor="t" anchorCtr="0"/>
          <a:p>
            <a:pPr eaLnBrk="1" hangingPunct="1">
              <a:lnSpc>
                <a:spcPct val="100000"/>
              </a:lnSpc>
            </a:pPr>
            <a:r>
              <a:rPr lang="en-US" altLang="zh-CN" sz="2000" dirty="0">
                <a:latin typeface="Times New Roman" panose="02020603050405020304" pitchFamily="18" charset="0"/>
                <a:ea typeface="宋体" panose="02010600030101010101" pitchFamily="2" charset="-122"/>
              </a:rPr>
              <a:t>1. </a:t>
            </a:r>
            <a:r>
              <a:rPr lang="zh-CN" altLang="en-US" sz="2000" dirty="0">
                <a:latin typeface="Times New Roman" panose="02020603050405020304" pitchFamily="18" charset="0"/>
                <a:ea typeface="宋体" panose="02010600030101010101" pitchFamily="2" charset="-122"/>
              </a:rPr>
              <a:t>关于我们            </a:t>
            </a:r>
            <a:r>
              <a:rPr lang="en-US" altLang="zh-CN" sz="2000" dirty="0">
                <a:latin typeface="Times New Roman" panose="02020603050405020304" pitchFamily="18" charset="0"/>
                <a:ea typeface="宋体" panose="02010600030101010101" pitchFamily="2" charset="-122"/>
              </a:rPr>
              <a:t>About us </a:t>
            </a:r>
            <a:endParaRPr lang="en-US" altLang="zh-CN" sz="2000" dirty="0">
              <a:latin typeface="Times New Roman" panose="02020603050405020304" pitchFamily="18" charset="0"/>
              <a:ea typeface="宋体" panose="02010600030101010101" pitchFamily="2" charset="-122"/>
            </a:endParaRPr>
          </a:p>
          <a:p>
            <a:pPr eaLnBrk="1" hangingPunct="1">
              <a:lnSpc>
                <a:spcPct val="100000"/>
              </a:lnSpc>
            </a:pPr>
            <a:r>
              <a:rPr lang="en-US" altLang="zh-CN" sz="2000" dirty="0">
                <a:latin typeface="Times New Roman" panose="02020603050405020304" pitchFamily="18" charset="0"/>
                <a:ea typeface="宋体" panose="02010600030101010101" pitchFamily="2" charset="-122"/>
              </a:rPr>
              <a:t>2. </a:t>
            </a:r>
            <a:r>
              <a:rPr lang="zh-CN" altLang="en-US" sz="2000" dirty="0">
                <a:latin typeface="Times New Roman" panose="02020603050405020304" pitchFamily="18" charset="0"/>
                <a:ea typeface="宋体" panose="02010600030101010101" pitchFamily="2" charset="-122"/>
              </a:rPr>
              <a:t>联系我们            </a:t>
            </a:r>
            <a:r>
              <a:rPr lang="en-US" altLang="zh-CN" sz="2000" dirty="0">
                <a:latin typeface="Times New Roman" panose="02020603050405020304" pitchFamily="18" charset="0"/>
                <a:ea typeface="宋体" panose="02010600030101010101" pitchFamily="2" charset="-122"/>
              </a:rPr>
              <a:t>Contact us</a:t>
            </a:r>
            <a:endParaRPr lang="en-US" altLang="zh-CN" sz="2000" dirty="0">
              <a:latin typeface="Times New Roman" panose="02020603050405020304" pitchFamily="18" charset="0"/>
              <a:ea typeface="宋体" panose="02010600030101010101" pitchFamily="2" charset="-122"/>
            </a:endParaRPr>
          </a:p>
          <a:p>
            <a:pPr eaLnBrk="1" hangingPunct="1">
              <a:lnSpc>
                <a:spcPct val="100000"/>
              </a:lnSpc>
            </a:pPr>
            <a:r>
              <a:rPr lang="en-US" altLang="zh-CN" sz="2000" dirty="0">
                <a:latin typeface="Times New Roman" panose="02020603050405020304" pitchFamily="18" charset="0"/>
                <a:ea typeface="宋体" panose="02010600030101010101" pitchFamily="2" charset="-122"/>
              </a:rPr>
              <a:t>3. </a:t>
            </a:r>
            <a:r>
              <a:rPr lang="zh-CN" altLang="en-US" sz="2000" dirty="0">
                <a:latin typeface="Times New Roman" panose="02020603050405020304" pitchFamily="18" charset="0"/>
                <a:ea typeface="宋体" panose="02010600030101010101" pitchFamily="2" charset="-122"/>
              </a:rPr>
              <a:t>站点导航            </a:t>
            </a:r>
            <a:r>
              <a:rPr lang="en-US" altLang="zh-CN" sz="2000" dirty="0">
                <a:latin typeface="Times New Roman" panose="02020603050405020304" pitchFamily="18" charset="0"/>
                <a:ea typeface="宋体" panose="02010600030101010101" pitchFamily="2" charset="-122"/>
              </a:rPr>
              <a:t>Site map </a:t>
            </a:r>
            <a:endParaRPr lang="en-US" altLang="zh-CN" sz="2000" dirty="0">
              <a:latin typeface="Times New Roman" panose="02020603050405020304" pitchFamily="18" charset="0"/>
              <a:ea typeface="宋体" panose="02010600030101010101" pitchFamily="2" charset="-122"/>
            </a:endParaRPr>
          </a:p>
          <a:p>
            <a:pPr eaLnBrk="1" hangingPunct="1">
              <a:lnSpc>
                <a:spcPct val="100000"/>
              </a:lnSpc>
            </a:pPr>
            <a:r>
              <a:rPr lang="en-US" altLang="zh-CN" sz="2000" dirty="0">
                <a:latin typeface="Times New Roman" panose="02020603050405020304" pitchFamily="18" charset="0"/>
                <a:ea typeface="宋体" panose="02010600030101010101" pitchFamily="2" charset="-122"/>
              </a:rPr>
              <a:t>4. </a:t>
            </a:r>
            <a:r>
              <a:rPr lang="zh-CN" altLang="en-US" sz="2000" dirty="0">
                <a:latin typeface="Times New Roman" panose="02020603050405020304" pitchFamily="18" charset="0"/>
                <a:ea typeface="宋体" panose="02010600030101010101" pitchFamily="2" charset="-122"/>
              </a:rPr>
              <a:t>免责申明            </a:t>
            </a:r>
            <a:r>
              <a:rPr lang="en-US" altLang="zh-CN" sz="2000" dirty="0">
                <a:latin typeface="Times New Roman" panose="02020603050405020304" pitchFamily="18" charset="0"/>
                <a:ea typeface="宋体" panose="02010600030101010101" pitchFamily="2" charset="-122"/>
              </a:rPr>
              <a:t>Disclaimer </a:t>
            </a:r>
            <a:endParaRPr lang="en-US" altLang="zh-CN" sz="2000" dirty="0">
              <a:latin typeface="Times New Roman" panose="02020603050405020304" pitchFamily="18" charset="0"/>
              <a:ea typeface="宋体" panose="02010600030101010101" pitchFamily="2" charset="-122"/>
            </a:endParaRPr>
          </a:p>
          <a:p>
            <a:pPr eaLnBrk="1" hangingPunct="1">
              <a:lnSpc>
                <a:spcPct val="100000"/>
              </a:lnSpc>
            </a:pPr>
            <a:r>
              <a:rPr lang="en-US" altLang="zh-CN" sz="2000" dirty="0">
                <a:latin typeface="Times New Roman" panose="02020603050405020304" pitchFamily="18" charset="0"/>
                <a:ea typeface="宋体" panose="02010600030101010101" pitchFamily="2" charset="-122"/>
              </a:rPr>
              <a:t>5. </a:t>
            </a:r>
            <a:r>
              <a:rPr lang="zh-CN" altLang="en-US" sz="2000" dirty="0">
                <a:latin typeface="Times New Roman" panose="02020603050405020304" pitchFamily="18" charset="0"/>
                <a:ea typeface="宋体" panose="02010600030101010101" pitchFamily="2" charset="-122"/>
              </a:rPr>
              <a:t>诚聘英才            </a:t>
            </a:r>
            <a:r>
              <a:rPr lang="en-US" altLang="zh-CN" sz="2000" dirty="0">
                <a:latin typeface="Times New Roman" panose="02020603050405020304" pitchFamily="18" charset="0"/>
                <a:ea typeface="宋体" panose="02010600030101010101" pitchFamily="2" charset="-122"/>
              </a:rPr>
              <a:t>Employment, Jobs </a:t>
            </a:r>
            <a:endParaRPr lang="en-US" altLang="zh-CN" sz="2000" dirty="0">
              <a:latin typeface="Times New Roman" panose="02020603050405020304" pitchFamily="18" charset="0"/>
              <a:ea typeface="宋体" panose="02010600030101010101" pitchFamily="2" charset="-122"/>
            </a:endParaRPr>
          </a:p>
          <a:p>
            <a:pPr eaLnBrk="1" hangingPunct="1">
              <a:lnSpc>
                <a:spcPct val="100000"/>
              </a:lnSpc>
            </a:pPr>
            <a:r>
              <a:rPr lang="en-US" altLang="zh-CN" sz="2000" dirty="0">
                <a:latin typeface="Times New Roman" panose="02020603050405020304" pitchFamily="18" charset="0"/>
                <a:ea typeface="宋体" panose="02010600030101010101" pitchFamily="2" charset="-122"/>
              </a:rPr>
              <a:t>6. </a:t>
            </a:r>
            <a:r>
              <a:rPr lang="zh-CN" altLang="en-US" sz="2000" dirty="0">
                <a:latin typeface="Times New Roman" panose="02020603050405020304" pitchFamily="18" charset="0"/>
                <a:ea typeface="宋体" panose="02010600030101010101" pitchFamily="2" charset="-122"/>
              </a:rPr>
              <a:t>指南                    </a:t>
            </a:r>
            <a:r>
              <a:rPr lang="en-US" altLang="zh-CN" sz="2000" dirty="0">
                <a:latin typeface="Times New Roman" panose="02020603050405020304" pitchFamily="18" charset="0"/>
                <a:ea typeface="宋体" panose="02010600030101010101" pitchFamily="2" charset="-122"/>
              </a:rPr>
              <a:t>FAQs </a:t>
            </a:r>
            <a:endParaRPr lang="en-US" altLang="zh-CN" sz="2000" dirty="0">
              <a:latin typeface="Times New Roman" panose="02020603050405020304" pitchFamily="18" charset="0"/>
              <a:ea typeface="宋体" panose="02010600030101010101" pitchFamily="2" charset="-122"/>
            </a:endParaRPr>
          </a:p>
          <a:p>
            <a:pPr eaLnBrk="1" hangingPunct="1">
              <a:lnSpc>
                <a:spcPct val="100000"/>
              </a:lnSpc>
            </a:pPr>
            <a:r>
              <a:rPr lang="en-US" altLang="zh-CN" sz="2000" dirty="0">
                <a:latin typeface="Times New Roman" panose="02020603050405020304" pitchFamily="18" charset="0"/>
                <a:ea typeface="宋体" panose="02010600030101010101" pitchFamily="2" charset="-122"/>
              </a:rPr>
              <a:t>7. </a:t>
            </a:r>
            <a:r>
              <a:rPr lang="zh-CN" altLang="en-US" sz="2000" dirty="0">
                <a:latin typeface="Times New Roman" panose="02020603050405020304" pitchFamily="18" charset="0"/>
                <a:ea typeface="宋体" panose="02010600030101010101" pitchFamily="2" charset="-122"/>
              </a:rPr>
              <a:t>友情链接            </a:t>
            </a:r>
            <a:r>
              <a:rPr lang="en-US" altLang="zh-CN" sz="2000" dirty="0">
                <a:latin typeface="Times New Roman" panose="02020603050405020304" pitchFamily="18" charset="0"/>
                <a:ea typeface="宋体" panose="02010600030101010101" pitchFamily="2" charset="-122"/>
              </a:rPr>
              <a:t>Links, Quick links </a:t>
            </a:r>
            <a:endParaRPr lang="en-US" altLang="zh-CN" sz="2000" dirty="0">
              <a:latin typeface="Times New Roman" panose="02020603050405020304" pitchFamily="18" charset="0"/>
              <a:ea typeface="宋体" panose="02010600030101010101" pitchFamily="2" charset="-122"/>
            </a:endParaRPr>
          </a:p>
          <a:p>
            <a:pPr eaLnBrk="1" hangingPunct="1">
              <a:lnSpc>
                <a:spcPct val="100000"/>
              </a:lnSpc>
            </a:pPr>
            <a:r>
              <a:rPr lang="en-US" altLang="zh-CN" sz="2000" dirty="0">
                <a:latin typeface="Times New Roman" panose="02020603050405020304" pitchFamily="18" charset="0"/>
                <a:ea typeface="宋体" panose="02010600030101010101" pitchFamily="2" charset="-122"/>
              </a:rPr>
              <a:t>8. </a:t>
            </a:r>
            <a:r>
              <a:rPr lang="zh-CN" altLang="en-US" sz="2000" dirty="0">
                <a:latin typeface="Times New Roman" panose="02020603050405020304" pitchFamily="18" charset="0"/>
                <a:ea typeface="宋体" panose="02010600030101010101" pitchFamily="2" charset="-122"/>
              </a:rPr>
              <a:t>网上论坛            </a:t>
            </a:r>
            <a:r>
              <a:rPr lang="en-US" altLang="zh-CN" sz="2000" dirty="0">
                <a:latin typeface="Times New Roman" panose="02020603050405020304" pitchFamily="18" charset="0"/>
                <a:ea typeface="宋体" panose="02010600030101010101" pitchFamily="2" charset="-122"/>
              </a:rPr>
              <a:t>Forum </a:t>
            </a:r>
            <a:endParaRPr lang="en-US" altLang="zh-CN" sz="2000" dirty="0">
              <a:latin typeface="Times New Roman" panose="02020603050405020304" pitchFamily="18" charset="0"/>
              <a:ea typeface="宋体" panose="02010600030101010101" pitchFamily="2" charset="-122"/>
            </a:endParaRPr>
          </a:p>
          <a:p>
            <a:pPr eaLnBrk="1" hangingPunct="1">
              <a:lnSpc>
                <a:spcPct val="100000"/>
              </a:lnSpc>
            </a:pPr>
            <a:r>
              <a:rPr lang="en-US" altLang="zh-CN" sz="2000" dirty="0">
                <a:latin typeface="Times New Roman" panose="02020603050405020304" pitchFamily="18" charset="0"/>
                <a:ea typeface="宋体" panose="02010600030101010101" pitchFamily="2" charset="-122"/>
              </a:rPr>
              <a:t>9. </a:t>
            </a:r>
            <a:r>
              <a:rPr lang="zh-CN" altLang="en-US" sz="2000" dirty="0">
                <a:latin typeface="Times New Roman" panose="02020603050405020304" pitchFamily="18" charset="0"/>
                <a:ea typeface="宋体" panose="02010600030101010101" pitchFamily="2" charset="-122"/>
              </a:rPr>
              <a:t>股票市值            </a:t>
            </a:r>
            <a:r>
              <a:rPr lang="en-US" altLang="zh-CN" sz="2000" dirty="0">
                <a:latin typeface="Times New Roman" panose="02020603050405020304" pitchFamily="18" charset="0"/>
                <a:ea typeface="宋体" panose="02010600030101010101" pitchFamily="2" charset="-122"/>
              </a:rPr>
              <a:t>Stock quote/Share prices </a:t>
            </a:r>
            <a:endParaRPr lang="en-US" altLang="zh-CN" sz="2000" dirty="0">
              <a:latin typeface="Times New Roman" panose="02020603050405020304" pitchFamily="18" charset="0"/>
              <a:ea typeface="宋体" panose="02010600030101010101" pitchFamily="2" charset="-122"/>
            </a:endParaRPr>
          </a:p>
          <a:p>
            <a:pPr eaLnBrk="1" hangingPunct="1">
              <a:lnSpc>
                <a:spcPct val="100000"/>
              </a:lnSpc>
            </a:pPr>
            <a:r>
              <a:rPr lang="en-US" altLang="zh-CN" sz="2000" dirty="0">
                <a:latin typeface="Times New Roman" panose="02020603050405020304" pitchFamily="18" charset="0"/>
                <a:ea typeface="宋体" panose="02010600030101010101" pitchFamily="2" charset="-122"/>
              </a:rPr>
              <a:t>10. </a:t>
            </a:r>
            <a:r>
              <a:rPr lang="zh-CN" altLang="en-US" sz="2000" dirty="0">
                <a:latin typeface="Times New Roman" panose="02020603050405020304" pitchFamily="18" charset="0"/>
                <a:ea typeface="宋体" panose="02010600030101010101" pitchFamily="2" charset="-122"/>
              </a:rPr>
              <a:t>注册                </a:t>
            </a:r>
            <a:r>
              <a:rPr lang="en-US" altLang="zh-CN" sz="2000" dirty="0">
                <a:latin typeface="Times New Roman" panose="02020603050405020304" pitchFamily="18" charset="0"/>
                <a:ea typeface="宋体" panose="02010600030101010101" pitchFamily="2" charset="-122"/>
              </a:rPr>
              <a:t>Register</a:t>
            </a:r>
            <a:endParaRPr lang="en-US" altLang="zh-CN" sz="2000" dirty="0">
              <a:latin typeface="Times New Roman" panose="02020603050405020304" pitchFamily="18" charset="0"/>
              <a:ea typeface="宋体" panose="02010600030101010101" pitchFamily="2" charset="-122"/>
            </a:endParaRPr>
          </a:p>
          <a:p>
            <a:pPr eaLnBrk="1" hangingPunct="1">
              <a:lnSpc>
                <a:spcPct val="100000"/>
              </a:lnSpc>
            </a:pPr>
            <a:r>
              <a:rPr lang="en-US" altLang="zh-CN" sz="2000" dirty="0">
                <a:latin typeface="Times New Roman" panose="02020603050405020304" pitchFamily="18" charset="0"/>
                <a:ea typeface="宋体" panose="02010600030101010101" pitchFamily="2" charset="-122"/>
              </a:rPr>
              <a:t>11.</a:t>
            </a:r>
            <a:r>
              <a:rPr lang="zh-CN" altLang="en-US" sz="2000" dirty="0">
                <a:latin typeface="Times New Roman" panose="02020603050405020304" pitchFamily="18" charset="0"/>
                <a:ea typeface="宋体" panose="02010600030101010101" pitchFamily="2" charset="-122"/>
              </a:rPr>
              <a:t>用户登录           </a:t>
            </a:r>
            <a:r>
              <a:rPr lang="en-US" altLang="zh-CN" sz="2000" dirty="0">
                <a:latin typeface="Times New Roman" panose="02020603050405020304" pitchFamily="18" charset="0"/>
                <a:ea typeface="宋体" panose="02010600030101010101" pitchFamily="2" charset="-122"/>
              </a:rPr>
              <a:t>Log in	 </a:t>
            </a:r>
            <a:endParaRPr lang="en-US" altLang="zh-CN" sz="2000" dirty="0">
              <a:latin typeface="Times New Roman" panose="02020603050405020304" pitchFamily="18" charset="0"/>
              <a:ea typeface="宋体" panose="02010600030101010101" pitchFamily="2" charset="-122"/>
            </a:endParaRPr>
          </a:p>
          <a:p>
            <a:pPr eaLnBrk="1" hangingPunct="1">
              <a:lnSpc>
                <a:spcPct val="100000"/>
              </a:lnSpc>
            </a:pPr>
            <a:r>
              <a:rPr lang="en-US" altLang="zh-CN" sz="2000" dirty="0">
                <a:latin typeface="Times New Roman" panose="02020603050405020304" pitchFamily="18" charset="0"/>
                <a:ea typeface="宋体" panose="02010600030101010101" pitchFamily="2" charset="-122"/>
              </a:rPr>
              <a:t>12. </a:t>
            </a:r>
            <a:r>
              <a:rPr lang="zh-CN" altLang="en-US" sz="2000" dirty="0">
                <a:latin typeface="Times New Roman" panose="02020603050405020304" pitchFamily="18" charset="0"/>
                <a:ea typeface="宋体" panose="02010600030101010101" pitchFamily="2" charset="-122"/>
              </a:rPr>
              <a:t>搜索                </a:t>
            </a:r>
            <a:r>
              <a:rPr lang="en-US" altLang="zh-CN" sz="2000" dirty="0">
                <a:latin typeface="Times New Roman" panose="02020603050405020304" pitchFamily="18" charset="0"/>
                <a:ea typeface="宋体" panose="02010600030101010101" pitchFamily="2" charset="-122"/>
              </a:rPr>
              <a:t>Search</a:t>
            </a:r>
            <a:endParaRPr lang="en-US" altLang="zh-CN" sz="2000" dirty="0">
              <a:latin typeface="Times New Roman" panose="02020603050405020304" pitchFamily="18" charset="0"/>
              <a:ea typeface="宋体" panose="02010600030101010101" pitchFamily="2" charset="-122"/>
            </a:endParaRPr>
          </a:p>
        </p:txBody>
      </p:sp>
    </p:spTree>
  </p:cSld>
  <p:clrMapOvr>
    <a:masterClrMapping/>
  </p:clrMapOvr>
  <p:transition>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4294967295"/>
          </p:nvPr>
        </p:nvSpPr>
        <p:spPr>
          <a:xfrm>
            <a:off x="4810125" y="571500"/>
            <a:ext cx="4968875" cy="5643563"/>
          </a:xfrm>
        </p:spPr>
        <p:txBody>
          <a:bodyPr vert="horz" wrap="square" lIns="91440" tIns="45720" rIns="91440" bIns="45720" anchor="t" anchorCtr="0"/>
          <a:p>
            <a:pPr eaLnBrk="1" hangingPunct="1"/>
            <a:r>
              <a:rPr lang="en-US" altLang="zh-CN" sz="2000" dirty="0">
                <a:latin typeface="Times New Roman" panose="02020603050405020304" pitchFamily="18" charset="0"/>
                <a:ea typeface="宋体" panose="02010600030101010101" pitchFamily="2" charset="-122"/>
              </a:rPr>
              <a:t>About us</a:t>
            </a:r>
            <a:endParaRPr lang="en-US" altLang="zh-CN" sz="2000" dirty="0">
              <a:latin typeface="Times New Roman" panose="02020603050405020304" pitchFamily="18" charset="0"/>
              <a:ea typeface="宋体" panose="02010600030101010101" pitchFamily="2" charset="-122"/>
            </a:endParaRPr>
          </a:p>
          <a:p>
            <a:pPr eaLnBrk="1" hangingPunct="1"/>
            <a:endParaRPr lang="en-US" altLang="zh-CN" sz="2000" dirty="0">
              <a:latin typeface="Times New Roman" panose="02020603050405020304" pitchFamily="18" charset="0"/>
              <a:ea typeface="宋体" panose="02010600030101010101" pitchFamily="2" charset="-122"/>
            </a:endParaRPr>
          </a:p>
          <a:p>
            <a:pPr eaLnBrk="1" hangingPunct="1">
              <a:buNone/>
            </a:pPr>
            <a:r>
              <a:rPr lang="en-US" altLang="zh-CN" sz="2000" dirty="0">
                <a:latin typeface="Times New Roman" panose="02020603050405020304" pitchFamily="18" charset="0"/>
                <a:ea typeface="宋体" panose="02010600030101010101" pitchFamily="2" charset="-122"/>
              </a:rPr>
              <a:t>President’s Words</a:t>
            </a:r>
            <a:endParaRPr lang="en-US" altLang="zh-CN" sz="2000" dirty="0">
              <a:latin typeface="Times New Roman" panose="02020603050405020304" pitchFamily="18" charset="0"/>
              <a:ea typeface="宋体" panose="02010600030101010101" pitchFamily="2" charset="-122"/>
            </a:endParaRPr>
          </a:p>
          <a:p>
            <a:pPr eaLnBrk="1" hangingPunct="1">
              <a:buNone/>
            </a:pPr>
            <a:r>
              <a:rPr lang="en-US" altLang="zh-CN" sz="2000" dirty="0">
                <a:latin typeface="Times New Roman" panose="02020603050405020304" pitchFamily="18" charset="0"/>
                <a:ea typeface="宋体" panose="02010600030101010101" pitchFamily="2" charset="-122"/>
              </a:rPr>
              <a:t>Development Planning</a:t>
            </a:r>
            <a:endParaRPr lang="en-US" altLang="zh-CN" sz="2000" dirty="0">
              <a:latin typeface="Times New Roman" panose="02020603050405020304" pitchFamily="18" charset="0"/>
              <a:ea typeface="宋体" panose="02010600030101010101" pitchFamily="2" charset="-122"/>
            </a:endParaRPr>
          </a:p>
          <a:p>
            <a:pPr eaLnBrk="1" hangingPunct="1">
              <a:buNone/>
            </a:pPr>
            <a:endParaRPr lang="en-US" altLang="zh-CN" sz="2000" dirty="0">
              <a:latin typeface="Times New Roman" panose="02020603050405020304" pitchFamily="18" charset="0"/>
              <a:ea typeface="宋体" panose="02010600030101010101" pitchFamily="2" charset="-122"/>
            </a:endParaRPr>
          </a:p>
          <a:p>
            <a:pPr eaLnBrk="1" hangingPunct="1">
              <a:buNone/>
            </a:pPr>
            <a:r>
              <a:rPr lang="en-US" altLang="zh-CN" sz="2000" dirty="0">
                <a:latin typeface="Times New Roman" panose="02020603050405020304" pitchFamily="18" charset="0"/>
                <a:ea typeface="宋体" panose="02010600030101010101" pitchFamily="2" charset="-122"/>
              </a:rPr>
              <a:t>Organization Framework</a:t>
            </a:r>
            <a:endParaRPr lang="en-US" altLang="zh-CN" sz="2000" dirty="0">
              <a:latin typeface="Times New Roman" panose="02020603050405020304" pitchFamily="18" charset="0"/>
              <a:ea typeface="宋体" panose="02010600030101010101" pitchFamily="2" charset="-122"/>
            </a:endParaRPr>
          </a:p>
          <a:p>
            <a:pPr eaLnBrk="1" hangingPunct="1">
              <a:buNone/>
            </a:pPr>
            <a:r>
              <a:rPr lang="en-US" altLang="zh-CN" sz="2000" dirty="0">
                <a:latin typeface="Times New Roman" panose="02020603050405020304" pitchFamily="18" charset="0"/>
                <a:ea typeface="宋体" panose="02010600030101010101" pitchFamily="2" charset="-122"/>
              </a:rPr>
              <a:t>Philosophy</a:t>
            </a:r>
            <a:endParaRPr lang="en-US" altLang="zh-CN" sz="2000" dirty="0">
              <a:latin typeface="Times New Roman" panose="02020603050405020304" pitchFamily="18" charset="0"/>
              <a:ea typeface="宋体" panose="02010600030101010101" pitchFamily="2" charset="-122"/>
            </a:endParaRPr>
          </a:p>
          <a:p>
            <a:pPr eaLnBrk="1" hangingPunct="1">
              <a:buNone/>
            </a:pPr>
            <a:endParaRPr lang="en-US" altLang="zh-CN" sz="2000" dirty="0">
              <a:latin typeface="Times New Roman" panose="02020603050405020304" pitchFamily="18" charset="0"/>
              <a:ea typeface="宋体" panose="02010600030101010101" pitchFamily="2" charset="-122"/>
            </a:endParaRPr>
          </a:p>
          <a:p>
            <a:pPr eaLnBrk="1" hangingPunct="1">
              <a:buNone/>
            </a:pPr>
            <a:r>
              <a:rPr lang="en-US" altLang="zh-CN" sz="2000" dirty="0">
                <a:latin typeface="Times New Roman" panose="02020603050405020304" pitchFamily="18" charset="0"/>
                <a:ea typeface="宋体" panose="02010600030101010101" pitchFamily="2" charset="-122"/>
              </a:rPr>
              <a:t>Honours</a:t>
            </a:r>
            <a:endParaRPr lang="en-US" altLang="zh-CN" sz="2000" dirty="0">
              <a:latin typeface="Times New Roman" panose="02020603050405020304" pitchFamily="18" charset="0"/>
              <a:ea typeface="宋体" panose="02010600030101010101" pitchFamily="2" charset="-122"/>
            </a:endParaRPr>
          </a:p>
          <a:p>
            <a:pPr eaLnBrk="1" hangingPunct="1">
              <a:buNone/>
            </a:pPr>
            <a:r>
              <a:rPr lang="en-US" altLang="zh-CN" sz="2000" dirty="0">
                <a:latin typeface="Times New Roman" panose="02020603050405020304" pitchFamily="18" charset="0"/>
                <a:ea typeface="宋体" panose="02010600030101010101" pitchFamily="2" charset="-122"/>
              </a:rPr>
              <a:t>Focus</a:t>
            </a:r>
            <a:endParaRPr lang="en-US" altLang="zh-CN" sz="2000" dirty="0">
              <a:latin typeface="Times New Roman" panose="02020603050405020304" pitchFamily="18" charset="0"/>
              <a:ea typeface="宋体" panose="02010600030101010101" pitchFamily="2" charset="-122"/>
            </a:endParaRPr>
          </a:p>
        </p:txBody>
      </p:sp>
      <p:pic>
        <p:nvPicPr>
          <p:cNvPr id="44034" name="Picture 2"/>
          <p:cNvPicPr>
            <a:picLocks noChangeAspect="1"/>
          </p:cNvPicPr>
          <p:nvPr/>
        </p:nvPicPr>
        <p:blipFill>
          <a:blip r:embed="rId1"/>
          <a:stretch>
            <a:fillRect/>
          </a:stretch>
        </p:blipFill>
        <p:spPr>
          <a:xfrm>
            <a:off x="1738313" y="428625"/>
            <a:ext cx="2638425" cy="5786438"/>
          </a:xfrm>
          <a:prstGeom prst="rect">
            <a:avLst/>
          </a:prstGeom>
          <a:noFill/>
          <a:ln w="9525">
            <a:noFill/>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charRg st="0" end="9"/>
                                            </p:txEl>
                                          </p:spTgt>
                                        </p:tgtEl>
                                        <p:attrNameLst>
                                          <p:attrName>style.visibility</p:attrName>
                                        </p:attrNameLst>
                                      </p:cBhvr>
                                      <p:to>
                                        <p:strVal val="visible"/>
                                      </p:to>
                                    </p:set>
                                    <p:anim calcmode="lin" valueType="num">
                                      <p:cBhvr additive="base">
                                        <p:cTn id="7" dur="500" fill="hold"/>
                                        <p:tgtEl>
                                          <p:spTgt spid="3">
                                            <p:txEl>
                                              <p:charRg st="0" end="9"/>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charRg st="0" end="9"/>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charRg st="10" end="28"/>
                                            </p:txEl>
                                          </p:spTgt>
                                        </p:tgtEl>
                                        <p:attrNameLst>
                                          <p:attrName>style.visibility</p:attrName>
                                        </p:attrNameLst>
                                      </p:cBhvr>
                                      <p:to>
                                        <p:strVal val="visible"/>
                                      </p:to>
                                    </p:set>
                                    <p:anim calcmode="lin" valueType="num">
                                      <p:cBhvr additive="base">
                                        <p:cTn id="13" dur="500" fill="hold"/>
                                        <p:tgtEl>
                                          <p:spTgt spid="3">
                                            <p:txEl>
                                              <p:charRg st="10" end="28"/>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charRg st="10" end="28"/>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charRg st="28" end="49"/>
                                            </p:txEl>
                                          </p:spTgt>
                                        </p:tgtEl>
                                        <p:attrNameLst>
                                          <p:attrName>style.visibility</p:attrName>
                                        </p:attrNameLst>
                                      </p:cBhvr>
                                      <p:to>
                                        <p:strVal val="visible"/>
                                      </p:to>
                                    </p:set>
                                    <p:anim calcmode="lin" valueType="num">
                                      <p:cBhvr additive="base">
                                        <p:cTn id="19" dur="500" fill="hold"/>
                                        <p:tgtEl>
                                          <p:spTgt spid="3">
                                            <p:txEl>
                                              <p:charRg st="28" end="49"/>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charRg st="28" end="49"/>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charRg st="50" end="73"/>
                                            </p:txEl>
                                          </p:spTgt>
                                        </p:tgtEl>
                                        <p:attrNameLst>
                                          <p:attrName>style.visibility</p:attrName>
                                        </p:attrNameLst>
                                      </p:cBhvr>
                                      <p:to>
                                        <p:strVal val="visible"/>
                                      </p:to>
                                    </p:set>
                                    <p:anim calcmode="lin" valueType="num">
                                      <p:cBhvr additive="base">
                                        <p:cTn id="25" dur="500" fill="hold"/>
                                        <p:tgtEl>
                                          <p:spTgt spid="3">
                                            <p:txEl>
                                              <p:charRg st="50" end="7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charRg st="50" end="7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charRg st="73" end="84"/>
                                            </p:txEl>
                                          </p:spTgt>
                                        </p:tgtEl>
                                        <p:attrNameLst>
                                          <p:attrName>style.visibility</p:attrName>
                                        </p:attrNameLst>
                                      </p:cBhvr>
                                      <p:to>
                                        <p:strVal val="visible"/>
                                      </p:to>
                                    </p:set>
                                    <p:anim calcmode="lin" valueType="num">
                                      <p:cBhvr additive="base">
                                        <p:cTn id="31" dur="500" fill="hold"/>
                                        <p:tgtEl>
                                          <p:spTgt spid="3">
                                            <p:txEl>
                                              <p:charRg st="73" end="8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charRg st="73" end="8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charRg st="85" end="93"/>
                                            </p:txEl>
                                          </p:spTgt>
                                        </p:tgtEl>
                                        <p:attrNameLst>
                                          <p:attrName>style.visibility</p:attrName>
                                        </p:attrNameLst>
                                      </p:cBhvr>
                                      <p:to>
                                        <p:strVal val="visible"/>
                                      </p:to>
                                    </p:set>
                                    <p:anim calcmode="lin" valueType="num">
                                      <p:cBhvr additive="base">
                                        <p:cTn id="37" dur="500" fill="hold"/>
                                        <p:tgtEl>
                                          <p:spTgt spid="3">
                                            <p:txEl>
                                              <p:charRg st="85" end="93"/>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charRg st="85" end="93"/>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charRg st="93" end="99"/>
                                            </p:txEl>
                                          </p:spTgt>
                                        </p:tgtEl>
                                        <p:attrNameLst>
                                          <p:attrName>style.visibility</p:attrName>
                                        </p:attrNameLst>
                                      </p:cBhvr>
                                      <p:to>
                                        <p:strVal val="visible"/>
                                      </p:to>
                                    </p:set>
                                    <p:anim calcmode="lin" valueType="num">
                                      <p:cBhvr additive="base">
                                        <p:cTn id="43" dur="500" fill="hold"/>
                                        <p:tgtEl>
                                          <p:spTgt spid="3">
                                            <p:txEl>
                                              <p:charRg st="93" end="99"/>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charRg st="93" end="9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5057" name="Rectangle 2"/>
          <p:cNvSpPr>
            <a:spLocks noGrp="1"/>
          </p:cNvSpPr>
          <p:nvPr>
            <p:ph type="title"/>
          </p:nvPr>
        </p:nvSpPr>
        <p:spPr>
          <a:xfrm>
            <a:off x="2082165" y="1052830"/>
            <a:ext cx="9453880" cy="1143000"/>
          </a:xfrm>
        </p:spPr>
        <p:txBody>
          <a:bodyPr vert="horz" wrap="square" lIns="91440" tIns="45720" rIns="91440" bIns="45720" anchor="b" anchorCtr="0"/>
          <a:p>
            <a:pPr eaLnBrk="1" hangingPunct="1"/>
            <a:r>
              <a:rPr lang="en-US" altLang="zh-CN" sz="2800" b="1" dirty="0">
                <a:latin typeface="Times New Roman" panose="02020603050405020304" pitchFamily="18" charset="0"/>
                <a:ea typeface="宋体" panose="02010600030101010101" pitchFamily="2" charset="-122"/>
              </a:rPr>
              <a:t>Task IV  </a:t>
            </a:r>
            <a:r>
              <a:rPr lang="zh-CN" altLang="en-US" sz="2800" b="1" dirty="0">
                <a:latin typeface="Times New Roman" panose="02020603050405020304" pitchFamily="18" charset="0"/>
                <a:ea typeface="宋体" panose="02010600030101010101" pitchFamily="2" charset="-122"/>
              </a:rPr>
              <a:t>试分析下面一段宣传文字的英译，如果要挂在企业网站上，你会选择哪种译文？为什么？并讨论企业英文网站的语言特征。</a:t>
            </a:r>
            <a:endParaRPr lang="zh-CN" altLang="en-US" sz="2800" b="1" dirty="0">
              <a:latin typeface="Times New Roman" panose="02020603050405020304" pitchFamily="18" charset="0"/>
              <a:ea typeface="宋体" panose="02010600030101010101" pitchFamily="2" charset="-122"/>
            </a:endParaRPr>
          </a:p>
        </p:txBody>
      </p:sp>
      <p:sp>
        <p:nvSpPr>
          <p:cNvPr id="45058" name="Rectangle 3"/>
          <p:cNvSpPr>
            <a:spLocks noGrp="1"/>
          </p:cNvSpPr>
          <p:nvPr>
            <p:ph type="body" idx="4294967295"/>
          </p:nvPr>
        </p:nvSpPr>
        <p:spPr>
          <a:xfrm>
            <a:off x="2056765" y="2487295"/>
            <a:ext cx="9587865" cy="3455035"/>
          </a:xfrm>
        </p:spPr>
        <p:txBody>
          <a:bodyPr vert="horz" wrap="square" lIns="91440" tIns="45720" rIns="91440" bIns="45720" anchor="t" anchorCtr="0"/>
          <a:p>
            <a:pPr eaLnBrk="1" hangingPunct="1">
              <a:lnSpc>
                <a:spcPct val="130000"/>
              </a:lnSpc>
            </a:pPr>
            <a:r>
              <a:rPr lang="zh-CN" altLang="en-US" sz="2000" dirty="0">
                <a:latin typeface="Times New Roman" panose="02020603050405020304" pitchFamily="18" charset="0"/>
                <a:ea typeface="宋体" panose="02010600030101010101" pitchFamily="2" charset="-122"/>
              </a:rPr>
              <a:t>［原文］广州手表厂是广州轻工工贸集团有限公司属下大中型国有企业，该厂</a:t>
            </a:r>
            <a:r>
              <a:rPr lang="en-US" altLang="zh-CN" sz="2000" dirty="0">
                <a:latin typeface="Times New Roman" panose="02020603050405020304" pitchFamily="18" charset="0"/>
                <a:ea typeface="宋体" panose="02010600030101010101" pitchFamily="2" charset="-122"/>
              </a:rPr>
              <a:t>1958</a:t>
            </a:r>
            <a:r>
              <a:rPr lang="zh-CN" altLang="en-US" sz="2000" dirty="0">
                <a:latin typeface="Times New Roman" panose="02020603050405020304" pitchFamily="18" charset="0"/>
                <a:ea typeface="宋体" panose="02010600030101010101" pitchFamily="2" charset="-122"/>
              </a:rPr>
              <a:t>年筹建，次年正式投产，是我国最早兴建的几家手表厂之一，是中国实力最强的机械自动表生产基地。厂址现坐落在广州市海珠区石榴岗路</a:t>
            </a:r>
            <a:r>
              <a:rPr lang="en-US" altLang="zh-CN" sz="2000" dirty="0">
                <a:latin typeface="Times New Roman" panose="02020603050405020304" pitchFamily="18" charset="0"/>
                <a:ea typeface="宋体" panose="02010600030101010101" pitchFamily="2" charset="-122"/>
              </a:rPr>
              <a:t>14</a:t>
            </a:r>
            <a:r>
              <a:rPr lang="zh-CN" altLang="en-US" sz="2000" dirty="0">
                <a:latin typeface="Times New Roman" panose="02020603050405020304" pitchFamily="18" charset="0"/>
                <a:ea typeface="宋体" panose="02010600030101010101" pitchFamily="2" charset="-122"/>
              </a:rPr>
              <a:t>号，与广州国际会展中心相邻，稳坐商业聚财之地，地铁相连，四通八达，环境优雅，现有员工</a:t>
            </a:r>
            <a:r>
              <a:rPr lang="en-US" altLang="zh-CN" sz="2000" dirty="0">
                <a:latin typeface="Times New Roman" panose="02020603050405020304" pitchFamily="18" charset="0"/>
                <a:ea typeface="宋体" panose="02010600030101010101" pitchFamily="2" charset="-122"/>
              </a:rPr>
              <a:t>600</a:t>
            </a:r>
            <a:r>
              <a:rPr lang="zh-CN" altLang="en-US" sz="2000" dirty="0">
                <a:latin typeface="Times New Roman" panose="02020603050405020304" pitchFamily="18" charset="0"/>
                <a:ea typeface="宋体" panose="02010600030101010101" pitchFamily="2" charset="-122"/>
              </a:rPr>
              <a:t>多人，其中有众多高级设计工程师、高级工艺装配师、高级品质控制师。</a:t>
            </a:r>
            <a:endParaRPr lang="zh-CN" altLang="en-US" sz="2000" dirty="0">
              <a:latin typeface="Times New Roman" panose="02020603050405020304" pitchFamily="18" charset="0"/>
              <a:ea typeface="宋体" panose="02010600030101010101" pitchFamily="2" charset="-122"/>
            </a:endParaRPr>
          </a:p>
        </p:txBody>
      </p:sp>
    </p:spTree>
  </p:cSld>
  <p:clrMapOvr>
    <a:masterClrMapping/>
  </p:clrMapOvr>
  <p:transition>
    <p:fad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6081" name="Rectangle 3"/>
          <p:cNvSpPr>
            <a:spLocks noGrp="1"/>
          </p:cNvSpPr>
          <p:nvPr>
            <p:ph type="body" idx="4294967295"/>
          </p:nvPr>
        </p:nvSpPr>
        <p:spPr>
          <a:xfrm>
            <a:off x="1919605" y="836930"/>
            <a:ext cx="9908540" cy="5325110"/>
          </a:xfrm>
          <a:solidFill>
            <a:schemeClr val="bg1"/>
          </a:solidFill>
        </p:spPr>
        <p:txBody>
          <a:bodyPr vert="horz" wrap="square" lIns="91440" tIns="45720" rIns="91440" bIns="45720" anchor="t" anchorCtr="0"/>
          <a:p>
            <a:pPr eaLnBrk="1" hangingPunct="1">
              <a:lnSpc>
                <a:spcPct val="110000"/>
              </a:lnSpc>
              <a:buNone/>
            </a:pPr>
            <a:r>
              <a:rPr lang="zh-CN" altLang="en-US" sz="2400" dirty="0">
                <a:solidFill>
                  <a:schemeClr val="tx2"/>
                </a:solidFill>
                <a:latin typeface="Times New Roman" panose="02020603050405020304" pitchFamily="18" charset="0"/>
                <a:ea typeface="宋体" panose="02010600030101010101" pitchFamily="2" charset="-122"/>
              </a:rPr>
              <a:t>［译文</a:t>
            </a:r>
            <a:r>
              <a:rPr lang="en-US" altLang="zh-CN" sz="2400" dirty="0">
                <a:solidFill>
                  <a:schemeClr val="tx2"/>
                </a:solidFill>
                <a:latin typeface="Times New Roman" panose="02020603050405020304" pitchFamily="18" charset="0"/>
                <a:ea typeface="宋体" panose="02010600030101010101" pitchFamily="2" charset="-122"/>
              </a:rPr>
              <a:t>1</a:t>
            </a:r>
            <a:r>
              <a:rPr lang="zh-CN" altLang="en-US" sz="2400" dirty="0">
                <a:solidFill>
                  <a:schemeClr val="tx2"/>
                </a:solidFill>
                <a:latin typeface="Times New Roman" panose="02020603050405020304" pitchFamily="18" charset="0"/>
                <a:ea typeface="宋体" panose="02010600030101010101" pitchFamily="2" charset="-122"/>
              </a:rPr>
              <a:t>］</a:t>
            </a:r>
            <a:r>
              <a:rPr lang="en-US" altLang="zh-CN" sz="2400" dirty="0">
                <a:latin typeface="Times New Roman" panose="02020603050405020304" pitchFamily="18" charset="0"/>
                <a:ea typeface="宋体" panose="02010600030101010101" pitchFamily="2" charset="-122"/>
              </a:rPr>
              <a:t>Guangzhou Watch Factory is a state-owned enterprise subordinate to Guangzhou Light Industry and Trade Group CO., Ltd. The factory was founded in 1958 and officially went into production the next year. The factory is one of the most early established watch factories in our country and becomes the leading production basis of manufacturing automatic mechanical watches in China. Adjacent to Guangzhou International Convention Center, Guangzhou Watch Factory is located at No.14 Shiliugang Road of Guangzhou Haizhu District. The graceful environment surrounded and the convenient transportation make it stand in a favorable position to develop business. There are more than 600 staff members now, including a number of senior design engineers, senior craft assembling engineers, and senior quality control technicians.</a:t>
            </a:r>
            <a:endParaRPr lang="en-US" altLang="zh-CN" sz="2400" dirty="0">
              <a:latin typeface="Times New Roman" panose="02020603050405020304" pitchFamily="18" charset="0"/>
              <a:ea typeface="宋体" panose="02010600030101010101" pitchFamily="2" charset="-122"/>
            </a:endParaRPr>
          </a:p>
        </p:txBody>
      </p:sp>
    </p:spTree>
  </p:cSld>
  <p:clrMapOvr>
    <a:masterClrMapping/>
  </p:clrMapOvr>
  <p:transition>
    <p:fad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7105" name="Rectangle 3"/>
          <p:cNvSpPr>
            <a:spLocks noGrp="1"/>
          </p:cNvSpPr>
          <p:nvPr>
            <p:ph type="body" idx="4294967295"/>
          </p:nvPr>
        </p:nvSpPr>
        <p:spPr>
          <a:xfrm>
            <a:off x="1788160" y="2421255"/>
            <a:ext cx="9999980" cy="4537075"/>
          </a:xfrm>
        </p:spPr>
        <p:txBody>
          <a:bodyPr vert="horz" wrap="square" lIns="91440" tIns="45720" rIns="91440" bIns="45720" anchor="t" anchorCtr="0"/>
          <a:p>
            <a:pPr eaLnBrk="1" hangingPunct="1">
              <a:lnSpc>
                <a:spcPct val="110000"/>
              </a:lnSpc>
            </a:pPr>
            <a:r>
              <a:rPr lang="zh-CN" altLang="en-US" sz="2400" dirty="0">
                <a:solidFill>
                  <a:schemeClr val="tx2"/>
                </a:solidFill>
                <a:latin typeface="Times New Roman" panose="02020603050405020304" pitchFamily="18" charset="0"/>
                <a:ea typeface="宋体" panose="02010600030101010101" pitchFamily="2" charset="-122"/>
              </a:rPr>
              <a:t>［译文</a:t>
            </a:r>
            <a:r>
              <a:rPr lang="en-US" altLang="zh-CN" sz="2400" dirty="0">
                <a:solidFill>
                  <a:schemeClr val="tx2"/>
                </a:solidFill>
                <a:latin typeface="Times New Roman" panose="02020603050405020304" pitchFamily="18" charset="0"/>
                <a:ea typeface="宋体" panose="02010600030101010101" pitchFamily="2" charset="-122"/>
              </a:rPr>
              <a:t>2</a:t>
            </a:r>
            <a:r>
              <a:rPr lang="zh-CN" altLang="en-US" sz="2400" dirty="0">
                <a:solidFill>
                  <a:schemeClr val="tx2"/>
                </a:solidFill>
                <a:latin typeface="Times New Roman" panose="02020603050405020304" pitchFamily="18" charset="0"/>
                <a:ea typeface="宋体" panose="02010600030101010101" pitchFamily="2" charset="-122"/>
              </a:rPr>
              <a:t>］</a:t>
            </a:r>
            <a:r>
              <a:rPr lang="en-US" altLang="zh-CN" sz="2400" dirty="0">
                <a:latin typeface="Times New Roman" panose="02020603050405020304" pitchFamily="18" charset="0"/>
                <a:ea typeface="宋体" panose="02010600030101010101" pitchFamily="2" charset="-122"/>
              </a:rPr>
              <a:t>Guangzhou Watch Factory</a:t>
            </a:r>
            <a:r>
              <a:rPr lang="zh-CN" altLang="en-US" sz="2400" dirty="0">
                <a:latin typeface="Times New Roman" panose="02020603050405020304" pitchFamily="18" charset="0"/>
                <a:ea typeface="宋体" panose="02010600030101010101" pitchFamily="2" charset="-122"/>
              </a:rPr>
              <a:t>（</a:t>
            </a:r>
            <a:r>
              <a:rPr lang="en-US" altLang="zh-CN" sz="2400" dirty="0">
                <a:latin typeface="Times New Roman" panose="02020603050405020304" pitchFamily="18" charset="0"/>
                <a:ea typeface="宋体" panose="02010600030101010101" pitchFamily="2" charset="-122"/>
              </a:rPr>
              <a:t>GWF</a:t>
            </a:r>
            <a:r>
              <a:rPr lang="zh-CN" altLang="en-US" sz="2400" dirty="0">
                <a:latin typeface="Times New Roman" panose="02020603050405020304" pitchFamily="18" charset="0"/>
                <a:ea typeface="宋体" panose="02010600030101010101" pitchFamily="2" charset="-122"/>
              </a:rPr>
              <a:t>），</a:t>
            </a:r>
            <a:r>
              <a:rPr lang="en-US" altLang="zh-CN" sz="2400" dirty="0">
                <a:latin typeface="Times New Roman" panose="02020603050405020304" pitchFamily="18" charset="0"/>
                <a:ea typeface="宋体" panose="02010600030101010101" pitchFamily="2" charset="-122"/>
              </a:rPr>
              <a:t>a state-owned enterprise founded in 1958 in Guangzhou, is one of the longest established watch factories and the biggest production base of automatic mechanical watches in China. GWF enjoys a prime location, adjacent to Guangzhou International Convention Center and can be easily accessed by subway.</a:t>
            </a:r>
            <a:endParaRPr lang="en-US" altLang="zh-CN" sz="2400" b="1" dirty="0">
              <a:latin typeface="Times New Roman" panose="02020603050405020304" pitchFamily="18" charset="0"/>
              <a:ea typeface="宋体" panose="02010600030101010101" pitchFamily="2" charset="-122"/>
            </a:endParaRPr>
          </a:p>
        </p:txBody>
      </p:sp>
    </p:spTree>
  </p:cSld>
  <p:clrMapOvr>
    <a:masterClrMapping/>
  </p:clrMapOvr>
  <p:transition>
    <p:fad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8129" name="Rectangle 2"/>
          <p:cNvSpPr>
            <a:spLocks noGrp="1"/>
          </p:cNvSpPr>
          <p:nvPr>
            <p:ph type="title"/>
          </p:nvPr>
        </p:nvSpPr>
        <p:spPr>
          <a:xfrm>
            <a:off x="3143250" y="1124585"/>
            <a:ext cx="7313613" cy="1143000"/>
          </a:xfrm>
        </p:spPr>
        <p:txBody>
          <a:bodyPr vert="horz" wrap="square" lIns="91440" tIns="45720" rIns="91440" bIns="45720" anchor="b" anchorCtr="0"/>
          <a:p>
            <a:pPr eaLnBrk="1" hangingPunct="1"/>
            <a:r>
              <a:rPr lang="en-US" altLang="zh-CN" b="1" dirty="0">
                <a:latin typeface="Times New Roman" panose="02020603050405020304" pitchFamily="18" charset="0"/>
                <a:ea typeface="宋体" panose="02010600030101010101" pitchFamily="2" charset="-122"/>
              </a:rPr>
              <a:t>【</a:t>
            </a:r>
            <a:r>
              <a:rPr lang="zh-CN" altLang="en-US" b="1" dirty="0">
                <a:latin typeface="Times New Roman" panose="02020603050405020304" pitchFamily="18" charset="0"/>
                <a:ea typeface="宋体" panose="02010600030101010101" pitchFamily="2" charset="-122"/>
              </a:rPr>
              <a:t>解析</a:t>
            </a:r>
            <a:r>
              <a:rPr lang="en-US" altLang="zh-CN" b="1" dirty="0">
                <a:latin typeface="Times New Roman" panose="02020603050405020304" pitchFamily="18" charset="0"/>
                <a:ea typeface="宋体" panose="02010600030101010101" pitchFamily="2" charset="-122"/>
              </a:rPr>
              <a:t>】 </a:t>
            </a:r>
            <a:endParaRPr lang="en-US" altLang="zh-CN" b="1" dirty="0">
              <a:latin typeface="Times New Roman" panose="02020603050405020304" pitchFamily="18" charset="0"/>
              <a:ea typeface="宋体" panose="02010600030101010101" pitchFamily="2" charset="-122"/>
            </a:endParaRPr>
          </a:p>
        </p:txBody>
      </p:sp>
      <p:sp>
        <p:nvSpPr>
          <p:cNvPr id="48130" name="Rectangle 3"/>
          <p:cNvSpPr>
            <a:spLocks noGrp="1"/>
          </p:cNvSpPr>
          <p:nvPr>
            <p:ph type="body" idx="4294967295"/>
          </p:nvPr>
        </p:nvSpPr>
        <p:spPr>
          <a:xfrm>
            <a:off x="1675130" y="2564765"/>
            <a:ext cx="10168890" cy="4168775"/>
          </a:xfrm>
        </p:spPr>
        <p:txBody>
          <a:bodyPr vert="horz" wrap="square" lIns="91440" tIns="45720" rIns="91440" bIns="45720" anchor="t" anchorCtr="0"/>
          <a:p>
            <a:pPr eaLnBrk="1" hangingPunct="1">
              <a:lnSpc>
                <a:spcPct val="120000"/>
              </a:lnSpc>
            </a:pPr>
            <a:r>
              <a:rPr lang="zh-CN" altLang="en-US" sz="2000" dirty="0">
                <a:latin typeface="Times New Roman" panose="02020603050405020304" pitchFamily="18" charset="0"/>
                <a:ea typeface="宋体" panose="02010600030101010101" pitchFamily="2" charset="-122"/>
              </a:rPr>
              <a:t>试想这两段译文都出现在互联网上，访问者愿意读哪一种呢？很明显译文</a:t>
            </a:r>
            <a:r>
              <a:rPr lang="en-US" altLang="zh-CN" sz="2000" dirty="0">
                <a:latin typeface="Times New Roman" panose="02020603050405020304" pitchFamily="18" charset="0"/>
                <a:ea typeface="宋体" panose="02010600030101010101" pitchFamily="2" charset="-122"/>
              </a:rPr>
              <a:t>2</a:t>
            </a:r>
            <a:r>
              <a:rPr lang="zh-CN" altLang="en-US" sz="2000" dirty="0">
                <a:latin typeface="Times New Roman" panose="02020603050405020304" pitchFamily="18" charset="0"/>
                <a:ea typeface="宋体" panose="02010600030101010101" pitchFamily="2" charset="-122"/>
              </a:rPr>
              <a:t>更容易被接受，因为它</a:t>
            </a:r>
            <a:r>
              <a:rPr lang="zh-CN" altLang="en-US" sz="2000" b="1" dirty="0">
                <a:latin typeface="Times New Roman" panose="02020603050405020304" pitchFamily="18" charset="0"/>
                <a:ea typeface="宋体" panose="02010600030101010101" pitchFamily="2" charset="-122"/>
              </a:rPr>
              <a:t>非常简洁</a:t>
            </a:r>
            <a:r>
              <a:rPr lang="zh-CN" altLang="en-US" sz="2000" dirty="0">
                <a:latin typeface="Times New Roman" panose="02020603050405020304" pitchFamily="18" charset="0"/>
                <a:ea typeface="宋体" panose="02010600030101010101" pitchFamily="2" charset="-122"/>
              </a:rPr>
              <a:t>，又提供了访问者最想了解的内容，符合企业网站信息特征。当然，网站也可以在这些文字上提供一些超链接，感兴趣的访问者可以进一步点击阅读详细信息。 </a:t>
            </a:r>
            <a:endParaRPr lang="zh-CN" altLang="en-US" sz="2000" dirty="0">
              <a:latin typeface="Times New Roman" panose="02020603050405020304" pitchFamily="18" charset="0"/>
              <a:ea typeface="宋体" panose="02010600030101010101" pitchFamily="2" charset="-122"/>
            </a:endParaRPr>
          </a:p>
          <a:p>
            <a:pPr eaLnBrk="1" hangingPunct="1">
              <a:lnSpc>
                <a:spcPct val="120000"/>
              </a:lnSpc>
            </a:pPr>
            <a:r>
              <a:rPr lang="zh-CN" altLang="en-US" sz="2000" dirty="0">
                <a:latin typeface="Times New Roman" panose="02020603050405020304" pitchFamily="18" charset="0"/>
                <a:ea typeface="宋体" panose="02010600030101010101" pitchFamily="2" charset="-122"/>
              </a:rPr>
              <a:t>译文</a:t>
            </a:r>
            <a:r>
              <a:rPr lang="en-US" altLang="zh-CN" sz="2000" dirty="0">
                <a:latin typeface="Times New Roman" panose="02020603050405020304" pitchFamily="18" charset="0"/>
                <a:ea typeface="宋体" panose="02010600030101010101" pitchFamily="2" charset="-122"/>
              </a:rPr>
              <a:t>1</a:t>
            </a:r>
            <a:r>
              <a:rPr lang="zh-CN" altLang="en-US" sz="2000" dirty="0">
                <a:latin typeface="Times New Roman" panose="02020603050405020304" pitchFamily="18" charset="0"/>
                <a:ea typeface="宋体" panose="02010600030101010101" pitchFamily="2" charset="-122"/>
              </a:rPr>
              <a:t>利用全篇文字</a:t>
            </a:r>
            <a:r>
              <a:rPr lang="zh-CN" altLang="en-US" sz="2000" b="1" dirty="0">
                <a:latin typeface="Times New Roman" panose="02020603050405020304" pitchFamily="18" charset="0"/>
                <a:ea typeface="宋体" panose="02010600030101010101" pitchFamily="2" charset="-122"/>
              </a:rPr>
              <a:t>逐字逐句</a:t>
            </a:r>
            <a:r>
              <a:rPr lang="zh-CN" altLang="en-US" sz="2000" dirty="0">
                <a:latin typeface="Times New Roman" panose="02020603050405020304" pitchFamily="18" charset="0"/>
                <a:ea typeface="宋体" panose="02010600030101010101" pitchFamily="2" charset="-122"/>
              </a:rPr>
              <a:t>翻译的方式，没有突出重点，还将一些不必要的信息也翻译了过来。例如，译者没有从访问者的特殊信息需求、兴趣与潜在的接受心理来突出该企业的优势，比如优越的地理位置、经济技术实力等关联性信息。而一些非关联性信息则大可以弱化或虚化。 </a:t>
            </a:r>
            <a:endParaRPr lang="zh-CN" altLang="en-US" sz="2000" dirty="0">
              <a:latin typeface="Times New Roman" panose="02020603050405020304" pitchFamily="18" charset="0"/>
              <a:ea typeface="宋体" panose="02010600030101010101" pitchFamily="2" charset="-122"/>
            </a:endParaRPr>
          </a:p>
        </p:txBody>
      </p:sp>
    </p:spTree>
  </p:cSld>
  <p:clrMapOvr>
    <a:masterClrMapping/>
  </p:clrMapOvr>
  <p:transition>
    <p:fad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9153" name="Rectangle 3"/>
          <p:cNvSpPr>
            <a:spLocks noGrp="1"/>
          </p:cNvSpPr>
          <p:nvPr>
            <p:ph type="body" idx="4294967295"/>
          </p:nvPr>
        </p:nvSpPr>
        <p:spPr>
          <a:xfrm>
            <a:off x="1915160" y="692785"/>
            <a:ext cx="9804400" cy="5832475"/>
          </a:xfrm>
          <a:solidFill>
            <a:schemeClr val="bg1"/>
          </a:solidFill>
        </p:spPr>
        <p:txBody>
          <a:bodyPr vert="horz" wrap="square" lIns="91440" tIns="45720" rIns="91440" bIns="45720" anchor="t" anchorCtr="0"/>
          <a:p>
            <a:pPr eaLnBrk="1" hangingPunct="1">
              <a:lnSpc>
                <a:spcPct val="130000"/>
              </a:lnSpc>
            </a:pPr>
            <a:r>
              <a:rPr lang="zh-CN" altLang="en-US" sz="2000" dirty="0">
                <a:latin typeface="Times New Roman" panose="02020603050405020304" pitchFamily="18" charset="0"/>
                <a:ea typeface="宋体" panose="02010600030101010101" pitchFamily="2" charset="-122"/>
              </a:rPr>
              <a:t>例如：</a:t>
            </a:r>
            <a:r>
              <a:rPr lang="en-US" altLang="zh-CN" sz="2000" dirty="0">
                <a:latin typeface="Times New Roman" panose="02020603050405020304" pitchFamily="18" charset="0"/>
                <a:ea typeface="宋体" panose="02010600030101010101" pitchFamily="2" charset="-122"/>
              </a:rPr>
              <a:t>1</a:t>
            </a:r>
            <a:r>
              <a:rPr lang="zh-CN" altLang="en-US" sz="2000" dirty="0">
                <a:latin typeface="Times New Roman" panose="02020603050405020304" pitchFamily="18" charset="0"/>
                <a:ea typeface="宋体" panose="02010600030101010101" pitchFamily="2" charset="-122"/>
              </a:rPr>
              <a:t>）“广州手表厂是广州轻工工贸集团有限公司属下大中型国有企业”。海外读者未必知道广州轻工工贸集团，何况对于强调自主经营的国外公司而言，从属于某个机构总不是那么好的事。因此这个关联不大的信息可以略去不提。</a:t>
            </a:r>
            <a:r>
              <a:rPr lang="en-US" altLang="zh-CN" sz="2000" dirty="0">
                <a:latin typeface="Times New Roman" panose="02020603050405020304" pitchFamily="18" charset="0"/>
                <a:ea typeface="宋体" panose="02010600030101010101" pitchFamily="2" charset="-122"/>
              </a:rPr>
              <a:t>2</a:t>
            </a:r>
            <a:r>
              <a:rPr lang="zh-CN" altLang="en-US" sz="2000" dirty="0">
                <a:latin typeface="Times New Roman" panose="02020603050405020304" pitchFamily="18" charset="0"/>
                <a:ea typeface="宋体" panose="02010600030101010101" pitchFamily="2" charset="-122"/>
              </a:rPr>
              <a:t>）公司的详细厂址没有必要在简介中说明，在企业的外宣材料中，公司的地址、电话、</a:t>
            </a:r>
            <a:r>
              <a:rPr lang="en-US" altLang="zh-CN" sz="2000" dirty="0">
                <a:latin typeface="Times New Roman" panose="02020603050405020304" pitchFamily="18" charset="0"/>
                <a:ea typeface="宋体" panose="02010600030101010101" pitchFamily="2" charset="-122"/>
              </a:rPr>
              <a:t>E-mail</a:t>
            </a:r>
            <a:r>
              <a:rPr lang="zh-CN" altLang="en-US" sz="2000" dirty="0">
                <a:latin typeface="Times New Roman" panose="02020603050405020304" pitchFamily="18" charset="0"/>
                <a:ea typeface="宋体" panose="02010600030101010101" pitchFamily="2" charset="-122"/>
              </a:rPr>
              <a:t>、公司主页等联系信息都会放在公司简介的后面，因此，文中不必重复说明。</a:t>
            </a:r>
            <a:r>
              <a:rPr lang="en-US" altLang="zh-CN" sz="2000" dirty="0">
                <a:latin typeface="Times New Roman" panose="02020603050405020304" pitchFamily="18" charset="0"/>
                <a:ea typeface="宋体" panose="02010600030101010101" pitchFamily="2" charset="-122"/>
              </a:rPr>
              <a:t>3</a:t>
            </a:r>
            <a:r>
              <a:rPr lang="zh-CN" altLang="en-US" sz="2000" dirty="0">
                <a:latin typeface="Times New Roman" panose="02020603050405020304" pitchFamily="18" charset="0"/>
                <a:ea typeface="宋体" panose="02010600030101010101" pitchFamily="2" charset="-122"/>
              </a:rPr>
              <a:t>）公司员工的组成架构与公司外宣的目的关联不大，也似乎没有必要提及。试想，对于一个手表厂而言，高级设计工程师、高级工艺装配师、高级品质控制师不应该是基本具备的吗？在这篇材料中，译者更应该突出的关联性信息应该是较强的经济技术实力，即“我国最早兴建的几家手表厂之一”的事实性信息和“中国实力最强的机械自动表生产基地”的描述性信息，以及所处的优越的地理位置，便捷的交通，意在暗示读者此处商机无限。总之，翻译时需要尽量“用事实说话”，根据以上分析，译文</a:t>
            </a:r>
            <a:r>
              <a:rPr lang="en-US" altLang="zh-CN" sz="2000" dirty="0">
                <a:latin typeface="Times New Roman" panose="02020603050405020304" pitchFamily="18" charset="0"/>
                <a:ea typeface="宋体" panose="02010600030101010101" pitchFamily="2" charset="-122"/>
              </a:rPr>
              <a:t>2</a:t>
            </a:r>
            <a:r>
              <a:rPr lang="zh-CN" altLang="en-US" sz="2000" dirty="0">
                <a:latin typeface="Times New Roman" panose="02020603050405020304" pitchFamily="18" charset="0"/>
                <a:ea typeface="宋体" panose="02010600030101010101" pitchFamily="2" charset="-122"/>
              </a:rPr>
              <a:t>是较好的翻译。 </a:t>
            </a:r>
            <a:endParaRPr lang="zh-CN" altLang="en-US" sz="2000" dirty="0">
              <a:latin typeface="Times New Roman" panose="02020603050405020304" pitchFamily="18" charset="0"/>
              <a:ea typeface="宋体" panose="02010600030101010101" pitchFamily="2" charset="-122"/>
            </a:endParaRPr>
          </a:p>
        </p:txBody>
      </p:sp>
    </p:spTree>
  </p:cSld>
  <p:clrMapOvr>
    <a:masterClrMapping/>
  </p:clrMapOvr>
  <p:transition>
    <p:fad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0177" name="Rectangle 3"/>
          <p:cNvSpPr>
            <a:spLocks noGrp="1"/>
          </p:cNvSpPr>
          <p:nvPr>
            <p:ph type="body" idx="4294967295"/>
          </p:nvPr>
        </p:nvSpPr>
        <p:spPr>
          <a:xfrm>
            <a:off x="1893570" y="836930"/>
            <a:ext cx="9835515" cy="5041900"/>
          </a:xfrm>
          <a:solidFill>
            <a:schemeClr val="bg1"/>
          </a:solidFill>
        </p:spPr>
        <p:txBody>
          <a:bodyPr vert="horz" wrap="square" lIns="91440" tIns="45720" rIns="91440" bIns="45720" anchor="t" anchorCtr="0"/>
          <a:p>
            <a:pPr eaLnBrk="1" hangingPunct="1">
              <a:lnSpc>
                <a:spcPct val="140000"/>
              </a:lnSpc>
            </a:pPr>
            <a:r>
              <a:rPr lang="zh-CN" altLang="en-US" sz="2000" dirty="0">
                <a:latin typeface="Times New Roman" panose="02020603050405020304" pitchFamily="18" charset="0"/>
                <a:ea typeface="宋体" panose="02010600030101010101" pitchFamily="2" charset="-122"/>
              </a:rPr>
              <a:t>由于阅读方式的不同，网站语言和书面语言有着很大的差异，网站语言具有明显的特征。例如：语言简洁，内容准确，重点突出等。随着社会生活节奏的加快和传媒的发展，人们对信息传播速度的要求越来越高。为了提高信息传播的速度，对语言内容和形式的简化是必然的。如译文</a:t>
            </a:r>
            <a:r>
              <a:rPr lang="en-US" altLang="zh-CN" sz="2000" dirty="0">
                <a:latin typeface="Times New Roman" panose="02020603050405020304" pitchFamily="18" charset="0"/>
                <a:ea typeface="宋体" panose="02010600030101010101" pitchFamily="2" charset="-122"/>
              </a:rPr>
              <a:t>2</a:t>
            </a:r>
            <a:r>
              <a:rPr lang="zh-CN" altLang="en-US" sz="2000" dirty="0">
                <a:latin typeface="Times New Roman" panose="02020603050405020304" pitchFamily="18" charset="0"/>
                <a:ea typeface="宋体" panose="02010600030101010101" pitchFamily="2" charset="-122"/>
              </a:rPr>
              <a:t>就非常简洁，而译文</a:t>
            </a:r>
            <a:r>
              <a:rPr lang="en-US" altLang="zh-CN" sz="2000" dirty="0">
                <a:latin typeface="Times New Roman" panose="02020603050405020304" pitchFamily="18" charset="0"/>
                <a:ea typeface="宋体" panose="02010600030101010101" pitchFamily="2" charset="-122"/>
              </a:rPr>
              <a:t>1</a:t>
            </a:r>
            <a:r>
              <a:rPr lang="zh-CN" altLang="en-US" sz="2000" dirty="0">
                <a:latin typeface="Times New Roman" panose="02020603050405020304" pitchFamily="18" charset="0"/>
                <a:ea typeface="宋体" panose="02010600030101010101" pitchFamily="2" charset="-122"/>
              </a:rPr>
              <a:t>中的某些内容就需要删除。为了达到简洁的目的，网络语言也普遍使用缩略语。如同仁堂的英文翻译中就使用“</a:t>
            </a:r>
            <a:r>
              <a:rPr lang="en-US" altLang="zh-CN" sz="2000" dirty="0">
                <a:latin typeface="Times New Roman" panose="02020603050405020304" pitchFamily="18" charset="0"/>
                <a:ea typeface="宋体" panose="02010600030101010101" pitchFamily="2" charset="-122"/>
              </a:rPr>
              <a:t>TRT”</a:t>
            </a:r>
            <a:r>
              <a:rPr lang="zh-CN" altLang="en-US" sz="2000" dirty="0">
                <a:latin typeface="Times New Roman" panose="02020603050405020304" pitchFamily="18" charset="0"/>
                <a:ea typeface="宋体" panose="02010600030101010101" pitchFamily="2" charset="-122"/>
              </a:rPr>
              <a:t>来代替“</a:t>
            </a:r>
            <a:r>
              <a:rPr lang="en-US" altLang="zh-CN" sz="2000" dirty="0">
                <a:latin typeface="Times New Roman" panose="02020603050405020304" pitchFamily="18" charset="0"/>
                <a:ea typeface="宋体" panose="02010600030101010101" pitchFamily="2" charset="-122"/>
              </a:rPr>
              <a:t>Tongrentang”</a:t>
            </a:r>
            <a:r>
              <a:rPr lang="zh-CN" altLang="en-US" sz="2000" dirty="0">
                <a:latin typeface="Times New Roman" panose="02020603050405020304" pitchFamily="18" charset="0"/>
                <a:ea typeface="宋体" panose="02010600030101010101" pitchFamily="2" charset="-122"/>
              </a:rPr>
              <a:t>，本例译文</a:t>
            </a:r>
            <a:r>
              <a:rPr lang="en-US" altLang="zh-CN" sz="2000" dirty="0">
                <a:latin typeface="Times New Roman" panose="02020603050405020304" pitchFamily="18" charset="0"/>
                <a:ea typeface="宋体" panose="02010600030101010101" pitchFamily="2" charset="-122"/>
              </a:rPr>
              <a:t>2</a:t>
            </a:r>
            <a:r>
              <a:rPr lang="zh-CN" altLang="en-US" sz="2000" dirty="0">
                <a:latin typeface="Times New Roman" panose="02020603050405020304" pitchFamily="18" charset="0"/>
                <a:ea typeface="宋体" panose="02010600030101010101" pitchFamily="2" charset="-122"/>
              </a:rPr>
              <a:t>中也采用“</a:t>
            </a:r>
            <a:r>
              <a:rPr lang="en-US" altLang="zh-CN" sz="2000" dirty="0">
                <a:latin typeface="Times New Roman" panose="02020603050405020304" pitchFamily="18" charset="0"/>
                <a:ea typeface="宋体" panose="02010600030101010101" pitchFamily="2" charset="-122"/>
              </a:rPr>
              <a:t>GWF”</a:t>
            </a:r>
            <a:r>
              <a:rPr lang="zh-CN" altLang="en-US" sz="2000" dirty="0">
                <a:latin typeface="Times New Roman" panose="02020603050405020304" pitchFamily="18" charset="0"/>
                <a:ea typeface="宋体" panose="02010600030101010101" pitchFamily="2" charset="-122"/>
              </a:rPr>
              <a:t>来代替“</a:t>
            </a:r>
            <a:r>
              <a:rPr lang="en-US" altLang="zh-CN" sz="2000" dirty="0">
                <a:latin typeface="Times New Roman" panose="02020603050405020304" pitchFamily="18" charset="0"/>
                <a:ea typeface="宋体" panose="02010600030101010101" pitchFamily="2" charset="-122"/>
              </a:rPr>
              <a:t>Guangzhou Watch Factory”</a:t>
            </a:r>
            <a:r>
              <a:rPr lang="zh-CN" altLang="en-US" sz="2000" dirty="0">
                <a:latin typeface="Times New Roman" panose="02020603050405020304" pitchFamily="18" charset="0"/>
                <a:ea typeface="宋体" panose="02010600030101010101" pitchFamily="2" charset="-122"/>
              </a:rPr>
              <a:t>。当然，在强调速度的同时，也要注意准确性，要重点突出，不能主次不分。特别是企业的翻译，需要强调其规范性，同时要了解访问者的需求，把访问者最想知道的信息放在最醒目的位置。</a:t>
            </a:r>
            <a:endParaRPr lang="zh-CN" altLang="en-US" sz="2000" dirty="0">
              <a:latin typeface="Times New Roman" panose="02020603050405020304" pitchFamily="18" charset="0"/>
              <a:ea typeface="宋体" panose="02010600030101010101" pitchFamily="2" charset="-122"/>
            </a:endParaRPr>
          </a:p>
        </p:txBody>
      </p:sp>
    </p:spTree>
  </p:cSld>
  <p:clrMapOvr>
    <a:masterClrMapping/>
  </p:clrMapOvr>
  <p:transition>
    <p:fad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1201" name="Rectangle 2"/>
          <p:cNvSpPr>
            <a:spLocks noGrp="1"/>
          </p:cNvSpPr>
          <p:nvPr>
            <p:ph type="title"/>
          </p:nvPr>
        </p:nvSpPr>
        <p:spPr>
          <a:xfrm>
            <a:off x="2927350" y="476885"/>
            <a:ext cx="7313613" cy="1143000"/>
          </a:xfrm>
        </p:spPr>
        <p:txBody>
          <a:bodyPr vert="horz" wrap="square" lIns="91440" tIns="45720" rIns="91440" bIns="45720" anchor="b" anchorCtr="0"/>
          <a:p>
            <a:pPr eaLnBrk="1" hangingPunct="1"/>
            <a:r>
              <a:rPr lang="en-US" altLang="zh-CN" sz="3200" b="1" dirty="0">
                <a:latin typeface="Times New Roman" panose="02020603050405020304" pitchFamily="18" charset="0"/>
                <a:ea typeface="宋体" panose="02010600030101010101" pitchFamily="2" charset="-122"/>
              </a:rPr>
              <a:t>§ PART THREE </a:t>
            </a:r>
            <a:r>
              <a:rPr lang="zh-CN" altLang="en-US" sz="3200" b="1" dirty="0">
                <a:latin typeface="Times New Roman" panose="02020603050405020304" pitchFamily="18" charset="0"/>
                <a:ea typeface="宋体" panose="02010600030101010101" pitchFamily="2" charset="-122"/>
              </a:rPr>
              <a:t>企业网站翻译技巧</a:t>
            </a:r>
            <a:endParaRPr lang="zh-CN" altLang="en-US" sz="3200" b="1" dirty="0">
              <a:latin typeface="Times New Roman" panose="02020603050405020304" pitchFamily="18" charset="0"/>
              <a:ea typeface="宋体" panose="02010600030101010101" pitchFamily="2" charset="-122"/>
            </a:endParaRPr>
          </a:p>
        </p:txBody>
      </p:sp>
      <p:sp>
        <p:nvSpPr>
          <p:cNvPr id="51202" name="Rectangle 3"/>
          <p:cNvSpPr>
            <a:spLocks noGrp="1"/>
          </p:cNvSpPr>
          <p:nvPr>
            <p:ph type="body" idx="4294967295"/>
          </p:nvPr>
        </p:nvSpPr>
        <p:spPr>
          <a:xfrm>
            <a:off x="1593215" y="1772920"/>
            <a:ext cx="10054590" cy="4384675"/>
          </a:xfrm>
          <a:solidFill>
            <a:schemeClr val="bg1"/>
          </a:solidFill>
        </p:spPr>
        <p:txBody>
          <a:bodyPr vert="horz" wrap="square" lIns="91440" tIns="45720" rIns="91440" bIns="45720" anchor="t" anchorCtr="0"/>
          <a:p>
            <a:pPr eaLnBrk="1" hangingPunct="1">
              <a:lnSpc>
                <a:spcPct val="120000"/>
              </a:lnSpc>
              <a:buNone/>
            </a:pPr>
            <a:r>
              <a:rPr lang="en-US" altLang="zh-CN" sz="2000" b="1" dirty="0">
                <a:latin typeface="Times New Roman" panose="02020603050405020304" pitchFamily="18" charset="0"/>
                <a:ea typeface="宋体" panose="02010600030101010101" pitchFamily="2" charset="-122"/>
              </a:rPr>
              <a:t>Task I</a:t>
            </a:r>
            <a:r>
              <a:rPr lang="en-US" altLang="zh-CN" sz="2000" dirty="0">
                <a:latin typeface="Times New Roman" panose="02020603050405020304" pitchFamily="18" charset="0"/>
                <a:ea typeface="宋体" panose="02010600030101010101" pitchFamily="2" charset="-122"/>
              </a:rPr>
              <a:t>  </a:t>
            </a:r>
            <a:r>
              <a:rPr lang="zh-CN" altLang="en-US" sz="2000" dirty="0">
                <a:latin typeface="Times New Roman" panose="02020603050405020304" pitchFamily="18" charset="0"/>
                <a:ea typeface="宋体" panose="02010600030101010101" pitchFamily="2" charset="-122"/>
              </a:rPr>
              <a:t>请将下列网站名称翻译成中文，并尝试总结网站名称翻译的技巧。</a:t>
            </a:r>
            <a:endParaRPr lang="zh-CN" altLang="en-US" sz="2000" dirty="0">
              <a:latin typeface="Times New Roman" panose="02020603050405020304" pitchFamily="18" charset="0"/>
              <a:ea typeface="宋体" panose="02010600030101010101" pitchFamily="2" charset="-122"/>
            </a:endParaRPr>
          </a:p>
          <a:p>
            <a:pPr eaLnBrk="1" hangingPunct="1">
              <a:lnSpc>
                <a:spcPct val="120000"/>
              </a:lnSpc>
            </a:pPr>
            <a:r>
              <a:rPr lang="en-US" altLang="zh-CN" sz="2000" dirty="0">
                <a:latin typeface="Times New Roman" panose="02020603050405020304" pitchFamily="18" charset="0"/>
                <a:ea typeface="宋体" panose="02010600030101010101" pitchFamily="2" charset="-122"/>
              </a:rPr>
              <a:t>1. </a:t>
            </a:r>
            <a:r>
              <a:rPr lang="en-US" altLang="zh-CN" sz="2000" dirty="0">
                <a:latin typeface="Times New Roman" panose="02020603050405020304" pitchFamily="18" charset="0"/>
                <a:ea typeface="宋体" panose="02010600030101010101" pitchFamily="2" charset="-122"/>
                <a:hlinkClick r:id="rId1"/>
              </a:rPr>
              <a:t>www.amazon.com</a:t>
            </a:r>
            <a:r>
              <a:rPr lang="en-US" altLang="zh-CN" sz="2000" dirty="0">
                <a:latin typeface="Times New Roman" panose="02020603050405020304" pitchFamily="18" charset="0"/>
                <a:ea typeface="宋体" panose="02010600030101010101" pitchFamily="2" charset="-122"/>
              </a:rPr>
              <a:t> </a:t>
            </a:r>
            <a:endParaRPr lang="en-US" altLang="zh-CN" sz="2000" dirty="0">
              <a:latin typeface="Times New Roman" panose="02020603050405020304" pitchFamily="18" charset="0"/>
              <a:ea typeface="宋体" panose="02010600030101010101" pitchFamily="2" charset="-122"/>
            </a:endParaRPr>
          </a:p>
          <a:p>
            <a:pPr eaLnBrk="1" hangingPunct="1">
              <a:lnSpc>
                <a:spcPct val="120000"/>
              </a:lnSpc>
            </a:pPr>
            <a:r>
              <a:rPr lang="zh-CN" altLang="en-US" sz="2000" dirty="0">
                <a:solidFill>
                  <a:schemeClr val="tx2"/>
                </a:solidFill>
                <a:latin typeface="Times New Roman" panose="02020603050405020304" pitchFamily="18" charset="0"/>
                <a:ea typeface="宋体" panose="02010600030101010101" pitchFamily="2" charset="-122"/>
              </a:rPr>
              <a:t>译文：</a:t>
            </a:r>
            <a:r>
              <a:rPr lang="zh-CN" altLang="en-US" sz="2000" dirty="0">
                <a:latin typeface="Times New Roman" panose="02020603050405020304" pitchFamily="18" charset="0"/>
                <a:ea typeface="宋体" panose="02010600030101010101" pitchFamily="2" charset="-122"/>
              </a:rPr>
              <a:t> 亚马逊。利用谐音，翻译时将其译成“亚马逊”。</a:t>
            </a:r>
            <a:endParaRPr lang="zh-CN" altLang="en-US" sz="2000" dirty="0">
              <a:latin typeface="Times New Roman" panose="02020603050405020304" pitchFamily="18" charset="0"/>
              <a:ea typeface="宋体" panose="02010600030101010101" pitchFamily="2" charset="-122"/>
            </a:endParaRPr>
          </a:p>
          <a:p>
            <a:pPr eaLnBrk="1" hangingPunct="1">
              <a:lnSpc>
                <a:spcPct val="120000"/>
              </a:lnSpc>
            </a:pPr>
            <a:r>
              <a:rPr lang="zh-CN" altLang="en-US" sz="2000" dirty="0">
                <a:latin typeface="Times New Roman" panose="02020603050405020304" pitchFamily="18" charset="0"/>
                <a:ea typeface="宋体" panose="02010600030101010101" pitchFamily="2" charset="-122"/>
              </a:rPr>
              <a:t> </a:t>
            </a:r>
            <a:r>
              <a:rPr lang="en-US" altLang="zh-CN" sz="2000" dirty="0">
                <a:latin typeface="Times New Roman" panose="02020603050405020304" pitchFamily="18" charset="0"/>
                <a:ea typeface="宋体" panose="02010600030101010101" pitchFamily="2" charset="-122"/>
              </a:rPr>
              <a:t>2. </a:t>
            </a:r>
            <a:r>
              <a:rPr lang="en-US" altLang="zh-CN" sz="2000" dirty="0">
                <a:latin typeface="Times New Roman" panose="02020603050405020304" pitchFamily="18" charset="0"/>
                <a:ea typeface="宋体" panose="02010600030101010101" pitchFamily="2" charset="-122"/>
                <a:hlinkClick r:id="rId2"/>
              </a:rPr>
              <a:t>www.boaoforum.org</a:t>
            </a:r>
            <a:r>
              <a:rPr lang="en-US" altLang="zh-CN" sz="2000" dirty="0">
                <a:latin typeface="Times New Roman" panose="02020603050405020304" pitchFamily="18" charset="0"/>
                <a:ea typeface="宋体" panose="02010600030101010101" pitchFamily="2" charset="-122"/>
              </a:rPr>
              <a:t> </a:t>
            </a:r>
            <a:endParaRPr lang="en-US" altLang="zh-CN" sz="2000" dirty="0">
              <a:latin typeface="Times New Roman" panose="02020603050405020304" pitchFamily="18" charset="0"/>
              <a:ea typeface="宋体" panose="02010600030101010101" pitchFamily="2" charset="-122"/>
            </a:endParaRPr>
          </a:p>
          <a:p>
            <a:pPr eaLnBrk="1" hangingPunct="1">
              <a:lnSpc>
                <a:spcPct val="120000"/>
              </a:lnSpc>
            </a:pPr>
            <a:r>
              <a:rPr lang="zh-CN" altLang="en-US" sz="2000" dirty="0">
                <a:solidFill>
                  <a:schemeClr val="tx2"/>
                </a:solidFill>
                <a:latin typeface="Times New Roman" panose="02020603050405020304" pitchFamily="18" charset="0"/>
                <a:ea typeface="宋体" panose="02010600030101010101" pitchFamily="2" charset="-122"/>
              </a:rPr>
              <a:t>解析：</a:t>
            </a:r>
            <a:r>
              <a:rPr lang="zh-CN" sz="2000" dirty="0">
                <a:latin typeface="Times New Roman" panose="02020603050405020304" pitchFamily="18" charset="0"/>
                <a:ea typeface="宋体" panose="02010600030101010101" pitchFamily="2" charset="-122"/>
              </a:rPr>
              <a:t>博鳌亚洲论坛。将地名拼音boao翻译成“博鳌”，forum翻译成“论坛”，同时增加“亚洲”两字，清晰易懂。</a:t>
            </a:r>
            <a:endParaRPr lang="zh-CN" sz="2000" dirty="0">
              <a:latin typeface="Times New Roman" panose="02020603050405020304" pitchFamily="18" charset="0"/>
              <a:ea typeface="宋体" panose="02010600030101010101" pitchFamily="2" charset="-122"/>
            </a:endParaRPr>
          </a:p>
          <a:p>
            <a:pPr eaLnBrk="1" hangingPunct="1">
              <a:lnSpc>
                <a:spcPct val="120000"/>
              </a:lnSpc>
            </a:pPr>
            <a:r>
              <a:rPr lang="en-US" altLang="zh-CN" sz="2000" dirty="0">
                <a:latin typeface="Times New Roman" panose="02020603050405020304" pitchFamily="18" charset="0"/>
                <a:ea typeface="宋体" panose="02010600030101010101" pitchFamily="2" charset="-122"/>
              </a:rPr>
              <a:t>3. </a:t>
            </a:r>
            <a:r>
              <a:rPr lang="en-US" altLang="zh-CN" sz="2000" dirty="0">
                <a:latin typeface="Times New Roman" panose="02020603050405020304" pitchFamily="18" charset="0"/>
                <a:ea typeface="宋体" panose="02010600030101010101" pitchFamily="2" charset="-122"/>
                <a:hlinkClick r:id="rId3"/>
              </a:rPr>
              <a:t>www.baosteel.com</a:t>
            </a:r>
            <a:r>
              <a:rPr lang="en-US" altLang="zh-CN" sz="2000" dirty="0">
                <a:latin typeface="Times New Roman" panose="02020603050405020304" pitchFamily="18" charset="0"/>
                <a:ea typeface="宋体" panose="02010600030101010101" pitchFamily="2" charset="-122"/>
              </a:rPr>
              <a:t> </a:t>
            </a:r>
            <a:endParaRPr lang="en-US" altLang="zh-CN" sz="2000" dirty="0">
              <a:latin typeface="Times New Roman" panose="02020603050405020304" pitchFamily="18" charset="0"/>
              <a:ea typeface="宋体" panose="02010600030101010101" pitchFamily="2" charset="-122"/>
            </a:endParaRPr>
          </a:p>
          <a:p>
            <a:pPr eaLnBrk="1" hangingPunct="1">
              <a:lnSpc>
                <a:spcPct val="120000"/>
              </a:lnSpc>
            </a:pPr>
            <a:r>
              <a:rPr lang="zh-CN" altLang="en-US" sz="2000" dirty="0">
                <a:solidFill>
                  <a:schemeClr val="tx2"/>
                </a:solidFill>
                <a:latin typeface="Times New Roman" panose="02020603050405020304" pitchFamily="18" charset="0"/>
                <a:ea typeface="宋体" panose="02010600030101010101" pitchFamily="2" charset="-122"/>
              </a:rPr>
              <a:t>解析：</a:t>
            </a:r>
            <a:r>
              <a:rPr lang="zh-CN" altLang="en-US" sz="2000" dirty="0">
                <a:latin typeface="Times New Roman" panose="02020603050405020304" pitchFamily="18" charset="0"/>
                <a:ea typeface="宋体" panose="02010600030101010101" pitchFamily="2" charset="-122"/>
              </a:rPr>
              <a:t> 宝钢集团。将“宝”直接对应其拼音“</a:t>
            </a:r>
            <a:r>
              <a:rPr lang="en-US" altLang="zh-CN" sz="2000" dirty="0">
                <a:latin typeface="Times New Roman" panose="02020603050405020304" pitchFamily="18" charset="0"/>
                <a:ea typeface="宋体" panose="02010600030101010101" pitchFamily="2" charset="-122"/>
              </a:rPr>
              <a:t>bao”</a:t>
            </a:r>
            <a:r>
              <a:rPr lang="zh-CN" altLang="en-US" sz="2000" dirty="0">
                <a:latin typeface="Times New Roman" panose="02020603050405020304" pitchFamily="18" charset="0"/>
                <a:ea typeface="宋体" panose="02010600030101010101" pitchFamily="2" charset="-122"/>
              </a:rPr>
              <a:t>，突出其品牌与价值，钢对应其英文“</a:t>
            </a:r>
            <a:r>
              <a:rPr lang="en-US" altLang="zh-CN" sz="2000" dirty="0">
                <a:latin typeface="Times New Roman" panose="02020603050405020304" pitchFamily="18" charset="0"/>
                <a:ea typeface="宋体" panose="02010600030101010101" pitchFamily="2" charset="-122"/>
              </a:rPr>
              <a:t>steel”</a:t>
            </a:r>
            <a:r>
              <a:rPr lang="zh-CN" altLang="en-US" sz="2000" dirty="0">
                <a:latin typeface="Times New Roman" panose="02020603050405020304" pitchFamily="18" charset="0"/>
                <a:ea typeface="宋体" panose="02010600030101010101" pitchFamily="2" charset="-122"/>
              </a:rPr>
              <a:t>，容易理解，整个网站构成属于中文拼音与英文单词的混用。</a:t>
            </a:r>
            <a:endParaRPr lang="zh-CN" altLang="en-US" sz="2000" dirty="0">
              <a:solidFill>
                <a:schemeClr val="tx2"/>
              </a:solidFill>
              <a:latin typeface="Times New Roman" panose="02020603050405020304" pitchFamily="18" charset="0"/>
              <a:ea typeface="宋体" panose="02010600030101010101" pitchFamily="2" charset="-122"/>
            </a:endParaRPr>
          </a:p>
        </p:txBody>
      </p:sp>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265" name="Rectangle 2"/>
          <p:cNvSpPr>
            <a:spLocks noGrp="1"/>
          </p:cNvSpPr>
          <p:nvPr>
            <p:ph type="title"/>
          </p:nvPr>
        </p:nvSpPr>
        <p:spPr>
          <a:xfrm>
            <a:off x="3143250" y="981075"/>
            <a:ext cx="7313613" cy="952500"/>
          </a:xfrm>
        </p:spPr>
        <p:txBody>
          <a:bodyPr vert="horz" wrap="square" lIns="91440" tIns="45720" rIns="91440" bIns="45720" anchor="b" anchorCtr="0"/>
          <a:p>
            <a:pPr eaLnBrk="1" hangingPunct="1"/>
            <a:r>
              <a:rPr lang="zh-CN" altLang="en-US" b="1" dirty="0">
                <a:latin typeface="Times New Roman" panose="02020603050405020304" pitchFamily="18" charset="0"/>
                <a:ea typeface="宋体" panose="02010600030101010101" pitchFamily="2" charset="-122"/>
              </a:rPr>
              <a:t>教学要求：</a:t>
            </a:r>
            <a:endParaRPr lang="zh-CN" altLang="en-US" b="1" dirty="0">
              <a:latin typeface="Times New Roman" panose="02020603050405020304" pitchFamily="18" charset="0"/>
              <a:ea typeface="宋体" panose="02010600030101010101" pitchFamily="2" charset="-122"/>
            </a:endParaRPr>
          </a:p>
        </p:txBody>
      </p:sp>
      <p:sp>
        <p:nvSpPr>
          <p:cNvPr id="11266" name="Rectangle 3"/>
          <p:cNvSpPr>
            <a:spLocks noGrp="1"/>
          </p:cNvSpPr>
          <p:nvPr>
            <p:ph type="body" idx="4294967295"/>
          </p:nvPr>
        </p:nvSpPr>
        <p:spPr>
          <a:xfrm>
            <a:off x="1777365" y="3060700"/>
            <a:ext cx="8430260" cy="1310005"/>
          </a:xfrm>
        </p:spPr>
        <p:txBody>
          <a:bodyPr vert="horz" wrap="square" lIns="91440" tIns="45720" rIns="91440" bIns="45720" anchor="t" anchorCtr="0"/>
          <a:p>
            <a:pPr eaLnBrk="1" hangingPunct="1">
              <a:lnSpc>
                <a:spcPct val="130000"/>
              </a:lnSpc>
            </a:pPr>
            <a:r>
              <a:rPr lang="en-US" altLang="zh-CN" sz="2000" dirty="0">
                <a:latin typeface="Times New Roman" panose="02020603050405020304" pitchFamily="18" charset="0"/>
                <a:ea typeface="宋体" panose="02010600030101010101" pitchFamily="2" charset="-122"/>
              </a:rPr>
              <a:t>1. </a:t>
            </a:r>
            <a:r>
              <a:rPr lang="zh-CN" altLang="en-US" sz="2000" dirty="0">
                <a:latin typeface="Times New Roman" panose="02020603050405020304" pitchFamily="18" charset="0"/>
                <a:ea typeface="宋体" panose="02010600030101010101" pitchFamily="2" charset="-122"/>
              </a:rPr>
              <a:t>教师课前在网上搜索各企业、组织机构、单位的中英文网站。</a:t>
            </a:r>
            <a:endParaRPr lang="zh-CN" altLang="en-US" sz="2000" dirty="0">
              <a:latin typeface="Times New Roman" panose="02020603050405020304" pitchFamily="18" charset="0"/>
              <a:ea typeface="宋体" panose="02010600030101010101" pitchFamily="2" charset="-122"/>
            </a:endParaRPr>
          </a:p>
          <a:p>
            <a:pPr eaLnBrk="1" hangingPunct="1">
              <a:lnSpc>
                <a:spcPct val="130000"/>
              </a:lnSpc>
            </a:pPr>
            <a:r>
              <a:rPr lang="en-US" altLang="zh-CN" sz="2000" dirty="0">
                <a:latin typeface="Times New Roman" panose="02020603050405020304" pitchFamily="18" charset="0"/>
                <a:ea typeface="宋体" panose="02010600030101010101" pitchFamily="2" charset="-122"/>
              </a:rPr>
              <a:t>2. </a:t>
            </a:r>
            <a:r>
              <a:rPr lang="zh-CN" altLang="en-US" sz="2000" dirty="0">
                <a:latin typeface="Times New Roman" panose="02020603050405020304" pitchFamily="18" charset="0"/>
                <a:ea typeface="宋体" panose="02010600030101010101" pitchFamily="2" charset="-122"/>
              </a:rPr>
              <a:t>教师课前要求学生查找至少三家企业的中英文网站并比较分析其异同。</a:t>
            </a:r>
            <a:endParaRPr lang="zh-CN" altLang="en-US" sz="2000" dirty="0">
              <a:latin typeface="Times New Roman" panose="02020603050405020304" pitchFamily="18" charset="0"/>
              <a:ea typeface="宋体" panose="02010600030101010101" pitchFamily="2" charset="-122"/>
            </a:endParaRPr>
          </a:p>
          <a:p>
            <a:pPr eaLnBrk="1" hangingPunct="1">
              <a:buNone/>
            </a:pPr>
            <a:endParaRPr lang="en-US" altLang="zh-CN" sz="2000" dirty="0">
              <a:latin typeface="Times New Roman" panose="02020603050405020304" pitchFamily="18" charset="0"/>
              <a:ea typeface="宋体" panose="02010600030101010101" pitchFamily="2" charset="-122"/>
            </a:endParaRPr>
          </a:p>
        </p:txBody>
      </p:sp>
    </p:spTree>
  </p:cSld>
  <p:clrMapOvr>
    <a:masterClrMapping/>
  </p:clrMapOvr>
  <p:transition>
    <p:fade/>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2226" name="Rectangle 3"/>
          <p:cNvSpPr>
            <a:spLocks noGrp="1"/>
          </p:cNvSpPr>
          <p:nvPr>
            <p:ph type="body" idx="4294967295"/>
          </p:nvPr>
        </p:nvSpPr>
        <p:spPr>
          <a:xfrm>
            <a:off x="1991995" y="332740"/>
            <a:ext cx="9690735" cy="5765165"/>
          </a:xfrm>
          <a:solidFill>
            <a:schemeClr val="bg1"/>
          </a:solidFill>
        </p:spPr>
        <p:txBody>
          <a:bodyPr vert="horz" wrap="square" lIns="91440" tIns="45720" rIns="91440" bIns="45720" anchor="t" anchorCtr="0"/>
          <a:p>
            <a:pPr eaLnBrk="1" hangingPunct="1">
              <a:lnSpc>
                <a:spcPct val="120000"/>
              </a:lnSpc>
            </a:pPr>
            <a:r>
              <a:rPr lang="en-US" altLang="zh-CN" sz="2000" dirty="0">
                <a:latin typeface="Times New Roman" panose="02020603050405020304" pitchFamily="18" charset="0"/>
                <a:ea typeface="宋体" panose="02010600030101010101" pitchFamily="2" charset="-122"/>
              </a:rPr>
              <a:t>4. </a:t>
            </a:r>
            <a:r>
              <a:rPr lang="en-US" altLang="zh-CN" sz="2000" dirty="0">
                <a:latin typeface="Times New Roman" panose="02020603050405020304" pitchFamily="18" charset="0"/>
                <a:ea typeface="宋体" panose="02010600030101010101" pitchFamily="2" charset="-122"/>
                <a:hlinkClick r:id="rId1"/>
              </a:rPr>
              <a:t>www.eastday.com</a:t>
            </a:r>
            <a:r>
              <a:rPr lang="en-US" altLang="zh-CN" sz="2000" dirty="0">
                <a:latin typeface="Times New Roman" panose="02020603050405020304" pitchFamily="18" charset="0"/>
                <a:ea typeface="宋体" panose="02010600030101010101" pitchFamily="2" charset="-122"/>
              </a:rPr>
              <a:t>  </a:t>
            </a:r>
            <a:endParaRPr lang="en-US" altLang="zh-CN" sz="2000" dirty="0">
              <a:latin typeface="Times New Roman" panose="02020603050405020304" pitchFamily="18" charset="0"/>
              <a:ea typeface="宋体" panose="02010600030101010101" pitchFamily="2" charset="-122"/>
            </a:endParaRPr>
          </a:p>
          <a:p>
            <a:pPr eaLnBrk="1" hangingPunct="1">
              <a:lnSpc>
                <a:spcPct val="120000"/>
              </a:lnSpc>
            </a:pPr>
            <a:r>
              <a:rPr lang="zh-CN" altLang="en-US" sz="2000" dirty="0">
                <a:solidFill>
                  <a:schemeClr val="tx2"/>
                </a:solidFill>
                <a:latin typeface="Times New Roman" panose="02020603050405020304" pitchFamily="18" charset="0"/>
                <a:ea typeface="宋体" panose="02010600030101010101" pitchFamily="2" charset="-122"/>
              </a:rPr>
              <a:t>解析：</a:t>
            </a:r>
            <a:r>
              <a:rPr lang="zh-CN" altLang="en-US" sz="2000" dirty="0">
                <a:latin typeface="Times New Roman" panose="02020603050405020304" pitchFamily="18" charset="0"/>
                <a:ea typeface="宋体" panose="02010600030101010101" pitchFamily="2" charset="-122"/>
              </a:rPr>
              <a:t>东方网。将</a:t>
            </a:r>
            <a:r>
              <a:rPr lang="en-US" altLang="zh-CN" sz="2000" dirty="0">
                <a:latin typeface="Times New Roman" panose="02020603050405020304" pitchFamily="18" charset="0"/>
                <a:ea typeface="宋体" panose="02010600030101010101" pitchFamily="2" charset="-122"/>
              </a:rPr>
              <a:t>eastday</a:t>
            </a:r>
            <a:r>
              <a:rPr lang="zh-CN" altLang="en-US" sz="2000" dirty="0">
                <a:latin typeface="Times New Roman" panose="02020603050405020304" pitchFamily="18" charset="0"/>
                <a:ea typeface="宋体" panose="02010600030101010101" pitchFamily="2" charset="-122"/>
              </a:rPr>
              <a:t>翻译成东方网，比较简洁。 </a:t>
            </a:r>
            <a:endParaRPr lang="zh-CN" altLang="en-US" sz="2000" dirty="0">
              <a:latin typeface="Times New Roman" panose="02020603050405020304" pitchFamily="18" charset="0"/>
              <a:ea typeface="宋体" panose="02010600030101010101" pitchFamily="2" charset="-122"/>
            </a:endParaRPr>
          </a:p>
          <a:p>
            <a:pPr eaLnBrk="1" hangingPunct="1">
              <a:lnSpc>
                <a:spcPct val="120000"/>
              </a:lnSpc>
            </a:pPr>
            <a:r>
              <a:rPr lang="en-US" altLang="zh-CN" sz="2000" dirty="0">
                <a:latin typeface="Times New Roman" panose="02020603050405020304" pitchFamily="18" charset="0"/>
                <a:ea typeface="宋体" panose="02010600030101010101" pitchFamily="2" charset="-122"/>
              </a:rPr>
              <a:t>5. </a:t>
            </a:r>
            <a:r>
              <a:rPr lang="en-US" altLang="zh-CN" sz="2000" dirty="0">
                <a:latin typeface="Times New Roman" panose="02020603050405020304" pitchFamily="18" charset="0"/>
                <a:ea typeface="宋体" panose="02010600030101010101" pitchFamily="2" charset="-122"/>
                <a:hlinkClick r:id="rId2"/>
              </a:rPr>
              <a:t>www.yidaiyilu.gov.cn</a:t>
            </a:r>
            <a:r>
              <a:rPr lang="en-US" altLang="zh-CN" sz="2000" dirty="0">
                <a:latin typeface="Times New Roman" panose="02020603050405020304" pitchFamily="18" charset="0"/>
                <a:ea typeface="宋体" panose="02010600030101010101" pitchFamily="2" charset="-122"/>
              </a:rPr>
              <a:t> </a:t>
            </a:r>
            <a:endParaRPr lang="en-US" altLang="zh-CN" sz="2000" dirty="0">
              <a:latin typeface="Times New Roman" panose="02020603050405020304" pitchFamily="18" charset="0"/>
              <a:ea typeface="宋体" panose="02010600030101010101" pitchFamily="2" charset="-122"/>
            </a:endParaRPr>
          </a:p>
          <a:p>
            <a:pPr eaLnBrk="1" hangingPunct="1">
              <a:lnSpc>
                <a:spcPct val="120000"/>
              </a:lnSpc>
            </a:pPr>
            <a:r>
              <a:rPr lang="zh-CN" altLang="en-US" sz="2000" dirty="0">
                <a:solidFill>
                  <a:schemeClr val="tx2"/>
                </a:solidFill>
                <a:latin typeface="Times New Roman" panose="02020603050405020304" pitchFamily="18" charset="0"/>
                <a:ea typeface="宋体" panose="02010600030101010101" pitchFamily="2" charset="-122"/>
              </a:rPr>
              <a:t>解析：</a:t>
            </a:r>
            <a:r>
              <a:rPr lang="zh-CN" sz="2000" dirty="0">
                <a:latin typeface="Times New Roman" panose="02020603050405020304" pitchFamily="18" charset="0"/>
                <a:ea typeface="宋体" panose="02010600030101010101" pitchFamily="2" charset="-122"/>
              </a:rPr>
              <a:t>一带一路网。根据汉语拼音翻译。</a:t>
            </a:r>
            <a:endParaRPr lang="zh-CN" sz="2000" dirty="0">
              <a:latin typeface="Times New Roman" panose="02020603050405020304" pitchFamily="18" charset="0"/>
              <a:ea typeface="宋体" panose="02010600030101010101" pitchFamily="2" charset="-122"/>
            </a:endParaRPr>
          </a:p>
          <a:p>
            <a:pPr eaLnBrk="1" hangingPunct="1">
              <a:lnSpc>
                <a:spcPct val="120000"/>
              </a:lnSpc>
            </a:pPr>
            <a:r>
              <a:rPr lang="en-US" altLang="zh-CN" sz="2000" dirty="0">
                <a:latin typeface="Times New Roman" panose="02020603050405020304" pitchFamily="18" charset="0"/>
                <a:ea typeface="宋体" panose="02010600030101010101" pitchFamily="2" charset="-122"/>
              </a:rPr>
              <a:t>6. </a:t>
            </a:r>
            <a:r>
              <a:rPr lang="en-US" altLang="zh-CN" sz="2000" dirty="0">
                <a:solidFill>
                  <a:schemeClr val="tx2"/>
                </a:solidFill>
                <a:latin typeface="Times New Roman" panose="02020603050405020304" pitchFamily="18" charset="0"/>
                <a:ea typeface="宋体" panose="02010600030101010101" pitchFamily="2" charset="-122"/>
              </a:rPr>
              <a:t>www.realtor.com</a:t>
            </a:r>
            <a:r>
              <a:rPr lang="en-US" altLang="zh-CN" sz="2000" dirty="0">
                <a:latin typeface="Times New Roman" panose="02020603050405020304" pitchFamily="18" charset="0"/>
                <a:ea typeface="宋体" panose="02010600030101010101" pitchFamily="2" charset="-122"/>
              </a:rPr>
              <a:t>	 </a:t>
            </a:r>
            <a:endParaRPr lang="en-US" altLang="zh-CN" sz="2000" dirty="0">
              <a:latin typeface="Times New Roman" panose="02020603050405020304" pitchFamily="18" charset="0"/>
              <a:ea typeface="宋体" panose="02010600030101010101" pitchFamily="2" charset="-122"/>
            </a:endParaRPr>
          </a:p>
          <a:p>
            <a:pPr eaLnBrk="1" hangingPunct="1">
              <a:lnSpc>
                <a:spcPct val="120000"/>
              </a:lnSpc>
            </a:pPr>
            <a:r>
              <a:rPr lang="zh-CN" altLang="en-US" sz="2000" dirty="0">
                <a:solidFill>
                  <a:schemeClr val="tx2"/>
                </a:solidFill>
                <a:latin typeface="Times New Roman" panose="02020603050405020304" pitchFamily="18" charset="0"/>
                <a:ea typeface="宋体" panose="02010600030101010101" pitchFamily="2" charset="-122"/>
              </a:rPr>
              <a:t>解析：</a:t>
            </a:r>
            <a:r>
              <a:rPr lang="zh-CN" altLang="en-US" sz="2000" dirty="0">
                <a:latin typeface="Times New Roman" panose="02020603050405020304" pitchFamily="18" charset="0"/>
                <a:ea typeface="宋体" panose="02010600030101010101" pitchFamily="2" charset="-122"/>
              </a:rPr>
              <a:t>利多网。如果意译，则是“不动产商网”，显得不够简练，故采用音译法，即“利多网”。</a:t>
            </a:r>
            <a:endParaRPr lang="zh-CN" altLang="en-US" sz="2000" dirty="0">
              <a:latin typeface="Times New Roman" panose="02020603050405020304" pitchFamily="18" charset="0"/>
              <a:ea typeface="宋体" panose="02010600030101010101" pitchFamily="2" charset="-122"/>
            </a:endParaRPr>
          </a:p>
          <a:p>
            <a:pPr eaLnBrk="1" hangingPunct="1">
              <a:lnSpc>
                <a:spcPct val="120000"/>
              </a:lnSpc>
            </a:pPr>
            <a:r>
              <a:rPr lang="en-US" altLang="zh-CN" sz="2000" dirty="0">
                <a:latin typeface="Times New Roman" panose="02020603050405020304" pitchFamily="18" charset="0"/>
                <a:ea typeface="宋体" panose="02010600030101010101" pitchFamily="2" charset="-122"/>
                <a:sym typeface="+mn-ea"/>
              </a:rPr>
              <a:t>7. </a:t>
            </a:r>
            <a:r>
              <a:rPr lang="en-US" altLang="zh-CN" sz="2000" dirty="0">
                <a:latin typeface="Times New Roman" panose="02020603050405020304" pitchFamily="18" charset="0"/>
                <a:ea typeface="宋体" panose="02010600030101010101" pitchFamily="2" charset="-122"/>
                <a:sym typeface="+mn-ea"/>
                <a:hlinkClick r:id="rId3"/>
              </a:rPr>
              <a:t>www.pconline.com.cn</a:t>
            </a:r>
            <a:r>
              <a:rPr lang="en-US" altLang="zh-CN" sz="2000" dirty="0">
                <a:latin typeface="Times New Roman" panose="02020603050405020304" pitchFamily="18" charset="0"/>
                <a:ea typeface="宋体" panose="02010600030101010101" pitchFamily="2" charset="-122"/>
                <a:sym typeface="+mn-ea"/>
              </a:rPr>
              <a:t> </a:t>
            </a:r>
            <a:endParaRPr lang="en-US" altLang="zh-CN" sz="2000" dirty="0">
              <a:latin typeface="Times New Roman" panose="02020603050405020304" pitchFamily="18" charset="0"/>
              <a:ea typeface="宋体" panose="02010600030101010101" pitchFamily="2" charset="-122"/>
            </a:endParaRPr>
          </a:p>
          <a:p>
            <a:pPr eaLnBrk="1" hangingPunct="1">
              <a:lnSpc>
                <a:spcPct val="120000"/>
              </a:lnSpc>
            </a:pPr>
            <a:r>
              <a:rPr lang="zh-CN" altLang="en-US" sz="2000" dirty="0">
                <a:solidFill>
                  <a:schemeClr val="tx2"/>
                </a:solidFill>
                <a:latin typeface="Times New Roman" panose="02020603050405020304" pitchFamily="18" charset="0"/>
                <a:ea typeface="宋体" panose="02010600030101010101" pitchFamily="2" charset="-122"/>
                <a:sym typeface="+mn-ea"/>
              </a:rPr>
              <a:t>解析：</a:t>
            </a:r>
            <a:r>
              <a:rPr lang="zh-CN" altLang="en-US" sz="2000" dirty="0">
                <a:latin typeface="Times New Roman" panose="02020603050405020304" pitchFamily="18" charset="0"/>
                <a:ea typeface="宋体" panose="02010600030101010101" pitchFamily="2" charset="-122"/>
                <a:sym typeface="+mn-ea"/>
              </a:rPr>
              <a:t>太平洋电脑网。</a:t>
            </a:r>
            <a:r>
              <a:rPr lang="en-US" altLang="zh-CN" sz="2000" dirty="0">
                <a:latin typeface="Times New Roman" panose="02020603050405020304" pitchFamily="18" charset="0"/>
                <a:ea typeface="宋体" panose="02010600030101010101" pitchFamily="2" charset="-122"/>
                <a:sym typeface="+mn-ea"/>
              </a:rPr>
              <a:t>pc</a:t>
            </a:r>
            <a:r>
              <a:rPr lang="zh-CN" altLang="en-US" sz="2000" dirty="0">
                <a:latin typeface="Times New Roman" panose="02020603050405020304" pitchFamily="18" charset="0"/>
                <a:ea typeface="宋体" panose="02010600030101010101" pitchFamily="2" charset="-122"/>
                <a:sym typeface="+mn-ea"/>
              </a:rPr>
              <a:t>本是</a:t>
            </a:r>
            <a:r>
              <a:rPr lang="en-US" altLang="zh-CN" sz="2000" dirty="0">
                <a:latin typeface="Times New Roman" panose="02020603050405020304" pitchFamily="18" charset="0"/>
                <a:ea typeface="宋体" panose="02010600030101010101" pitchFamily="2" charset="-122"/>
                <a:sym typeface="+mn-ea"/>
              </a:rPr>
              <a:t>personal computer</a:t>
            </a:r>
            <a:r>
              <a:rPr lang="zh-CN" altLang="en-US" sz="2000" dirty="0">
                <a:latin typeface="Times New Roman" panose="02020603050405020304" pitchFamily="18" charset="0"/>
                <a:ea typeface="宋体" panose="02010600030101010101" pitchFamily="2" charset="-122"/>
                <a:sym typeface="+mn-ea"/>
              </a:rPr>
              <a:t>的缩写，此处翻译把</a:t>
            </a:r>
            <a:r>
              <a:rPr lang="en-US" altLang="zh-CN" sz="2000" dirty="0">
                <a:latin typeface="Times New Roman" panose="02020603050405020304" pitchFamily="18" charset="0"/>
                <a:ea typeface="宋体" panose="02010600030101010101" pitchFamily="2" charset="-122"/>
                <a:sym typeface="+mn-ea"/>
              </a:rPr>
              <a:t>pc</a:t>
            </a:r>
            <a:r>
              <a:rPr lang="zh-CN" altLang="en-US" sz="2000" dirty="0">
                <a:latin typeface="Times New Roman" panose="02020603050405020304" pitchFamily="18" charset="0"/>
                <a:ea typeface="宋体" panose="02010600030101010101" pitchFamily="2" charset="-122"/>
                <a:sym typeface="+mn-ea"/>
              </a:rPr>
              <a:t>理解成</a:t>
            </a:r>
            <a:r>
              <a:rPr lang="en-US" altLang="zh-CN" sz="2000" dirty="0">
                <a:latin typeface="Times New Roman" panose="02020603050405020304" pitchFamily="18" charset="0"/>
                <a:ea typeface="宋体" panose="02010600030101010101" pitchFamily="2" charset="-122"/>
                <a:sym typeface="+mn-ea"/>
              </a:rPr>
              <a:t>pacific</a:t>
            </a:r>
            <a:r>
              <a:rPr lang="zh-CN" altLang="en-US" sz="2000" dirty="0">
                <a:latin typeface="Times New Roman" panose="02020603050405020304" pitchFamily="18" charset="0"/>
                <a:ea typeface="宋体" panose="02010600030101010101" pitchFamily="2" charset="-122"/>
                <a:sym typeface="+mn-ea"/>
              </a:rPr>
              <a:t>，即太平洋，表现出生意人的一种大气。 </a:t>
            </a:r>
            <a:endParaRPr lang="zh-CN" altLang="en-US" sz="2000" dirty="0">
              <a:latin typeface="Times New Roman" panose="02020603050405020304" pitchFamily="18" charset="0"/>
              <a:ea typeface="宋体" panose="02010600030101010101" pitchFamily="2" charset="-122"/>
            </a:endParaRPr>
          </a:p>
          <a:p>
            <a:pPr eaLnBrk="1" hangingPunct="1">
              <a:lnSpc>
                <a:spcPct val="120000"/>
              </a:lnSpc>
            </a:pPr>
            <a:r>
              <a:rPr lang="en-US" altLang="zh-CN" sz="2000" dirty="0">
                <a:latin typeface="Times New Roman" panose="02020603050405020304" pitchFamily="18" charset="0"/>
                <a:ea typeface="宋体" panose="02010600030101010101" pitchFamily="2" charset="-122"/>
                <a:sym typeface="+mn-ea"/>
              </a:rPr>
              <a:t>8. </a:t>
            </a:r>
            <a:r>
              <a:rPr lang="en-US" altLang="zh-CN" sz="2000" dirty="0">
                <a:latin typeface="Times New Roman" panose="02020603050405020304" pitchFamily="18" charset="0"/>
                <a:ea typeface="宋体" panose="02010600030101010101" pitchFamily="2" charset="-122"/>
                <a:sym typeface="+mn-ea"/>
                <a:hlinkClick r:id="rId4"/>
              </a:rPr>
              <a:t>www.xinhuanet.com</a:t>
            </a:r>
            <a:r>
              <a:rPr lang="en-US" altLang="zh-CN" sz="2000" dirty="0">
                <a:latin typeface="Times New Roman" panose="02020603050405020304" pitchFamily="18" charset="0"/>
                <a:ea typeface="宋体" panose="02010600030101010101" pitchFamily="2" charset="-122"/>
                <a:sym typeface="+mn-ea"/>
              </a:rPr>
              <a:t> </a:t>
            </a:r>
            <a:endParaRPr lang="en-US" altLang="zh-CN" sz="2000" dirty="0">
              <a:latin typeface="Times New Roman" panose="02020603050405020304" pitchFamily="18" charset="0"/>
              <a:ea typeface="宋体" panose="02010600030101010101" pitchFamily="2" charset="-122"/>
            </a:endParaRPr>
          </a:p>
          <a:p>
            <a:pPr eaLnBrk="1" hangingPunct="1">
              <a:lnSpc>
                <a:spcPct val="120000"/>
              </a:lnSpc>
            </a:pPr>
            <a:r>
              <a:rPr lang="zh-CN" altLang="en-US" sz="2000" dirty="0">
                <a:solidFill>
                  <a:schemeClr val="tx2"/>
                </a:solidFill>
                <a:latin typeface="Times New Roman" panose="02020603050405020304" pitchFamily="18" charset="0"/>
                <a:ea typeface="宋体" panose="02010600030101010101" pitchFamily="2" charset="-122"/>
                <a:sym typeface="+mn-ea"/>
              </a:rPr>
              <a:t>解析：</a:t>
            </a:r>
            <a:r>
              <a:rPr lang="zh-CN" altLang="en-US" sz="2000" dirty="0">
                <a:latin typeface="Times New Roman" panose="02020603050405020304" pitchFamily="18" charset="0"/>
                <a:ea typeface="宋体" panose="02010600030101010101" pitchFamily="2" charset="-122"/>
                <a:sym typeface="+mn-ea"/>
              </a:rPr>
              <a:t>新华网。中国人比较习惯“新华”二字，如新华社，新华字典等，此处翻成“新华网”，国人足知其权威性。</a:t>
            </a:r>
            <a:endParaRPr lang="zh-CN" altLang="en-US" sz="2000" dirty="0">
              <a:latin typeface="Times New Roman" panose="02020603050405020304" pitchFamily="18" charset="0"/>
              <a:ea typeface="宋体" panose="02010600030101010101" pitchFamily="2" charset="-122"/>
            </a:endParaRPr>
          </a:p>
          <a:p>
            <a:pPr eaLnBrk="1" hangingPunct="1">
              <a:lnSpc>
                <a:spcPct val="120000"/>
              </a:lnSpc>
            </a:pPr>
            <a:endParaRPr lang="zh-CN" altLang="en-US" sz="2000" dirty="0">
              <a:latin typeface="Times New Roman" panose="02020603050405020304" pitchFamily="18" charset="0"/>
              <a:ea typeface="宋体" panose="02010600030101010101" pitchFamily="2" charset="-122"/>
            </a:endParaRPr>
          </a:p>
        </p:txBody>
      </p:sp>
    </p:spTree>
  </p:cSld>
  <p:clrMapOvr>
    <a:masterClrMapping/>
  </p:clrMapOvr>
  <p:transition>
    <p:fad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4273" name="Rectangle 3"/>
          <p:cNvSpPr>
            <a:spLocks noGrp="1"/>
          </p:cNvSpPr>
          <p:nvPr>
            <p:ph type="body" idx="4294967295"/>
          </p:nvPr>
        </p:nvSpPr>
        <p:spPr>
          <a:xfrm>
            <a:off x="1480820" y="2493010"/>
            <a:ext cx="9008110" cy="4105275"/>
          </a:xfrm>
        </p:spPr>
        <p:txBody>
          <a:bodyPr vert="horz" wrap="square" lIns="91440" tIns="45720" rIns="91440" bIns="45720" anchor="t" anchorCtr="0"/>
          <a:p>
            <a:pPr eaLnBrk="1" hangingPunct="1">
              <a:lnSpc>
                <a:spcPct val="120000"/>
              </a:lnSpc>
            </a:pPr>
            <a:r>
              <a:rPr lang="en-US" altLang="zh-CN" sz="2000" dirty="0">
                <a:latin typeface="Times New Roman" panose="02020603050405020304" pitchFamily="18" charset="0"/>
                <a:ea typeface="宋体" panose="02010600030101010101" pitchFamily="2" charset="-122"/>
              </a:rPr>
              <a:t>9. </a:t>
            </a:r>
            <a:r>
              <a:rPr lang="en-US" altLang="zh-CN" sz="2000" dirty="0">
                <a:latin typeface="Times New Roman" panose="02020603050405020304" pitchFamily="18" charset="0"/>
                <a:ea typeface="宋体" panose="02010600030101010101" pitchFamily="2" charset="-122"/>
                <a:hlinkClick r:id="rId1"/>
              </a:rPr>
              <a:t>www.people.com.cn</a:t>
            </a:r>
            <a:r>
              <a:rPr lang="en-US" altLang="zh-CN" sz="2000" dirty="0">
                <a:latin typeface="Times New Roman" panose="02020603050405020304" pitchFamily="18" charset="0"/>
                <a:ea typeface="宋体" panose="02010600030101010101" pitchFamily="2" charset="-122"/>
              </a:rPr>
              <a:t> </a:t>
            </a:r>
            <a:endParaRPr lang="en-US" altLang="zh-CN" sz="2000" dirty="0">
              <a:latin typeface="Times New Roman" panose="02020603050405020304" pitchFamily="18" charset="0"/>
              <a:ea typeface="宋体" panose="02010600030101010101" pitchFamily="2" charset="-122"/>
            </a:endParaRPr>
          </a:p>
          <a:p>
            <a:pPr eaLnBrk="1" hangingPunct="1">
              <a:lnSpc>
                <a:spcPct val="120000"/>
              </a:lnSpc>
            </a:pPr>
            <a:r>
              <a:rPr lang="zh-CN" altLang="en-US" sz="2000" dirty="0">
                <a:solidFill>
                  <a:schemeClr val="tx2"/>
                </a:solidFill>
                <a:latin typeface="Times New Roman" panose="02020603050405020304" pitchFamily="18" charset="0"/>
                <a:ea typeface="宋体" panose="02010600030101010101" pitchFamily="2" charset="-122"/>
              </a:rPr>
              <a:t>解析：</a:t>
            </a:r>
            <a:r>
              <a:rPr lang="zh-CN" altLang="en-US" sz="2000" dirty="0">
                <a:latin typeface="Times New Roman" panose="02020603050405020304" pitchFamily="18" charset="0"/>
                <a:ea typeface="宋体" panose="02010600030101010101" pitchFamily="2" charset="-122"/>
              </a:rPr>
              <a:t>人民网。</a:t>
            </a:r>
            <a:r>
              <a:rPr lang="en-US" altLang="zh-CN" sz="2000" dirty="0">
                <a:latin typeface="Times New Roman" panose="02020603050405020304" pitchFamily="18" charset="0"/>
                <a:ea typeface="宋体" panose="02010600030101010101" pitchFamily="2" charset="-122"/>
              </a:rPr>
              <a:t>People</a:t>
            </a:r>
            <a:r>
              <a:rPr lang="zh-CN" altLang="en-US" sz="2000" dirty="0">
                <a:latin typeface="Times New Roman" panose="02020603050405020304" pitchFamily="18" charset="0"/>
                <a:ea typeface="宋体" panose="02010600030101010101" pitchFamily="2" charset="-122"/>
              </a:rPr>
              <a:t>直接翻译成汉语对应词“人民”，表达出一种为人民服务的宗旨。 </a:t>
            </a:r>
            <a:endParaRPr lang="zh-CN" altLang="en-US" sz="2000" dirty="0">
              <a:latin typeface="Times New Roman" panose="02020603050405020304" pitchFamily="18" charset="0"/>
              <a:ea typeface="宋体" panose="02010600030101010101" pitchFamily="2" charset="-122"/>
            </a:endParaRPr>
          </a:p>
          <a:p>
            <a:pPr eaLnBrk="1" hangingPunct="1">
              <a:lnSpc>
                <a:spcPct val="120000"/>
              </a:lnSpc>
            </a:pPr>
            <a:r>
              <a:rPr lang="en-US" altLang="zh-CN" sz="2000" dirty="0">
                <a:latin typeface="Times New Roman" panose="02020603050405020304" pitchFamily="18" charset="0"/>
                <a:ea typeface="宋体" panose="02010600030101010101" pitchFamily="2" charset="-122"/>
              </a:rPr>
              <a:t>10. </a:t>
            </a:r>
            <a:r>
              <a:rPr lang="en-US" altLang="zh-CN" sz="2000" dirty="0">
                <a:latin typeface="Times New Roman" panose="02020603050405020304" pitchFamily="18" charset="0"/>
                <a:ea typeface="宋体" panose="02010600030101010101" pitchFamily="2" charset="-122"/>
                <a:hlinkClick r:id="rId2"/>
              </a:rPr>
              <a:t>www.51fanli.com</a:t>
            </a:r>
            <a:r>
              <a:rPr lang="en-US" altLang="zh-CN" sz="2000" dirty="0">
                <a:latin typeface="Times New Roman" panose="02020603050405020304" pitchFamily="18" charset="0"/>
                <a:ea typeface="宋体" panose="02010600030101010101" pitchFamily="2" charset="-122"/>
              </a:rPr>
              <a:t> </a:t>
            </a:r>
            <a:endParaRPr lang="en-US" altLang="zh-CN" sz="2000" dirty="0">
              <a:latin typeface="Times New Roman" panose="02020603050405020304" pitchFamily="18" charset="0"/>
              <a:ea typeface="宋体" panose="02010600030101010101" pitchFamily="2" charset="-122"/>
            </a:endParaRPr>
          </a:p>
          <a:p>
            <a:pPr eaLnBrk="1" hangingPunct="1">
              <a:lnSpc>
                <a:spcPct val="120000"/>
              </a:lnSpc>
            </a:pPr>
            <a:r>
              <a:rPr lang="zh-CN" altLang="en-US" sz="2000" dirty="0">
                <a:solidFill>
                  <a:schemeClr val="tx2"/>
                </a:solidFill>
                <a:latin typeface="Times New Roman" panose="02020603050405020304" pitchFamily="18" charset="0"/>
                <a:ea typeface="宋体" panose="02010600030101010101" pitchFamily="2" charset="-122"/>
              </a:rPr>
              <a:t>解析：</a:t>
            </a:r>
            <a:r>
              <a:rPr lang="zh-CN" altLang="en-US" sz="2000" dirty="0">
                <a:latin typeface="Times New Roman" panose="02020603050405020304" pitchFamily="18" charset="0"/>
                <a:ea typeface="宋体" panose="02010600030101010101" pitchFamily="2" charset="-122"/>
              </a:rPr>
              <a:t>返利网。事实上，这是一个购物网站，根据谐音翻译成“返利网”，表达出网站购物“返还利润，物有所值”之意，以吸引顾客。</a:t>
            </a:r>
            <a:endParaRPr lang="zh-CN" altLang="en-US" sz="2000" dirty="0">
              <a:latin typeface="Times New Roman" panose="02020603050405020304" pitchFamily="18" charset="0"/>
              <a:ea typeface="宋体" panose="02010600030101010101" pitchFamily="2" charset="-122"/>
            </a:endParaRPr>
          </a:p>
        </p:txBody>
      </p:sp>
    </p:spTree>
  </p:cSld>
  <p:clrMapOvr>
    <a:masterClrMapping/>
  </p:clrMapOvr>
  <p:transition>
    <p:fad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5297" name="Rectangle 2"/>
          <p:cNvSpPr>
            <a:spLocks noGrp="1"/>
          </p:cNvSpPr>
          <p:nvPr>
            <p:ph type="title"/>
          </p:nvPr>
        </p:nvSpPr>
        <p:spPr>
          <a:xfrm>
            <a:off x="1985645" y="981075"/>
            <a:ext cx="9385300" cy="1143000"/>
          </a:xfrm>
        </p:spPr>
        <p:txBody>
          <a:bodyPr vert="horz" wrap="square" lIns="91440" tIns="45720" rIns="91440" bIns="45720" anchor="b" anchorCtr="0"/>
          <a:p>
            <a:pPr eaLnBrk="1" hangingPunct="1"/>
            <a:r>
              <a:rPr lang="en-US" altLang="zh-CN" sz="2400" b="1" dirty="0">
                <a:latin typeface="Times New Roman" panose="02020603050405020304" pitchFamily="18" charset="0"/>
                <a:ea typeface="宋体" panose="02010600030101010101" pitchFamily="2" charset="-122"/>
              </a:rPr>
              <a:t>【</a:t>
            </a:r>
            <a:r>
              <a:rPr lang="zh-CN" altLang="en-US" sz="2400" b="1" dirty="0">
                <a:latin typeface="Times New Roman" panose="02020603050405020304" pitchFamily="18" charset="0"/>
                <a:ea typeface="宋体" panose="02010600030101010101" pitchFamily="2" charset="-122"/>
              </a:rPr>
              <a:t>解析</a:t>
            </a:r>
            <a:r>
              <a:rPr lang="en-US" altLang="zh-CN" sz="2400" b="1" dirty="0">
                <a:latin typeface="Times New Roman" panose="02020603050405020304" pitchFamily="18" charset="0"/>
                <a:ea typeface="宋体" panose="02010600030101010101" pitchFamily="2" charset="-122"/>
              </a:rPr>
              <a:t>】</a:t>
            </a:r>
            <a:r>
              <a:rPr lang="zh-CN" altLang="en-US" sz="2400" b="1" dirty="0">
                <a:latin typeface="Times New Roman" panose="02020603050405020304" pitchFamily="18" charset="0"/>
                <a:ea typeface="宋体" panose="02010600030101010101" pitchFamily="2" charset="-122"/>
              </a:rPr>
              <a:t>英语网站名称翻译方法一般有四种，即音译法、意译法、音意结合法和谐音取义法。</a:t>
            </a:r>
            <a:endParaRPr lang="zh-CN" altLang="en-US" sz="2400" b="1" dirty="0">
              <a:latin typeface="Times New Roman" panose="02020603050405020304" pitchFamily="18" charset="0"/>
              <a:ea typeface="宋体" panose="02010600030101010101" pitchFamily="2" charset="-122"/>
            </a:endParaRPr>
          </a:p>
        </p:txBody>
      </p:sp>
      <p:sp>
        <p:nvSpPr>
          <p:cNvPr id="55298" name="Rectangle 3"/>
          <p:cNvSpPr>
            <a:spLocks noGrp="1"/>
          </p:cNvSpPr>
          <p:nvPr>
            <p:ph type="body" idx="4294967295"/>
          </p:nvPr>
        </p:nvSpPr>
        <p:spPr>
          <a:xfrm>
            <a:off x="1814830" y="2473325"/>
            <a:ext cx="9677400" cy="5073650"/>
          </a:xfrm>
        </p:spPr>
        <p:txBody>
          <a:bodyPr vert="horz" wrap="square" lIns="91440" tIns="45720" rIns="91440" bIns="45720" anchor="t" anchorCtr="0"/>
          <a:p>
            <a:pPr eaLnBrk="1" hangingPunct="1">
              <a:lnSpc>
                <a:spcPct val="130000"/>
              </a:lnSpc>
            </a:pPr>
            <a:r>
              <a:rPr lang="zh-CN" altLang="en-US" sz="2000" dirty="0">
                <a:latin typeface="Times New Roman" panose="02020603050405020304" pitchFamily="18" charset="0"/>
                <a:ea typeface="宋体" panose="02010600030101010101" pitchFamily="2" charset="-122"/>
              </a:rPr>
              <a:t>第一，音译法。如</a:t>
            </a:r>
            <a:r>
              <a:rPr lang="en-US" altLang="zh-CN" sz="2000" dirty="0">
                <a:latin typeface="Times New Roman" panose="02020603050405020304" pitchFamily="18" charset="0"/>
                <a:ea typeface="宋体" panose="02010600030101010101" pitchFamily="2" charset="-122"/>
                <a:hlinkClick r:id="rId1"/>
              </a:rPr>
              <a:t>www.eachnet.com</a:t>
            </a:r>
            <a:r>
              <a:rPr lang="zh-CN" altLang="en-US" sz="2000" dirty="0">
                <a:latin typeface="Times New Roman" panose="02020603050405020304" pitchFamily="18" charset="0"/>
                <a:ea typeface="宋体" panose="02010600030101010101" pitchFamily="2" charset="-122"/>
              </a:rPr>
              <a:t>翻译成“易趣网”，</a:t>
            </a:r>
            <a:r>
              <a:rPr lang="en-US" altLang="zh-CN" sz="2000" dirty="0">
                <a:latin typeface="Times New Roman" panose="02020603050405020304" pitchFamily="18" charset="0"/>
                <a:ea typeface="宋体" panose="02010600030101010101" pitchFamily="2" charset="-122"/>
                <a:hlinkClick r:id="rId2"/>
              </a:rPr>
              <a:t>www.umiwi.com</a:t>
            </a:r>
            <a:r>
              <a:rPr lang="zh-CN" altLang="en-US" sz="2000" dirty="0">
                <a:latin typeface="Times New Roman" panose="02020603050405020304" pitchFamily="18" charset="0"/>
                <a:ea typeface="宋体" panose="02010600030101010101" pitchFamily="2" charset="-122"/>
              </a:rPr>
              <a:t>翻译成“优米网”，</a:t>
            </a:r>
            <a:r>
              <a:rPr lang="en-US" altLang="zh-CN" sz="2000" dirty="0">
                <a:latin typeface="Times New Roman" panose="02020603050405020304" pitchFamily="18" charset="0"/>
                <a:ea typeface="宋体" panose="02010600030101010101" pitchFamily="2" charset="-122"/>
                <a:hlinkClick r:id="rId3"/>
              </a:rPr>
              <a:t>www.yahoo.com</a:t>
            </a:r>
            <a:r>
              <a:rPr lang="zh-CN" altLang="en-US" sz="2000" dirty="0">
                <a:latin typeface="Times New Roman" panose="02020603050405020304" pitchFamily="18" charset="0"/>
                <a:ea typeface="宋体" panose="02010600030101010101" pitchFamily="2" charset="-122"/>
              </a:rPr>
              <a:t>翻译成“雅虎网”。</a:t>
            </a:r>
            <a:endParaRPr lang="zh-CN" altLang="en-US" sz="2000" dirty="0">
              <a:latin typeface="Times New Roman" panose="02020603050405020304" pitchFamily="18" charset="0"/>
              <a:ea typeface="宋体" panose="02010600030101010101" pitchFamily="2" charset="-122"/>
            </a:endParaRPr>
          </a:p>
          <a:p>
            <a:pPr eaLnBrk="1" hangingPunct="1">
              <a:lnSpc>
                <a:spcPct val="130000"/>
              </a:lnSpc>
            </a:pPr>
            <a:r>
              <a:rPr lang="zh-CN" altLang="en-US" sz="2000" dirty="0">
                <a:latin typeface="Times New Roman" panose="02020603050405020304" pitchFamily="18" charset="0"/>
                <a:ea typeface="宋体" panose="02010600030101010101" pitchFamily="2" charset="-122"/>
              </a:rPr>
              <a:t>第二，意译法。如</a:t>
            </a:r>
            <a:r>
              <a:rPr lang="en-US" altLang="zh-CN" sz="2000" dirty="0">
                <a:latin typeface="Times New Roman" panose="02020603050405020304" pitchFamily="18" charset="0"/>
                <a:ea typeface="宋体" panose="02010600030101010101" pitchFamily="2" charset="-122"/>
                <a:hlinkClick r:id="rId4"/>
              </a:rPr>
              <a:t>www.china.com</a:t>
            </a:r>
            <a:r>
              <a:rPr lang="zh-CN" altLang="en-US" sz="2000" dirty="0">
                <a:latin typeface="Times New Roman" panose="02020603050405020304" pitchFamily="18" charset="0"/>
                <a:ea typeface="宋体" panose="02010600030101010101" pitchFamily="2" charset="-122"/>
              </a:rPr>
              <a:t>翻译成“中华网”，</a:t>
            </a:r>
            <a:r>
              <a:rPr lang="en-US" altLang="zh-CN" sz="2000" dirty="0">
                <a:latin typeface="Times New Roman" panose="02020603050405020304" pitchFamily="18" charset="0"/>
                <a:ea typeface="宋体" panose="02010600030101010101" pitchFamily="2" charset="-122"/>
                <a:hlinkClick r:id="rId5"/>
              </a:rPr>
              <a:t>www.netcity.com</a:t>
            </a:r>
            <a:r>
              <a:rPr lang="zh-CN" altLang="en-US" sz="2000" dirty="0">
                <a:latin typeface="Times New Roman" panose="02020603050405020304" pitchFamily="18" charset="0"/>
                <a:ea typeface="宋体" panose="02010600030101010101" pitchFamily="2" charset="-122"/>
              </a:rPr>
              <a:t>翻译成“网上城市网”。</a:t>
            </a:r>
            <a:endParaRPr lang="zh-CN" altLang="en-US" sz="2000" dirty="0">
              <a:latin typeface="Times New Roman" panose="02020603050405020304" pitchFamily="18" charset="0"/>
              <a:ea typeface="宋体" panose="02010600030101010101" pitchFamily="2" charset="-122"/>
            </a:endParaRPr>
          </a:p>
          <a:p>
            <a:pPr eaLnBrk="1" hangingPunct="1">
              <a:lnSpc>
                <a:spcPct val="130000"/>
              </a:lnSpc>
            </a:pPr>
            <a:r>
              <a:rPr lang="zh-CN" altLang="en-US" sz="2000" dirty="0">
                <a:latin typeface="Times New Roman" panose="02020603050405020304" pitchFamily="18" charset="0"/>
                <a:ea typeface="宋体" panose="02010600030101010101" pitchFamily="2" charset="-122"/>
              </a:rPr>
              <a:t>第三，音意结合法。如</a:t>
            </a:r>
            <a:r>
              <a:rPr lang="en-US" altLang="zh-CN" sz="2000" dirty="0">
                <a:latin typeface="Times New Roman" panose="02020603050405020304" pitchFamily="18" charset="0"/>
                <a:ea typeface="宋体" panose="02010600030101010101" pitchFamily="2" charset="-122"/>
              </a:rPr>
              <a:t>www.netease.com</a:t>
            </a:r>
            <a:r>
              <a:rPr lang="zh-CN" altLang="en-US" sz="2000" dirty="0">
                <a:latin typeface="Times New Roman" panose="02020603050405020304" pitchFamily="18" charset="0"/>
                <a:ea typeface="宋体" panose="02010600030101010101" pitchFamily="2" charset="-122"/>
              </a:rPr>
              <a:t>翻译成“网易网”，</a:t>
            </a:r>
            <a:r>
              <a:rPr lang="en-US" altLang="zh-CN" sz="2000" dirty="0">
                <a:latin typeface="Times New Roman" panose="02020603050405020304" pitchFamily="18" charset="0"/>
                <a:ea typeface="宋体" panose="02010600030101010101" pitchFamily="2" charset="-122"/>
              </a:rPr>
              <a:t>www.5lsolution.com</a:t>
            </a:r>
            <a:r>
              <a:rPr lang="zh-CN" altLang="en-US" sz="2000" dirty="0">
                <a:latin typeface="Times New Roman" panose="02020603050405020304" pitchFamily="18" charset="0"/>
                <a:ea typeface="宋体" panose="02010600030101010101" pitchFamily="2" charset="-122"/>
              </a:rPr>
              <a:t>翻译成“无忧解决网”，</a:t>
            </a:r>
            <a:r>
              <a:rPr lang="en-US" altLang="zh-CN" sz="2000" dirty="0">
                <a:latin typeface="Times New Roman" panose="02020603050405020304" pitchFamily="18" charset="0"/>
                <a:ea typeface="宋体" panose="02010600030101010101" pitchFamily="2" charset="-122"/>
              </a:rPr>
              <a:t>www.51marry.com</a:t>
            </a:r>
            <a:r>
              <a:rPr lang="zh-CN" altLang="en-US" sz="2000" dirty="0">
                <a:latin typeface="Times New Roman" panose="02020603050405020304" pitchFamily="18" charset="0"/>
                <a:ea typeface="宋体" panose="02010600030101010101" pitchFamily="2" charset="-122"/>
              </a:rPr>
              <a:t>翻译成“我要结婚网”。</a:t>
            </a:r>
            <a:endParaRPr lang="zh-CN" altLang="en-US" sz="2000" dirty="0">
              <a:latin typeface="Times New Roman" panose="02020603050405020304" pitchFamily="18" charset="0"/>
              <a:ea typeface="宋体" panose="02010600030101010101" pitchFamily="2" charset="-122"/>
            </a:endParaRPr>
          </a:p>
          <a:p>
            <a:pPr eaLnBrk="1" hangingPunct="1">
              <a:lnSpc>
                <a:spcPct val="130000"/>
              </a:lnSpc>
            </a:pPr>
            <a:r>
              <a:rPr lang="zh-CN" altLang="en-US" sz="2000" dirty="0">
                <a:latin typeface="Times New Roman" panose="02020603050405020304" pitchFamily="18" charset="0"/>
                <a:ea typeface="宋体" panose="02010600030101010101" pitchFamily="2" charset="-122"/>
              </a:rPr>
              <a:t>第四，谐音取义法。如</a:t>
            </a:r>
            <a:r>
              <a:rPr lang="en-US" altLang="zh-CN" sz="2000" dirty="0">
                <a:latin typeface="Times New Roman" panose="02020603050405020304" pitchFamily="18" charset="0"/>
                <a:ea typeface="宋体" panose="02010600030101010101" pitchFamily="2" charset="-122"/>
              </a:rPr>
              <a:t>www.hotelwindow.com</a:t>
            </a:r>
            <a:r>
              <a:rPr lang="zh-CN" altLang="en-US" sz="2000" dirty="0">
                <a:latin typeface="Times New Roman" panose="02020603050405020304" pitchFamily="18" charset="0"/>
                <a:ea typeface="宋体" panose="02010600030101010101" pitchFamily="2" charset="-122"/>
              </a:rPr>
              <a:t>翻译成“和泰网”，</a:t>
            </a:r>
            <a:r>
              <a:rPr lang="en-US" altLang="zh-CN" sz="2000" dirty="0">
                <a:latin typeface="Times New Roman" panose="02020603050405020304" pitchFamily="18" charset="0"/>
                <a:ea typeface="宋体" panose="02010600030101010101" pitchFamily="2" charset="-122"/>
                <a:hlinkClick r:id="rId6"/>
              </a:rPr>
              <a:t>www.segate.com</a:t>
            </a:r>
            <a:r>
              <a:rPr lang="zh-CN" altLang="en-US" sz="2000" dirty="0">
                <a:latin typeface="Times New Roman" panose="02020603050405020304" pitchFamily="18" charset="0"/>
                <a:ea typeface="宋体" panose="02010600030101010101" pitchFamily="2" charset="-122"/>
              </a:rPr>
              <a:t>翻译成“思捷网”。</a:t>
            </a:r>
            <a:endParaRPr lang="zh-CN" altLang="en-US" sz="2000" dirty="0">
              <a:latin typeface="Times New Roman" panose="02020603050405020304" pitchFamily="18" charset="0"/>
              <a:ea typeface="宋体" panose="02010600030101010101" pitchFamily="2" charset="-122"/>
            </a:endParaRPr>
          </a:p>
        </p:txBody>
      </p:sp>
    </p:spTree>
  </p:cSld>
  <p:clrMapOvr>
    <a:masterClrMapping/>
  </p:clrMapOvr>
  <p:transition>
    <p:fade/>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6321" name="Rectangle 2"/>
          <p:cNvSpPr>
            <a:spLocks noGrp="1"/>
          </p:cNvSpPr>
          <p:nvPr>
            <p:ph type="title"/>
          </p:nvPr>
        </p:nvSpPr>
        <p:spPr>
          <a:xfrm>
            <a:off x="2106930" y="981075"/>
            <a:ext cx="9382125" cy="1143000"/>
          </a:xfrm>
        </p:spPr>
        <p:txBody>
          <a:bodyPr vert="horz" wrap="square" lIns="91440" tIns="45720" rIns="91440" bIns="45720" anchor="b" anchorCtr="0"/>
          <a:p>
            <a:pPr eaLnBrk="1" hangingPunct="1"/>
            <a:r>
              <a:rPr lang="en-US" altLang="zh-CN" sz="2800" b="1" dirty="0">
                <a:latin typeface="Times New Roman" panose="02020603050405020304" pitchFamily="18" charset="0"/>
                <a:ea typeface="宋体" panose="02010600030101010101" pitchFamily="2" charset="-122"/>
              </a:rPr>
              <a:t>Task II  </a:t>
            </a:r>
            <a:r>
              <a:rPr lang="zh-CN" altLang="en-US" sz="2800" b="1" dirty="0">
                <a:latin typeface="Times New Roman" panose="02020603050405020304" pitchFamily="18" charset="0"/>
                <a:ea typeface="宋体" panose="02010600030101010101" pitchFamily="2" charset="-122"/>
              </a:rPr>
              <a:t>试将下面网站宣传标语翻译成英文，并结合热身练习部分，思考翻译后的标语放在网站哪个位置，为什么？</a:t>
            </a:r>
            <a:endParaRPr lang="zh-CN" altLang="en-US" sz="2800" b="1" dirty="0">
              <a:latin typeface="Times New Roman" panose="02020603050405020304" pitchFamily="18" charset="0"/>
              <a:ea typeface="宋体" panose="02010600030101010101" pitchFamily="2" charset="-122"/>
            </a:endParaRPr>
          </a:p>
        </p:txBody>
      </p:sp>
      <p:sp>
        <p:nvSpPr>
          <p:cNvPr id="56322" name="Rectangle 3"/>
          <p:cNvSpPr>
            <a:spLocks noGrp="1"/>
          </p:cNvSpPr>
          <p:nvPr>
            <p:ph type="body" idx="4294967295"/>
          </p:nvPr>
        </p:nvSpPr>
        <p:spPr>
          <a:xfrm>
            <a:off x="1869440" y="2616200"/>
            <a:ext cx="8338185" cy="3326130"/>
          </a:xfrm>
        </p:spPr>
        <p:txBody>
          <a:bodyPr vert="horz" wrap="square" lIns="91440" tIns="45720" rIns="91440" bIns="45720" anchor="t" anchorCtr="0"/>
          <a:p>
            <a:pPr eaLnBrk="1" hangingPunct="1">
              <a:lnSpc>
                <a:spcPct val="130000"/>
              </a:lnSpc>
            </a:pPr>
            <a:r>
              <a:rPr lang="en-US" altLang="zh-CN" sz="2000" dirty="0">
                <a:latin typeface="Times New Roman" panose="02020603050405020304" pitchFamily="18" charset="0"/>
                <a:ea typeface="宋体" panose="02010600030101010101" pitchFamily="2" charset="-122"/>
              </a:rPr>
              <a:t>1. </a:t>
            </a:r>
            <a:r>
              <a:rPr lang="zh-CN" altLang="en-US" sz="2000" dirty="0">
                <a:latin typeface="Times New Roman" panose="02020603050405020304" pitchFamily="18" charset="0"/>
                <a:ea typeface="宋体" panose="02010600030101010101" pitchFamily="2" charset="-122"/>
              </a:rPr>
              <a:t>幸福生活原来是真。（华帝燃具）	 </a:t>
            </a:r>
            <a:endParaRPr lang="zh-CN" altLang="en-US" sz="2000" dirty="0">
              <a:latin typeface="Times New Roman" panose="02020603050405020304" pitchFamily="18" charset="0"/>
              <a:ea typeface="宋体" panose="02010600030101010101" pitchFamily="2" charset="-122"/>
            </a:endParaRPr>
          </a:p>
          <a:p>
            <a:pPr eaLnBrk="1" hangingPunct="1">
              <a:lnSpc>
                <a:spcPct val="130000"/>
              </a:lnSpc>
            </a:pPr>
            <a:r>
              <a:rPr lang="zh-CN" altLang="en-US" sz="2000" dirty="0">
                <a:solidFill>
                  <a:schemeClr val="tx2"/>
                </a:solidFill>
                <a:latin typeface="Times New Roman" panose="02020603050405020304" pitchFamily="18" charset="0"/>
                <a:ea typeface="宋体" panose="02010600030101010101" pitchFamily="2" charset="-122"/>
              </a:rPr>
              <a:t>参考答案：</a:t>
            </a:r>
            <a:r>
              <a:rPr lang="en-US" altLang="zh-CN" sz="2000" dirty="0">
                <a:latin typeface="Times New Roman" panose="02020603050405020304" pitchFamily="18" charset="0"/>
                <a:ea typeface="宋体" panose="02010600030101010101" pitchFamily="2" charset="-122"/>
              </a:rPr>
              <a:t>Your happiness, our devotion.</a:t>
            </a:r>
            <a:endParaRPr lang="en-US" altLang="zh-CN" sz="2000" dirty="0">
              <a:latin typeface="Times New Roman" panose="02020603050405020304" pitchFamily="18" charset="0"/>
              <a:ea typeface="宋体" panose="02010600030101010101" pitchFamily="2" charset="-122"/>
            </a:endParaRPr>
          </a:p>
          <a:p>
            <a:pPr eaLnBrk="1" hangingPunct="1">
              <a:lnSpc>
                <a:spcPct val="130000"/>
              </a:lnSpc>
            </a:pPr>
            <a:r>
              <a:rPr lang="en-US" altLang="zh-CN" sz="2000" dirty="0">
                <a:solidFill>
                  <a:schemeClr val="tx2"/>
                </a:solidFill>
                <a:latin typeface="Times New Roman" panose="02020603050405020304" pitchFamily="18" charset="0"/>
                <a:ea typeface="宋体" panose="02010600030101010101" pitchFamily="2" charset="-122"/>
              </a:rPr>
              <a:t>【</a:t>
            </a:r>
            <a:r>
              <a:rPr lang="zh-CN" altLang="en-US" sz="2000" dirty="0">
                <a:solidFill>
                  <a:schemeClr val="tx2"/>
                </a:solidFill>
                <a:latin typeface="Times New Roman" panose="02020603050405020304" pitchFamily="18" charset="0"/>
                <a:ea typeface="宋体" panose="02010600030101010101" pitchFamily="2" charset="-122"/>
              </a:rPr>
              <a:t>解析</a:t>
            </a:r>
            <a:r>
              <a:rPr lang="en-US" altLang="zh-CN" sz="2000" dirty="0">
                <a:solidFill>
                  <a:schemeClr val="tx2"/>
                </a:solidFill>
                <a:latin typeface="Times New Roman" panose="02020603050405020304" pitchFamily="18" charset="0"/>
                <a:ea typeface="宋体" panose="02010600030101010101" pitchFamily="2" charset="-122"/>
              </a:rPr>
              <a:t>】</a:t>
            </a:r>
            <a:r>
              <a:rPr lang="zh-CN" altLang="en-US" sz="2000" dirty="0">
                <a:latin typeface="Times New Roman" panose="02020603050405020304" pitchFamily="18" charset="0"/>
                <a:ea typeface="宋体" panose="02010600030101010101" pitchFamily="2" charset="-122"/>
              </a:rPr>
              <a:t>华帝燃具的网站广告语“幸福生活原来是真”表达了其产品能够给顾客带来幸福生活的承诺，简洁明快，令人印象深刻；其英文用“</a:t>
            </a:r>
            <a:r>
              <a:rPr lang="en-US" altLang="zh-CN" sz="2000" dirty="0">
                <a:latin typeface="Times New Roman" panose="02020603050405020304" pitchFamily="18" charset="0"/>
                <a:ea typeface="宋体" panose="02010600030101010101" pitchFamily="2" charset="-122"/>
              </a:rPr>
              <a:t>Your happiness, our devotion.”</a:t>
            </a:r>
            <a:r>
              <a:rPr lang="zh-CN" altLang="en-US" sz="2000" dirty="0">
                <a:latin typeface="Times New Roman" panose="02020603050405020304" pitchFamily="18" charset="0"/>
                <a:ea typeface="宋体" panose="02010600030101010101" pitchFamily="2" charset="-122"/>
              </a:rPr>
              <a:t>同样表达了“我们的努力才造就了顾客的幸福生活”之意，也很简洁明快。</a:t>
            </a:r>
            <a:endParaRPr lang="zh-CN" altLang="en-US" sz="2000" dirty="0">
              <a:latin typeface="Times New Roman" panose="02020603050405020304" pitchFamily="18" charset="0"/>
              <a:ea typeface="宋体" panose="02010600030101010101" pitchFamily="2" charset="-122"/>
            </a:endParaRPr>
          </a:p>
        </p:txBody>
      </p:sp>
    </p:spTree>
  </p:cSld>
  <p:clrMapOvr>
    <a:masterClrMapping/>
  </p:clrMapOvr>
  <p:transition>
    <p:fade/>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7345" name="Rectangle 3"/>
          <p:cNvSpPr>
            <a:spLocks noGrp="1"/>
          </p:cNvSpPr>
          <p:nvPr>
            <p:ph type="body" idx="4294967295"/>
          </p:nvPr>
        </p:nvSpPr>
        <p:spPr>
          <a:xfrm>
            <a:off x="1991995" y="1341120"/>
            <a:ext cx="9542145" cy="5400675"/>
          </a:xfrm>
          <a:solidFill>
            <a:schemeClr val="bg1"/>
          </a:solidFill>
        </p:spPr>
        <p:txBody>
          <a:bodyPr vert="horz" wrap="square" lIns="91440" tIns="45720" rIns="91440" bIns="45720" anchor="t" anchorCtr="0"/>
          <a:p>
            <a:pPr eaLnBrk="1" hangingPunct="1">
              <a:lnSpc>
                <a:spcPct val="140000"/>
              </a:lnSpc>
            </a:pPr>
            <a:r>
              <a:rPr lang="en-US" altLang="zh-CN" sz="2000" dirty="0">
                <a:latin typeface="Times New Roman" panose="02020603050405020304" pitchFamily="18" charset="0"/>
                <a:ea typeface="宋体" panose="02010600030101010101" pitchFamily="2" charset="-122"/>
              </a:rPr>
              <a:t>2. </a:t>
            </a:r>
            <a:r>
              <a:rPr lang="zh-CN" altLang="en-US" sz="2000" dirty="0">
                <a:latin typeface="Times New Roman" panose="02020603050405020304" pitchFamily="18" charset="0"/>
                <a:ea typeface="宋体" panose="02010600030101010101" pitchFamily="2" charset="-122"/>
              </a:rPr>
              <a:t>原来生活可以更美的。（美的集团） </a:t>
            </a:r>
            <a:endParaRPr lang="zh-CN" altLang="en-US" sz="2000" dirty="0">
              <a:latin typeface="Times New Roman" panose="02020603050405020304" pitchFamily="18" charset="0"/>
              <a:ea typeface="宋体" panose="02010600030101010101" pitchFamily="2" charset="-122"/>
            </a:endParaRPr>
          </a:p>
          <a:p>
            <a:pPr eaLnBrk="1" hangingPunct="1">
              <a:lnSpc>
                <a:spcPct val="140000"/>
              </a:lnSpc>
            </a:pPr>
            <a:r>
              <a:rPr lang="zh-CN" altLang="en-US" sz="2000" dirty="0">
                <a:solidFill>
                  <a:schemeClr val="tx2"/>
                </a:solidFill>
                <a:latin typeface="Times New Roman" panose="02020603050405020304" pitchFamily="18" charset="0"/>
                <a:ea typeface="宋体" panose="02010600030101010101" pitchFamily="2" charset="-122"/>
              </a:rPr>
              <a:t>参考答案：</a:t>
            </a:r>
            <a:r>
              <a:rPr lang="zh-CN" altLang="en-US" sz="2000" dirty="0">
                <a:latin typeface="Times New Roman" panose="02020603050405020304" pitchFamily="18" charset="0"/>
                <a:ea typeface="宋体" panose="02010600030101010101" pitchFamily="2" charset="-122"/>
              </a:rPr>
              <a:t> </a:t>
            </a:r>
            <a:r>
              <a:rPr lang="en-US" altLang="zh-CN" sz="2000" dirty="0">
                <a:latin typeface="Times New Roman" panose="02020603050405020304" pitchFamily="18" charset="0"/>
                <a:ea typeface="宋体" panose="02010600030101010101" pitchFamily="2" charset="-122"/>
              </a:rPr>
              <a:t>It’s your idea.</a:t>
            </a:r>
            <a:endParaRPr lang="en-US" altLang="zh-CN" sz="2000" dirty="0">
              <a:latin typeface="Times New Roman" panose="02020603050405020304" pitchFamily="18" charset="0"/>
              <a:ea typeface="宋体" panose="02010600030101010101" pitchFamily="2" charset="-122"/>
            </a:endParaRPr>
          </a:p>
          <a:p>
            <a:pPr eaLnBrk="1" hangingPunct="1">
              <a:lnSpc>
                <a:spcPct val="140000"/>
              </a:lnSpc>
            </a:pPr>
            <a:r>
              <a:rPr lang="en-US" altLang="zh-CN" sz="2000" dirty="0">
                <a:solidFill>
                  <a:schemeClr val="tx2"/>
                </a:solidFill>
                <a:latin typeface="Times New Roman" panose="02020603050405020304" pitchFamily="18" charset="0"/>
                <a:ea typeface="宋体" panose="02010600030101010101" pitchFamily="2" charset="-122"/>
              </a:rPr>
              <a:t>【</a:t>
            </a:r>
            <a:r>
              <a:rPr lang="zh-CN" altLang="en-US" sz="2000" dirty="0">
                <a:solidFill>
                  <a:schemeClr val="tx2"/>
                </a:solidFill>
                <a:latin typeface="Times New Roman" panose="02020603050405020304" pitchFamily="18" charset="0"/>
                <a:ea typeface="宋体" panose="02010600030101010101" pitchFamily="2" charset="-122"/>
              </a:rPr>
              <a:t>解析</a:t>
            </a:r>
            <a:r>
              <a:rPr lang="en-US" altLang="zh-CN" sz="2000" dirty="0">
                <a:solidFill>
                  <a:schemeClr val="tx2"/>
                </a:solidFill>
                <a:latin typeface="Times New Roman" panose="02020603050405020304" pitchFamily="18" charset="0"/>
                <a:ea typeface="宋体" panose="02010600030101010101" pitchFamily="2" charset="-122"/>
              </a:rPr>
              <a:t>】</a:t>
            </a:r>
            <a:r>
              <a:rPr lang="zh-CN" altLang="en-US" sz="2000" dirty="0">
                <a:latin typeface="Times New Roman" panose="02020603050405020304" pitchFamily="18" charset="0"/>
                <a:ea typeface="宋体" panose="02010600030101010101" pitchFamily="2" charset="-122"/>
              </a:rPr>
              <a:t>美的集团的网站广告语“原来生活可以更美的”妙在把集团名字“美的”嵌入在广告语中，一语双关，既做了企业品牌宣传，又向顾客做出了“企业产品可以改善生活”的承诺。其英文翻译为“</a:t>
            </a:r>
            <a:r>
              <a:rPr lang="en-US" altLang="zh-CN" sz="2000" dirty="0">
                <a:latin typeface="Times New Roman" panose="02020603050405020304" pitchFamily="18" charset="0"/>
                <a:ea typeface="宋体" panose="02010600030101010101" pitchFamily="2" charset="-122"/>
              </a:rPr>
              <a:t>It’s your idea.”</a:t>
            </a:r>
            <a:r>
              <a:rPr lang="zh-CN" altLang="en-US" sz="2000" dirty="0">
                <a:latin typeface="Times New Roman" panose="02020603050405020304" pitchFamily="18" charset="0"/>
                <a:ea typeface="宋体" panose="02010600030101010101" pitchFamily="2" charset="-122"/>
              </a:rPr>
              <a:t>也有异曲同工之妙，因为“美的”英文为“</a:t>
            </a:r>
            <a:r>
              <a:rPr lang="en-US" altLang="zh-CN" sz="2000" dirty="0">
                <a:latin typeface="Times New Roman" panose="02020603050405020304" pitchFamily="18" charset="0"/>
                <a:ea typeface="宋体" panose="02010600030101010101" pitchFamily="2" charset="-122"/>
              </a:rPr>
              <a:t>Midea”</a:t>
            </a:r>
            <a:r>
              <a:rPr lang="zh-CN" altLang="en-US" sz="2000" dirty="0">
                <a:latin typeface="Times New Roman" panose="02020603050405020304" pitchFamily="18" charset="0"/>
                <a:ea typeface="宋体" panose="02010600030101010101" pitchFamily="2" charset="-122"/>
              </a:rPr>
              <a:t>，该翻译同样把</a:t>
            </a:r>
            <a:r>
              <a:rPr lang="en-US" altLang="zh-CN" sz="2000" dirty="0">
                <a:latin typeface="Times New Roman" panose="02020603050405020304" pitchFamily="18" charset="0"/>
                <a:ea typeface="宋体" panose="02010600030101010101" pitchFamily="2" charset="-122"/>
              </a:rPr>
              <a:t>idea</a:t>
            </a:r>
            <a:r>
              <a:rPr lang="zh-CN" altLang="en-US" sz="2000" dirty="0">
                <a:latin typeface="Times New Roman" panose="02020603050405020304" pitchFamily="18" charset="0"/>
                <a:ea typeface="宋体" panose="02010600030101010101" pitchFamily="2" charset="-122"/>
              </a:rPr>
              <a:t>放在了广告语中，读起来令人感觉到</a:t>
            </a:r>
            <a:r>
              <a:rPr lang="en-US" altLang="zh-CN" sz="2000" dirty="0">
                <a:latin typeface="Times New Roman" panose="02020603050405020304" pitchFamily="18" charset="0"/>
                <a:ea typeface="宋体" panose="02010600030101010101" pitchFamily="2" charset="-122"/>
              </a:rPr>
              <a:t>Midea</a:t>
            </a:r>
            <a:r>
              <a:rPr lang="zh-CN" altLang="en-US" sz="2000" dirty="0">
                <a:latin typeface="Times New Roman" panose="02020603050405020304" pitchFamily="18" charset="0"/>
                <a:ea typeface="宋体" panose="02010600030101010101" pitchFamily="2" charset="-122"/>
              </a:rPr>
              <a:t>就是“</a:t>
            </a:r>
            <a:r>
              <a:rPr lang="en-US" altLang="zh-CN" sz="2000" dirty="0">
                <a:latin typeface="Times New Roman" panose="02020603050405020304" pitchFamily="18" charset="0"/>
                <a:ea typeface="宋体" panose="02010600030101010101" pitchFamily="2" charset="-122"/>
              </a:rPr>
              <a:t>My idea”</a:t>
            </a:r>
            <a:r>
              <a:rPr lang="zh-CN" altLang="en-US" sz="2000" dirty="0">
                <a:latin typeface="Times New Roman" panose="02020603050405020304" pitchFamily="18" charset="0"/>
                <a:ea typeface="宋体" panose="02010600030101010101" pitchFamily="2" charset="-122"/>
              </a:rPr>
              <a:t>，也与“</a:t>
            </a:r>
            <a:r>
              <a:rPr lang="en-US" altLang="zh-CN" sz="2000" dirty="0">
                <a:latin typeface="Times New Roman" panose="02020603050405020304" pitchFamily="18" charset="0"/>
                <a:ea typeface="宋体" panose="02010600030101010101" pitchFamily="2" charset="-122"/>
              </a:rPr>
              <a:t>My Ideal”</a:t>
            </a:r>
            <a:r>
              <a:rPr lang="zh-CN" altLang="en-US" sz="2000" dirty="0">
                <a:latin typeface="Times New Roman" panose="02020603050405020304" pitchFamily="18" charset="0"/>
                <a:ea typeface="宋体" panose="02010600030101010101" pitchFamily="2" charset="-122"/>
              </a:rPr>
              <a:t>谐音，因此对</a:t>
            </a:r>
            <a:r>
              <a:rPr lang="en-US" altLang="zh-CN" sz="2000" dirty="0">
                <a:latin typeface="Times New Roman" panose="02020603050405020304" pitchFamily="18" charset="0"/>
                <a:ea typeface="宋体" panose="02010600030101010101" pitchFamily="2" charset="-122"/>
              </a:rPr>
              <a:t>Midea</a:t>
            </a:r>
            <a:r>
              <a:rPr lang="zh-CN" altLang="en-US" sz="2000" dirty="0">
                <a:latin typeface="Times New Roman" panose="02020603050405020304" pitchFamily="18" charset="0"/>
                <a:ea typeface="宋体" panose="02010600030101010101" pitchFamily="2" charset="-122"/>
              </a:rPr>
              <a:t>品牌印象深刻，又表达了“我们的产品按照顾客的需要来设计” 的含义。</a:t>
            </a:r>
            <a:endParaRPr lang="zh-CN" altLang="en-US" sz="2000" dirty="0">
              <a:latin typeface="Times New Roman" panose="02020603050405020304" pitchFamily="18" charset="0"/>
              <a:ea typeface="宋体" panose="02010600030101010101" pitchFamily="2" charset="-122"/>
            </a:endParaRPr>
          </a:p>
        </p:txBody>
      </p:sp>
    </p:spTree>
  </p:cSld>
  <p:clrMapOvr>
    <a:masterClrMapping/>
  </p:clrMapOvr>
  <p:transition>
    <p:fade/>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8369" name="Rectangle 3"/>
          <p:cNvSpPr>
            <a:spLocks noGrp="1"/>
          </p:cNvSpPr>
          <p:nvPr>
            <p:ph type="body" idx="4294967295"/>
          </p:nvPr>
        </p:nvSpPr>
        <p:spPr>
          <a:xfrm>
            <a:off x="1828165" y="2493010"/>
            <a:ext cx="9812020" cy="5327650"/>
          </a:xfrm>
        </p:spPr>
        <p:txBody>
          <a:bodyPr vert="horz" wrap="square" lIns="91440" tIns="45720" rIns="91440" bIns="45720" anchor="t" anchorCtr="0"/>
          <a:p>
            <a:pPr eaLnBrk="1" hangingPunct="1">
              <a:lnSpc>
                <a:spcPct val="120000"/>
              </a:lnSpc>
            </a:pPr>
            <a:r>
              <a:rPr lang="en-US" altLang="zh-CN" sz="2000" dirty="0">
                <a:latin typeface="Times New Roman" panose="02020603050405020304" pitchFamily="18" charset="0"/>
                <a:ea typeface="宋体" panose="02010600030101010101" pitchFamily="2" charset="-122"/>
              </a:rPr>
              <a:t>3. </a:t>
            </a:r>
            <a:r>
              <a:rPr lang="zh-CN" altLang="en-US" sz="2000" dirty="0">
                <a:latin typeface="Times New Roman" panose="02020603050405020304" pitchFamily="18" charset="0"/>
                <a:ea typeface="宋体" panose="02010600030101010101" pitchFamily="2" charset="-122"/>
              </a:rPr>
              <a:t>一心做好，始终如一。（渣打银行） </a:t>
            </a:r>
            <a:endParaRPr lang="zh-CN" altLang="en-US" sz="2000" dirty="0">
              <a:latin typeface="Times New Roman" panose="02020603050405020304" pitchFamily="18" charset="0"/>
              <a:ea typeface="宋体" panose="02010600030101010101" pitchFamily="2" charset="-122"/>
            </a:endParaRPr>
          </a:p>
          <a:p>
            <a:pPr eaLnBrk="1" hangingPunct="1">
              <a:lnSpc>
                <a:spcPct val="120000"/>
              </a:lnSpc>
            </a:pPr>
            <a:r>
              <a:rPr lang="zh-CN" altLang="en-US" sz="2000" dirty="0">
                <a:solidFill>
                  <a:schemeClr val="tx2"/>
                </a:solidFill>
                <a:latin typeface="Times New Roman" panose="02020603050405020304" pitchFamily="18" charset="0"/>
                <a:ea typeface="宋体" panose="02010600030101010101" pitchFamily="2" charset="-122"/>
              </a:rPr>
              <a:t>参考答案：</a:t>
            </a:r>
            <a:r>
              <a:rPr lang="zh-CN" altLang="en-US" sz="2000" dirty="0">
                <a:latin typeface="Times New Roman" panose="02020603050405020304" pitchFamily="18" charset="0"/>
                <a:ea typeface="宋体" panose="02010600030101010101" pitchFamily="2" charset="-122"/>
              </a:rPr>
              <a:t> </a:t>
            </a:r>
            <a:r>
              <a:rPr lang="en-US" altLang="zh-CN" sz="2000" dirty="0">
                <a:latin typeface="Times New Roman" panose="02020603050405020304" pitchFamily="18" charset="0"/>
                <a:ea typeface="宋体" panose="02010600030101010101" pitchFamily="2" charset="-122"/>
              </a:rPr>
              <a:t>Here for good.</a:t>
            </a:r>
            <a:endParaRPr lang="en-US" altLang="zh-CN" sz="2000" dirty="0">
              <a:latin typeface="Times New Roman" panose="02020603050405020304" pitchFamily="18" charset="0"/>
              <a:ea typeface="宋体" panose="02010600030101010101" pitchFamily="2" charset="-122"/>
            </a:endParaRPr>
          </a:p>
          <a:p>
            <a:pPr eaLnBrk="1" hangingPunct="1">
              <a:lnSpc>
                <a:spcPct val="120000"/>
              </a:lnSpc>
            </a:pPr>
            <a:r>
              <a:rPr lang="en-US" altLang="zh-CN" sz="2000" dirty="0">
                <a:solidFill>
                  <a:schemeClr val="tx2"/>
                </a:solidFill>
                <a:latin typeface="Times New Roman" panose="02020603050405020304" pitchFamily="18" charset="0"/>
                <a:ea typeface="宋体" panose="02010600030101010101" pitchFamily="2" charset="-122"/>
              </a:rPr>
              <a:t>【</a:t>
            </a:r>
            <a:r>
              <a:rPr lang="zh-CN" altLang="en-US" sz="2000" dirty="0">
                <a:solidFill>
                  <a:schemeClr val="tx2"/>
                </a:solidFill>
                <a:latin typeface="Times New Roman" panose="02020603050405020304" pitchFamily="18" charset="0"/>
                <a:ea typeface="宋体" panose="02010600030101010101" pitchFamily="2" charset="-122"/>
              </a:rPr>
              <a:t>解析</a:t>
            </a:r>
            <a:r>
              <a:rPr lang="en-US" altLang="zh-CN" sz="2000" dirty="0">
                <a:solidFill>
                  <a:schemeClr val="tx2"/>
                </a:solidFill>
                <a:latin typeface="Times New Roman" panose="02020603050405020304" pitchFamily="18" charset="0"/>
                <a:ea typeface="宋体" panose="02010600030101010101" pitchFamily="2" charset="-122"/>
              </a:rPr>
              <a:t>】</a:t>
            </a:r>
            <a:r>
              <a:rPr lang="zh-CN" altLang="en-US" sz="2000" dirty="0">
                <a:latin typeface="Times New Roman" panose="02020603050405020304" pitchFamily="18" charset="0"/>
                <a:ea typeface="宋体" panose="02010600030101010101" pitchFamily="2" charset="-122"/>
              </a:rPr>
              <a:t>这是渣打银行全新的品牌承诺。原文一语双关，既表示企业追求卓越的目标（</a:t>
            </a:r>
            <a:r>
              <a:rPr lang="en-US" altLang="zh-CN" sz="2000" dirty="0">
                <a:latin typeface="Times New Roman" panose="02020603050405020304" pitchFamily="18" charset="0"/>
                <a:ea typeface="宋体" panose="02010600030101010101" pitchFamily="2" charset="-122"/>
              </a:rPr>
              <a:t>good</a:t>
            </a:r>
            <a:r>
              <a:rPr lang="zh-CN" altLang="en-US" sz="2000" dirty="0">
                <a:latin typeface="Times New Roman" panose="02020603050405020304" pitchFamily="18" charset="0"/>
                <a:ea typeface="宋体" panose="02010600030101010101" pitchFamily="2" charset="-122"/>
              </a:rPr>
              <a:t>），又表示企业的发展与敬业始终如一，因为英语“</a:t>
            </a:r>
            <a:r>
              <a:rPr lang="en-US" altLang="zh-CN" sz="2000" dirty="0">
                <a:latin typeface="Times New Roman" panose="02020603050405020304" pitchFamily="18" charset="0"/>
                <a:ea typeface="宋体" panose="02010600030101010101" pitchFamily="2" charset="-122"/>
              </a:rPr>
              <a:t>for good”</a:t>
            </a:r>
            <a:r>
              <a:rPr lang="zh-CN" altLang="en-US" sz="2000" dirty="0">
                <a:latin typeface="Times New Roman" panose="02020603050405020304" pitchFamily="18" charset="0"/>
                <a:ea typeface="宋体" panose="02010600030101010101" pitchFamily="2" charset="-122"/>
              </a:rPr>
              <a:t>表示永远的意思。事实上，这更是企业长久以来坚定不移的信念，是过去</a:t>
            </a:r>
            <a:r>
              <a:rPr lang="en-US" altLang="zh-CN" sz="2000" dirty="0">
                <a:latin typeface="Times New Roman" panose="02020603050405020304" pitchFamily="18" charset="0"/>
                <a:ea typeface="宋体" panose="02010600030101010101" pitchFamily="2" charset="-122"/>
              </a:rPr>
              <a:t>150</a:t>
            </a:r>
            <a:r>
              <a:rPr lang="zh-CN" altLang="en-US" sz="2000" dirty="0">
                <a:latin typeface="Times New Roman" panose="02020603050405020304" pitchFamily="18" charset="0"/>
                <a:ea typeface="宋体" panose="02010600030101010101" pitchFamily="2" charset="-122"/>
              </a:rPr>
              <a:t>年里企业所秉承的原则，也是未来引领企业继续迈进的信念。为每一个人，为时代进步，为长远发展，此表达意味深远。</a:t>
            </a:r>
            <a:endParaRPr lang="zh-CN" altLang="en-US" sz="2000" dirty="0">
              <a:latin typeface="Times New Roman" panose="02020603050405020304" pitchFamily="18" charset="0"/>
              <a:ea typeface="宋体" panose="02010600030101010101" pitchFamily="2" charset="-122"/>
            </a:endParaRPr>
          </a:p>
        </p:txBody>
      </p:sp>
    </p:spTree>
  </p:cSld>
  <p:clrMapOvr>
    <a:masterClrMapping/>
  </p:clrMapOvr>
  <p:transition>
    <p:fade/>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9393" name="Rectangle 2"/>
          <p:cNvSpPr>
            <a:spLocks noGrp="1"/>
          </p:cNvSpPr>
          <p:nvPr>
            <p:ph type="title"/>
          </p:nvPr>
        </p:nvSpPr>
        <p:spPr>
          <a:xfrm>
            <a:off x="2927350" y="1196658"/>
            <a:ext cx="6642100" cy="608012"/>
          </a:xfrm>
        </p:spPr>
        <p:txBody>
          <a:bodyPr vert="horz" wrap="square" lIns="91440" tIns="45720" rIns="91440" bIns="45720" anchor="b" anchorCtr="0"/>
          <a:p>
            <a:pPr eaLnBrk="1" hangingPunct="1"/>
            <a:r>
              <a:rPr lang="zh-CN" altLang="en-US" b="1" dirty="0">
                <a:latin typeface="Times New Roman" panose="02020603050405020304" pitchFamily="18" charset="0"/>
                <a:ea typeface="宋体" panose="02010600030101010101" pitchFamily="2" charset="-122"/>
              </a:rPr>
              <a:t>总结：</a:t>
            </a:r>
            <a:endParaRPr lang="zh-CN" altLang="en-US" b="1" dirty="0">
              <a:latin typeface="Times New Roman" panose="02020603050405020304" pitchFamily="18" charset="0"/>
              <a:ea typeface="宋体" panose="02010600030101010101" pitchFamily="2" charset="-122"/>
            </a:endParaRPr>
          </a:p>
        </p:txBody>
      </p:sp>
      <p:sp>
        <p:nvSpPr>
          <p:cNvPr id="59394" name="Rectangle 3"/>
          <p:cNvSpPr>
            <a:spLocks noGrp="1"/>
          </p:cNvSpPr>
          <p:nvPr>
            <p:ph type="body" idx="4294967295"/>
          </p:nvPr>
        </p:nvSpPr>
        <p:spPr>
          <a:xfrm>
            <a:off x="1811655" y="2348865"/>
            <a:ext cx="9971405" cy="5393055"/>
          </a:xfrm>
        </p:spPr>
        <p:txBody>
          <a:bodyPr vert="horz" wrap="square" lIns="91440" tIns="45720" rIns="91440" bIns="45720" anchor="t" anchorCtr="0"/>
          <a:p>
            <a:pPr eaLnBrk="1" hangingPunct="1">
              <a:lnSpc>
                <a:spcPct val="120000"/>
              </a:lnSpc>
            </a:pPr>
            <a:r>
              <a:rPr lang="zh-CN" altLang="en-US" sz="2000" dirty="0">
                <a:latin typeface="Times New Roman" panose="02020603050405020304" pitchFamily="18" charset="0"/>
                <a:ea typeface="宋体" panose="02010600030101010101" pitchFamily="2" charset="-122"/>
              </a:rPr>
              <a:t>在相关网站上，我们看到，华帝的中英文标语都放在左上角；美的集团的英文首页上半部分是一幅大广告图，其英文标语放在该广告图的左下角；渣打银行的中文网页中也同时出现了其英文翻译</a:t>
            </a:r>
            <a:r>
              <a:rPr lang="en-US" altLang="zh-CN" sz="2000" dirty="0">
                <a:latin typeface="Times New Roman" panose="02020603050405020304" pitchFamily="18" charset="0"/>
                <a:ea typeface="宋体" panose="02010600030101010101" pitchFamily="2" charset="-122"/>
              </a:rPr>
              <a:t>Here for good</a:t>
            </a:r>
            <a:r>
              <a:rPr lang="zh-CN" altLang="en-US" sz="2000" dirty="0">
                <a:latin typeface="Times New Roman" panose="02020603050405020304" pitchFamily="18" charset="0"/>
                <a:ea typeface="宋体" panose="02010600030101010101" pitchFamily="2" charset="-122"/>
              </a:rPr>
              <a:t>，位于网页的正中间，而英文网页中该标语在多处出现，如在网页上半部分靠中间有一幅动态的广告图，</a:t>
            </a:r>
            <a:r>
              <a:rPr lang="en-US" altLang="zh-CN" sz="2000" dirty="0">
                <a:latin typeface="Times New Roman" panose="02020603050405020304" pitchFamily="18" charset="0"/>
                <a:ea typeface="宋体" panose="02010600030101010101" pitchFamily="2" charset="-122"/>
              </a:rPr>
              <a:t>Here for good</a:t>
            </a:r>
            <a:r>
              <a:rPr lang="zh-CN" altLang="en-US" sz="2000" dirty="0">
                <a:latin typeface="Times New Roman" panose="02020603050405020304" pitchFamily="18" charset="0"/>
                <a:ea typeface="宋体" panose="02010600030101010101" pitchFamily="2" charset="-122"/>
              </a:rPr>
              <a:t>每隔几秒就会出现。另外在首页中间位置的最左边，有一幅小的图片，上面也标有此宣传语。在热身练习部分，安踏的标语放在网站上半部分动态广告图片上，并且位置动态出现在图片的左上角和右上角；上海世博会的标语放在左上角；长青集团的标语则放在集团公司概貌栏目网页的上半部分大幅广告图片的底部，并且动态出现。</a:t>
            </a:r>
            <a:endParaRPr lang="zh-CN" altLang="en-US" sz="2000" dirty="0">
              <a:latin typeface="Times New Roman" panose="02020603050405020304" pitchFamily="18" charset="0"/>
              <a:ea typeface="宋体" panose="02010600030101010101" pitchFamily="2" charset="-122"/>
            </a:endParaRPr>
          </a:p>
        </p:txBody>
      </p:sp>
    </p:spTree>
  </p:cSld>
  <p:clrMapOvr>
    <a:masterClrMapping/>
  </p:clrMapOvr>
  <p:transition>
    <p:fade/>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0417" name="Rectangle 3"/>
          <p:cNvSpPr>
            <a:spLocks noGrp="1"/>
          </p:cNvSpPr>
          <p:nvPr>
            <p:ph type="body" idx="4294967295"/>
          </p:nvPr>
        </p:nvSpPr>
        <p:spPr>
          <a:xfrm>
            <a:off x="1813560" y="2493010"/>
            <a:ext cx="9756775" cy="4114800"/>
          </a:xfrm>
        </p:spPr>
        <p:txBody>
          <a:bodyPr vert="horz" wrap="square" lIns="91440" tIns="45720" rIns="91440" bIns="45720" anchor="t" anchorCtr="0"/>
          <a:p>
            <a:pPr eaLnBrk="1" hangingPunct="1">
              <a:lnSpc>
                <a:spcPct val="120000"/>
              </a:lnSpc>
            </a:pPr>
            <a:r>
              <a:rPr lang="zh-CN" altLang="en-US" sz="2000" dirty="0">
                <a:latin typeface="Times New Roman" panose="02020603050405020304" pitchFamily="18" charset="0"/>
                <a:ea typeface="宋体" panose="02010600030101010101" pitchFamily="2" charset="-122"/>
              </a:rPr>
              <a:t>在热身练习部分，安踏的标语放在网站上半部分动态广告图片上，并且位置动态出现在图片的左上角和右上角；上海世博会的标语放在左上角；长青集团的标语则放在集团公司概貌栏目网页的上半部分大幅广告图片的底部，并且动态出现。</a:t>
            </a:r>
            <a:endParaRPr lang="zh-CN" altLang="en-US" sz="2000" dirty="0">
              <a:latin typeface="Times New Roman" panose="02020603050405020304" pitchFamily="18" charset="0"/>
              <a:ea typeface="宋体" panose="02010600030101010101" pitchFamily="2" charset="-122"/>
            </a:endParaRPr>
          </a:p>
          <a:p>
            <a:pPr eaLnBrk="1" hangingPunct="1">
              <a:lnSpc>
                <a:spcPct val="120000"/>
              </a:lnSpc>
            </a:pPr>
            <a:r>
              <a:rPr lang="zh-CN" altLang="en-US" sz="2000" dirty="0">
                <a:latin typeface="Times New Roman" panose="02020603050405020304" pitchFamily="18" charset="0"/>
                <a:ea typeface="宋体" panose="02010600030101010101" pitchFamily="2" charset="-122"/>
              </a:rPr>
              <a:t>广告宣传标语是一个企业文化的重要体现，因此要让访问者在第一时间了解，其摆放位置应该在非常醒目的地方，甚至可以采用一些更灵活的手段，如动态图片、漂浮、在不同位置出现等，这样可以使访问者在细细品味标语内涵的同时领略一种美的感受。</a:t>
            </a:r>
            <a:endParaRPr lang="zh-CN" altLang="en-US" sz="2000" dirty="0">
              <a:latin typeface="Times New Roman" panose="02020603050405020304" pitchFamily="18" charset="0"/>
              <a:ea typeface="宋体" panose="02010600030101010101" pitchFamily="2" charset="-122"/>
            </a:endParaRPr>
          </a:p>
          <a:p>
            <a:pPr eaLnBrk="1" hangingPunct="1">
              <a:lnSpc>
                <a:spcPct val="90000"/>
              </a:lnSpc>
            </a:pPr>
            <a:endParaRPr lang="en-US" altLang="zh-CN" sz="2000" dirty="0">
              <a:ea typeface="宋体" panose="02010600030101010101" pitchFamily="2" charset="-122"/>
            </a:endParaRPr>
          </a:p>
        </p:txBody>
      </p:sp>
    </p:spTree>
  </p:cSld>
  <p:clrMapOvr>
    <a:masterClrMapping/>
  </p:clrMapOvr>
  <p:transition>
    <p:fade/>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41" name="Rectangle 2"/>
          <p:cNvSpPr>
            <a:spLocks noGrp="1"/>
          </p:cNvSpPr>
          <p:nvPr>
            <p:ph type="title"/>
          </p:nvPr>
        </p:nvSpPr>
        <p:spPr>
          <a:xfrm>
            <a:off x="2359660" y="1052830"/>
            <a:ext cx="8025765" cy="1143000"/>
          </a:xfrm>
        </p:spPr>
        <p:txBody>
          <a:bodyPr vert="horz" wrap="square" lIns="91440" tIns="45720" rIns="91440" bIns="45720" anchor="b" anchorCtr="0"/>
          <a:p>
            <a:pPr eaLnBrk="1" hangingPunct="1"/>
            <a:r>
              <a:rPr lang="en-US" altLang="zh-CN" sz="2400" b="1" dirty="0">
                <a:latin typeface="Times New Roman" panose="02020603050405020304" pitchFamily="18" charset="0"/>
                <a:ea typeface="宋体" panose="02010600030101010101" pitchFamily="2" charset="-122"/>
              </a:rPr>
              <a:t>Task III  </a:t>
            </a:r>
            <a:r>
              <a:rPr lang="zh-CN" altLang="en-US" sz="2400" b="1" dirty="0">
                <a:latin typeface="Times New Roman" panose="02020603050405020304" pitchFamily="18" charset="0"/>
                <a:ea typeface="宋体" panose="02010600030101010101" pitchFamily="2" charset="-122"/>
              </a:rPr>
              <a:t>试分析下列北京同仁堂和华帝燃具网站各栏目的英译，看看哪些栏目的翻译是较好的翻译，哪些翻译值得改进？如何改进？并尝试总结其翻译技巧。</a:t>
            </a:r>
            <a:endParaRPr lang="zh-CN" altLang="en-US" sz="2400" b="1" dirty="0">
              <a:latin typeface="Times New Roman" panose="02020603050405020304" pitchFamily="18" charset="0"/>
              <a:ea typeface="宋体" panose="02010600030101010101" pitchFamily="2" charset="-122"/>
            </a:endParaRPr>
          </a:p>
        </p:txBody>
      </p:sp>
      <p:sp>
        <p:nvSpPr>
          <p:cNvPr id="61442" name="Rectangle 3"/>
          <p:cNvSpPr>
            <a:spLocks noGrp="1"/>
          </p:cNvSpPr>
          <p:nvPr>
            <p:ph type="body" idx="4294967295"/>
          </p:nvPr>
        </p:nvSpPr>
        <p:spPr>
          <a:xfrm>
            <a:off x="2566988" y="2771775"/>
            <a:ext cx="7313612" cy="4114800"/>
          </a:xfrm>
        </p:spPr>
        <p:txBody>
          <a:bodyPr vert="horz" wrap="square" lIns="91440" tIns="45720" rIns="91440" bIns="45720" anchor="t" anchorCtr="0"/>
          <a:p>
            <a:pPr eaLnBrk="1" hangingPunct="1">
              <a:lnSpc>
                <a:spcPct val="130000"/>
              </a:lnSpc>
            </a:pPr>
            <a:r>
              <a:rPr lang="en-US" altLang="zh-CN" sz="2000" dirty="0">
                <a:latin typeface="Times New Roman" panose="02020603050405020304" pitchFamily="18" charset="0"/>
                <a:ea typeface="宋体" panose="02010600030101010101" pitchFamily="2" charset="-122"/>
              </a:rPr>
              <a:t>A</a:t>
            </a:r>
            <a:r>
              <a:rPr lang="zh-CN" altLang="en-US" sz="2000" dirty="0">
                <a:latin typeface="Times New Roman" panose="02020603050405020304" pitchFamily="18" charset="0"/>
                <a:ea typeface="宋体" panose="02010600030101010101" pitchFamily="2" charset="-122"/>
              </a:rPr>
              <a:t>：北京同仁堂</a:t>
            </a:r>
            <a:endParaRPr lang="zh-CN" altLang="en-US" sz="2000" dirty="0">
              <a:latin typeface="Times New Roman" panose="02020603050405020304" pitchFamily="18" charset="0"/>
              <a:ea typeface="宋体" panose="02010600030101010101" pitchFamily="2" charset="-122"/>
            </a:endParaRPr>
          </a:p>
          <a:p>
            <a:pPr eaLnBrk="1" hangingPunct="1">
              <a:lnSpc>
                <a:spcPct val="130000"/>
              </a:lnSpc>
            </a:pPr>
            <a:r>
              <a:rPr lang="en-US" altLang="zh-CN" sz="2000" dirty="0">
                <a:latin typeface="Times New Roman" panose="02020603050405020304" pitchFamily="18" charset="0"/>
                <a:ea typeface="宋体" panose="02010600030101010101" pitchFamily="2" charset="-122"/>
              </a:rPr>
              <a:t>1. </a:t>
            </a:r>
            <a:r>
              <a:rPr lang="zh-CN" altLang="en-US" sz="2000" dirty="0">
                <a:latin typeface="Times New Roman" panose="02020603050405020304" pitchFamily="18" charset="0"/>
                <a:ea typeface="宋体" panose="02010600030101010101" pitchFamily="2" charset="-122"/>
              </a:rPr>
              <a:t>首页（</a:t>
            </a:r>
            <a:r>
              <a:rPr lang="en-US" altLang="zh-CN" sz="2000" dirty="0">
                <a:latin typeface="Times New Roman" panose="02020603050405020304" pitchFamily="18" charset="0"/>
                <a:ea typeface="宋体" panose="02010600030101010101" pitchFamily="2" charset="-122"/>
              </a:rPr>
              <a:t>Home</a:t>
            </a:r>
            <a:r>
              <a:rPr lang="zh-CN" altLang="en-US" sz="2000" dirty="0">
                <a:latin typeface="Times New Roman" panose="02020603050405020304" pitchFamily="18" charset="0"/>
                <a:ea typeface="宋体" panose="02010600030101010101" pitchFamily="2" charset="-122"/>
              </a:rPr>
              <a:t>）           		    </a:t>
            </a:r>
            <a:endParaRPr lang="zh-CN" altLang="en-US" sz="2000" dirty="0">
              <a:latin typeface="Times New Roman" panose="02020603050405020304" pitchFamily="18" charset="0"/>
              <a:ea typeface="宋体" panose="02010600030101010101" pitchFamily="2" charset="-122"/>
            </a:endParaRPr>
          </a:p>
          <a:p>
            <a:pPr eaLnBrk="1" hangingPunct="1">
              <a:lnSpc>
                <a:spcPct val="130000"/>
              </a:lnSpc>
            </a:pPr>
            <a:r>
              <a:rPr lang="en-US" altLang="zh-CN" sz="2000" dirty="0">
                <a:latin typeface="Times New Roman" panose="02020603050405020304" pitchFamily="18" charset="0"/>
                <a:ea typeface="宋体" panose="02010600030101010101" pitchFamily="2" charset="-122"/>
              </a:rPr>
              <a:t>2. </a:t>
            </a:r>
            <a:r>
              <a:rPr lang="zh-CN" altLang="en-US" sz="2000" dirty="0">
                <a:latin typeface="Times New Roman" panose="02020603050405020304" pitchFamily="18" charset="0"/>
                <a:ea typeface="宋体" panose="02010600030101010101" pitchFamily="2" charset="-122"/>
              </a:rPr>
              <a:t>走进同仁堂（</a:t>
            </a:r>
            <a:r>
              <a:rPr lang="en-US" altLang="zh-CN" sz="2000" dirty="0">
                <a:latin typeface="Times New Roman" panose="02020603050405020304" pitchFamily="18" charset="0"/>
                <a:ea typeface="宋体" panose="02010600030101010101" pitchFamily="2" charset="-122"/>
              </a:rPr>
              <a:t>About TRT</a:t>
            </a:r>
            <a:r>
              <a:rPr lang="zh-CN" altLang="en-US" sz="2000" dirty="0">
                <a:latin typeface="Times New Roman" panose="02020603050405020304" pitchFamily="18" charset="0"/>
                <a:ea typeface="宋体" panose="02010600030101010101" pitchFamily="2" charset="-122"/>
              </a:rPr>
              <a:t>）   </a:t>
            </a:r>
            <a:endParaRPr lang="zh-CN" altLang="en-US" sz="2000" dirty="0">
              <a:latin typeface="Times New Roman" panose="02020603050405020304" pitchFamily="18" charset="0"/>
              <a:ea typeface="宋体" panose="02010600030101010101" pitchFamily="2" charset="-122"/>
            </a:endParaRPr>
          </a:p>
          <a:p>
            <a:pPr eaLnBrk="1" hangingPunct="1">
              <a:lnSpc>
                <a:spcPct val="130000"/>
              </a:lnSpc>
            </a:pPr>
            <a:r>
              <a:rPr lang="en-US" altLang="zh-CN" sz="2000" dirty="0">
                <a:latin typeface="Times New Roman" panose="02020603050405020304" pitchFamily="18" charset="0"/>
                <a:ea typeface="宋体" panose="02010600030101010101" pitchFamily="2" charset="-122"/>
              </a:rPr>
              <a:t>3. </a:t>
            </a:r>
            <a:r>
              <a:rPr lang="zh-CN" altLang="en-US" sz="2000" dirty="0">
                <a:latin typeface="Times New Roman" panose="02020603050405020304" pitchFamily="18" charset="0"/>
                <a:ea typeface="宋体" panose="02010600030101010101" pitchFamily="2" charset="-122"/>
              </a:rPr>
              <a:t>新闻中心（</a:t>
            </a:r>
            <a:r>
              <a:rPr lang="en-US" altLang="zh-CN" sz="2000" dirty="0">
                <a:latin typeface="Times New Roman" panose="02020603050405020304" pitchFamily="18" charset="0"/>
                <a:ea typeface="宋体" panose="02010600030101010101" pitchFamily="2" charset="-122"/>
              </a:rPr>
              <a:t>News</a:t>
            </a:r>
            <a:r>
              <a:rPr lang="zh-CN" altLang="en-US" sz="2000" dirty="0">
                <a:latin typeface="Times New Roman" panose="02020603050405020304" pitchFamily="18" charset="0"/>
                <a:ea typeface="宋体" panose="02010600030101010101" pitchFamily="2" charset="-122"/>
              </a:rPr>
              <a:t>）        		   </a:t>
            </a:r>
            <a:endParaRPr lang="zh-CN" altLang="en-US" sz="2000" dirty="0">
              <a:latin typeface="Times New Roman" panose="02020603050405020304" pitchFamily="18" charset="0"/>
              <a:ea typeface="宋体" panose="02010600030101010101" pitchFamily="2" charset="-122"/>
            </a:endParaRPr>
          </a:p>
          <a:p>
            <a:pPr eaLnBrk="1" hangingPunct="1">
              <a:lnSpc>
                <a:spcPct val="130000"/>
              </a:lnSpc>
            </a:pPr>
            <a:r>
              <a:rPr lang="en-US" altLang="zh-CN" sz="2000" dirty="0">
                <a:latin typeface="Times New Roman" panose="02020603050405020304" pitchFamily="18" charset="0"/>
                <a:ea typeface="宋体" panose="02010600030101010101" pitchFamily="2" charset="-122"/>
              </a:rPr>
              <a:t>4. </a:t>
            </a:r>
            <a:r>
              <a:rPr lang="zh-CN" altLang="en-US" sz="2000" dirty="0">
                <a:latin typeface="Times New Roman" panose="02020603050405020304" pitchFamily="18" charset="0"/>
                <a:ea typeface="宋体" panose="02010600030101010101" pitchFamily="2" charset="-122"/>
              </a:rPr>
              <a:t>同仁堂旗下（</a:t>
            </a:r>
            <a:r>
              <a:rPr lang="en-US" altLang="zh-CN" sz="2000" dirty="0">
                <a:latin typeface="Times New Roman" panose="02020603050405020304" pitchFamily="18" charset="0"/>
                <a:ea typeface="宋体" panose="02010600030101010101" pitchFamily="2" charset="-122"/>
              </a:rPr>
              <a:t>Subsidiary</a:t>
            </a:r>
            <a:r>
              <a:rPr lang="zh-CN" altLang="en-US" sz="2000" dirty="0">
                <a:latin typeface="Times New Roman" panose="02020603050405020304" pitchFamily="18" charset="0"/>
                <a:ea typeface="宋体" panose="02010600030101010101" pitchFamily="2" charset="-122"/>
              </a:rPr>
              <a:t>）  </a:t>
            </a:r>
            <a:endParaRPr lang="zh-CN" altLang="en-US" sz="2000" dirty="0">
              <a:latin typeface="Times New Roman" panose="02020603050405020304" pitchFamily="18" charset="0"/>
              <a:ea typeface="宋体" panose="02010600030101010101" pitchFamily="2" charset="-122"/>
            </a:endParaRPr>
          </a:p>
          <a:p>
            <a:pPr eaLnBrk="1" hangingPunct="1">
              <a:lnSpc>
                <a:spcPct val="130000"/>
              </a:lnSpc>
            </a:pPr>
            <a:r>
              <a:rPr lang="en-US" altLang="zh-CN" sz="2000" dirty="0">
                <a:latin typeface="Times New Roman" panose="02020603050405020304" pitchFamily="18" charset="0"/>
                <a:ea typeface="宋体" panose="02010600030101010101" pitchFamily="2" charset="-122"/>
              </a:rPr>
              <a:t>5. </a:t>
            </a:r>
            <a:r>
              <a:rPr lang="zh-CN" altLang="en-US" sz="2000" dirty="0">
                <a:latin typeface="Times New Roman" panose="02020603050405020304" pitchFamily="18" charset="0"/>
                <a:ea typeface="宋体" panose="02010600030101010101" pitchFamily="2" charset="-122"/>
              </a:rPr>
              <a:t>全球分布（</a:t>
            </a:r>
            <a:r>
              <a:rPr lang="en-US" altLang="zh-CN" sz="2000" dirty="0">
                <a:latin typeface="Times New Roman" panose="02020603050405020304" pitchFamily="18" charset="0"/>
                <a:ea typeface="宋体" panose="02010600030101010101" pitchFamily="2" charset="-122"/>
              </a:rPr>
              <a:t>Global distribution</a:t>
            </a:r>
            <a:r>
              <a:rPr lang="zh-CN" altLang="en-US" sz="2000" dirty="0">
                <a:latin typeface="Times New Roman" panose="02020603050405020304" pitchFamily="18" charset="0"/>
                <a:ea typeface="宋体" panose="02010600030101010101" pitchFamily="2" charset="-122"/>
              </a:rPr>
              <a:t>） </a:t>
            </a:r>
            <a:endParaRPr lang="zh-CN" altLang="en-US" sz="2000" dirty="0">
              <a:latin typeface="Times New Roman" panose="02020603050405020304" pitchFamily="18" charset="0"/>
              <a:ea typeface="宋体" panose="02010600030101010101" pitchFamily="2" charset="-122"/>
            </a:endParaRPr>
          </a:p>
        </p:txBody>
      </p:sp>
    </p:spTree>
  </p:cSld>
  <p:clrMapOvr>
    <a:masterClrMapping/>
  </p:clrMapOvr>
  <p:transition>
    <p:fade/>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2465" name="Rectangle 2"/>
          <p:cNvSpPr>
            <a:spLocks noGrp="1"/>
          </p:cNvSpPr>
          <p:nvPr>
            <p:ph type="title"/>
          </p:nvPr>
        </p:nvSpPr>
        <p:spPr>
          <a:xfrm>
            <a:off x="3143250" y="981075"/>
            <a:ext cx="7313613" cy="1143000"/>
          </a:xfrm>
        </p:spPr>
        <p:txBody>
          <a:bodyPr vert="horz" wrap="square" lIns="91440" tIns="45720" rIns="91440" bIns="45720" anchor="b" anchorCtr="0"/>
          <a:p>
            <a:pPr eaLnBrk="1" hangingPunct="1"/>
            <a:r>
              <a:rPr lang="zh-CN" altLang="en-US" b="1" dirty="0">
                <a:latin typeface="Times New Roman" panose="02020603050405020304" pitchFamily="18" charset="0"/>
                <a:ea typeface="宋体" panose="02010600030101010101" pitchFamily="2" charset="-122"/>
              </a:rPr>
              <a:t>参考译文： </a:t>
            </a:r>
            <a:endParaRPr lang="zh-CN" altLang="en-US" b="1" dirty="0">
              <a:latin typeface="Times New Roman" panose="02020603050405020304" pitchFamily="18" charset="0"/>
              <a:ea typeface="宋体" panose="02010600030101010101" pitchFamily="2" charset="-122"/>
            </a:endParaRPr>
          </a:p>
        </p:txBody>
      </p:sp>
      <p:sp>
        <p:nvSpPr>
          <p:cNvPr id="62466" name="Rectangle 3"/>
          <p:cNvSpPr>
            <a:spLocks noGrp="1"/>
          </p:cNvSpPr>
          <p:nvPr>
            <p:ph type="body" idx="4294967295"/>
          </p:nvPr>
        </p:nvSpPr>
        <p:spPr>
          <a:xfrm>
            <a:off x="1824355" y="2564765"/>
            <a:ext cx="9711055" cy="4114800"/>
          </a:xfrm>
        </p:spPr>
        <p:txBody>
          <a:bodyPr vert="horz" wrap="square" lIns="91440" tIns="45720" rIns="91440" bIns="45720" anchor="t" anchorCtr="0"/>
          <a:p>
            <a:pPr eaLnBrk="1" hangingPunct="1">
              <a:lnSpc>
                <a:spcPct val="120000"/>
              </a:lnSpc>
            </a:pPr>
            <a:r>
              <a:rPr lang="en-US" altLang="zh-CN" sz="2000" dirty="0">
                <a:latin typeface="Times New Roman" panose="02020603050405020304" pitchFamily="18" charset="0"/>
                <a:ea typeface="宋体" panose="02010600030101010101" pitchFamily="2" charset="-122"/>
              </a:rPr>
              <a:t>A</a:t>
            </a:r>
            <a:r>
              <a:rPr lang="zh-CN" altLang="en-US" sz="2000" dirty="0">
                <a:latin typeface="Times New Roman" panose="02020603050405020304" pitchFamily="18" charset="0"/>
                <a:ea typeface="宋体" panose="02010600030101010101" pitchFamily="2" charset="-122"/>
              </a:rPr>
              <a:t>：北京同仁堂</a:t>
            </a:r>
            <a:endParaRPr lang="zh-CN" altLang="en-US" sz="2000" dirty="0">
              <a:latin typeface="Times New Roman" panose="02020603050405020304" pitchFamily="18" charset="0"/>
              <a:ea typeface="宋体" panose="02010600030101010101" pitchFamily="2" charset="-122"/>
            </a:endParaRPr>
          </a:p>
          <a:p>
            <a:pPr eaLnBrk="1" hangingPunct="1">
              <a:lnSpc>
                <a:spcPct val="120000"/>
              </a:lnSpc>
            </a:pPr>
            <a:r>
              <a:rPr lang="en-US" altLang="zh-CN" sz="2000" dirty="0">
                <a:latin typeface="Times New Roman" panose="02020603050405020304" pitchFamily="18" charset="0"/>
                <a:ea typeface="宋体" panose="02010600030101010101" pitchFamily="2" charset="-122"/>
              </a:rPr>
              <a:t>1. </a:t>
            </a:r>
            <a:r>
              <a:rPr lang="zh-CN" altLang="en-US" sz="2000" dirty="0">
                <a:latin typeface="Times New Roman" panose="02020603050405020304" pitchFamily="18" charset="0"/>
                <a:ea typeface="宋体" panose="02010600030101010101" pitchFamily="2" charset="-122"/>
              </a:rPr>
              <a:t>首页（</a:t>
            </a:r>
            <a:r>
              <a:rPr lang="en-US" altLang="zh-CN" sz="2000" dirty="0">
                <a:latin typeface="Times New Roman" panose="02020603050405020304" pitchFamily="18" charset="0"/>
                <a:ea typeface="宋体" panose="02010600030101010101" pitchFamily="2" charset="-122"/>
              </a:rPr>
              <a:t>Home</a:t>
            </a:r>
            <a:r>
              <a:rPr lang="zh-CN" altLang="en-US" sz="2000" dirty="0">
                <a:latin typeface="Times New Roman" panose="02020603050405020304" pitchFamily="18" charset="0"/>
                <a:ea typeface="宋体" panose="02010600030101010101" pitchFamily="2" charset="-122"/>
              </a:rPr>
              <a:t>）：根据英文网站的习惯，首页一般用</a:t>
            </a:r>
            <a:r>
              <a:rPr lang="en-US" altLang="zh-CN" sz="2000" dirty="0">
                <a:latin typeface="Times New Roman" panose="02020603050405020304" pitchFamily="18" charset="0"/>
                <a:ea typeface="宋体" panose="02010600030101010101" pitchFamily="2" charset="-122"/>
              </a:rPr>
              <a:t>Home</a:t>
            </a:r>
            <a:r>
              <a:rPr lang="zh-CN" altLang="en-US" sz="2000" dirty="0">
                <a:latin typeface="Times New Roman" panose="02020603050405020304" pitchFamily="18" charset="0"/>
                <a:ea typeface="宋体" panose="02010600030101010101" pitchFamily="2" charset="-122"/>
              </a:rPr>
              <a:t>或者</a:t>
            </a:r>
            <a:r>
              <a:rPr lang="en-US" altLang="zh-CN" sz="2000" dirty="0">
                <a:latin typeface="Times New Roman" panose="02020603050405020304" pitchFamily="18" charset="0"/>
                <a:ea typeface="宋体" panose="02010600030101010101" pitchFamily="2" charset="-122"/>
              </a:rPr>
              <a:t>Home Page</a:t>
            </a:r>
            <a:r>
              <a:rPr lang="zh-CN" altLang="en-US" sz="2000" dirty="0">
                <a:latin typeface="Times New Roman" panose="02020603050405020304" pitchFamily="18" charset="0"/>
                <a:ea typeface="宋体" panose="02010600030101010101" pitchFamily="2" charset="-122"/>
              </a:rPr>
              <a:t>表达即可，但是有不少英文网站为了节省空间甚至把这一栏目省略，如美国广播公司（</a:t>
            </a:r>
            <a:r>
              <a:rPr lang="en-US" altLang="zh-CN" sz="2000" dirty="0">
                <a:latin typeface="Times New Roman" panose="02020603050405020304" pitchFamily="18" charset="0"/>
                <a:ea typeface="宋体" panose="02010600030101010101" pitchFamily="2" charset="-122"/>
              </a:rPr>
              <a:t>http://abc.go.com</a:t>
            </a:r>
            <a:r>
              <a:rPr lang="zh-CN" altLang="en-US" sz="2000" dirty="0">
                <a:latin typeface="Times New Roman" panose="02020603050405020304" pitchFamily="18" charset="0"/>
                <a:ea typeface="宋体" panose="02010600030101010101" pitchFamily="2" charset="-122"/>
              </a:rPr>
              <a:t>）和苹果公司（</a:t>
            </a:r>
            <a:r>
              <a:rPr lang="en-US" altLang="zh-CN" sz="2000" dirty="0">
                <a:latin typeface="Times New Roman" panose="02020603050405020304" pitchFamily="18" charset="0"/>
                <a:ea typeface="宋体" panose="02010600030101010101" pitchFamily="2" charset="-122"/>
              </a:rPr>
              <a:t>http://www.apple.com</a:t>
            </a:r>
            <a:r>
              <a:rPr lang="zh-CN" altLang="en-US" sz="2000" dirty="0">
                <a:latin typeface="Times New Roman" panose="02020603050405020304" pitchFamily="18" charset="0"/>
                <a:ea typeface="宋体" panose="02010600030101010101" pitchFamily="2" charset="-122"/>
              </a:rPr>
              <a:t>）。</a:t>
            </a:r>
            <a:endParaRPr lang="zh-CN" altLang="en-US" sz="2000" dirty="0">
              <a:latin typeface="Times New Roman" panose="02020603050405020304" pitchFamily="18" charset="0"/>
              <a:ea typeface="宋体" panose="02010600030101010101" pitchFamily="2" charset="-122"/>
            </a:endParaRPr>
          </a:p>
          <a:p>
            <a:pPr eaLnBrk="1" hangingPunct="1">
              <a:lnSpc>
                <a:spcPct val="120000"/>
              </a:lnSpc>
            </a:pPr>
            <a:r>
              <a:rPr lang="en-US" altLang="zh-CN" sz="2000" dirty="0">
                <a:latin typeface="Times New Roman" panose="02020603050405020304" pitchFamily="18" charset="0"/>
                <a:ea typeface="宋体" panose="02010600030101010101" pitchFamily="2" charset="-122"/>
              </a:rPr>
              <a:t>2. </a:t>
            </a:r>
            <a:r>
              <a:rPr lang="zh-CN" altLang="en-US" sz="2000" dirty="0">
                <a:latin typeface="Times New Roman" panose="02020603050405020304" pitchFamily="18" charset="0"/>
                <a:ea typeface="宋体" panose="02010600030101010101" pitchFamily="2" charset="-122"/>
              </a:rPr>
              <a:t>走进同仁堂（</a:t>
            </a:r>
            <a:r>
              <a:rPr lang="en-US" altLang="zh-CN" sz="2000" dirty="0">
                <a:latin typeface="Times New Roman" panose="02020603050405020304" pitchFamily="18" charset="0"/>
                <a:ea typeface="宋体" panose="02010600030101010101" pitchFamily="2" charset="-122"/>
              </a:rPr>
              <a:t>About TRT</a:t>
            </a:r>
            <a:r>
              <a:rPr lang="zh-CN" altLang="en-US" sz="2000" dirty="0">
                <a:latin typeface="Times New Roman" panose="02020603050405020304" pitchFamily="18" charset="0"/>
                <a:ea typeface="宋体" panose="02010600030101010101" pitchFamily="2" charset="-122"/>
              </a:rPr>
              <a:t>）：这部分其实是企业介绍，由于</a:t>
            </a:r>
            <a:r>
              <a:rPr lang="en-US" altLang="zh-CN" sz="2000" dirty="0">
                <a:latin typeface="Times New Roman" panose="02020603050405020304" pitchFamily="18" charset="0"/>
                <a:ea typeface="宋体" panose="02010600030101010101" pitchFamily="2" charset="-122"/>
              </a:rPr>
              <a:t>Tongrentang</a:t>
            </a:r>
            <a:r>
              <a:rPr lang="zh-CN" altLang="en-US" sz="2000" dirty="0">
                <a:latin typeface="Times New Roman" panose="02020603050405020304" pitchFamily="18" charset="0"/>
                <a:ea typeface="宋体" panose="02010600030101010101" pitchFamily="2" charset="-122"/>
              </a:rPr>
              <a:t>比较长，所以网站用了</a:t>
            </a:r>
            <a:r>
              <a:rPr lang="en-US" altLang="zh-CN" sz="2000" dirty="0">
                <a:latin typeface="Times New Roman" panose="02020603050405020304" pitchFamily="18" charset="0"/>
                <a:ea typeface="宋体" panose="02010600030101010101" pitchFamily="2" charset="-122"/>
              </a:rPr>
              <a:t>TRT</a:t>
            </a:r>
            <a:r>
              <a:rPr lang="zh-CN" altLang="en-US" sz="2000" dirty="0">
                <a:latin typeface="Times New Roman" panose="02020603050405020304" pitchFamily="18" charset="0"/>
                <a:ea typeface="宋体" panose="02010600030101010101" pitchFamily="2" charset="-122"/>
              </a:rPr>
              <a:t>缩略形式，对于访问者来说也不会造成理解上的困难，所以为了节省空间，这样翻译是恰当的。 </a:t>
            </a:r>
            <a:endParaRPr lang="zh-CN" altLang="en-US" sz="2000" dirty="0">
              <a:latin typeface="Times New Roman" panose="02020603050405020304" pitchFamily="18" charset="0"/>
              <a:ea typeface="宋体" panose="02010600030101010101" pitchFamily="2" charset="-122"/>
            </a:endParaRPr>
          </a:p>
        </p:txBody>
      </p:sp>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49859" name="Rectangle 3"/>
          <p:cNvSpPr>
            <a:spLocks noGrp="1" noChangeArrowheads="1"/>
          </p:cNvSpPr>
          <p:nvPr>
            <p:ph type="body" idx="4294967295"/>
          </p:nvPr>
        </p:nvSpPr>
        <p:spPr>
          <a:xfrm>
            <a:off x="2894013" y="1827213"/>
            <a:ext cx="7313613" cy="4114800"/>
          </a:xfrm>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None/>
              <a:defRPr/>
            </a:pPr>
            <a:r>
              <a:rPr kumimoji="0" lang="en-US" altLang="zh-CN" sz="2000" b="1" i="0" u="none" strike="noStrike" kern="0" cap="none" spc="0" normalizeH="0" baseline="0" noProof="0" smtClean="0">
                <a:ln>
                  <a:noFill/>
                </a:ln>
                <a:solidFill>
                  <a:srgbClr val="006699"/>
                </a:solidFill>
                <a:effectLst>
                  <a:outerShdw blurRad="38100" dist="38100" dir="2700000" algn="tl">
                    <a:srgbClr val="C0C0C0"/>
                  </a:outerShdw>
                </a:effectLst>
                <a:uLnTx/>
                <a:uFillTx/>
                <a:latin typeface="Times New Roman" panose="02020603050405020304" pitchFamily="18" charset="0"/>
                <a:ea typeface="宋体" panose="02010600030101010101" pitchFamily="2" charset="-122"/>
                <a:cs typeface="+mn-cs"/>
              </a:rPr>
              <a:t>           </a:t>
            </a:r>
            <a:r>
              <a:rPr kumimoji="0" lang="en-US" altLang="zh-CN" sz="2800" b="1" i="0" u="none" strike="noStrike" kern="0" cap="none" spc="0" normalizeH="0" baseline="0" noProof="0" smtClean="0">
                <a:ln>
                  <a:noFill/>
                </a:ln>
                <a:solidFill>
                  <a:srgbClr val="006699"/>
                </a:solidFill>
                <a:effectLst>
                  <a:outerShdw blurRad="38100" dist="38100" dir="2700000" algn="tl">
                    <a:srgbClr val="C0C0C0"/>
                  </a:outerShdw>
                </a:effectLst>
                <a:uLnTx/>
                <a:uFillTx/>
                <a:latin typeface="Times New Roman" panose="02020603050405020304" pitchFamily="18" charset="0"/>
                <a:ea typeface="宋体" panose="02010600030101010101" pitchFamily="2" charset="-122"/>
                <a:cs typeface="+mn-cs"/>
              </a:rPr>
              <a:t> </a:t>
            </a:r>
            <a:r>
              <a:rPr kumimoji="0" lang="zh-CN" altLang="en-US" sz="2800" b="1" i="0" u="none" strike="noStrike" kern="0" cap="none" spc="0" normalizeH="0" baseline="0" noProof="0" smtClean="0">
                <a:ln>
                  <a:noFill/>
                </a:ln>
                <a:solidFill>
                  <a:srgbClr val="006699"/>
                </a:solidFill>
                <a:effectLst>
                  <a:outerShdw blurRad="38100" dist="38100" dir="2700000" algn="tl">
                    <a:srgbClr val="C0C0C0"/>
                  </a:outerShdw>
                </a:effectLst>
                <a:uLnTx/>
                <a:uFillTx/>
                <a:latin typeface="Times New Roman" panose="02020603050405020304" pitchFamily="18" charset="0"/>
                <a:ea typeface="宋体" panose="02010600030101010101" pitchFamily="2" charset="-122"/>
                <a:cs typeface="+mn-cs"/>
              </a:rPr>
              <a:t>教学重点</a:t>
            </a:r>
            <a:endParaRPr kumimoji="0" lang="zh-CN" altLang="en-US" sz="2800" b="1" i="0" u="none" strike="noStrike" kern="0" cap="none" spc="0" normalizeH="0" baseline="0" noProof="0" smtClean="0">
              <a:ln>
                <a:noFill/>
              </a:ln>
              <a:solidFill>
                <a:srgbClr val="006699"/>
              </a:solidFill>
              <a:effectLst>
                <a:outerShdw blurRad="38100" dist="38100" dir="2700000" algn="tl">
                  <a:srgbClr val="C0C0C0"/>
                </a:outerShdw>
              </a:effectLst>
              <a:uLnTx/>
              <a:uFillTx/>
              <a:latin typeface="Times New Roman" panose="02020603050405020304" pitchFamily="18" charset="0"/>
              <a:ea typeface="宋体" panose="02010600030101010101" pitchFamily="2" charset="-122"/>
              <a:cs typeface="+mn-cs"/>
            </a:endParaRPr>
          </a:p>
          <a:p>
            <a:pPr marL="342900" marR="0" lvl="0" indent="-342900" algn="l"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Char char="¡"/>
              <a:defRPr/>
            </a:pPr>
            <a:endParaRPr kumimoji="0" lang="zh-CN" altLang="en-US" sz="2800" b="1" i="0" u="none" strike="noStrike" kern="0" cap="none" spc="0" normalizeH="0" baseline="0" noProof="0" smtClean="0">
              <a:ln>
                <a:noFill/>
              </a:ln>
              <a:solidFill>
                <a:srgbClr val="006699"/>
              </a:solidFill>
              <a:effectLst>
                <a:outerShdw blurRad="38100" dist="38100" dir="2700000" algn="tl">
                  <a:srgbClr val="C0C0C0"/>
                </a:outerShdw>
              </a:effectLst>
              <a:uLnTx/>
              <a:uFillTx/>
              <a:latin typeface="Times New Roman" panose="02020603050405020304" pitchFamily="18" charset="0"/>
              <a:ea typeface="宋体" panose="02010600030101010101" pitchFamily="2" charset="-122"/>
              <a:cs typeface="+mn-cs"/>
            </a:endParaRPr>
          </a:p>
        </p:txBody>
      </p:sp>
      <p:sp>
        <p:nvSpPr>
          <p:cNvPr id="12290" name="Text Box 4"/>
          <p:cNvSpPr txBox="1"/>
          <p:nvPr/>
        </p:nvSpPr>
        <p:spPr>
          <a:xfrm>
            <a:off x="2999740" y="2564765"/>
            <a:ext cx="2970530" cy="1291590"/>
          </a:xfrm>
          <a:prstGeom prst="rect">
            <a:avLst/>
          </a:prstGeom>
          <a:solidFill>
            <a:schemeClr val="accent2"/>
          </a:solidFill>
          <a:ln w="9525" cap="flat" cmpd="sng">
            <a:solidFill>
              <a:schemeClr val="tx2"/>
            </a:solidFill>
            <a:prstDash val="solid"/>
            <a:miter/>
            <a:headEnd type="none" w="med" len="med"/>
            <a:tailEnd type="none" w="med" len="med"/>
          </a:ln>
        </p:spPr>
        <p:txBody>
          <a:bodyPr wrap="square" anchor="t" anchorCtr="0">
            <a:spAutoFit/>
          </a:bodyPr>
          <a:p>
            <a:pPr>
              <a:lnSpc>
                <a:spcPct val="130000"/>
              </a:lnSpc>
              <a:buClrTx/>
              <a:buFont typeface="Wingdings" panose="05000000000000000000" pitchFamily="2" charset="2"/>
            </a:pPr>
            <a:r>
              <a:rPr lang="en-US" altLang="zh-CN" sz="2000" b="1" dirty="0">
                <a:latin typeface="Times New Roman" panose="02020603050405020304" pitchFamily="18" charset="0"/>
              </a:rPr>
              <a:t>1. </a:t>
            </a:r>
            <a:r>
              <a:rPr lang="zh-CN" altLang="en-US" sz="2000" b="1" dirty="0">
                <a:latin typeface="Times New Roman" panose="02020603050405020304" pitchFamily="18" charset="0"/>
              </a:rPr>
              <a:t>企业网站的语言特点；</a:t>
            </a:r>
            <a:endParaRPr lang="zh-CN" altLang="en-US" sz="2000" b="1" dirty="0">
              <a:latin typeface="Times New Roman" panose="02020603050405020304" pitchFamily="18" charset="0"/>
            </a:endParaRPr>
          </a:p>
          <a:p>
            <a:pPr>
              <a:lnSpc>
                <a:spcPct val="130000"/>
              </a:lnSpc>
              <a:buClrTx/>
              <a:buFont typeface="Wingdings" panose="05000000000000000000" pitchFamily="2" charset="2"/>
            </a:pPr>
            <a:r>
              <a:rPr lang="en-US" altLang="zh-CN" sz="2000" b="1" dirty="0">
                <a:latin typeface="Times New Roman" panose="02020603050405020304" pitchFamily="18" charset="0"/>
              </a:rPr>
              <a:t>2. </a:t>
            </a:r>
            <a:r>
              <a:rPr lang="zh-CN" altLang="en-US" sz="2000" b="1" dirty="0">
                <a:latin typeface="Times New Roman" panose="02020603050405020304" pitchFamily="18" charset="0"/>
              </a:rPr>
              <a:t>企业网站的翻译技巧；</a:t>
            </a:r>
            <a:endParaRPr lang="zh-CN" altLang="en-US" sz="2000" b="1" dirty="0">
              <a:latin typeface="Times New Roman" panose="02020603050405020304" pitchFamily="18" charset="0"/>
            </a:endParaRPr>
          </a:p>
          <a:p>
            <a:pPr>
              <a:lnSpc>
                <a:spcPct val="130000"/>
              </a:lnSpc>
              <a:buClrTx/>
              <a:buFont typeface="Wingdings" panose="05000000000000000000" pitchFamily="2" charset="2"/>
            </a:pPr>
            <a:r>
              <a:rPr lang="en-US" altLang="zh-CN" sz="2000" b="1" dirty="0">
                <a:latin typeface="Times New Roman" panose="02020603050405020304" pitchFamily="18" charset="0"/>
              </a:rPr>
              <a:t>3. </a:t>
            </a:r>
            <a:r>
              <a:rPr lang="zh-CN" altLang="en-US" sz="2000" b="1" dirty="0">
                <a:latin typeface="Times New Roman" panose="02020603050405020304" pitchFamily="18" charset="0"/>
              </a:rPr>
              <a:t>商务翻译中的编译。</a:t>
            </a:r>
            <a:endParaRPr lang="zh-CN" altLang="en-US" sz="2000" b="1" dirty="0">
              <a:latin typeface="Times New Roman" panose="02020603050405020304" pitchFamily="18" charset="0"/>
            </a:endParaRPr>
          </a:p>
        </p:txBody>
      </p:sp>
      <p:sp>
        <p:nvSpPr>
          <p:cNvPr id="249861" name="Rectangle 5"/>
          <p:cNvSpPr>
            <a:spLocks noChangeArrowheads="1"/>
          </p:cNvSpPr>
          <p:nvPr/>
        </p:nvSpPr>
        <p:spPr bwMode="auto">
          <a:xfrm>
            <a:off x="7452360" y="1827530"/>
            <a:ext cx="1955800" cy="521970"/>
          </a:xfrm>
          <a:prstGeom prst="rect">
            <a:avLst/>
          </a:prstGeom>
          <a:noFill/>
          <a:ln w="9525">
            <a:noFill/>
            <a:miter lim="800000"/>
          </a:ln>
          <a:effectLst/>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800" b="1" i="0" u="none" strike="noStrike" kern="1200" cap="none" spc="0" normalizeH="0" baseline="0" noProof="0">
                <a:ln>
                  <a:noFill/>
                </a:ln>
                <a:solidFill>
                  <a:srgbClr val="006699"/>
                </a:solidFill>
                <a:effectLst>
                  <a:outerShdw blurRad="38100" dist="38100" dir="2700000" algn="tl">
                    <a:srgbClr val="C0C0C0"/>
                  </a:outerShdw>
                </a:effectLst>
                <a:uLnTx/>
                <a:uFillTx/>
                <a:latin typeface="Times New Roman" panose="02020603050405020304" pitchFamily="18" charset="0"/>
                <a:cs typeface="+mn-cs"/>
                <a:sym typeface="+mn-ea"/>
              </a:rPr>
              <a:t>教学难点</a:t>
            </a:r>
            <a:endParaRPr kumimoji="0" lang="zh-CN" altLang="en-US" sz="2800" b="1" i="0" u="none" strike="noStrike" kern="1200" cap="none" spc="0" normalizeH="0" baseline="0" noProof="0">
              <a:ln>
                <a:noFill/>
              </a:ln>
              <a:solidFill>
                <a:srgbClr val="006699"/>
              </a:solidFill>
              <a:effectLst>
                <a:outerShdw blurRad="38100" dist="38100" dir="2700000" algn="tl">
                  <a:srgbClr val="C0C0C0"/>
                </a:outerShdw>
              </a:effectLst>
              <a:uLnTx/>
              <a:uFillTx/>
              <a:latin typeface="Times New Roman" panose="02020603050405020304" pitchFamily="18" charset="0"/>
              <a:cs typeface="+mn-cs"/>
              <a:sym typeface="+mn-ea"/>
            </a:endParaRPr>
          </a:p>
        </p:txBody>
      </p:sp>
      <p:sp>
        <p:nvSpPr>
          <p:cNvPr id="12292" name="Text Box 6"/>
          <p:cNvSpPr txBox="1"/>
          <p:nvPr/>
        </p:nvSpPr>
        <p:spPr>
          <a:xfrm>
            <a:off x="6816090" y="2708910"/>
            <a:ext cx="3263265" cy="398780"/>
          </a:xfrm>
          <a:prstGeom prst="rect">
            <a:avLst/>
          </a:prstGeom>
          <a:solidFill>
            <a:schemeClr val="accent2"/>
          </a:solidFill>
          <a:ln w="9525" cap="flat" cmpd="sng">
            <a:solidFill>
              <a:schemeClr val="tx2"/>
            </a:solidFill>
            <a:prstDash val="solid"/>
            <a:miter/>
            <a:headEnd type="none" w="med" len="med"/>
            <a:tailEnd type="none" w="med" len="med"/>
          </a:ln>
        </p:spPr>
        <p:txBody>
          <a:bodyPr wrap="square" anchor="t" anchorCtr="0">
            <a:spAutoFit/>
          </a:bodyPr>
          <a:p>
            <a:pPr>
              <a:spcBef>
                <a:spcPct val="50000"/>
              </a:spcBef>
              <a:buClrTx/>
              <a:buFont typeface="Wingdings" panose="05000000000000000000" pitchFamily="2" charset="2"/>
            </a:pPr>
            <a:r>
              <a:rPr lang="zh-CN" altLang="en-US" sz="2000" b="1" dirty="0">
                <a:latin typeface="Times New Roman" panose="02020603050405020304" pitchFamily="18" charset="0"/>
              </a:rPr>
              <a:t>翻译技巧中编译的灵活应用</a:t>
            </a:r>
            <a:r>
              <a:rPr lang="zh-CN" altLang="en-US" sz="2000" dirty="0">
                <a:latin typeface="Times New Roman" panose="02020603050405020304" pitchFamily="18" charset="0"/>
              </a:rPr>
              <a:t> </a:t>
            </a:r>
            <a:endParaRPr lang="zh-CN" altLang="en-US" sz="2000" dirty="0">
              <a:latin typeface="Times New Roman" panose="02020603050405020304" pitchFamily="18" charset="0"/>
            </a:endParaRPr>
          </a:p>
        </p:txBody>
      </p:sp>
    </p:spTree>
  </p:cSld>
  <p:clrMapOvr>
    <a:masterClrMapping/>
  </p:clrMapOvr>
  <p:transition>
    <p:fade/>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3489" name="Rectangle 3"/>
          <p:cNvSpPr>
            <a:spLocks noGrp="1"/>
          </p:cNvSpPr>
          <p:nvPr>
            <p:ph type="body" idx="4294967295"/>
          </p:nvPr>
        </p:nvSpPr>
        <p:spPr>
          <a:xfrm>
            <a:off x="1988820" y="981075"/>
            <a:ext cx="9653270" cy="5681980"/>
          </a:xfrm>
          <a:solidFill>
            <a:schemeClr val="bg1"/>
          </a:solidFill>
        </p:spPr>
        <p:txBody>
          <a:bodyPr vert="horz" wrap="square" lIns="91440" tIns="45720" rIns="91440" bIns="45720" anchor="t" anchorCtr="0"/>
          <a:p>
            <a:pPr eaLnBrk="1" hangingPunct="1">
              <a:lnSpc>
                <a:spcPct val="140000"/>
              </a:lnSpc>
            </a:pPr>
            <a:r>
              <a:rPr lang="en-US" altLang="zh-CN" sz="2000" dirty="0">
                <a:latin typeface="Times New Roman" panose="02020603050405020304" pitchFamily="18" charset="0"/>
                <a:ea typeface="宋体" panose="02010600030101010101" pitchFamily="2" charset="-122"/>
              </a:rPr>
              <a:t>3. </a:t>
            </a:r>
            <a:r>
              <a:rPr lang="zh-CN" altLang="en-US" sz="2000" dirty="0">
                <a:latin typeface="Times New Roman" panose="02020603050405020304" pitchFamily="18" charset="0"/>
                <a:ea typeface="宋体" panose="02010600030101010101" pitchFamily="2" charset="-122"/>
              </a:rPr>
              <a:t>新闻中心（</a:t>
            </a:r>
            <a:r>
              <a:rPr lang="en-US" altLang="zh-CN" sz="2000" dirty="0">
                <a:latin typeface="Times New Roman" panose="02020603050405020304" pitchFamily="18" charset="0"/>
                <a:ea typeface="宋体" panose="02010600030101010101" pitchFamily="2" charset="-122"/>
              </a:rPr>
              <a:t>News</a:t>
            </a:r>
            <a:r>
              <a:rPr lang="zh-CN" altLang="en-US" sz="2000" dirty="0">
                <a:latin typeface="Times New Roman" panose="02020603050405020304" pitchFamily="18" charset="0"/>
                <a:ea typeface="宋体" panose="02010600030101010101" pitchFamily="2" charset="-122"/>
              </a:rPr>
              <a:t>）：国内很多网站比较习惯用“新闻中心”，如海尔集团（</a:t>
            </a:r>
            <a:r>
              <a:rPr lang="en-US" altLang="zh-CN" sz="2000" dirty="0">
                <a:latin typeface="Times New Roman" panose="02020603050405020304" pitchFamily="18" charset="0"/>
                <a:ea typeface="宋体" panose="02010600030101010101" pitchFamily="2" charset="-122"/>
              </a:rPr>
              <a:t>http://www.haier.cn</a:t>
            </a:r>
            <a:r>
              <a:rPr lang="zh-CN" altLang="en-US" sz="2000" dirty="0">
                <a:latin typeface="Times New Roman" panose="02020603050405020304" pitchFamily="18" charset="0"/>
                <a:ea typeface="宋体" panose="02010600030101010101" pitchFamily="2" charset="-122"/>
              </a:rPr>
              <a:t>），国外一般直接用</a:t>
            </a:r>
            <a:r>
              <a:rPr lang="en-US" altLang="zh-CN" sz="2000" dirty="0">
                <a:latin typeface="Times New Roman" panose="02020603050405020304" pitchFamily="18" charset="0"/>
                <a:ea typeface="宋体" panose="02010600030101010101" pitchFamily="2" charset="-122"/>
              </a:rPr>
              <a:t>News</a:t>
            </a:r>
            <a:r>
              <a:rPr lang="zh-CN" altLang="en-US" sz="2000" dirty="0">
                <a:latin typeface="Times New Roman" panose="02020603050405020304" pitchFamily="18" charset="0"/>
                <a:ea typeface="宋体" panose="02010600030101010101" pitchFamily="2" charset="-122"/>
              </a:rPr>
              <a:t>表达，简洁明了。当然，有的时候为了更好地吸引访问者的眼球，也可以用</a:t>
            </a:r>
            <a:r>
              <a:rPr lang="en-US" altLang="zh-CN" sz="2000" dirty="0">
                <a:latin typeface="Times New Roman" panose="02020603050405020304" pitchFamily="18" charset="0"/>
                <a:ea typeface="宋体" panose="02010600030101010101" pitchFamily="2" charset="-122"/>
              </a:rPr>
              <a:t>Hot News</a:t>
            </a:r>
            <a:r>
              <a:rPr lang="zh-CN" altLang="en-US" sz="2000" dirty="0">
                <a:latin typeface="Times New Roman" panose="02020603050405020304" pitchFamily="18" charset="0"/>
                <a:ea typeface="宋体" panose="02010600030101010101" pitchFamily="2" charset="-122"/>
              </a:rPr>
              <a:t>或</a:t>
            </a:r>
            <a:r>
              <a:rPr lang="en-US" altLang="zh-CN" sz="2000" dirty="0">
                <a:latin typeface="Times New Roman" panose="02020603050405020304" pitchFamily="18" charset="0"/>
                <a:ea typeface="宋体" panose="02010600030101010101" pitchFamily="2" charset="-122"/>
              </a:rPr>
              <a:t>Latest News</a:t>
            </a:r>
            <a:r>
              <a:rPr lang="zh-CN" altLang="en-US" sz="2000" dirty="0">
                <a:latin typeface="Times New Roman" panose="02020603050405020304" pitchFamily="18" charset="0"/>
                <a:ea typeface="宋体" panose="02010600030101010101" pitchFamily="2" charset="-122"/>
              </a:rPr>
              <a:t>等。</a:t>
            </a:r>
            <a:endParaRPr lang="zh-CN" altLang="en-US" sz="2000" dirty="0">
              <a:latin typeface="Times New Roman" panose="02020603050405020304" pitchFamily="18" charset="0"/>
              <a:ea typeface="宋体" panose="02010600030101010101" pitchFamily="2" charset="-122"/>
            </a:endParaRPr>
          </a:p>
          <a:p>
            <a:pPr eaLnBrk="1" hangingPunct="1">
              <a:lnSpc>
                <a:spcPct val="140000"/>
              </a:lnSpc>
            </a:pPr>
            <a:r>
              <a:rPr lang="en-US" altLang="zh-CN" sz="2000" dirty="0">
                <a:latin typeface="Times New Roman" panose="02020603050405020304" pitchFamily="18" charset="0"/>
                <a:ea typeface="宋体" panose="02010600030101010101" pitchFamily="2" charset="-122"/>
              </a:rPr>
              <a:t>4. </a:t>
            </a:r>
            <a:r>
              <a:rPr lang="zh-CN" altLang="en-US" sz="2000" dirty="0">
                <a:latin typeface="Times New Roman" panose="02020603050405020304" pitchFamily="18" charset="0"/>
                <a:ea typeface="宋体" panose="02010600030101010101" pitchFamily="2" charset="-122"/>
              </a:rPr>
              <a:t>同仁堂旗下</a:t>
            </a:r>
            <a:r>
              <a:rPr lang="en-US" altLang="zh-CN" sz="2000" dirty="0">
                <a:latin typeface="Times New Roman" panose="02020603050405020304" pitchFamily="18" charset="0"/>
                <a:ea typeface="宋体" panose="02010600030101010101" pitchFamily="2" charset="-122"/>
              </a:rPr>
              <a:t>(Subsidiary) </a:t>
            </a:r>
            <a:r>
              <a:rPr lang="zh-CN" altLang="en-US" sz="2000" dirty="0">
                <a:latin typeface="Times New Roman" panose="02020603050405020304" pitchFamily="18" charset="0"/>
                <a:ea typeface="宋体" panose="02010600030101010101" pitchFamily="2" charset="-122"/>
              </a:rPr>
              <a:t>：同仁堂旗下其实就是旗下的子公司介绍，因此，直接用</a:t>
            </a:r>
            <a:r>
              <a:rPr lang="en-US" altLang="zh-CN" sz="2000" dirty="0">
                <a:latin typeface="Times New Roman" panose="02020603050405020304" pitchFamily="18" charset="0"/>
                <a:ea typeface="宋体" panose="02010600030101010101" pitchFamily="2" charset="-122"/>
              </a:rPr>
              <a:t>Subsidiary</a:t>
            </a:r>
            <a:r>
              <a:rPr lang="zh-CN" altLang="en-US" sz="2000" dirty="0">
                <a:latin typeface="Times New Roman" panose="02020603050405020304" pitchFamily="18" charset="0"/>
                <a:ea typeface="宋体" panose="02010600030101010101" pitchFamily="2" charset="-122"/>
              </a:rPr>
              <a:t>来翻译。 </a:t>
            </a:r>
            <a:endParaRPr lang="zh-CN" altLang="en-US" sz="2000" dirty="0">
              <a:latin typeface="Times New Roman" panose="02020603050405020304" pitchFamily="18" charset="0"/>
              <a:ea typeface="宋体" panose="02010600030101010101" pitchFamily="2" charset="-122"/>
            </a:endParaRPr>
          </a:p>
          <a:p>
            <a:pPr eaLnBrk="1" hangingPunct="1">
              <a:lnSpc>
                <a:spcPct val="140000"/>
              </a:lnSpc>
            </a:pPr>
            <a:r>
              <a:rPr lang="en-US" altLang="zh-CN" sz="2000" dirty="0">
                <a:latin typeface="Times New Roman" panose="02020603050405020304" pitchFamily="18" charset="0"/>
                <a:ea typeface="宋体" panose="02010600030101010101" pitchFamily="2" charset="-122"/>
              </a:rPr>
              <a:t>5. </a:t>
            </a:r>
            <a:r>
              <a:rPr lang="zh-CN" altLang="en-US" sz="2000" dirty="0">
                <a:latin typeface="Times New Roman" panose="02020603050405020304" pitchFamily="18" charset="0"/>
                <a:ea typeface="宋体" panose="02010600030101010101" pitchFamily="2" charset="-122"/>
              </a:rPr>
              <a:t>全球分布（</a:t>
            </a:r>
            <a:r>
              <a:rPr lang="en-US" altLang="zh-CN" sz="2000" dirty="0">
                <a:latin typeface="Times New Roman" panose="02020603050405020304" pitchFamily="18" charset="0"/>
                <a:ea typeface="宋体" panose="02010600030101010101" pitchFamily="2" charset="-122"/>
              </a:rPr>
              <a:t>Global distribution</a:t>
            </a:r>
            <a:r>
              <a:rPr lang="zh-CN" altLang="en-US" sz="2000" dirty="0">
                <a:latin typeface="Times New Roman" panose="02020603050405020304" pitchFamily="18" charset="0"/>
                <a:ea typeface="宋体" panose="02010600030101010101" pitchFamily="2" charset="-122"/>
              </a:rPr>
              <a:t>）：这种翻译属于直译，是较为妥当的翻译。但是缺乏了一点“劝说性”，有的时候为了有更强的劝说性，可以用更人性化的表达，如苹果公司网站（</a:t>
            </a:r>
            <a:r>
              <a:rPr lang="en-US" altLang="zh-CN" sz="2000" dirty="0">
                <a:latin typeface="Times New Roman" panose="02020603050405020304" pitchFamily="18" charset="0"/>
                <a:ea typeface="宋体" panose="02010600030101010101" pitchFamily="2" charset="-122"/>
              </a:rPr>
              <a:t>http://www.apple.com/choose-your-country</a:t>
            </a:r>
            <a:r>
              <a:rPr lang="zh-CN" altLang="en-US" sz="2000" dirty="0">
                <a:latin typeface="Times New Roman" panose="02020603050405020304" pitchFamily="18" charset="0"/>
                <a:ea typeface="宋体" panose="02010600030101010101" pitchFamily="2" charset="-122"/>
              </a:rPr>
              <a:t>）就用</a:t>
            </a:r>
            <a:r>
              <a:rPr lang="en-US" altLang="zh-CN" sz="2000" dirty="0">
                <a:latin typeface="Times New Roman" panose="02020603050405020304" pitchFamily="18" charset="0"/>
                <a:ea typeface="宋体" panose="02010600030101010101" pitchFamily="2" charset="-122"/>
              </a:rPr>
              <a:t>Choose your country or region</a:t>
            </a:r>
            <a:r>
              <a:rPr lang="zh-CN" altLang="en-US" sz="2000" dirty="0">
                <a:latin typeface="Times New Roman" panose="02020603050405020304" pitchFamily="18" charset="0"/>
                <a:ea typeface="宋体" panose="02010600030101010101" pitchFamily="2" charset="-122"/>
              </a:rPr>
              <a:t>来表达。 </a:t>
            </a:r>
            <a:endParaRPr lang="zh-CN" altLang="en-US" sz="2000" dirty="0">
              <a:latin typeface="Times New Roman" panose="02020603050405020304" pitchFamily="18" charset="0"/>
              <a:ea typeface="宋体" panose="02010600030101010101" pitchFamily="2" charset="-122"/>
            </a:endParaRPr>
          </a:p>
          <a:p>
            <a:pPr eaLnBrk="1" hangingPunct="1"/>
            <a:endParaRPr lang="en-US" altLang="zh-CN" sz="2000" dirty="0">
              <a:latin typeface="Times New Roman" panose="02020603050405020304" pitchFamily="18" charset="0"/>
              <a:ea typeface="宋体" panose="02010600030101010101" pitchFamily="2" charset="-122"/>
            </a:endParaRPr>
          </a:p>
        </p:txBody>
      </p:sp>
    </p:spTree>
  </p:cSld>
  <p:clrMapOvr>
    <a:masterClrMapping/>
  </p:clrMapOvr>
  <p:transition>
    <p:fade/>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4513" name="Rectangle 3"/>
          <p:cNvSpPr>
            <a:spLocks noGrp="1"/>
          </p:cNvSpPr>
          <p:nvPr>
            <p:ph type="body" idx="4294967295"/>
          </p:nvPr>
        </p:nvSpPr>
        <p:spPr>
          <a:solidFill>
            <a:schemeClr val="bg1"/>
          </a:solidFill>
        </p:spPr>
        <p:txBody>
          <a:bodyPr vert="horz" wrap="square" lIns="91440" tIns="45720" rIns="91440" bIns="45720" anchor="t" anchorCtr="0"/>
          <a:p>
            <a:pPr eaLnBrk="1" hangingPunct="1">
              <a:lnSpc>
                <a:spcPct val="130000"/>
              </a:lnSpc>
            </a:pPr>
            <a:r>
              <a:rPr lang="en-US" altLang="zh-CN" sz="2000" dirty="0">
                <a:latin typeface="Times New Roman" panose="02020603050405020304" pitchFamily="18" charset="0"/>
                <a:ea typeface="宋体" panose="02010600030101010101" pitchFamily="2" charset="-122"/>
              </a:rPr>
              <a:t>B</a:t>
            </a:r>
            <a:r>
              <a:rPr lang="zh-CN" altLang="en-US" sz="2000" dirty="0">
                <a:latin typeface="Times New Roman" panose="02020603050405020304" pitchFamily="18" charset="0"/>
                <a:ea typeface="宋体" panose="02010600030101010101" pitchFamily="2" charset="-122"/>
              </a:rPr>
              <a:t>：华帝燃具</a:t>
            </a:r>
            <a:endParaRPr lang="zh-CN" altLang="en-US" sz="2000" dirty="0">
              <a:latin typeface="Times New Roman" panose="02020603050405020304" pitchFamily="18" charset="0"/>
              <a:ea typeface="宋体" panose="02010600030101010101" pitchFamily="2" charset="-122"/>
            </a:endParaRPr>
          </a:p>
          <a:p>
            <a:pPr eaLnBrk="1" hangingPunct="1">
              <a:lnSpc>
                <a:spcPct val="130000"/>
              </a:lnSpc>
            </a:pPr>
            <a:r>
              <a:rPr lang="en-US" altLang="zh-CN" sz="2000" dirty="0">
                <a:latin typeface="Times New Roman" panose="02020603050405020304" pitchFamily="18" charset="0"/>
                <a:ea typeface="宋体" panose="02010600030101010101" pitchFamily="2" charset="-122"/>
              </a:rPr>
              <a:t>1. </a:t>
            </a:r>
            <a:r>
              <a:rPr lang="zh-CN" altLang="en-US" sz="2000" dirty="0">
                <a:latin typeface="Times New Roman" panose="02020603050405020304" pitchFamily="18" charset="0"/>
                <a:ea typeface="宋体" panose="02010600030101010101" pitchFamily="2" charset="-122"/>
              </a:rPr>
              <a:t>认识华帝（</a:t>
            </a:r>
            <a:r>
              <a:rPr lang="en-US" altLang="zh-CN" sz="2000" dirty="0">
                <a:latin typeface="Times New Roman" panose="02020603050405020304" pitchFamily="18" charset="0"/>
                <a:ea typeface="宋体" panose="02010600030101010101" pitchFamily="2" charset="-122"/>
              </a:rPr>
              <a:t>Recognition of Vatti</a:t>
            </a:r>
            <a:r>
              <a:rPr lang="zh-CN" altLang="en-US" sz="2000" dirty="0">
                <a:latin typeface="Times New Roman" panose="02020603050405020304" pitchFamily="18" charset="0"/>
                <a:ea typeface="宋体" panose="02010600030101010101" pitchFamily="2" charset="-122"/>
              </a:rPr>
              <a:t>）</a:t>
            </a:r>
            <a:endParaRPr lang="zh-CN" altLang="en-US" sz="2000" dirty="0">
              <a:latin typeface="Times New Roman" panose="02020603050405020304" pitchFamily="18" charset="0"/>
              <a:ea typeface="宋体" panose="02010600030101010101" pitchFamily="2" charset="-122"/>
            </a:endParaRPr>
          </a:p>
          <a:p>
            <a:pPr eaLnBrk="1" hangingPunct="1">
              <a:lnSpc>
                <a:spcPct val="130000"/>
              </a:lnSpc>
            </a:pPr>
            <a:r>
              <a:rPr lang="en-US" altLang="zh-CN" sz="2000" dirty="0">
                <a:latin typeface="Times New Roman" panose="02020603050405020304" pitchFamily="18" charset="0"/>
                <a:ea typeface="宋体" panose="02010600030101010101" pitchFamily="2" charset="-122"/>
              </a:rPr>
              <a:t>2. </a:t>
            </a:r>
            <a:r>
              <a:rPr lang="zh-CN" altLang="en-US" sz="2000" dirty="0">
                <a:latin typeface="Times New Roman" panose="02020603050405020304" pitchFamily="18" charset="0"/>
                <a:ea typeface="宋体" panose="02010600030101010101" pitchFamily="2" charset="-122"/>
              </a:rPr>
              <a:t>品牌中心（</a:t>
            </a:r>
            <a:r>
              <a:rPr lang="en-US" altLang="zh-CN" sz="2000" dirty="0">
                <a:latin typeface="Times New Roman" panose="02020603050405020304" pitchFamily="18" charset="0"/>
                <a:ea typeface="宋体" panose="02010600030101010101" pitchFamily="2" charset="-122"/>
              </a:rPr>
              <a:t>Brand Center</a:t>
            </a:r>
            <a:r>
              <a:rPr lang="zh-CN" altLang="en-US" sz="2000" dirty="0">
                <a:latin typeface="Times New Roman" panose="02020603050405020304" pitchFamily="18" charset="0"/>
                <a:ea typeface="宋体" panose="02010600030101010101" pitchFamily="2" charset="-122"/>
              </a:rPr>
              <a:t>） </a:t>
            </a:r>
            <a:endParaRPr lang="zh-CN" altLang="en-US" sz="2000" dirty="0">
              <a:latin typeface="Times New Roman" panose="02020603050405020304" pitchFamily="18" charset="0"/>
              <a:ea typeface="宋体" panose="02010600030101010101" pitchFamily="2" charset="-122"/>
            </a:endParaRPr>
          </a:p>
          <a:p>
            <a:pPr eaLnBrk="1" hangingPunct="1">
              <a:lnSpc>
                <a:spcPct val="130000"/>
              </a:lnSpc>
            </a:pPr>
            <a:r>
              <a:rPr lang="en-US" altLang="zh-CN" sz="2000" dirty="0">
                <a:latin typeface="Times New Roman" panose="02020603050405020304" pitchFamily="18" charset="0"/>
                <a:ea typeface="宋体" panose="02010600030101010101" pitchFamily="2" charset="-122"/>
              </a:rPr>
              <a:t>3. </a:t>
            </a:r>
            <a:r>
              <a:rPr lang="zh-CN" altLang="en-US" sz="2000" dirty="0">
                <a:latin typeface="Times New Roman" panose="02020603050405020304" pitchFamily="18" charset="0"/>
                <a:ea typeface="宋体" panose="02010600030101010101" pitchFamily="2" charset="-122"/>
              </a:rPr>
              <a:t>厨卫精品（</a:t>
            </a:r>
            <a:r>
              <a:rPr lang="en-US" altLang="zh-CN" sz="2000" dirty="0">
                <a:latin typeface="Times New Roman" panose="02020603050405020304" pitchFamily="18" charset="0"/>
                <a:ea typeface="宋体" panose="02010600030101010101" pitchFamily="2" charset="-122"/>
              </a:rPr>
              <a:t>Products</a:t>
            </a:r>
            <a:r>
              <a:rPr lang="zh-CN" altLang="en-US" sz="2000" dirty="0">
                <a:latin typeface="Times New Roman" panose="02020603050405020304" pitchFamily="18" charset="0"/>
                <a:ea typeface="宋体" panose="02010600030101010101" pitchFamily="2" charset="-122"/>
              </a:rPr>
              <a:t>）   		</a:t>
            </a:r>
            <a:endParaRPr lang="zh-CN" altLang="en-US" sz="2000" dirty="0">
              <a:latin typeface="Times New Roman" panose="02020603050405020304" pitchFamily="18" charset="0"/>
              <a:ea typeface="宋体" panose="02010600030101010101" pitchFamily="2" charset="-122"/>
            </a:endParaRPr>
          </a:p>
          <a:p>
            <a:pPr eaLnBrk="1" hangingPunct="1">
              <a:lnSpc>
                <a:spcPct val="130000"/>
              </a:lnSpc>
            </a:pPr>
            <a:r>
              <a:rPr lang="en-US" altLang="zh-CN" sz="2000" dirty="0">
                <a:latin typeface="Times New Roman" panose="02020603050405020304" pitchFamily="18" charset="0"/>
                <a:ea typeface="宋体" panose="02010600030101010101" pitchFamily="2" charset="-122"/>
              </a:rPr>
              <a:t>4. </a:t>
            </a:r>
            <a:r>
              <a:rPr lang="zh-CN" altLang="en-US" sz="2000" dirty="0">
                <a:latin typeface="Times New Roman" panose="02020603050405020304" pitchFamily="18" charset="0"/>
                <a:ea typeface="宋体" panose="02010600030101010101" pitchFamily="2" charset="-122"/>
              </a:rPr>
              <a:t>服务专区（</a:t>
            </a:r>
            <a:r>
              <a:rPr lang="en-US" altLang="zh-CN" sz="2000" dirty="0">
                <a:latin typeface="Times New Roman" panose="02020603050405020304" pitchFamily="18" charset="0"/>
                <a:ea typeface="宋体" panose="02010600030101010101" pitchFamily="2" charset="-122"/>
              </a:rPr>
              <a:t>Special Service Area</a:t>
            </a:r>
            <a:r>
              <a:rPr lang="zh-CN" altLang="en-US" sz="2000" dirty="0">
                <a:latin typeface="Times New Roman" panose="02020603050405020304" pitchFamily="18" charset="0"/>
                <a:ea typeface="宋体" panose="02010600030101010101" pitchFamily="2" charset="-122"/>
              </a:rPr>
              <a:t>）</a:t>
            </a:r>
            <a:endParaRPr lang="zh-CN" altLang="en-US" sz="2000" dirty="0">
              <a:latin typeface="Times New Roman" panose="02020603050405020304" pitchFamily="18" charset="0"/>
              <a:ea typeface="宋体" panose="02010600030101010101" pitchFamily="2" charset="-122"/>
            </a:endParaRPr>
          </a:p>
          <a:p>
            <a:pPr eaLnBrk="1" hangingPunct="1">
              <a:lnSpc>
                <a:spcPct val="130000"/>
              </a:lnSpc>
            </a:pPr>
            <a:r>
              <a:rPr lang="en-US" altLang="zh-CN" sz="2000" dirty="0">
                <a:latin typeface="Times New Roman" panose="02020603050405020304" pitchFamily="18" charset="0"/>
                <a:ea typeface="宋体" panose="02010600030101010101" pitchFamily="2" charset="-122"/>
              </a:rPr>
              <a:t>5. </a:t>
            </a:r>
            <a:r>
              <a:rPr lang="zh-CN" altLang="en-US" sz="2000" dirty="0">
                <a:latin typeface="Times New Roman" panose="02020603050405020304" pitchFamily="18" charset="0"/>
                <a:ea typeface="宋体" panose="02010600030101010101" pitchFamily="2" charset="-122"/>
              </a:rPr>
              <a:t>公益华帝（</a:t>
            </a:r>
            <a:r>
              <a:rPr lang="en-US" altLang="zh-CN" sz="2000" dirty="0">
                <a:latin typeface="Times New Roman" panose="02020603050405020304" pitchFamily="18" charset="0"/>
                <a:ea typeface="宋体" panose="02010600030101010101" pitchFamily="2" charset="-122"/>
              </a:rPr>
              <a:t>Public-welfare Vatti</a:t>
            </a:r>
            <a:r>
              <a:rPr lang="zh-CN" altLang="en-US" sz="2000" dirty="0">
                <a:latin typeface="Times New Roman" panose="02020603050405020304" pitchFamily="18" charset="0"/>
                <a:ea typeface="宋体" panose="02010600030101010101" pitchFamily="2" charset="-122"/>
              </a:rPr>
              <a:t>）</a:t>
            </a:r>
            <a:endParaRPr lang="zh-CN" altLang="en-US" sz="2000" dirty="0">
              <a:latin typeface="Times New Roman" panose="02020603050405020304" pitchFamily="18" charset="0"/>
              <a:ea typeface="宋体" panose="02010600030101010101" pitchFamily="2" charset="-122"/>
            </a:endParaRPr>
          </a:p>
        </p:txBody>
      </p:sp>
    </p:spTree>
  </p:cSld>
  <p:clrMapOvr>
    <a:masterClrMapping/>
  </p:clrMapOvr>
  <p:transition>
    <p:fade/>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5537" name="Rectangle 2"/>
          <p:cNvSpPr>
            <a:spLocks noGrp="1"/>
          </p:cNvSpPr>
          <p:nvPr>
            <p:ph type="title"/>
          </p:nvPr>
        </p:nvSpPr>
        <p:spPr>
          <a:xfrm>
            <a:off x="3143250" y="116840"/>
            <a:ext cx="7313930" cy="673100"/>
          </a:xfrm>
        </p:spPr>
        <p:txBody>
          <a:bodyPr vert="horz" wrap="square" lIns="91440" tIns="45720" rIns="91440" bIns="45720" anchor="b" anchorCtr="0"/>
          <a:p>
            <a:pPr eaLnBrk="1" hangingPunct="1"/>
            <a:r>
              <a:rPr lang="zh-CN" altLang="en-US" b="1" dirty="0">
                <a:latin typeface="Times New Roman" panose="02020603050405020304" pitchFamily="18" charset="0"/>
                <a:ea typeface="宋体" panose="02010600030101010101" pitchFamily="2" charset="-122"/>
              </a:rPr>
              <a:t>参考译文：</a:t>
            </a:r>
            <a:endParaRPr lang="zh-CN" altLang="en-US" b="1" dirty="0">
              <a:latin typeface="Times New Roman" panose="02020603050405020304" pitchFamily="18" charset="0"/>
              <a:ea typeface="宋体" panose="02010600030101010101" pitchFamily="2" charset="-122"/>
            </a:endParaRPr>
          </a:p>
        </p:txBody>
      </p:sp>
      <p:sp>
        <p:nvSpPr>
          <p:cNvPr id="65538" name="Rectangle 3"/>
          <p:cNvSpPr>
            <a:spLocks noGrp="1"/>
          </p:cNvSpPr>
          <p:nvPr>
            <p:ph type="body" idx="4294967295"/>
          </p:nvPr>
        </p:nvSpPr>
        <p:spPr>
          <a:xfrm>
            <a:off x="1991995" y="764540"/>
            <a:ext cx="9897745" cy="4900295"/>
          </a:xfrm>
          <a:solidFill>
            <a:schemeClr val="bg1"/>
          </a:solidFill>
        </p:spPr>
        <p:txBody>
          <a:bodyPr vert="horz" wrap="square" lIns="91440" tIns="45720" rIns="91440" bIns="45720" anchor="t" anchorCtr="0"/>
          <a:p>
            <a:pPr eaLnBrk="1" hangingPunct="1">
              <a:lnSpc>
                <a:spcPct val="110000"/>
              </a:lnSpc>
            </a:pPr>
            <a:r>
              <a:rPr lang="en-US" altLang="zh-CN" sz="2000" dirty="0">
                <a:latin typeface="Times New Roman" panose="02020603050405020304" pitchFamily="18" charset="0"/>
                <a:ea typeface="宋体" panose="02010600030101010101" pitchFamily="2" charset="-122"/>
              </a:rPr>
              <a:t>B</a:t>
            </a:r>
            <a:r>
              <a:rPr lang="zh-CN" altLang="en-US" sz="2000" dirty="0">
                <a:latin typeface="Times New Roman" panose="02020603050405020304" pitchFamily="18" charset="0"/>
                <a:ea typeface="宋体" panose="02010600030101010101" pitchFamily="2" charset="-122"/>
              </a:rPr>
              <a:t>：华帝燃具</a:t>
            </a:r>
            <a:endParaRPr lang="zh-CN" altLang="en-US" sz="2000" dirty="0">
              <a:latin typeface="Times New Roman" panose="02020603050405020304" pitchFamily="18" charset="0"/>
              <a:ea typeface="宋体" panose="02010600030101010101" pitchFamily="2" charset="-122"/>
            </a:endParaRPr>
          </a:p>
          <a:p>
            <a:pPr eaLnBrk="1" hangingPunct="1">
              <a:lnSpc>
                <a:spcPct val="110000"/>
              </a:lnSpc>
            </a:pPr>
            <a:r>
              <a:rPr lang="en-US" altLang="zh-CN" sz="2000" dirty="0">
                <a:latin typeface="Times New Roman" panose="02020603050405020304" pitchFamily="18" charset="0"/>
                <a:ea typeface="宋体" panose="02010600030101010101" pitchFamily="2" charset="-122"/>
              </a:rPr>
              <a:t>1. </a:t>
            </a:r>
            <a:r>
              <a:rPr lang="zh-CN" altLang="en-US" sz="2000" dirty="0">
                <a:latin typeface="Times New Roman" panose="02020603050405020304" pitchFamily="18" charset="0"/>
                <a:ea typeface="宋体" panose="02010600030101010101" pitchFamily="2" charset="-122"/>
              </a:rPr>
              <a:t>认识华帝（</a:t>
            </a:r>
            <a:r>
              <a:rPr lang="en-US" altLang="zh-CN" sz="2000" dirty="0">
                <a:latin typeface="Times New Roman" panose="02020603050405020304" pitchFamily="18" charset="0"/>
                <a:ea typeface="宋体" panose="02010600030101010101" pitchFamily="2" charset="-122"/>
              </a:rPr>
              <a:t>Recognition of Vatt</a:t>
            </a:r>
            <a:r>
              <a:rPr lang="zh-CN" altLang="en-US" sz="2000" dirty="0">
                <a:latin typeface="Times New Roman" panose="02020603050405020304" pitchFamily="18" charset="0"/>
                <a:ea typeface="宋体" panose="02010600030101010101" pitchFamily="2" charset="-122"/>
              </a:rPr>
              <a:t>）：其实此栏目的目的是介绍华帝，所以用</a:t>
            </a:r>
            <a:r>
              <a:rPr lang="en-US" altLang="zh-CN" sz="2000" dirty="0">
                <a:latin typeface="Times New Roman" panose="02020603050405020304" pitchFamily="18" charset="0"/>
                <a:ea typeface="宋体" panose="02010600030101010101" pitchFamily="2" charset="-122"/>
              </a:rPr>
              <a:t>recognition</a:t>
            </a:r>
            <a:r>
              <a:rPr lang="zh-CN" altLang="en-US" sz="2000" dirty="0">
                <a:latin typeface="Times New Roman" panose="02020603050405020304" pitchFamily="18" charset="0"/>
                <a:ea typeface="宋体" panose="02010600030101010101" pitchFamily="2" charset="-122"/>
              </a:rPr>
              <a:t>并不恰当，可以用</a:t>
            </a:r>
            <a:r>
              <a:rPr lang="en-US" altLang="zh-CN" sz="2000" dirty="0">
                <a:latin typeface="Times New Roman" panose="02020603050405020304" pitchFamily="18" charset="0"/>
                <a:ea typeface="宋体" panose="02010600030101010101" pitchFamily="2" charset="-122"/>
              </a:rPr>
              <a:t>Company Information</a:t>
            </a:r>
            <a:r>
              <a:rPr lang="zh-CN" altLang="en-US" sz="2000" dirty="0">
                <a:latin typeface="Times New Roman" panose="02020603050405020304" pitchFamily="18" charset="0"/>
                <a:ea typeface="宋体" panose="02010600030101010101" pitchFamily="2" charset="-122"/>
              </a:rPr>
              <a:t>（</a:t>
            </a:r>
            <a:r>
              <a:rPr lang="en-US" altLang="zh-CN" sz="2000" dirty="0">
                <a:latin typeface="Times New Roman" panose="02020603050405020304" pitchFamily="18" charset="0"/>
                <a:ea typeface="宋体" panose="02010600030101010101" pitchFamily="2" charset="-122"/>
              </a:rPr>
              <a:t>Information</a:t>
            </a:r>
            <a:r>
              <a:rPr lang="zh-CN" altLang="en-US" sz="2000" dirty="0">
                <a:latin typeface="Times New Roman" panose="02020603050405020304" pitchFamily="18" charset="0"/>
                <a:ea typeface="宋体" panose="02010600030101010101" pitchFamily="2" charset="-122"/>
              </a:rPr>
              <a:t>一般简写为</a:t>
            </a:r>
            <a:r>
              <a:rPr lang="en-US" altLang="zh-CN" sz="2000" dirty="0">
                <a:latin typeface="Times New Roman" panose="02020603050405020304" pitchFamily="18" charset="0"/>
                <a:ea typeface="宋体" panose="02010600030101010101" pitchFamily="2" charset="-122"/>
              </a:rPr>
              <a:t>Info</a:t>
            </a:r>
            <a:r>
              <a:rPr lang="zh-CN" altLang="en-US" sz="2000" dirty="0">
                <a:latin typeface="Times New Roman" panose="02020603050405020304" pitchFamily="18" charset="0"/>
                <a:ea typeface="宋体" panose="02010600030101010101" pitchFamily="2" charset="-122"/>
              </a:rPr>
              <a:t>），</a:t>
            </a:r>
            <a:r>
              <a:rPr lang="en-US" altLang="zh-CN" sz="2000" dirty="0">
                <a:latin typeface="Times New Roman" panose="02020603050405020304" pitchFamily="18" charset="0"/>
                <a:ea typeface="宋体" panose="02010600030101010101" pitchFamily="2" charset="-122"/>
              </a:rPr>
              <a:t>About Vatt</a:t>
            </a:r>
            <a:r>
              <a:rPr lang="zh-CN" altLang="en-US" sz="2000" dirty="0">
                <a:latin typeface="Times New Roman" panose="02020603050405020304" pitchFamily="18" charset="0"/>
                <a:ea typeface="宋体" panose="02010600030101010101" pitchFamily="2" charset="-122"/>
              </a:rPr>
              <a:t>等译法。     </a:t>
            </a:r>
            <a:endParaRPr lang="zh-CN" altLang="en-US" sz="2000" dirty="0">
              <a:latin typeface="Times New Roman" panose="02020603050405020304" pitchFamily="18" charset="0"/>
              <a:ea typeface="宋体" panose="02010600030101010101" pitchFamily="2" charset="-122"/>
            </a:endParaRPr>
          </a:p>
          <a:p>
            <a:pPr eaLnBrk="1" hangingPunct="1">
              <a:lnSpc>
                <a:spcPct val="110000"/>
              </a:lnSpc>
            </a:pPr>
            <a:r>
              <a:rPr lang="en-US" altLang="zh-CN" sz="2000" dirty="0">
                <a:latin typeface="Times New Roman" panose="02020603050405020304" pitchFamily="18" charset="0"/>
                <a:ea typeface="宋体" panose="02010600030101010101" pitchFamily="2" charset="-122"/>
              </a:rPr>
              <a:t>2. </a:t>
            </a:r>
            <a:r>
              <a:rPr lang="zh-CN" altLang="en-US" sz="2000" dirty="0">
                <a:latin typeface="Times New Roman" panose="02020603050405020304" pitchFamily="18" charset="0"/>
                <a:ea typeface="宋体" panose="02010600030101010101" pitchFamily="2" charset="-122"/>
              </a:rPr>
              <a:t>品牌中心（</a:t>
            </a:r>
            <a:r>
              <a:rPr lang="en-US" altLang="zh-CN" sz="2000" dirty="0">
                <a:latin typeface="Times New Roman" panose="02020603050405020304" pitchFamily="18" charset="0"/>
                <a:ea typeface="宋体" panose="02010600030101010101" pitchFamily="2" charset="-122"/>
              </a:rPr>
              <a:t>Brand Center</a:t>
            </a:r>
            <a:r>
              <a:rPr lang="zh-CN" altLang="en-US" sz="2000" dirty="0">
                <a:latin typeface="Times New Roman" panose="02020603050405020304" pitchFamily="18" charset="0"/>
                <a:ea typeface="宋体" panose="02010600030101010101" pitchFamily="2" charset="-122"/>
              </a:rPr>
              <a:t>）：此处翻译是可以接受的，但是为了简洁，节省空间，可以直接翻译为</a:t>
            </a:r>
            <a:r>
              <a:rPr lang="en-US" altLang="zh-CN" sz="2000" dirty="0">
                <a:latin typeface="Times New Roman" panose="02020603050405020304" pitchFamily="18" charset="0"/>
                <a:ea typeface="宋体" panose="02010600030101010101" pitchFamily="2" charset="-122"/>
              </a:rPr>
              <a:t>Brands</a:t>
            </a:r>
            <a:r>
              <a:rPr lang="zh-CN" altLang="en-US" sz="2000" dirty="0">
                <a:latin typeface="Times New Roman" panose="02020603050405020304" pitchFamily="18" charset="0"/>
                <a:ea typeface="宋体" panose="02010600030101010101" pitchFamily="2" charset="-122"/>
              </a:rPr>
              <a:t>。 </a:t>
            </a:r>
            <a:endParaRPr lang="zh-CN" altLang="en-US" sz="2000" dirty="0">
              <a:latin typeface="Times New Roman" panose="02020603050405020304" pitchFamily="18" charset="0"/>
              <a:ea typeface="宋体" panose="02010600030101010101" pitchFamily="2" charset="-122"/>
            </a:endParaRPr>
          </a:p>
          <a:p>
            <a:pPr eaLnBrk="1" hangingPunct="1">
              <a:lnSpc>
                <a:spcPct val="110000"/>
              </a:lnSpc>
            </a:pPr>
            <a:r>
              <a:rPr lang="en-US" altLang="zh-CN" sz="2000" dirty="0">
                <a:latin typeface="Times New Roman" panose="02020603050405020304" pitchFamily="18" charset="0"/>
                <a:ea typeface="宋体" panose="02010600030101010101" pitchFamily="2" charset="-122"/>
              </a:rPr>
              <a:t>3. </a:t>
            </a:r>
            <a:r>
              <a:rPr lang="zh-CN" altLang="en-US" sz="2000" dirty="0">
                <a:latin typeface="Times New Roman" panose="02020603050405020304" pitchFamily="18" charset="0"/>
                <a:ea typeface="宋体" panose="02010600030101010101" pitchFamily="2" charset="-122"/>
              </a:rPr>
              <a:t>厨卫精品（</a:t>
            </a:r>
            <a:r>
              <a:rPr lang="en-US" altLang="zh-CN" sz="2000" dirty="0">
                <a:latin typeface="Times New Roman" panose="02020603050405020304" pitchFamily="18" charset="0"/>
                <a:ea typeface="宋体" panose="02010600030101010101" pitchFamily="2" charset="-122"/>
              </a:rPr>
              <a:t>Products</a:t>
            </a:r>
            <a:r>
              <a:rPr lang="zh-CN" altLang="en-US" sz="2000" dirty="0">
                <a:latin typeface="Times New Roman" panose="02020603050405020304" pitchFamily="18" charset="0"/>
                <a:ea typeface="宋体" panose="02010600030101010101" pitchFamily="2" charset="-122"/>
              </a:rPr>
              <a:t>）：此翻译是根据网站的功能来翻译的，厨卫精品包括燃气灶、抽油烟机、热水器等众多产品，若全部翻译出来就显得啰嗦，不够简练，所以此处用</a:t>
            </a:r>
            <a:r>
              <a:rPr lang="en-US" altLang="zh-CN" sz="2000" dirty="0">
                <a:latin typeface="Times New Roman" panose="02020603050405020304" pitchFamily="18" charset="0"/>
                <a:ea typeface="宋体" panose="02010600030101010101" pitchFamily="2" charset="-122"/>
              </a:rPr>
              <a:t>Products</a:t>
            </a:r>
            <a:r>
              <a:rPr lang="zh-CN" altLang="en-US" sz="2000" dirty="0">
                <a:latin typeface="Times New Roman" panose="02020603050405020304" pitchFamily="18" charset="0"/>
                <a:ea typeface="宋体" panose="02010600030101010101" pitchFamily="2" charset="-122"/>
              </a:rPr>
              <a:t>来概括各种产品是比较恰当的。</a:t>
            </a:r>
            <a:endParaRPr lang="zh-CN" altLang="en-US" sz="2000" dirty="0">
              <a:latin typeface="Times New Roman" panose="02020603050405020304" pitchFamily="18" charset="0"/>
              <a:ea typeface="宋体" panose="02010600030101010101" pitchFamily="2" charset="-122"/>
            </a:endParaRPr>
          </a:p>
          <a:p>
            <a:pPr eaLnBrk="1" hangingPunct="1">
              <a:lnSpc>
                <a:spcPct val="110000"/>
              </a:lnSpc>
            </a:pPr>
            <a:r>
              <a:rPr lang="en-US" altLang="zh-CN" sz="2000" dirty="0">
                <a:latin typeface="Times New Roman" panose="02020603050405020304" pitchFamily="18" charset="0"/>
                <a:ea typeface="宋体" panose="02010600030101010101" pitchFamily="2" charset="-122"/>
              </a:rPr>
              <a:t>4. </a:t>
            </a:r>
            <a:r>
              <a:rPr lang="zh-CN" altLang="en-US" sz="2000" dirty="0">
                <a:latin typeface="Times New Roman" panose="02020603050405020304" pitchFamily="18" charset="0"/>
                <a:ea typeface="宋体" panose="02010600030101010101" pitchFamily="2" charset="-122"/>
              </a:rPr>
              <a:t>服务专区（</a:t>
            </a:r>
            <a:r>
              <a:rPr lang="en-US" altLang="zh-CN" sz="2000" dirty="0">
                <a:latin typeface="Times New Roman" panose="02020603050405020304" pitchFamily="18" charset="0"/>
                <a:ea typeface="宋体" panose="02010600030101010101" pitchFamily="2" charset="-122"/>
              </a:rPr>
              <a:t>Special Service Area</a:t>
            </a:r>
            <a:r>
              <a:rPr lang="zh-CN" altLang="en-US" sz="2000" dirty="0">
                <a:latin typeface="Times New Roman" panose="02020603050405020304" pitchFamily="18" charset="0"/>
                <a:ea typeface="宋体" panose="02010600030101010101" pitchFamily="2" charset="-122"/>
              </a:rPr>
              <a:t>）：此翻译其实不大符合英文的习惯，并且占用较多空间，可以直接用</a:t>
            </a:r>
            <a:r>
              <a:rPr lang="en-US" altLang="zh-CN" sz="2000" dirty="0">
                <a:latin typeface="Times New Roman" panose="02020603050405020304" pitchFamily="18" charset="0"/>
                <a:ea typeface="宋体" panose="02010600030101010101" pitchFamily="2" charset="-122"/>
              </a:rPr>
              <a:t>Services</a:t>
            </a:r>
            <a:r>
              <a:rPr lang="zh-CN" altLang="en-US" sz="2000" dirty="0">
                <a:latin typeface="Times New Roman" panose="02020603050405020304" pitchFamily="18" charset="0"/>
                <a:ea typeface="宋体" panose="02010600030101010101" pitchFamily="2" charset="-122"/>
              </a:rPr>
              <a:t>来翻译。</a:t>
            </a:r>
            <a:endParaRPr lang="zh-CN" altLang="en-US" sz="2000" dirty="0">
              <a:latin typeface="Times New Roman" panose="02020603050405020304" pitchFamily="18" charset="0"/>
              <a:ea typeface="宋体" panose="02010600030101010101" pitchFamily="2" charset="-122"/>
            </a:endParaRPr>
          </a:p>
          <a:p>
            <a:pPr eaLnBrk="1" hangingPunct="1">
              <a:lnSpc>
                <a:spcPct val="110000"/>
              </a:lnSpc>
            </a:pPr>
            <a:r>
              <a:rPr lang="en-US" altLang="zh-CN" sz="2000" dirty="0">
                <a:latin typeface="Times New Roman" panose="02020603050405020304" pitchFamily="18" charset="0"/>
                <a:ea typeface="宋体" panose="02010600030101010101" pitchFamily="2" charset="-122"/>
              </a:rPr>
              <a:t>5. </a:t>
            </a:r>
            <a:r>
              <a:rPr lang="zh-CN" altLang="en-US" sz="2000" dirty="0">
                <a:latin typeface="Times New Roman" panose="02020603050405020304" pitchFamily="18" charset="0"/>
                <a:ea typeface="宋体" panose="02010600030101010101" pitchFamily="2" charset="-122"/>
              </a:rPr>
              <a:t>公益华帝（</a:t>
            </a:r>
            <a:r>
              <a:rPr lang="en-US" altLang="zh-CN" sz="2000" dirty="0">
                <a:latin typeface="Times New Roman" panose="02020603050405020304" pitchFamily="18" charset="0"/>
                <a:ea typeface="宋体" panose="02010600030101010101" pitchFamily="2" charset="-122"/>
              </a:rPr>
              <a:t>Public-welfare Vatt</a:t>
            </a:r>
            <a:r>
              <a:rPr lang="zh-CN" altLang="en-US" sz="2000" dirty="0">
                <a:latin typeface="Times New Roman" panose="02020603050405020304" pitchFamily="18" charset="0"/>
                <a:ea typeface="宋体" panose="02010600030101010101" pitchFamily="2" charset="-122"/>
              </a:rPr>
              <a:t>）：此栏目事实上对于外国访问者来说，并不是必须的栏目，他们也不会关心，所以可以不用翻译。如果确实需要翻译，可以与国际接轨，翻译成</a:t>
            </a:r>
            <a:r>
              <a:rPr lang="en-US" altLang="zh-CN" sz="2000" dirty="0">
                <a:latin typeface="Times New Roman" panose="02020603050405020304" pitchFamily="18" charset="0"/>
                <a:ea typeface="宋体" panose="02010600030101010101" pitchFamily="2" charset="-122"/>
              </a:rPr>
              <a:t>Corporate Social Responsibilities</a:t>
            </a:r>
            <a:r>
              <a:rPr lang="zh-CN" altLang="en-US" sz="2000" dirty="0">
                <a:latin typeface="Times New Roman" panose="02020603050405020304" pitchFamily="18" charset="0"/>
                <a:ea typeface="宋体" panose="02010600030101010101" pitchFamily="2" charset="-122"/>
              </a:rPr>
              <a:t>（</a:t>
            </a:r>
            <a:r>
              <a:rPr lang="en-US" altLang="zh-CN" sz="2000" dirty="0">
                <a:latin typeface="Times New Roman" panose="02020603050405020304" pitchFamily="18" charset="0"/>
                <a:ea typeface="宋体" panose="02010600030101010101" pitchFamily="2" charset="-122"/>
              </a:rPr>
              <a:t>CSR</a:t>
            </a:r>
            <a:r>
              <a:rPr lang="zh-CN" altLang="en-US" sz="2000" dirty="0">
                <a:latin typeface="Times New Roman" panose="02020603050405020304" pitchFamily="18" charset="0"/>
                <a:ea typeface="宋体" panose="02010600030101010101" pitchFamily="2" charset="-122"/>
              </a:rPr>
              <a:t>，企业社会责任）。</a:t>
            </a:r>
            <a:endParaRPr lang="zh-CN" altLang="en-US" sz="2000" dirty="0">
              <a:latin typeface="Times New Roman" panose="02020603050405020304" pitchFamily="18" charset="0"/>
              <a:ea typeface="宋体" panose="02010600030101010101" pitchFamily="2" charset="-122"/>
            </a:endParaRPr>
          </a:p>
        </p:txBody>
      </p:sp>
    </p:spTree>
  </p:cSld>
  <p:clrMapOvr>
    <a:masterClrMapping/>
  </p:clrMapOvr>
  <p:transition>
    <p:fade/>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6561" name="Rectangle 2"/>
          <p:cNvSpPr>
            <a:spLocks noGrp="1"/>
          </p:cNvSpPr>
          <p:nvPr>
            <p:ph type="title"/>
          </p:nvPr>
        </p:nvSpPr>
        <p:spPr>
          <a:xfrm>
            <a:off x="1979930" y="1052830"/>
            <a:ext cx="9331325" cy="1143000"/>
          </a:xfrm>
        </p:spPr>
        <p:txBody>
          <a:bodyPr vert="horz" wrap="square" lIns="91440" tIns="45720" rIns="91440" bIns="45720" anchor="b" anchorCtr="0"/>
          <a:p>
            <a:pPr eaLnBrk="1" hangingPunct="1"/>
            <a:r>
              <a:rPr lang="en-US" altLang="zh-CN" sz="3200" b="1" dirty="0">
                <a:latin typeface="Times New Roman" panose="02020603050405020304" pitchFamily="18" charset="0"/>
                <a:ea typeface="宋体" panose="02010600030101010101" pitchFamily="2" charset="-122"/>
              </a:rPr>
              <a:t>Task IV  </a:t>
            </a:r>
            <a:r>
              <a:rPr lang="zh-CN" altLang="en-US" sz="3200" b="1" dirty="0">
                <a:latin typeface="Times New Roman" panose="02020603050405020304" pitchFamily="18" charset="0"/>
                <a:ea typeface="宋体" panose="02010600030101010101" pitchFamily="2" charset="-122"/>
              </a:rPr>
              <a:t>分析下面一段企业宣传文字及其原译，看看有何问题，并进行改译。 </a:t>
            </a:r>
            <a:endParaRPr lang="zh-CN" altLang="en-US" sz="3200" b="1" dirty="0">
              <a:latin typeface="Times New Roman" panose="02020603050405020304" pitchFamily="18" charset="0"/>
              <a:ea typeface="宋体" panose="02010600030101010101" pitchFamily="2" charset="-122"/>
            </a:endParaRPr>
          </a:p>
        </p:txBody>
      </p:sp>
      <p:sp>
        <p:nvSpPr>
          <p:cNvPr id="66562" name="Rectangle 3"/>
          <p:cNvSpPr>
            <a:spLocks noGrp="1"/>
          </p:cNvSpPr>
          <p:nvPr>
            <p:ph type="body" idx="4294967295"/>
          </p:nvPr>
        </p:nvSpPr>
        <p:spPr>
          <a:xfrm>
            <a:off x="1732915" y="2422525"/>
            <a:ext cx="9762490" cy="5046980"/>
          </a:xfrm>
        </p:spPr>
        <p:txBody>
          <a:bodyPr vert="horz" wrap="square" lIns="91440" tIns="45720" rIns="91440" bIns="45720" anchor="t" anchorCtr="0"/>
          <a:p>
            <a:pPr eaLnBrk="1" hangingPunct="1">
              <a:lnSpc>
                <a:spcPct val="110000"/>
              </a:lnSpc>
            </a:pPr>
            <a:r>
              <a:rPr lang="zh-CN" altLang="en-US" sz="2000" dirty="0">
                <a:latin typeface="Times New Roman" panose="02020603050405020304" pitchFamily="18" charset="0"/>
                <a:ea typeface="宋体" panose="02010600030101010101" pitchFamily="2" charset="-122"/>
              </a:rPr>
              <a:t>原文：面对新的百年，青岛啤酒公司将不断创新，打造学习型企业，提高核心竞争力，创建国际化的大公司，做国际市场的价值专家、中国啤酒市场的领导者和超级明星，谱写新百年的辉煌！</a:t>
            </a:r>
            <a:endParaRPr lang="zh-CN" altLang="en-US" sz="2000" dirty="0">
              <a:latin typeface="Times New Roman" panose="02020603050405020304" pitchFamily="18" charset="0"/>
              <a:ea typeface="宋体" panose="02010600030101010101" pitchFamily="2" charset="-122"/>
            </a:endParaRPr>
          </a:p>
          <a:p>
            <a:pPr eaLnBrk="1" hangingPunct="1">
              <a:lnSpc>
                <a:spcPct val="110000"/>
              </a:lnSpc>
            </a:pPr>
            <a:r>
              <a:rPr lang="zh-CN" altLang="en-US" sz="2000" dirty="0">
                <a:latin typeface="Times New Roman" panose="02020603050405020304" pitchFamily="18" charset="0"/>
                <a:ea typeface="宋体" panose="02010600030101010101" pitchFamily="2" charset="-122"/>
              </a:rPr>
              <a:t>原译：</a:t>
            </a:r>
            <a:r>
              <a:rPr lang="en-US" altLang="zh-CN" sz="2000" dirty="0">
                <a:latin typeface="Times New Roman" panose="02020603050405020304" pitchFamily="18" charset="0"/>
                <a:ea typeface="宋体" panose="02010600030101010101" pitchFamily="2" charset="-122"/>
              </a:rPr>
              <a:t>Facing the new century, Tsingtao Brewery Co., Ltd. will continuously innovate to build up a learning type enterprise. It will promote its nuclear competitiveness, to build up an internationalized large company, a value expert on the international market and a leader and super star on the domestic beer market and to write a new history of brilliance in the new century.</a:t>
            </a:r>
            <a:endParaRPr lang="en-US" altLang="zh-CN" sz="2000" dirty="0">
              <a:latin typeface="Times New Roman" panose="02020603050405020304" pitchFamily="18" charset="0"/>
              <a:ea typeface="宋体" panose="02010600030101010101" pitchFamily="2" charset="-122"/>
            </a:endParaRPr>
          </a:p>
          <a:p>
            <a:pPr eaLnBrk="1" hangingPunct="1">
              <a:lnSpc>
                <a:spcPct val="110000"/>
              </a:lnSpc>
            </a:pPr>
            <a:r>
              <a:rPr lang="zh-CN" altLang="en-US" sz="2000" dirty="0">
                <a:latin typeface="Times New Roman" panose="02020603050405020304" pitchFamily="18" charset="0"/>
                <a:ea typeface="宋体" panose="02010600030101010101" pitchFamily="2" charset="-122"/>
              </a:rPr>
              <a:t>（</a:t>
            </a:r>
            <a:r>
              <a:rPr lang="en-US" altLang="zh-CN" sz="2000" dirty="0">
                <a:latin typeface="Times New Roman" panose="02020603050405020304" pitchFamily="18" charset="0"/>
                <a:ea typeface="宋体" panose="02010600030101010101" pitchFamily="2" charset="-122"/>
                <a:hlinkClick r:id="rId1"/>
              </a:rPr>
              <a:t>www.tsingtao.com.cn</a:t>
            </a:r>
            <a:r>
              <a:rPr lang="zh-CN" altLang="en-US" sz="2000" dirty="0">
                <a:latin typeface="Times New Roman" panose="02020603050405020304" pitchFamily="18" charset="0"/>
                <a:ea typeface="宋体" panose="02010600030101010101" pitchFamily="2" charset="-122"/>
              </a:rPr>
              <a:t>）</a:t>
            </a:r>
            <a:endParaRPr lang="zh-CN" altLang="en-US" sz="2000" dirty="0">
              <a:latin typeface="Times New Roman" panose="02020603050405020304" pitchFamily="18" charset="0"/>
              <a:ea typeface="宋体" panose="02010600030101010101" pitchFamily="2" charset="-122"/>
            </a:endParaRPr>
          </a:p>
        </p:txBody>
      </p:sp>
    </p:spTree>
  </p:cSld>
  <p:clrMapOvr>
    <a:masterClrMapping/>
  </p:clrMapOvr>
  <p:transition>
    <p:fade/>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7585" name="Rectangle 3"/>
          <p:cNvSpPr>
            <a:spLocks noGrp="1"/>
          </p:cNvSpPr>
          <p:nvPr>
            <p:ph type="body" idx="4294967295"/>
          </p:nvPr>
        </p:nvSpPr>
        <p:spPr>
          <a:xfrm>
            <a:off x="1694815" y="2348865"/>
            <a:ext cx="10071100" cy="5473700"/>
          </a:xfrm>
        </p:spPr>
        <p:txBody>
          <a:bodyPr vert="horz" wrap="square" lIns="91440" tIns="45720" rIns="91440" bIns="45720" anchor="t" anchorCtr="0"/>
          <a:p>
            <a:pPr eaLnBrk="1" hangingPunct="1">
              <a:lnSpc>
                <a:spcPct val="140000"/>
              </a:lnSpc>
            </a:pPr>
            <a:r>
              <a:rPr lang="zh-CN" altLang="en-US" sz="2000" dirty="0">
                <a:solidFill>
                  <a:schemeClr val="tx2"/>
                </a:solidFill>
                <a:latin typeface="Times New Roman" panose="02020603050405020304" pitchFamily="18" charset="0"/>
                <a:ea typeface="宋体" panose="02010600030101010101" pitchFamily="2" charset="-122"/>
              </a:rPr>
              <a:t>改译：</a:t>
            </a:r>
            <a:r>
              <a:rPr lang="en-US" altLang="zh-CN" sz="2000" dirty="0">
                <a:solidFill>
                  <a:schemeClr val="tx2"/>
                </a:solidFill>
                <a:latin typeface="Times New Roman" panose="02020603050405020304" pitchFamily="18" charset="0"/>
                <a:ea typeface="宋体" panose="02010600030101010101" pitchFamily="2" charset="-122"/>
              </a:rPr>
              <a:t>In the new century, Tsingtao Brewery Co., Ltd. will try to develop into an internationalized and learning-type enterprise through innovation and improvement of core competitiveness.</a:t>
            </a:r>
            <a:endParaRPr lang="en-US" altLang="zh-CN" sz="2000" dirty="0">
              <a:solidFill>
                <a:schemeClr val="tx2"/>
              </a:solidFill>
              <a:latin typeface="Times New Roman" panose="02020603050405020304" pitchFamily="18" charset="0"/>
              <a:ea typeface="宋体" panose="02010600030101010101" pitchFamily="2" charset="-122"/>
            </a:endParaRPr>
          </a:p>
          <a:p>
            <a:pPr eaLnBrk="1" hangingPunct="1">
              <a:lnSpc>
                <a:spcPct val="140000"/>
              </a:lnSpc>
            </a:pPr>
            <a:r>
              <a:rPr lang="en-US" altLang="zh-CN" sz="2000" dirty="0">
                <a:solidFill>
                  <a:schemeClr val="tx2"/>
                </a:solidFill>
                <a:latin typeface="Times New Roman" panose="02020603050405020304" pitchFamily="18" charset="0"/>
                <a:ea typeface="宋体" panose="02010600030101010101" pitchFamily="2" charset="-122"/>
              </a:rPr>
              <a:t>【</a:t>
            </a:r>
            <a:r>
              <a:rPr lang="zh-CN" altLang="en-US" sz="2000" dirty="0">
                <a:solidFill>
                  <a:schemeClr val="tx2"/>
                </a:solidFill>
                <a:latin typeface="Times New Roman" panose="02020603050405020304" pitchFamily="18" charset="0"/>
                <a:ea typeface="宋体" panose="02010600030101010101" pitchFamily="2" charset="-122"/>
              </a:rPr>
              <a:t>解析</a:t>
            </a:r>
            <a:r>
              <a:rPr lang="en-US" altLang="zh-CN" sz="2000" dirty="0">
                <a:solidFill>
                  <a:schemeClr val="tx2"/>
                </a:solidFill>
                <a:latin typeface="Times New Roman" panose="02020603050405020304" pitchFamily="18" charset="0"/>
                <a:ea typeface="宋体" panose="02010600030101010101" pitchFamily="2" charset="-122"/>
              </a:rPr>
              <a:t>】</a:t>
            </a:r>
            <a:r>
              <a:rPr lang="zh-CN" altLang="en-US" sz="2000" dirty="0">
                <a:latin typeface="Times New Roman" panose="02020603050405020304" pitchFamily="18" charset="0"/>
                <a:ea typeface="宋体" panose="02010600030101010101" pitchFamily="2" charset="-122"/>
              </a:rPr>
              <a:t>中文原文中使用了众多华丽的承诺之词及套话，让人顿悟企业之雄心，但对西方读者来说，译文中过多的渲染毫无意义，这时要对文章进行缩减和降调处理，突出一些必要信息即可。</a:t>
            </a:r>
            <a:endParaRPr lang="zh-CN" altLang="en-US" sz="2000" dirty="0">
              <a:latin typeface="Times New Roman" panose="02020603050405020304" pitchFamily="18" charset="0"/>
              <a:ea typeface="宋体" panose="02010600030101010101" pitchFamily="2" charset="-122"/>
            </a:endParaRPr>
          </a:p>
        </p:txBody>
      </p:sp>
    </p:spTree>
  </p:cSld>
  <p:clrMapOvr>
    <a:masterClrMapping/>
  </p:clrMapOvr>
  <p:transition>
    <p:fade/>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8609" name="标题 1"/>
          <p:cNvSpPr>
            <a:spLocks noGrp="1"/>
          </p:cNvSpPr>
          <p:nvPr>
            <p:ph type="title"/>
          </p:nvPr>
        </p:nvSpPr>
        <p:spPr>
          <a:xfrm>
            <a:off x="2063750" y="764540"/>
            <a:ext cx="9205595" cy="1386205"/>
          </a:xfrm>
        </p:spPr>
        <p:txBody>
          <a:bodyPr vert="horz" wrap="square" lIns="91440" tIns="45720" rIns="91440" bIns="45720" anchor="b" anchorCtr="0"/>
          <a:p>
            <a:r>
              <a:rPr lang="zh-CN" altLang="en-US" sz="3200" b="1" dirty="0">
                <a:latin typeface="Times New Roman" panose="02020603050405020304" pitchFamily="18" charset="0"/>
                <a:ea typeface="宋体" panose="02010600030101010101" pitchFamily="2" charset="-122"/>
              </a:rPr>
              <a:t>Task V  请将下面一段企业宣传文字翻译成英文。</a:t>
            </a:r>
            <a:endParaRPr lang="zh-CN" altLang="en-US" sz="3200" b="1" dirty="0">
              <a:latin typeface="Times New Roman" panose="02020603050405020304" pitchFamily="18" charset="0"/>
              <a:ea typeface="宋体" panose="02010600030101010101" pitchFamily="2" charset="-122"/>
            </a:endParaRPr>
          </a:p>
        </p:txBody>
      </p:sp>
      <p:sp>
        <p:nvSpPr>
          <p:cNvPr id="68610" name="文本框 2"/>
          <p:cNvSpPr txBox="1"/>
          <p:nvPr/>
        </p:nvSpPr>
        <p:spPr>
          <a:xfrm>
            <a:off x="1667510" y="2722245"/>
            <a:ext cx="9928860" cy="2538730"/>
          </a:xfrm>
          <a:prstGeom prst="rect">
            <a:avLst/>
          </a:prstGeom>
          <a:noFill/>
          <a:ln w="9525">
            <a:noFill/>
          </a:ln>
        </p:spPr>
        <p:txBody>
          <a:bodyPr wrap="square" anchor="t" anchorCtr="0">
            <a:noAutofit/>
          </a:bodyPr>
          <a:p>
            <a:pPr eaLnBrk="0" hangingPunct="0">
              <a:lnSpc>
                <a:spcPct val="140000"/>
              </a:lnSpc>
              <a:buClrTx/>
              <a:buFont typeface="Arial" panose="020B0604020202020204" pitchFamily="34" charset="0"/>
            </a:pPr>
            <a:r>
              <a:rPr lang="zh-CN" altLang="en-US" sz="2000" dirty="0">
                <a:latin typeface="Times New Roman" panose="02020603050405020304" pitchFamily="18" charset="0"/>
              </a:rPr>
              <a:t>华为创立于1987年，是全球领先的ICT（信息与通信）基础设施和智能终端提供商。目前华为约有19.5万名员工，业务遍及170多个国家和地区，服务全球30多亿人口。华为致力于把数字世界带入每个人、每个家庭、每个组织，构建万物互联的智能世界：让无处不在的连接，成为人人平等的权利，成为智能世界的前提和基础；为世界提供多样性算力，让云无处不在，让智能无所不及；所有的行业和组织，因强大的数字平台而变得敏捷、高效、生机勃勃；通过AI重新定义体验，让消费者在家居、出行、办公、影音娱乐、运动健康等全场景获得极致的个性化智慧体验。</a:t>
            </a:r>
            <a:endParaRPr lang="zh-CN" altLang="en-US" sz="2000" dirty="0">
              <a:latin typeface="Times New Roman" panose="02020603050405020304" pitchFamily="18" charset="0"/>
            </a:endParaRPr>
          </a:p>
          <a:p>
            <a:pPr eaLnBrk="0" hangingPunct="0">
              <a:buClrTx/>
              <a:buFont typeface="Arial" panose="020B0604020202020204" pitchFamily="34" charset="0"/>
            </a:pPr>
            <a:endParaRPr lang="zh-CN" altLang="en-US" sz="2000" dirty="0">
              <a:latin typeface="Times New Roman" panose="02020603050405020304" pitchFamily="18" charset="0"/>
            </a:endParaRPr>
          </a:p>
        </p:txBody>
      </p:sp>
    </p:spTree>
  </p:cSld>
  <p:clrMapOvr>
    <a:masterClrMapping/>
  </p:clrMapOvr>
  <p:transition>
    <p:fade/>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9633" name="Rectangle 3"/>
          <p:cNvSpPr>
            <a:spLocks noGrp="1"/>
          </p:cNvSpPr>
          <p:nvPr>
            <p:ph type="body" idx="4294967295"/>
          </p:nvPr>
        </p:nvSpPr>
        <p:spPr>
          <a:xfrm>
            <a:off x="1847850" y="1196975"/>
            <a:ext cx="9972040" cy="4752975"/>
          </a:xfrm>
          <a:solidFill>
            <a:schemeClr val="bg1"/>
          </a:solidFill>
        </p:spPr>
        <p:txBody>
          <a:bodyPr vert="horz" wrap="square" lIns="91440" tIns="45720" rIns="91440" bIns="45720" anchor="t" anchorCtr="0"/>
          <a:p>
            <a:pPr eaLnBrk="1" hangingPunct="1">
              <a:lnSpc>
                <a:spcPct val="120000"/>
              </a:lnSpc>
            </a:pPr>
            <a:r>
              <a:rPr lang="zh-CN" altLang="en-US" sz="2000" b="1" dirty="0">
                <a:solidFill>
                  <a:schemeClr val="tx2"/>
                </a:solidFill>
                <a:latin typeface="Times New Roman" panose="02020603050405020304" pitchFamily="18" charset="0"/>
                <a:ea typeface="宋体" panose="02010600030101010101" pitchFamily="2" charset="-122"/>
              </a:rPr>
              <a:t>译文</a:t>
            </a:r>
            <a:r>
              <a:rPr lang="zh-CN" altLang="en-US" sz="2000" dirty="0">
                <a:solidFill>
                  <a:schemeClr val="tx2"/>
                </a:solidFill>
                <a:latin typeface="Times New Roman" panose="02020603050405020304" pitchFamily="18" charset="0"/>
                <a:ea typeface="宋体" panose="02010600030101010101" pitchFamily="2" charset="-122"/>
              </a:rPr>
              <a:t>：</a:t>
            </a:r>
            <a:r>
              <a:rPr lang="zh-CN" sz="2000" dirty="0">
                <a:solidFill>
                  <a:schemeClr val="tx2"/>
                </a:solidFill>
                <a:latin typeface="Times New Roman" panose="02020603050405020304" pitchFamily="18" charset="0"/>
                <a:ea typeface="宋体" panose="02010600030101010101" pitchFamily="2" charset="-122"/>
              </a:rPr>
              <a:t>Founded in 1987, Huawei is a leading global provider of information and communications technology (ICT) infrastructure and smart devices. We have approximately 195,000 employees and we operate in over 170 countries and regions, serving more than three billion people around the world.</a:t>
            </a:r>
            <a:endParaRPr lang="zh-CN" sz="2000" dirty="0">
              <a:solidFill>
                <a:schemeClr val="tx2"/>
              </a:solidFill>
              <a:latin typeface="Times New Roman" panose="02020603050405020304" pitchFamily="18" charset="0"/>
              <a:ea typeface="宋体" panose="02010600030101010101" pitchFamily="2" charset="-122"/>
            </a:endParaRPr>
          </a:p>
          <a:p>
            <a:pPr eaLnBrk="1" hangingPunct="1">
              <a:lnSpc>
                <a:spcPct val="120000"/>
              </a:lnSpc>
            </a:pPr>
            <a:r>
              <a:rPr lang="zh-CN" sz="2000" dirty="0">
                <a:solidFill>
                  <a:schemeClr val="tx2"/>
                </a:solidFill>
                <a:latin typeface="Times New Roman" panose="02020603050405020304" pitchFamily="18" charset="0"/>
                <a:ea typeface="宋体" panose="02010600030101010101" pitchFamily="2" charset="-122"/>
              </a:rPr>
              <a:t>Huawei’s mission is to bring digital to every person, home and organization for a fully connected, intelligent world. To this end, we will drive ubiquitous connectivity and promote equal access to networks to lay the foundation for the intelligent world; provide diversified computing power to deliver ubiquitous cloud and intelligence; build powerful digital platforms to help all industries and organizations become more agile, efficient, and dynamic; redefine user experience with AI, offering consumers a more personalized and intelligent experience across all scenarios, including home, travel, office, entertainment, and fitness &amp; health.</a:t>
            </a:r>
            <a:endParaRPr lang="zh-CN" sz="2000" dirty="0">
              <a:solidFill>
                <a:schemeClr val="tx2"/>
              </a:solidFill>
              <a:latin typeface="Times New Roman" panose="02020603050405020304" pitchFamily="18" charset="0"/>
              <a:ea typeface="宋体" panose="02010600030101010101" pitchFamily="2" charset="-122"/>
            </a:endParaRPr>
          </a:p>
        </p:txBody>
      </p:sp>
    </p:spTree>
  </p:cSld>
  <p:clrMapOvr>
    <a:masterClrMapping/>
  </p:clrMapOvr>
  <p:transition>
    <p:fade/>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0657" name="Rectangle 2"/>
          <p:cNvSpPr>
            <a:spLocks noGrp="1"/>
          </p:cNvSpPr>
          <p:nvPr>
            <p:ph type="title"/>
          </p:nvPr>
        </p:nvSpPr>
        <p:spPr>
          <a:xfrm>
            <a:off x="2002155" y="678180"/>
            <a:ext cx="9385300" cy="1585595"/>
          </a:xfrm>
        </p:spPr>
        <p:txBody>
          <a:bodyPr vert="horz" wrap="square" lIns="91440" tIns="45720" rIns="91440" bIns="45720" anchor="b" anchorCtr="0"/>
          <a:p>
            <a:pPr eaLnBrk="1" hangingPunct="1"/>
            <a:r>
              <a:rPr lang="en-US" altLang="zh-CN" sz="2800" b="1" dirty="0">
                <a:latin typeface="Times New Roman" panose="02020603050405020304" pitchFamily="18" charset="0"/>
                <a:ea typeface="宋体" panose="02010600030101010101" pitchFamily="2" charset="-122"/>
              </a:rPr>
              <a:t>§ PART FOUR </a:t>
            </a:r>
            <a:r>
              <a:rPr lang="zh-CN" altLang="en-US" sz="2800" b="1" dirty="0">
                <a:latin typeface="Times New Roman" panose="02020603050405020304" pitchFamily="18" charset="0"/>
                <a:ea typeface="宋体" panose="02010600030101010101" pitchFamily="2" charset="-122"/>
              </a:rPr>
              <a:t>讨论：通过上述翻译任务，你对企业网站翻译有什么新的认识</a:t>
            </a:r>
            <a:r>
              <a:rPr lang="en-US" altLang="zh-CN" sz="2800" b="1" dirty="0">
                <a:latin typeface="Times New Roman" panose="02020603050405020304" pitchFamily="18" charset="0"/>
                <a:ea typeface="宋体" panose="02010600030101010101" pitchFamily="2" charset="-122"/>
              </a:rPr>
              <a:t>? </a:t>
            </a:r>
            <a:r>
              <a:rPr lang="zh-CN" altLang="en-US" sz="2800" b="1" dirty="0">
                <a:latin typeface="Times New Roman" panose="02020603050405020304" pitchFamily="18" charset="0"/>
                <a:ea typeface="宋体" panose="02010600030101010101" pitchFamily="2" charset="-122"/>
              </a:rPr>
              <a:t>企业网站翻译需要注意哪些事项？</a:t>
            </a:r>
            <a:endParaRPr lang="zh-CN" altLang="en-US" sz="2800" b="1" dirty="0">
              <a:latin typeface="Times New Roman" panose="02020603050405020304" pitchFamily="18" charset="0"/>
              <a:ea typeface="宋体" panose="02010600030101010101" pitchFamily="2" charset="-122"/>
            </a:endParaRPr>
          </a:p>
        </p:txBody>
      </p:sp>
      <p:sp>
        <p:nvSpPr>
          <p:cNvPr id="70658" name="Rectangle 3"/>
          <p:cNvSpPr>
            <a:spLocks noGrp="1"/>
          </p:cNvSpPr>
          <p:nvPr>
            <p:ph type="body" idx="4294967295"/>
          </p:nvPr>
        </p:nvSpPr>
        <p:spPr>
          <a:xfrm>
            <a:off x="2351405" y="2743200"/>
            <a:ext cx="9263380" cy="4114800"/>
          </a:xfrm>
        </p:spPr>
        <p:txBody>
          <a:bodyPr vert="horz" wrap="square" lIns="91440" tIns="45720" rIns="91440" bIns="45720" anchor="t" anchorCtr="0"/>
          <a:p>
            <a:pPr eaLnBrk="1" hangingPunct="1">
              <a:lnSpc>
                <a:spcPct val="130000"/>
              </a:lnSpc>
            </a:pPr>
            <a:r>
              <a:rPr lang="en-US" altLang="zh-CN" sz="2000" b="1" dirty="0">
                <a:latin typeface="Times New Roman" panose="02020603050405020304" pitchFamily="18" charset="0"/>
                <a:ea typeface="宋体" panose="02010600030101010101" pitchFamily="2" charset="-122"/>
              </a:rPr>
              <a:t>I.</a:t>
            </a:r>
            <a:r>
              <a:rPr lang="en-US" altLang="zh-CN" sz="2000" dirty="0">
                <a:latin typeface="Times New Roman" panose="02020603050405020304" pitchFamily="18" charset="0"/>
                <a:ea typeface="宋体" panose="02010600030101010101" pitchFamily="2" charset="-122"/>
              </a:rPr>
              <a:t> </a:t>
            </a:r>
            <a:r>
              <a:rPr lang="zh-CN" altLang="en-US" sz="2000" dirty="0">
                <a:latin typeface="Times New Roman" panose="02020603050405020304" pitchFamily="18" charset="0"/>
                <a:ea typeface="宋体" panose="02010600030101010101" pitchFamily="2" charset="-122"/>
              </a:rPr>
              <a:t>企业网站翻译总结</a:t>
            </a:r>
            <a:endParaRPr lang="zh-CN" altLang="en-US" sz="2000" dirty="0">
              <a:latin typeface="Times New Roman" panose="02020603050405020304" pitchFamily="18" charset="0"/>
              <a:ea typeface="宋体" panose="02010600030101010101" pitchFamily="2" charset="-122"/>
            </a:endParaRPr>
          </a:p>
          <a:p>
            <a:pPr eaLnBrk="1" hangingPunct="1">
              <a:lnSpc>
                <a:spcPct val="130000"/>
              </a:lnSpc>
            </a:pPr>
            <a:r>
              <a:rPr lang="zh-CN" altLang="en-US" sz="2000" dirty="0">
                <a:latin typeface="Times New Roman" panose="02020603050405020304" pitchFamily="18" charset="0"/>
                <a:ea typeface="宋体" panose="02010600030101010101" pitchFamily="2" charset="-122"/>
              </a:rPr>
              <a:t>我们认为企业网站翻译有很大的灵活性，并不是原语网页有什么内容，我们就翻译什么，需要根据网站的有关功能在语言和形式上适当进行调整。一般来说，我们需要注意以下几点：</a:t>
            </a:r>
            <a:endParaRPr lang="zh-CN" altLang="en-US" sz="2000" dirty="0">
              <a:latin typeface="Times New Roman" panose="02020603050405020304" pitchFamily="18" charset="0"/>
              <a:ea typeface="宋体" panose="02010600030101010101" pitchFamily="2" charset="-122"/>
            </a:endParaRPr>
          </a:p>
        </p:txBody>
      </p:sp>
    </p:spTree>
  </p:cSld>
  <p:clrMapOvr>
    <a:masterClrMapping/>
  </p:clrMapOvr>
  <p:transition>
    <p:fade/>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681" name="Rectangle 3"/>
          <p:cNvSpPr>
            <a:spLocks noGrp="1"/>
          </p:cNvSpPr>
          <p:nvPr>
            <p:ph type="body" idx="4294967295"/>
          </p:nvPr>
        </p:nvSpPr>
        <p:spPr>
          <a:xfrm>
            <a:off x="1847850" y="764540"/>
            <a:ext cx="9805035" cy="5473700"/>
          </a:xfrm>
          <a:solidFill>
            <a:schemeClr val="bg1"/>
          </a:solidFill>
        </p:spPr>
        <p:txBody>
          <a:bodyPr vert="horz" wrap="square" lIns="91440" tIns="45720" rIns="91440" bIns="45720" anchor="t" anchorCtr="0"/>
          <a:p>
            <a:pPr eaLnBrk="1" hangingPunct="1">
              <a:lnSpc>
                <a:spcPct val="120000"/>
              </a:lnSpc>
            </a:pPr>
            <a:r>
              <a:rPr lang="zh-CN" altLang="zh-CN" sz="2000" dirty="0">
                <a:latin typeface="Times New Roman" panose="02020603050405020304" pitchFamily="18" charset="0"/>
                <a:ea typeface="宋体" panose="02010600030101010101" pitchFamily="2" charset="-122"/>
              </a:rPr>
              <a:t>首先，网站翻译必须考虑企业网站的功能。我们要了解网站的主要功能是什么，例如销售、服务还是互动。例如苹果公司英文网页（www.apple.com），其主要功能是宣传、销售产品，因此其首页正中间利用大幅图片宣传主打产品，并配上对应的“Your new superpower”等广告语，非常显眼，引人注目。而其中文网页（www.apple. com.cn）与英文网页如出一辙，首页正中间利用大幅图片宣传主打产品，配上了“解锁超能力”等广告语。而苹果公司中英文网站的其他栏目如Site Map（网站地图），Job Opportunities（工作机会），Supplier Responsibility（供应商责任）等则放在右下角，并不突出。在了解了网站主要功能之后，要将原语恰当地翻译成目的语。例如，中国工商银行的“个人网上银行”翻译成“Personal Banking”，“指南”翻译成“FAQs（Frequently Asked Questions）”。谷歌公司的“I’m feeling lucky”翻译成“手气不错”，“Google Search”翻译成“Google 搜索”等，都是与网站功能相一致的、恰当的翻译。</a:t>
            </a:r>
            <a:endParaRPr lang="zh-CN" altLang="zh-CN" sz="2000" dirty="0">
              <a:latin typeface="Times New Roman" panose="02020603050405020304" pitchFamily="18" charset="0"/>
              <a:ea typeface="宋体" panose="02010600030101010101" pitchFamily="2" charset="-122"/>
            </a:endParaRPr>
          </a:p>
        </p:txBody>
      </p:sp>
    </p:spTree>
  </p:cSld>
  <p:clrMapOvr>
    <a:masterClrMapping/>
  </p:clrMapOvr>
  <p:transition>
    <p:fade/>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2705" name="Rectangle 3"/>
          <p:cNvSpPr>
            <a:spLocks noGrp="1"/>
          </p:cNvSpPr>
          <p:nvPr>
            <p:ph type="body" idx="4294967295"/>
          </p:nvPr>
        </p:nvSpPr>
        <p:spPr>
          <a:xfrm>
            <a:off x="1951990" y="2580640"/>
            <a:ext cx="9716135" cy="2647315"/>
          </a:xfrm>
        </p:spPr>
        <p:txBody>
          <a:bodyPr vert="horz" wrap="square" lIns="91440" tIns="45720" rIns="91440" bIns="45720" anchor="t" anchorCtr="0"/>
          <a:p>
            <a:pPr eaLnBrk="1" hangingPunct="1">
              <a:lnSpc>
                <a:spcPct val="130000"/>
              </a:lnSpc>
            </a:pPr>
            <a:r>
              <a:rPr lang="zh-CN" altLang="en-US" sz="2000" b="1" dirty="0">
                <a:solidFill>
                  <a:schemeClr val="tx2"/>
                </a:solidFill>
                <a:latin typeface="Times New Roman" panose="02020603050405020304" pitchFamily="18" charset="0"/>
                <a:ea typeface="宋体" panose="02010600030101010101" pitchFamily="2" charset="-122"/>
              </a:rPr>
              <a:t>其次</a:t>
            </a:r>
            <a:r>
              <a:rPr lang="zh-CN" altLang="en-US" sz="2000" dirty="0">
                <a:latin typeface="Times New Roman" panose="02020603050405020304" pitchFamily="18" charset="0"/>
                <a:ea typeface="宋体" panose="02010600030101010101" pitchFamily="2" charset="-122"/>
              </a:rPr>
              <a:t>，</a:t>
            </a:r>
            <a:r>
              <a:rPr lang="zh-CN" sz="2000" dirty="0">
                <a:latin typeface="Times New Roman" panose="02020603050405020304" pitchFamily="18" charset="0"/>
                <a:ea typeface="宋体" panose="02010600030101010101" pitchFamily="2" charset="-122"/>
              </a:rPr>
              <a:t>翻译要以网站服务对象为中心。要考虑到服务对象是谁，根据服务对象的文化、知识背景、语言习惯等来考虑如何翻译，做到准确用词、恰当用句、避免歧义、简练至上。例如，阿里巴巴英文网页中的search, 中文网页的对应语为“找一下”，而不是其他很多网站中用的“搜索”，这体现了网站服务对象——商人的语言特征，无形中拉近了网站与客户的距离；又如阿里巴巴中文网站中的“免费注册”，其英文网站翻译成“Join Free Today”，用祈使句非常简练地表达出很强的劝说意图。</a:t>
            </a:r>
            <a:endParaRPr lang="zh-CN" sz="2000" dirty="0">
              <a:latin typeface="Times New Roman" panose="02020603050405020304" pitchFamily="18" charset="0"/>
              <a:ea typeface="宋体" panose="02010600030101010101" pitchFamily="2" charset="-122"/>
            </a:endParaRPr>
          </a:p>
        </p:txBody>
      </p:sp>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313" name="Rectangle 2"/>
          <p:cNvSpPr>
            <a:spLocks noGrp="1"/>
          </p:cNvSpPr>
          <p:nvPr>
            <p:ph type="title"/>
          </p:nvPr>
        </p:nvSpPr>
        <p:spPr>
          <a:xfrm>
            <a:off x="3140075" y="301625"/>
            <a:ext cx="7067550" cy="1584325"/>
          </a:xfrm>
        </p:spPr>
        <p:txBody>
          <a:bodyPr vert="horz" wrap="square" lIns="91440" tIns="45720" rIns="91440" bIns="45720" anchor="b" anchorCtr="0"/>
          <a:p>
            <a:pPr eaLnBrk="1" hangingPunct="1"/>
            <a:r>
              <a:rPr lang="zh-CN" altLang="en-US" b="1" dirty="0">
                <a:latin typeface="Times New Roman" panose="02020603050405020304" pitchFamily="18" charset="0"/>
                <a:ea typeface="宋体" panose="02010600030101010101" pitchFamily="2" charset="-122"/>
              </a:rPr>
              <a:t>企业网站翻译</a:t>
            </a:r>
            <a:endParaRPr lang="zh-CN" altLang="en-US" b="1" dirty="0">
              <a:latin typeface="Times New Roman" panose="02020603050405020304" pitchFamily="18" charset="0"/>
              <a:ea typeface="宋体" panose="02010600030101010101" pitchFamily="2" charset="-122"/>
            </a:endParaRPr>
          </a:p>
        </p:txBody>
      </p:sp>
      <p:sp>
        <p:nvSpPr>
          <p:cNvPr id="13314" name="Rectangle 3"/>
          <p:cNvSpPr>
            <a:spLocks noGrp="1"/>
          </p:cNvSpPr>
          <p:nvPr>
            <p:ph type="body" idx="4294967295"/>
          </p:nvPr>
        </p:nvSpPr>
        <p:spPr>
          <a:xfrm>
            <a:off x="3216275" y="2927350"/>
            <a:ext cx="7272338" cy="3670300"/>
          </a:xfrm>
        </p:spPr>
        <p:txBody>
          <a:bodyPr vert="horz" wrap="square" lIns="91440" tIns="45720" rIns="91440" bIns="45720" anchor="t" anchorCtr="0"/>
          <a:p>
            <a:pPr eaLnBrk="1" hangingPunct="1"/>
            <a:r>
              <a:rPr lang="en-US" altLang="zh-CN" sz="2000" dirty="0">
                <a:latin typeface="Times New Roman" panose="02020603050405020304" pitchFamily="18" charset="0"/>
                <a:ea typeface="宋体" panose="02010600030101010101" pitchFamily="2" charset="-122"/>
              </a:rPr>
              <a:t>★ </a:t>
            </a:r>
            <a:r>
              <a:rPr lang="zh-CN" altLang="en-US" sz="2000" b="1" dirty="0">
                <a:latin typeface="Times New Roman" panose="02020603050405020304" pitchFamily="18" charset="0"/>
                <a:ea typeface="宋体" panose="02010600030101010101" pitchFamily="2" charset="-122"/>
              </a:rPr>
              <a:t>本单元教学目标：</a:t>
            </a:r>
            <a:endParaRPr lang="zh-CN" altLang="en-US" sz="2000" b="1" dirty="0">
              <a:latin typeface="Times New Roman" panose="02020603050405020304" pitchFamily="18" charset="0"/>
              <a:ea typeface="宋体" panose="02010600030101010101" pitchFamily="2" charset="-122"/>
            </a:endParaRPr>
          </a:p>
          <a:p>
            <a:pPr eaLnBrk="1" hangingPunct="1"/>
            <a:r>
              <a:rPr lang="en-US" altLang="zh-CN" sz="2000" dirty="0">
                <a:latin typeface="Times New Roman" panose="02020603050405020304" pitchFamily="18" charset="0"/>
                <a:ea typeface="宋体" panose="02010600030101010101" pitchFamily="2" charset="-122"/>
              </a:rPr>
              <a:t>1. </a:t>
            </a:r>
            <a:r>
              <a:rPr lang="zh-CN" altLang="en-US" sz="2000" dirty="0">
                <a:latin typeface="Times New Roman" panose="02020603050405020304" pitchFamily="18" charset="0"/>
                <a:ea typeface="宋体" panose="02010600030101010101" pitchFamily="2" charset="-122"/>
              </a:rPr>
              <a:t>了解企业网站的构成及功能；</a:t>
            </a:r>
            <a:endParaRPr lang="zh-CN" altLang="en-US" sz="2000" dirty="0">
              <a:latin typeface="Times New Roman" panose="02020603050405020304" pitchFamily="18" charset="0"/>
              <a:ea typeface="宋体" panose="02010600030101010101" pitchFamily="2" charset="-122"/>
            </a:endParaRPr>
          </a:p>
          <a:p>
            <a:pPr eaLnBrk="1" hangingPunct="1"/>
            <a:r>
              <a:rPr lang="en-US" altLang="zh-CN" sz="2000" dirty="0">
                <a:latin typeface="Times New Roman" panose="02020603050405020304" pitchFamily="18" charset="0"/>
                <a:ea typeface="宋体" panose="02010600030101010101" pitchFamily="2" charset="-122"/>
              </a:rPr>
              <a:t>2. </a:t>
            </a:r>
            <a:r>
              <a:rPr lang="zh-CN" altLang="en-US" sz="2000" dirty="0">
                <a:latin typeface="Times New Roman" panose="02020603050405020304" pitchFamily="18" charset="0"/>
                <a:ea typeface="宋体" panose="02010600030101010101" pitchFamily="2" charset="-122"/>
              </a:rPr>
              <a:t>了解企业网站的内容、特点及翻译技巧；</a:t>
            </a:r>
            <a:endParaRPr lang="zh-CN" altLang="en-US" sz="2000" dirty="0">
              <a:latin typeface="Times New Roman" panose="02020603050405020304" pitchFamily="18" charset="0"/>
              <a:ea typeface="宋体" panose="02010600030101010101" pitchFamily="2" charset="-122"/>
            </a:endParaRPr>
          </a:p>
          <a:p>
            <a:pPr eaLnBrk="1" hangingPunct="1"/>
            <a:r>
              <a:rPr lang="en-US" altLang="zh-CN" sz="2000" dirty="0">
                <a:latin typeface="Times New Roman" panose="02020603050405020304" pitchFamily="18" charset="0"/>
                <a:ea typeface="宋体" panose="02010600030101010101" pitchFamily="2" charset="-122"/>
              </a:rPr>
              <a:t>3. </a:t>
            </a:r>
            <a:r>
              <a:rPr lang="zh-CN" altLang="en-US" sz="2000" dirty="0">
                <a:latin typeface="Times New Roman" panose="02020603050405020304" pitchFamily="18" charset="0"/>
                <a:ea typeface="宋体" panose="02010600030101010101" pitchFamily="2" charset="-122"/>
              </a:rPr>
              <a:t>掌握企业网站翻译的编译技巧。</a:t>
            </a:r>
            <a:endParaRPr lang="zh-CN" altLang="en-US" sz="2000" dirty="0">
              <a:latin typeface="Times New Roman" panose="02020603050405020304" pitchFamily="18" charset="0"/>
              <a:ea typeface="宋体" panose="02010600030101010101" pitchFamily="2" charset="-122"/>
            </a:endParaRPr>
          </a:p>
        </p:txBody>
      </p:sp>
    </p:spTree>
  </p:cSld>
  <p:clrMapOvr>
    <a:masterClrMapping/>
  </p:clrMapOvr>
  <p:transition>
    <p:fade/>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3729" name="Rectangle 3"/>
          <p:cNvSpPr>
            <a:spLocks noGrp="1"/>
          </p:cNvSpPr>
          <p:nvPr>
            <p:ph type="body" idx="4294967295"/>
          </p:nvPr>
        </p:nvSpPr>
        <p:spPr>
          <a:xfrm>
            <a:off x="1929130" y="2653665"/>
            <a:ext cx="9897745" cy="3296285"/>
          </a:xfrm>
        </p:spPr>
        <p:txBody>
          <a:bodyPr vert="horz" wrap="square" lIns="91440" tIns="45720" rIns="91440" bIns="45720" anchor="t" anchorCtr="0"/>
          <a:p>
            <a:pPr eaLnBrk="1" hangingPunct="1">
              <a:lnSpc>
                <a:spcPct val="130000"/>
              </a:lnSpc>
            </a:pPr>
            <a:r>
              <a:rPr lang="zh-CN" altLang="en-US" sz="2000" b="1" dirty="0">
                <a:solidFill>
                  <a:schemeClr val="tx2"/>
                </a:solidFill>
                <a:latin typeface="Times New Roman" panose="02020603050405020304" pitchFamily="18" charset="0"/>
                <a:ea typeface="宋体" panose="02010600030101010101" pitchFamily="2" charset="-122"/>
              </a:rPr>
              <a:t>再次</a:t>
            </a:r>
            <a:r>
              <a:rPr lang="zh-CN" altLang="en-US" sz="2000" dirty="0">
                <a:latin typeface="Times New Roman" panose="02020603050405020304" pitchFamily="18" charset="0"/>
                <a:ea typeface="宋体" panose="02010600030101010101" pitchFamily="2" charset="-122"/>
              </a:rPr>
              <a:t>，</a:t>
            </a:r>
            <a:r>
              <a:rPr lang="zh-CN" sz="2000" dirty="0">
                <a:latin typeface="Times New Roman" panose="02020603050405020304" pitchFamily="18" charset="0"/>
                <a:ea typeface="宋体" panose="02010600030101010101" pitchFamily="2" charset="-122"/>
              </a:rPr>
              <a:t>要注意网站信息的摆放位置。应该把重要的栏目放在显眼的位置，如左上角，因为这是访问者注意力的关键位置之一。例如中国工商银行的中英文网站都把用户登录（User Login）放在左上角，这体现了其为储户服务的意识。而其他不重要的栏目可以放在次要位置，甚至可以根据需要不用翻译。当然，翻译出来的译文在网页上的位置也并不一定中英对应，这同样要考虑服务对象的需求。例如谷歌公司的英文版主页左上角栏目Gmail，但是中文版的主页上却没有，主要原因是中国使用Gmail邮箱的人并不多。</a:t>
            </a:r>
            <a:endParaRPr lang="zh-CN" sz="2000" dirty="0">
              <a:latin typeface="Times New Roman" panose="02020603050405020304" pitchFamily="18" charset="0"/>
              <a:ea typeface="宋体" panose="02010600030101010101" pitchFamily="2" charset="-122"/>
            </a:endParaRPr>
          </a:p>
        </p:txBody>
      </p:sp>
    </p:spTree>
  </p:cSld>
  <p:clrMapOvr>
    <a:masterClrMapping/>
  </p:clrMapOvr>
  <p:transition>
    <p:fade/>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4753" name="Rectangle 3"/>
          <p:cNvSpPr>
            <a:spLocks noGrp="1"/>
          </p:cNvSpPr>
          <p:nvPr>
            <p:ph type="body" idx="4294967295"/>
          </p:nvPr>
        </p:nvSpPr>
        <p:spPr>
          <a:xfrm>
            <a:off x="1929130" y="2476500"/>
            <a:ext cx="9549130" cy="3465830"/>
          </a:xfrm>
        </p:spPr>
        <p:txBody>
          <a:bodyPr vert="horz" wrap="square" lIns="91440" tIns="45720" rIns="91440" bIns="45720" anchor="t" anchorCtr="0"/>
          <a:p>
            <a:pPr algn="just" eaLnBrk="1" hangingPunct="1">
              <a:lnSpc>
                <a:spcPct val="120000"/>
              </a:lnSpc>
            </a:pPr>
            <a:r>
              <a:rPr lang="zh-CN" altLang="en-US" sz="2000" b="1" dirty="0">
                <a:solidFill>
                  <a:schemeClr val="tx2"/>
                </a:solidFill>
                <a:latin typeface="Times New Roman" panose="02020603050405020304" pitchFamily="18" charset="0"/>
                <a:ea typeface="宋体" panose="02010600030101010101" pitchFamily="2" charset="-122"/>
              </a:rPr>
              <a:t>最后</a:t>
            </a:r>
            <a:r>
              <a:rPr lang="zh-CN" altLang="en-US" sz="2000" dirty="0">
                <a:latin typeface="Times New Roman" panose="02020603050405020304" pitchFamily="18" charset="0"/>
                <a:ea typeface="宋体" panose="02010600030101010101" pitchFamily="2" charset="-122"/>
              </a:rPr>
              <a:t>，翻译后的网站排版要简洁、美观。网站是给服务对象访问的，简洁、美观是对服务对象的尊重。例如，华为、海尔集团、青岛啤酒、苹果、谷歌等企业网站均是简洁、美观的典型代表。特别是谷歌，其搜索标志（谷歌称之为“节日徽标”）会根据不同的节日来变换，给人一种新鲜感，又有一定的纪念意义。当然，企业中英文网站的维护人员不同，布局设计等会针对用户的不同而有所区别。但是整体上都要有达到简洁、美观、吸引用户眼球的目的。</a:t>
            </a:r>
            <a:endParaRPr lang="zh-CN" altLang="en-US" sz="2000" dirty="0">
              <a:latin typeface="Times New Roman" panose="02020603050405020304" pitchFamily="18" charset="0"/>
              <a:ea typeface="宋体" panose="02010600030101010101" pitchFamily="2" charset="-122"/>
            </a:endParaRPr>
          </a:p>
        </p:txBody>
      </p:sp>
      <p:pic>
        <p:nvPicPr>
          <p:cNvPr id="74754" name="Picture 4" descr="20060515165913607"/>
          <p:cNvPicPr>
            <a:picLocks noChangeAspect="1"/>
          </p:cNvPicPr>
          <p:nvPr/>
        </p:nvPicPr>
        <p:blipFill>
          <a:blip r:embed="rId1"/>
          <a:stretch>
            <a:fillRect/>
          </a:stretch>
        </p:blipFill>
        <p:spPr>
          <a:xfrm>
            <a:off x="1703388" y="0"/>
            <a:ext cx="4176712" cy="1533525"/>
          </a:xfrm>
          <a:prstGeom prst="rect">
            <a:avLst/>
          </a:prstGeom>
          <a:noFill/>
          <a:ln w="9525">
            <a:noFill/>
          </a:ln>
        </p:spPr>
      </p:pic>
      <p:sp>
        <p:nvSpPr>
          <p:cNvPr id="74755" name="Rectangle 5"/>
          <p:cNvSpPr/>
          <p:nvPr/>
        </p:nvSpPr>
        <p:spPr>
          <a:xfrm>
            <a:off x="1992313" y="1152367"/>
            <a:ext cx="3598862" cy="398780"/>
          </a:xfrm>
          <a:prstGeom prst="rect">
            <a:avLst/>
          </a:prstGeom>
          <a:noFill/>
          <a:ln w="9525">
            <a:noFill/>
          </a:ln>
        </p:spPr>
        <p:txBody>
          <a:bodyPr anchor="ctr" anchorCtr="0">
            <a:spAutoFit/>
          </a:bodyPr>
          <a:p>
            <a:pPr>
              <a:buClrTx/>
              <a:buFont typeface="Wingdings" panose="05000000000000000000" pitchFamily="2" charset="2"/>
            </a:pPr>
            <a:r>
              <a:rPr lang="zh-CN" altLang="en-US" sz="2000" dirty="0">
                <a:latin typeface="Times New Roman" panose="02020603050405020304" pitchFamily="18" charset="0"/>
              </a:rPr>
              <a:t>（地球日</a:t>
            </a:r>
            <a:r>
              <a:rPr lang="en-US" altLang="zh-CN" sz="2000" dirty="0">
                <a:latin typeface="Times New Roman" panose="02020603050405020304" pitchFamily="18" charset="0"/>
              </a:rPr>
              <a:t>——</a:t>
            </a:r>
            <a:r>
              <a:rPr lang="en-US" altLang="zh-CN" sz="2000" b="1" dirty="0">
                <a:latin typeface="Times New Roman" panose="02020603050405020304" pitchFamily="18" charset="0"/>
              </a:rPr>
              <a:t>2004</a:t>
            </a:r>
            <a:r>
              <a:rPr lang="zh-CN" altLang="en-US" sz="2000" dirty="0">
                <a:latin typeface="Times New Roman" panose="02020603050405020304" pitchFamily="18" charset="0"/>
              </a:rPr>
              <a:t>年</a:t>
            </a:r>
            <a:r>
              <a:rPr lang="en-US" altLang="zh-CN" sz="2000" b="1" dirty="0">
                <a:latin typeface="Times New Roman" panose="02020603050405020304" pitchFamily="18" charset="0"/>
              </a:rPr>
              <a:t>4</a:t>
            </a:r>
            <a:r>
              <a:rPr lang="zh-CN" altLang="en-US" sz="2000" dirty="0">
                <a:latin typeface="Times New Roman" panose="02020603050405020304" pitchFamily="18" charset="0"/>
              </a:rPr>
              <a:t>月</a:t>
            </a:r>
            <a:r>
              <a:rPr lang="en-US" altLang="zh-CN" sz="2000" b="1" dirty="0">
                <a:latin typeface="Times New Roman" panose="02020603050405020304" pitchFamily="18" charset="0"/>
              </a:rPr>
              <a:t>2</a:t>
            </a:r>
            <a:r>
              <a:rPr lang="zh-CN" altLang="en-US" sz="2000" dirty="0">
                <a:latin typeface="Times New Roman" panose="02020603050405020304" pitchFamily="18" charset="0"/>
              </a:rPr>
              <a:t>日</a:t>
            </a:r>
            <a:r>
              <a:rPr lang="zh-CN" altLang="en-US" sz="2000" b="1" dirty="0">
                <a:latin typeface="Times New Roman" panose="02020603050405020304" pitchFamily="18" charset="0"/>
              </a:rPr>
              <a:t>）</a:t>
            </a:r>
            <a:r>
              <a:rPr lang="zh-CN" altLang="en-US" sz="2000" dirty="0">
                <a:latin typeface="Times New Roman" panose="02020603050405020304" pitchFamily="18" charset="0"/>
              </a:rPr>
              <a:t> </a:t>
            </a:r>
            <a:endParaRPr lang="zh-CN" altLang="en-US" sz="2000" dirty="0">
              <a:latin typeface="Times New Roman" panose="02020603050405020304" pitchFamily="18" charset="0"/>
            </a:endParaRPr>
          </a:p>
        </p:txBody>
      </p:sp>
      <p:sp>
        <p:nvSpPr>
          <p:cNvPr id="74756" name="Rectangle 7"/>
          <p:cNvSpPr/>
          <p:nvPr/>
        </p:nvSpPr>
        <p:spPr>
          <a:xfrm>
            <a:off x="1524000" y="-77152"/>
            <a:ext cx="246380" cy="398780"/>
          </a:xfrm>
          <a:prstGeom prst="rect">
            <a:avLst/>
          </a:prstGeom>
          <a:noFill/>
          <a:ln w="9525">
            <a:noFill/>
          </a:ln>
        </p:spPr>
        <p:txBody>
          <a:bodyPr wrap="none" anchor="ctr" anchorCtr="0">
            <a:spAutoFit/>
          </a:bodyPr>
          <a:p>
            <a:pPr>
              <a:buClrTx/>
              <a:buFont typeface="Wingdings" panose="05000000000000000000" pitchFamily="2" charset="2"/>
            </a:pPr>
            <a:r>
              <a:rPr lang="en-US" altLang="zh-CN" sz="2000" dirty="0">
                <a:latin typeface="Times New Roman" panose="02020603050405020304" pitchFamily="18" charset="0"/>
              </a:rPr>
              <a:t> </a:t>
            </a:r>
            <a:endParaRPr lang="en-US" altLang="zh-CN" sz="2000" dirty="0">
              <a:latin typeface="Times New Roman" panose="02020603050405020304" pitchFamily="18" charset="0"/>
            </a:endParaRPr>
          </a:p>
        </p:txBody>
      </p:sp>
      <p:pic>
        <p:nvPicPr>
          <p:cNvPr id="74757" name="Picture 6" descr="http://www.seoclub.cn/google/UploadFiles_9780/200605/20060515165903386.gif"/>
          <p:cNvPicPr>
            <a:picLocks noChangeAspect="1"/>
          </p:cNvPicPr>
          <p:nvPr/>
        </p:nvPicPr>
        <p:blipFill>
          <a:blip r:embed="rId2" r:link="rId3"/>
          <a:stretch>
            <a:fillRect/>
          </a:stretch>
        </p:blipFill>
        <p:spPr>
          <a:xfrm>
            <a:off x="6527800" y="0"/>
            <a:ext cx="3889375" cy="1125538"/>
          </a:xfrm>
          <a:prstGeom prst="rect">
            <a:avLst/>
          </a:prstGeom>
          <a:noFill/>
          <a:ln w="9525">
            <a:noFill/>
          </a:ln>
        </p:spPr>
      </p:pic>
      <p:sp>
        <p:nvSpPr>
          <p:cNvPr id="74758" name="Rectangle 8"/>
          <p:cNvSpPr/>
          <p:nvPr/>
        </p:nvSpPr>
        <p:spPr>
          <a:xfrm>
            <a:off x="6888163" y="1152367"/>
            <a:ext cx="3779837" cy="398780"/>
          </a:xfrm>
          <a:prstGeom prst="rect">
            <a:avLst/>
          </a:prstGeom>
          <a:noFill/>
          <a:ln w="9525">
            <a:noFill/>
          </a:ln>
        </p:spPr>
        <p:txBody>
          <a:bodyPr anchor="ctr" anchorCtr="0">
            <a:spAutoFit/>
          </a:bodyPr>
          <a:p>
            <a:pPr>
              <a:buClrTx/>
              <a:buFont typeface="Wingdings" panose="05000000000000000000" pitchFamily="2" charset="2"/>
            </a:pPr>
            <a:r>
              <a:rPr lang="zh-CN" altLang="en-US" sz="2000" b="1" dirty="0">
                <a:latin typeface="Times New Roman" panose="02020603050405020304" pitchFamily="18" charset="0"/>
              </a:rPr>
              <a:t>（</a:t>
            </a:r>
            <a:r>
              <a:rPr lang="zh-CN" altLang="en-US" sz="2000" dirty="0">
                <a:latin typeface="Times New Roman" panose="02020603050405020304" pitchFamily="18" charset="0"/>
              </a:rPr>
              <a:t>梵高诞辰</a:t>
            </a:r>
            <a:r>
              <a:rPr lang="en-US" altLang="zh-CN" sz="2000" dirty="0">
                <a:latin typeface="Times New Roman" panose="02020603050405020304" pitchFamily="18" charset="0"/>
              </a:rPr>
              <a:t>——</a:t>
            </a:r>
            <a:r>
              <a:rPr lang="en-US" altLang="zh-CN" sz="2000" b="1" dirty="0">
                <a:latin typeface="Times New Roman" panose="02020603050405020304" pitchFamily="18" charset="0"/>
              </a:rPr>
              <a:t>2005</a:t>
            </a:r>
            <a:r>
              <a:rPr lang="zh-CN" altLang="en-US" sz="2000" dirty="0">
                <a:latin typeface="Times New Roman" panose="02020603050405020304" pitchFamily="18" charset="0"/>
              </a:rPr>
              <a:t>年</a:t>
            </a:r>
            <a:r>
              <a:rPr lang="en-US" altLang="zh-CN" sz="2000" b="1" dirty="0">
                <a:latin typeface="Times New Roman" panose="02020603050405020304" pitchFamily="18" charset="0"/>
              </a:rPr>
              <a:t>3</a:t>
            </a:r>
            <a:r>
              <a:rPr lang="zh-CN" altLang="en-US" sz="2000" dirty="0">
                <a:latin typeface="Times New Roman" panose="02020603050405020304" pitchFamily="18" charset="0"/>
              </a:rPr>
              <a:t>月</a:t>
            </a:r>
            <a:r>
              <a:rPr lang="en-US" altLang="zh-CN" sz="2000" b="1" dirty="0">
                <a:latin typeface="Times New Roman" panose="02020603050405020304" pitchFamily="18" charset="0"/>
              </a:rPr>
              <a:t>3</a:t>
            </a:r>
            <a:r>
              <a:rPr lang="zh-CN" altLang="en-US" sz="2000" dirty="0">
                <a:latin typeface="Times New Roman" panose="02020603050405020304" pitchFamily="18" charset="0"/>
              </a:rPr>
              <a:t>日</a:t>
            </a:r>
            <a:r>
              <a:rPr lang="zh-CN" altLang="en-US" sz="2000" b="1" dirty="0">
                <a:latin typeface="Times New Roman" panose="02020603050405020304" pitchFamily="18" charset="0"/>
              </a:rPr>
              <a:t>）</a:t>
            </a:r>
            <a:r>
              <a:rPr lang="zh-CN" altLang="en-US" sz="2000" dirty="0">
                <a:latin typeface="Times New Roman" panose="02020603050405020304" pitchFamily="18" charset="0"/>
              </a:rPr>
              <a:t> </a:t>
            </a:r>
            <a:endParaRPr lang="zh-CN" altLang="en-US" sz="2000" dirty="0">
              <a:latin typeface="Times New Roman" panose="02020603050405020304" pitchFamily="18" charset="0"/>
            </a:endParaRPr>
          </a:p>
        </p:txBody>
      </p:sp>
    </p:spTree>
  </p:cSld>
  <p:clrMapOvr>
    <a:masterClrMapping/>
  </p:clrMapOvr>
  <p:transition>
    <p:fade/>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5777" name="Rectangle 2"/>
          <p:cNvSpPr>
            <a:spLocks noGrp="1"/>
          </p:cNvSpPr>
          <p:nvPr>
            <p:ph type="title"/>
          </p:nvPr>
        </p:nvSpPr>
        <p:spPr>
          <a:xfrm>
            <a:off x="2927350" y="549275"/>
            <a:ext cx="7313613" cy="1143000"/>
          </a:xfrm>
        </p:spPr>
        <p:txBody>
          <a:bodyPr vert="horz" wrap="square" lIns="91440" tIns="45720" rIns="91440" bIns="45720" anchor="b" anchorCtr="0"/>
          <a:p>
            <a:pPr eaLnBrk="1" hangingPunct="1"/>
            <a:r>
              <a:rPr lang="en-US" altLang="zh-CN" b="1" dirty="0">
                <a:latin typeface="Times New Roman" panose="02020603050405020304" pitchFamily="18" charset="0"/>
                <a:ea typeface="宋体" panose="02010600030101010101" pitchFamily="2" charset="-122"/>
              </a:rPr>
              <a:t>II. </a:t>
            </a:r>
            <a:r>
              <a:rPr lang="zh-CN" altLang="en-US" b="1" dirty="0">
                <a:latin typeface="Times New Roman" panose="02020603050405020304" pitchFamily="18" charset="0"/>
                <a:ea typeface="宋体" panose="02010600030101010101" pitchFamily="2" charset="-122"/>
              </a:rPr>
              <a:t>网站翻译注意事项 </a:t>
            </a:r>
            <a:endParaRPr lang="zh-CN" altLang="en-US" b="1" dirty="0">
              <a:latin typeface="Times New Roman" panose="02020603050405020304" pitchFamily="18" charset="0"/>
              <a:ea typeface="宋体" panose="02010600030101010101" pitchFamily="2" charset="-122"/>
            </a:endParaRPr>
          </a:p>
        </p:txBody>
      </p:sp>
      <p:sp>
        <p:nvSpPr>
          <p:cNvPr id="75778" name="Rectangle 3"/>
          <p:cNvSpPr>
            <a:spLocks noGrp="1"/>
          </p:cNvSpPr>
          <p:nvPr>
            <p:ph type="body" idx="4294967295"/>
          </p:nvPr>
        </p:nvSpPr>
        <p:spPr>
          <a:xfrm>
            <a:off x="1704340" y="2637155"/>
            <a:ext cx="9863455" cy="4114800"/>
          </a:xfrm>
        </p:spPr>
        <p:txBody>
          <a:bodyPr vert="horz" wrap="square" lIns="91440" tIns="45720" rIns="91440" bIns="45720" anchor="t" anchorCtr="0"/>
          <a:p>
            <a:pPr eaLnBrk="1" hangingPunct="1">
              <a:lnSpc>
                <a:spcPct val="120000"/>
              </a:lnSpc>
            </a:pPr>
            <a:r>
              <a:rPr lang="zh-CN" altLang="en-US" sz="2000" dirty="0">
                <a:latin typeface="Times New Roman" panose="02020603050405020304" pitchFamily="18" charset="0"/>
                <a:ea typeface="宋体" panose="02010600030101010101" pitchFamily="2" charset="-122"/>
              </a:rPr>
              <a:t>国内众多涉外企业都拥有自己的英文网站。遗憾的是，这些英文网站仍然有不少翻译“硬伤”。例如，这些网站英译按照汉语的字面意思和语序结构，用“对号入座”和“亦步亦趋”的方法进行生硬的“死译”，产生了大量不规范的英文，其中不乏拼写错误、词汇误译、句法及文化误译等问题，一定程度上阻碍了有效的跨文化交际，影响到企业的经济效益。</a:t>
            </a:r>
            <a:endParaRPr lang="zh-CN" altLang="en-US" sz="2000" dirty="0">
              <a:latin typeface="Times New Roman" panose="02020603050405020304" pitchFamily="18" charset="0"/>
              <a:ea typeface="宋体" panose="02010600030101010101" pitchFamily="2" charset="-122"/>
            </a:endParaRPr>
          </a:p>
        </p:txBody>
      </p:sp>
    </p:spTree>
  </p:cSld>
  <p:clrMapOvr>
    <a:masterClrMapping/>
  </p:clrMapOvr>
  <p:transition>
    <p:fade/>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6801" name="Rectangle 3"/>
          <p:cNvSpPr>
            <a:spLocks noGrp="1"/>
          </p:cNvSpPr>
          <p:nvPr>
            <p:ph type="body" idx="4294967295"/>
          </p:nvPr>
        </p:nvSpPr>
        <p:spPr>
          <a:xfrm>
            <a:off x="1772920" y="332740"/>
            <a:ext cx="9906000" cy="5313045"/>
          </a:xfrm>
          <a:solidFill>
            <a:schemeClr val="bg1"/>
          </a:solidFill>
        </p:spPr>
        <p:txBody>
          <a:bodyPr vert="horz" wrap="square" lIns="91440" tIns="45720" rIns="91440" bIns="45720" anchor="t" anchorCtr="0"/>
          <a:p>
            <a:pPr eaLnBrk="1" hangingPunct="1">
              <a:lnSpc>
                <a:spcPct val="120000"/>
              </a:lnSpc>
              <a:buNone/>
            </a:pPr>
            <a:r>
              <a:rPr lang="en-US" altLang="zh-CN" sz="2000" b="1" dirty="0">
                <a:solidFill>
                  <a:schemeClr val="tx2"/>
                </a:solidFill>
                <a:latin typeface="Times New Roman" panose="02020603050405020304" pitchFamily="18" charset="0"/>
                <a:ea typeface="宋体" panose="02010600030101010101" pitchFamily="2" charset="-122"/>
              </a:rPr>
              <a:t>1. </a:t>
            </a:r>
            <a:r>
              <a:rPr lang="zh-CN" altLang="en-US" sz="2000" b="1" dirty="0">
                <a:solidFill>
                  <a:schemeClr val="tx2"/>
                </a:solidFill>
                <a:latin typeface="Times New Roman" panose="02020603050405020304" pitchFamily="18" charset="0"/>
                <a:ea typeface="宋体" panose="02010600030101010101" pitchFamily="2" charset="-122"/>
              </a:rPr>
              <a:t>拼写规范问题</a:t>
            </a:r>
            <a:endParaRPr lang="zh-CN" altLang="en-US" sz="2000" b="1" dirty="0">
              <a:solidFill>
                <a:schemeClr val="tx2"/>
              </a:solidFill>
              <a:latin typeface="Times New Roman" panose="02020603050405020304" pitchFamily="18" charset="0"/>
              <a:ea typeface="宋体" panose="02010600030101010101" pitchFamily="2" charset="-122"/>
            </a:endParaRPr>
          </a:p>
          <a:p>
            <a:pPr eaLnBrk="1" hangingPunct="1">
              <a:lnSpc>
                <a:spcPct val="120000"/>
              </a:lnSpc>
            </a:pPr>
            <a:r>
              <a:rPr lang="zh-CN" sz="2000" dirty="0">
                <a:latin typeface="Times New Roman" panose="02020603050405020304" pitchFamily="18" charset="0"/>
                <a:ea typeface="宋体" panose="02010600030101010101" pitchFamily="2" charset="-122"/>
              </a:rPr>
              <a:t>要避免企业网站翻译中出现拼写错误、标点符号滥用以及大小写不分的问题。这些问题反映了个别企业态度上的不严谨和服务上的不细致。特别要注意企业网站的大小写要统一。例如，浙江某药业公司英文翻译中就曾出现“forget password Please click here!”“user name”“Password”等大小写混乱的情况。要注意除非有特殊的理由（例如用小写字体的艺术字让网站更美观），否则要坚决杜绝这种大小写不分的情况。</a:t>
            </a:r>
            <a:endParaRPr lang="zh-CN" sz="2000" dirty="0">
              <a:latin typeface="Times New Roman" panose="02020603050405020304" pitchFamily="18" charset="0"/>
              <a:ea typeface="宋体" panose="02010600030101010101" pitchFamily="2" charset="-122"/>
            </a:endParaRPr>
          </a:p>
          <a:p>
            <a:pPr eaLnBrk="1" hangingPunct="1">
              <a:lnSpc>
                <a:spcPct val="120000"/>
              </a:lnSpc>
            </a:pPr>
            <a:r>
              <a:rPr lang="en-US" altLang="zh-CN" sz="2000" b="1" dirty="0">
                <a:solidFill>
                  <a:schemeClr val="tx2"/>
                </a:solidFill>
                <a:latin typeface="Times New Roman" panose="02020603050405020304" pitchFamily="18" charset="0"/>
                <a:ea typeface="宋体" panose="02010600030101010101" pitchFamily="2" charset="-122"/>
              </a:rPr>
              <a:t>2. </a:t>
            </a:r>
            <a:r>
              <a:rPr lang="zh-CN" altLang="en-US" sz="2000" b="1" dirty="0">
                <a:solidFill>
                  <a:schemeClr val="tx2"/>
                </a:solidFill>
                <a:latin typeface="Times New Roman" panose="02020603050405020304" pitchFamily="18" charset="0"/>
                <a:ea typeface="宋体" panose="02010600030101010101" pitchFamily="2" charset="-122"/>
              </a:rPr>
              <a:t>词汇误译问题</a:t>
            </a:r>
            <a:endParaRPr lang="zh-CN" altLang="en-US" sz="2000" b="1" dirty="0">
              <a:solidFill>
                <a:schemeClr val="tx2"/>
              </a:solidFill>
              <a:latin typeface="Times New Roman" panose="02020603050405020304" pitchFamily="18" charset="0"/>
              <a:ea typeface="宋体" panose="02010600030101010101" pitchFamily="2" charset="-122"/>
            </a:endParaRPr>
          </a:p>
          <a:p>
            <a:pPr eaLnBrk="1" hangingPunct="1">
              <a:lnSpc>
                <a:spcPct val="120000"/>
              </a:lnSpc>
            </a:pPr>
            <a:r>
              <a:rPr lang="zh-CN" sz="2000" dirty="0">
                <a:latin typeface="Times New Roman" panose="02020603050405020304" pitchFamily="18" charset="0"/>
                <a:ea typeface="宋体" panose="02010600030101010101" pitchFamily="2" charset="-122"/>
              </a:rPr>
              <a:t>正确翻译词汇是网站翻译的基础。目前有些网站上的翻译令人费解，甚至完全错误。例如，有网站把“物流（logistics）”翻译成material flowing，把“公司占地面积3 000亩（the company occupies an area of 494.2 acres）”翻译成total land area of 3,000 acres，“企业精神（corporate values）”翻译成enterprise spirit等，“新闻动态（latest news, news）”翻译成news information。</a:t>
            </a:r>
            <a:endParaRPr lang="zh-CN" sz="2000" dirty="0">
              <a:latin typeface="Times New Roman" panose="02020603050405020304" pitchFamily="18" charset="0"/>
              <a:ea typeface="宋体" panose="02010600030101010101" pitchFamily="2" charset="-122"/>
            </a:endParaRPr>
          </a:p>
        </p:txBody>
      </p:sp>
    </p:spTree>
  </p:cSld>
  <p:clrMapOvr>
    <a:masterClrMapping/>
  </p:clrMapOvr>
  <p:transition>
    <p:fade/>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7826" name="Rectangle 3"/>
          <p:cNvSpPr>
            <a:spLocks noGrp="1"/>
          </p:cNvSpPr>
          <p:nvPr>
            <p:ph type="body" idx="4294967295"/>
          </p:nvPr>
        </p:nvSpPr>
        <p:spPr>
          <a:xfrm>
            <a:off x="1919605" y="405130"/>
            <a:ext cx="9919335" cy="5608955"/>
          </a:xfrm>
          <a:solidFill>
            <a:schemeClr val="bg1"/>
          </a:solidFill>
        </p:spPr>
        <p:txBody>
          <a:bodyPr vert="horz" wrap="square" lIns="91440" tIns="45720" rIns="91440" bIns="45720" anchor="t" anchorCtr="0"/>
          <a:p>
            <a:pPr eaLnBrk="1" hangingPunct="1">
              <a:lnSpc>
                <a:spcPct val="120000"/>
              </a:lnSpc>
              <a:buNone/>
            </a:pPr>
            <a:r>
              <a:rPr lang="en-US" altLang="zh-CN" sz="2000" b="1" dirty="0">
                <a:solidFill>
                  <a:schemeClr val="tx2"/>
                </a:solidFill>
                <a:latin typeface="Times New Roman" panose="02020603050405020304" pitchFamily="18" charset="0"/>
                <a:ea typeface="宋体" panose="02010600030101010101" pitchFamily="2" charset="-122"/>
              </a:rPr>
              <a:t>3. </a:t>
            </a:r>
            <a:r>
              <a:rPr lang="zh-CN" altLang="en-US" sz="2000" b="1" dirty="0">
                <a:solidFill>
                  <a:schemeClr val="tx2"/>
                </a:solidFill>
                <a:latin typeface="Times New Roman" panose="02020603050405020304" pitchFamily="18" charset="0"/>
                <a:ea typeface="宋体" panose="02010600030101010101" pitchFamily="2" charset="-122"/>
              </a:rPr>
              <a:t>句法问题</a:t>
            </a:r>
            <a:endParaRPr lang="zh-CN" altLang="en-US" sz="2000" b="1" dirty="0">
              <a:solidFill>
                <a:schemeClr val="tx2"/>
              </a:solidFill>
              <a:latin typeface="Times New Roman" panose="02020603050405020304" pitchFamily="18" charset="0"/>
              <a:ea typeface="宋体" panose="02010600030101010101" pitchFamily="2" charset="-122"/>
            </a:endParaRPr>
          </a:p>
          <a:p>
            <a:pPr eaLnBrk="1" hangingPunct="1">
              <a:lnSpc>
                <a:spcPct val="120000"/>
              </a:lnSpc>
            </a:pPr>
            <a:r>
              <a:rPr lang="zh-CN" sz="2000" dirty="0">
                <a:latin typeface="Times New Roman" panose="02020603050405020304" pitchFamily="18" charset="0"/>
                <a:ea typeface="宋体" panose="02010600030101010101" pitchFamily="2" charset="-122"/>
              </a:rPr>
              <a:t>在句法上要注意中英文的众多不同之处，翻译时可以采用包括语态调整、结构重组等方法进行恰当处理。请看例1：</a:t>
            </a:r>
            <a:endParaRPr lang="zh-CN" sz="2000" dirty="0">
              <a:latin typeface="Times New Roman" panose="02020603050405020304" pitchFamily="18" charset="0"/>
              <a:ea typeface="宋体" panose="02010600030101010101" pitchFamily="2" charset="-122"/>
            </a:endParaRPr>
          </a:p>
          <a:p>
            <a:pPr eaLnBrk="1" hangingPunct="1">
              <a:lnSpc>
                <a:spcPct val="120000"/>
              </a:lnSpc>
            </a:pPr>
            <a:r>
              <a:rPr lang="zh-CN" altLang="en-US" sz="2000" dirty="0">
                <a:latin typeface="Times New Roman" panose="02020603050405020304" pitchFamily="18" charset="0"/>
                <a:ea typeface="宋体" panose="02010600030101010101" pitchFamily="2" charset="-122"/>
              </a:rPr>
              <a:t>［例</a:t>
            </a:r>
            <a:r>
              <a:rPr lang="en-US" altLang="zh-CN" sz="2000" b="1" dirty="0">
                <a:latin typeface="Times New Roman" panose="02020603050405020304" pitchFamily="18" charset="0"/>
                <a:ea typeface="宋体" panose="02010600030101010101" pitchFamily="2" charset="-122"/>
              </a:rPr>
              <a:t>1</a:t>
            </a:r>
            <a:r>
              <a:rPr lang="zh-CN" altLang="en-US" sz="2000" dirty="0">
                <a:latin typeface="Times New Roman" panose="02020603050405020304" pitchFamily="18" charset="0"/>
                <a:ea typeface="宋体" panose="02010600030101010101" pitchFamily="2" charset="-122"/>
              </a:rPr>
              <a:t>］原文：目前，亚太药业的产品已经销售到国内</a:t>
            </a:r>
            <a:r>
              <a:rPr lang="en-US" altLang="zh-CN" sz="2000" dirty="0">
                <a:latin typeface="Times New Roman" panose="02020603050405020304" pitchFamily="18" charset="0"/>
                <a:ea typeface="宋体" panose="02010600030101010101" pitchFamily="2" charset="-122"/>
              </a:rPr>
              <a:t>24</a:t>
            </a:r>
            <a:r>
              <a:rPr lang="zh-CN" altLang="en-US" sz="2000" dirty="0">
                <a:latin typeface="Times New Roman" panose="02020603050405020304" pitchFamily="18" charset="0"/>
                <a:ea typeface="宋体" panose="02010600030101010101" pitchFamily="2" charset="-122"/>
              </a:rPr>
              <a:t>个省、市、自治区，在全国各省设有</a:t>
            </a:r>
            <a:r>
              <a:rPr lang="en-US" altLang="zh-CN" sz="2000" dirty="0">
                <a:latin typeface="Times New Roman" panose="02020603050405020304" pitchFamily="18" charset="0"/>
                <a:ea typeface="宋体" panose="02010600030101010101" pitchFamily="2" charset="-122"/>
              </a:rPr>
              <a:t>50</a:t>
            </a:r>
            <a:r>
              <a:rPr lang="zh-CN" altLang="en-US" sz="2000" dirty="0">
                <a:latin typeface="Times New Roman" panose="02020603050405020304" pitchFamily="18" charset="0"/>
                <a:ea typeface="宋体" panose="02010600030101010101" pitchFamily="2" charset="-122"/>
              </a:rPr>
              <a:t>多个办事处，并力争远销多个国家和地区。</a:t>
            </a:r>
            <a:endParaRPr lang="zh-CN" altLang="en-US" sz="2000" dirty="0">
              <a:latin typeface="Times New Roman" panose="02020603050405020304" pitchFamily="18" charset="0"/>
              <a:ea typeface="宋体" panose="02010600030101010101" pitchFamily="2" charset="-122"/>
            </a:endParaRPr>
          </a:p>
          <a:p>
            <a:pPr eaLnBrk="1" hangingPunct="1">
              <a:lnSpc>
                <a:spcPct val="120000"/>
              </a:lnSpc>
            </a:pPr>
            <a:r>
              <a:rPr lang="zh-CN" altLang="en-US" sz="2000" dirty="0">
                <a:latin typeface="Times New Roman" panose="02020603050405020304" pitchFamily="18" charset="0"/>
                <a:ea typeface="宋体" panose="02010600030101010101" pitchFamily="2" charset="-122"/>
              </a:rPr>
              <a:t>原译：</a:t>
            </a:r>
            <a:r>
              <a:rPr lang="en-US" altLang="zh-CN" sz="2000" dirty="0">
                <a:latin typeface="Times New Roman" panose="02020603050405020304" pitchFamily="18" charset="0"/>
                <a:ea typeface="宋体" panose="02010600030101010101" pitchFamily="2" charset="-122"/>
              </a:rPr>
              <a:t>At present, the Asia-Pacific Pharmaceutical products already sold 24 domestic provinces, municipalities, autonomous regions and provinces in the country with over 50 offices, and strive to exported to many countries and regions.</a:t>
            </a:r>
            <a:r>
              <a:rPr lang="zh-CN" altLang="en-US" sz="2000" dirty="0">
                <a:latin typeface="Times New Roman" panose="02020603050405020304" pitchFamily="18" charset="0"/>
                <a:ea typeface="宋体" panose="02010600030101010101" pitchFamily="2" charset="-122"/>
              </a:rPr>
              <a:t>（</a:t>
            </a:r>
            <a:r>
              <a:rPr lang="en-US" altLang="zh-CN" sz="2000" dirty="0">
                <a:latin typeface="Times New Roman" panose="02020603050405020304" pitchFamily="18" charset="0"/>
                <a:ea typeface="宋体" panose="02010600030101010101" pitchFamily="2" charset="-122"/>
                <a:hlinkClick r:id="rId1"/>
              </a:rPr>
              <a:t>www.ytyaoye.com</a:t>
            </a:r>
            <a:r>
              <a:rPr lang="zh-CN" altLang="en-US" sz="2000" dirty="0">
                <a:latin typeface="Times New Roman" panose="02020603050405020304" pitchFamily="18" charset="0"/>
                <a:ea typeface="宋体" panose="02010600030101010101" pitchFamily="2" charset="-122"/>
              </a:rPr>
              <a:t>）</a:t>
            </a:r>
            <a:endParaRPr lang="zh-CN" altLang="en-US" sz="2000" dirty="0">
              <a:latin typeface="Times New Roman" panose="02020603050405020304" pitchFamily="18" charset="0"/>
              <a:ea typeface="宋体" panose="02010600030101010101" pitchFamily="2" charset="-122"/>
            </a:endParaRPr>
          </a:p>
          <a:p>
            <a:pPr eaLnBrk="1" hangingPunct="1">
              <a:lnSpc>
                <a:spcPct val="120000"/>
              </a:lnSpc>
            </a:pPr>
            <a:r>
              <a:rPr lang="zh-CN" altLang="en-US" sz="2000" dirty="0">
                <a:solidFill>
                  <a:schemeClr val="tx2"/>
                </a:solidFill>
                <a:latin typeface="Times New Roman" panose="02020603050405020304" pitchFamily="18" charset="0"/>
                <a:ea typeface="宋体" panose="02010600030101010101" pitchFamily="2" charset="-122"/>
              </a:rPr>
              <a:t>改译：</a:t>
            </a:r>
            <a:r>
              <a:rPr lang="en-US" altLang="zh-CN" sz="2000" dirty="0">
                <a:solidFill>
                  <a:schemeClr val="tx2"/>
                </a:solidFill>
                <a:latin typeface="Times New Roman" panose="02020603050405020304" pitchFamily="18" charset="0"/>
                <a:ea typeface="宋体" panose="02010600030101010101" pitchFamily="2" charset="-122"/>
              </a:rPr>
              <a:t>At present, our products have been sold in 24 Chinese provinces, municipalities, autonomous regions with over 50 offices nationwide and we are trying to further export to more countries and regions.</a:t>
            </a:r>
            <a:endParaRPr lang="en-US" altLang="zh-CN" sz="2000" dirty="0">
              <a:solidFill>
                <a:schemeClr val="tx2"/>
              </a:solidFill>
              <a:latin typeface="Times New Roman" panose="02020603050405020304" pitchFamily="18" charset="0"/>
              <a:ea typeface="宋体" panose="02010600030101010101" pitchFamily="2" charset="-122"/>
            </a:endParaRPr>
          </a:p>
          <a:p>
            <a:pPr eaLnBrk="1" hangingPunct="1">
              <a:lnSpc>
                <a:spcPct val="120000"/>
              </a:lnSpc>
            </a:pPr>
            <a:r>
              <a:rPr lang="zh-CN" altLang="en-US" sz="2000" dirty="0">
                <a:latin typeface="Times New Roman" panose="02020603050405020304" pitchFamily="18" charset="0"/>
                <a:ea typeface="宋体" panose="02010600030101010101" pitchFamily="2" charset="-122"/>
              </a:rPr>
              <a:t>分析：“产品”和“销售”是被动关系，而非主动关系，既然前面用了“</a:t>
            </a:r>
            <a:r>
              <a:rPr lang="en-US" altLang="zh-CN" sz="2000" dirty="0">
                <a:latin typeface="Times New Roman" panose="02020603050405020304" pitchFamily="18" charset="0"/>
                <a:ea typeface="宋体" panose="02010600030101010101" pitchFamily="2" charset="-122"/>
              </a:rPr>
              <a:t>at present”</a:t>
            </a:r>
            <a:r>
              <a:rPr lang="zh-CN" altLang="en-US" sz="2000" dirty="0">
                <a:latin typeface="Times New Roman" panose="02020603050405020304" pitchFamily="18" charset="0"/>
                <a:ea typeface="宋体" panose="02010600030101010101" pitchFamily="2" charset="-122"/>
              </a:rPr>
              <a:t>，后面就不能用过去式了，这里最好用现在完成时；不定式“</a:t>
            </a:r>
            <a:r>
              <a:rPr lang="en-US" altLang="zh-CN" sz="2000" dirty="0">
                <a:latin typeface="Times New Roman" panose="02020603050405020304" pitchFamily="18" charset="0"/>
                <a:ea typeface="宋体" panose="02010600030101010101" pitchFamily="2" charset="-122"/>
              </a:rPr>
              <a:t>to”</a:t>
            </a:r>
            <a:r>
              <a:rPr lang="zh-CN" altLang="en-US" sz="2000" dirty="0">
                <a:latin typeface="Times New Roman" panose="02020603050405020304" pitchFamily="18" charset="0"/>
                <a:ea typeface="宋体" panose="02010600030101010101" pitchFamily="2" charset="-122"/>
              </a:rPr>
              <a:t>后面也只能用动词原形。 </a:t>
            </a:r>
            <a:endParaRPr lang="zh-CN" altLang="en-US" sz="2000" dirty="0">
              <a:latin typeface="Times New Roman" panose="02020603050405020304" pitchFamily="18" charset="0"/>
              <a:ea typeface="宋体" panose="02010600030101010101" pitchFamily="2" charset="-122"/>
            </a:endParaRPr>
          </a:p>
        </p:txBody>
      </p:sp>
    </p:spTree>
  </p:cSld>
  <p:clrMapOvr>
    <a:masterClrMapping/>
  </p:clrMapOvr>
  <p:transition>
    <p:fade/>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8849" name="Rectangle 3"/>
          <p:cNvSpPr>
            <a:spLocks noGrp="1"/>
          </p:cNvSpPr>
          <p:nvPr>
            <p:ph type="body" idx="4294967295"/>
          </p:nvPr>
        </p:nvSpPr>
        <p:spPr>
          <a:xfrm>
            <a:off x="1863725" y="332740"/>
            <a:ext cx="9992995" cy="5354955"/>
          </a:xfrm>
          <a:solidFill>
            <a:schemeClr val="bg1"/>
          </a:solidFill>
        </p:spPr>
        <p:txBody>
          <a:bodyPr vert="horz" wrap="square" lIns="91440" tIns="45720" rIns="91440" bIns="45720" anchor="t" anchorCtr="0"/>
          <a:p>
            <a:pPr eaLnBrk="1" hangingPunct="1">
              <a:lnSpc>
                <a:spcPct val="130000"/>
              </a:lnSpc>
            </a:pPr>
            <a:r>
              <a:rPr lang="en-US" altLang="zh-CN" sz="1800" b="1" dirty="0">
                <a:solidFill>
                  <a:schemeClr val="hlink"/>
                </a:solidFill>
                <a:latin typeface="Times New Roman" panose="02020603050405020304" pitchFamily="18" charset="0"/>
                <a:ea typeface="宋体" panose="02010600030101010101" pitchFamily="2" charset="-122"/>
              </a:rPr>
              <a:t>4. </a:t>
            </a:r>
            <a:r>
              <a:rPr lang="zh-CN" altLang="en-US" sz="1800" b="1" dirty="0">
                <a:solidFill>
                  <a:schemeClr val="hlink"/>
                </a:solidFill>
                <a:latin typeface="Times New Roman" panose="02020603050405020304" pitchFamily="18" charset="0"/>
                <a:ea typeface="宋体" panose="02010600030101010101" pitchFamily="2" charset="-122"/>
              </a:rPr>
              <a:t>文化误译</a:t>
            </a:r>
            <a:endParaRPr lang="zh-CN" altLang="en-US" sz="1800" b="1" dirty="0">
              <a:solidFill>
                <a:schemeClr val="hlink"/>
              </a:solidFill>
              <a:latin typeface="Times New Roman" panose="02020603050405020304" pitchFamily="18" charset="0"/>
              <a:ea typeface="宋体" panose="02010600030101010101" pitchFamily="2" charset="-122"/>
            </a:endParaRPr>
          </a:p>
          <a:p>
            <a:pPr eaLnBrk="1" hangingPunct="1">
              <a:lnSpc>
                <a:spcPct val="130000"/>
              </a:lnSpc>
            </a:pPr>
            <a:r>
              <a:rPr lang="zh-CN" altLang="en-US" sz="1800" dirty="0">
                <a:latin typeface="Times New Roman" panose="02020603050405020304" pitchFamily="18" charset="0"/>
                <a:ea typeface="宋体" panose="02010600030101010101" pitchFamily="2" charset="-122"/>
              </a:rPr>
              <a:t>受众的文化背景是企业外宣翻译中需要考虑的一个重要因素。不同的文化背景导致不同民族所共有的文化知识也有所不同。因此，在翻译此类文化背景知识时，必须考虑中西文化差异带来的影响，把中文翻译成英文时，只需简要地说明即可。请看下例：</a:t>
            </a:r>
            <a:endParaRPr lang="zh-CN" altLang="en-US" sz="1800" dirty="0">
              <a:latin typeface="Times New Roman" panose="02020603050405020304" pitchFamily="18" charset="0"/>
              <a:ea typeface="宋体" panose="02010600030101010101" pitchFamily="2" charset="-122"/>
            </a:endParaRPr>
          </a:p>
          <a:p>
            <a:pPr eaLnBrk="1" hangingPunct="1">
              <a:lnSpc>
                <a:spcPct val="130000"/>
              </a:lnSpc>
            </a:pPr>
            <a:r>
              <a:rPr lang="zh-CN" altLang="en-US" sz="1800" dirty="0">
                <a:latin typeface="Times New Roman" panose="02020603050405020304" pitchFamily="18" charset="0"/>
                <a:ea typeface="宋体" panose="02010600030101010101" pitchFamily="2" charset="-122"/>
                <a:sym typeface="+mn-ea"/>
              </a:rPr>
              <a:t>［例</a:t>
            </a:r>
            <a:r>
              <a:rPr lang="en-US" altLang="zh-CN" sz="1800" b="1" dirty="0">
                <a:latin typeface="Times New Roman" panose="02020603050405020304" pitchFamily="18" charset="0"/>
                <a:ea typeface="宋体" panose="02010600030101010101" pitchFamily="2" charset="-122"/>
                <a:sym typeface="+mn-ea"/>
              </a:rPr>
              <a:t>2</a:t>
            </a:r>
            <a:r>
              <a:rPr lang="zh-CN" altLang="en-US" sz="1800" dirty="0">
                <a:latin typeface="Times New Roman" panose="02020603050405020304" pitchFamily="18" charset="0"/>
                <a:ea typeface="宋体" panose="02010600030101010101" pitchFamily="2" charset="-122"/>
                <a:sym typeface="+mn-ea"/>
              </a:rPr>
              <a:t>］原文：该企业先后获得“省级先进企业”，“市文明企业”，“市质量管理奖”，“市质量效益型先进企业”，“全国轻工优秀企业”，“国家二级企业”等称号。（广州百花香料股份有限公司）</a:t>
            </a:r>
            <a:endParaRPr lang="zh-CN" altLang="en-US" sz="1800" dirty="0">
              <a:latin typeface="Times New Roman" panose="02020603050405020304" pitchFamily="18" charset="0"/>
              <a:ea typeface="宋体" panose="02010600030101010101" pitchFamily="2" charset="-122"/>
            </a:endParaRPr>
          </a:p>
          <a:p>
            <a:pPr eaLnBrk="1" hangingPunct="1">
              <a:lnSpc>
                <a:spcPct val="130000"/>
              </a:lnSpc>
            </a:pPr>
            <a:r>
              <a:rPr lang="zh-CN" altLang="en-US" sz="1800" dirty="0">
                <a:latin typeface="Times New Roman" panose="02020603050405020304" pitchFamily="18" charset="0"/>
                <a:ea typeface="宋体" panose="02010600030101010101" pitchFamily="2" charset="-122"/>
                <a:sym typeface="+mn-ea"/>
              </a:rPr>
              <a:t>原译：</a:t>
            </a:r>
            <a:r>
              <a:rPr lang="en-US" altLang="zh-CN" sz="1800" dirty="0">
                <a:latin typeface="Times New Roman" panose="02020603050405020304" pitchFamily="18" charset="0"/>
                <a:ea typeface="宋体" panose="02010600030101010101" pitchFamily="2" charset="-122"/>
                <a:sym typeface="+mn-ea"/>
              </a:rPr>
              <a:t>Baihua has been entitled “Provincial Advanced Enterprise with Outstanding Quality and Profits”</a:t>
            </a:r>
            <a:r>
              <a:rPr lang="zh-CN" altLang="en-US" sz="1800" dirty="0">
                <a:latin typeface="Times New Roman" panose="02020603050405020304" pitchFamily="18" charset="0"/>
                <a:ea typeface="宋体" panose="02010600030101010101" pitchFamily="2" charset="-122"/>
                <a:sym typeface="+mn-ea"/>
              </a:rPr>
              <a:t>，“</a:t>
            </a:r>
            <a:r>
              <a:rPr lang="en-US" altLang="zh-CN" sz="1800" dirty="0">
                <a:latin typeface="Times New Roman" panose="02020603050405020304" pitchFamily="18" charset="0"/>
                <a:ea typeface="宋体" panose="02010600030101010101" pitchFamily="2" charset="-122"/>
                <a:sym typeface="+mn-ea"/>
              </a:rPr>
              <a:t>Municipal Civilized Enterprise”</a:t>
            </a:r>
            <a:r>
              <a:rPr lang="zh-CN" altLang="en-US" sz="1800" dirty="0">
                <a:latin typeface="Times New Roman" panose="02020603050405020304" pitchFamily="18" charset="0"/>
                <a:ea typeface="宋体" panose="02010600030101010101" pitchFamily="2" charset="-122"/>
                <a:sym typeface="+mn-ea"/>
              </a:rPr>
              <a:t>，“</a:t>
            </a:r>
            <a:r>
              <a:rPr lang="en-US" altLang="zh-CN" sz="1800" dirty="0">
                <a:latin typeface="Times New Roman" panose="02020603050405020304" pitchFamily="18" charset="0"/>
                <a:ea typeface="宋体" panose="02010600030101010101" pitchFamily="2" charset="-122"/>
                <a:sym typeface="+mn-ea"/>
              </a:rPr>
              <a:t>Municipal Excellent Enterprise for Management”</a:t>
            </a:r>
            <a:r>
              <a:rPr lang="zh-CN" altLang="en-US" sz="1800" dirty="0">
                <a:latin typeface="Times New Roman" panose="02020603050405020304" pitchFamily="18" charset="0"/>
                <a:ea typeface="宋体" panose="02010600030101010101" pitchFamily="2" charset="-122"/>
                <a:sym typeface="+mn-ea"/>
              </a:rPr>
              <a:t>，“</a:t>
            </a:r>
            <a:r>
              <a:rPr lang="en-US" altLang="zh-CN" sz="1800" dirty="0">
                <a:latin typeface="Times New Roman" panose="02020603050405020304" pitchFamily="18" charset="0"/>
                <a:ea typeface="宋体" panose="02010600030101010101" pitchFamily="2" charset="-122"/>
                <a:sym typeface="+mn-ea"/>
              </a:rPr>
              <a:t>Municipal Excellent Enterprise for Outstanding Quality and Profits”</a:t>
            </a:r>
            <a:r>
              <a:rPr lang="zh-CN" altLang="en-US" sz="1800" dirty="0">
                <a:latin typeface="Times New Roman" panose="02020603050405020304" pitchFamily="18" charset="0"/>
                <a:ea typeface="宋体" panose="02010600030101010101" pitchFamily="2" charset="-122"/>
                <a:sym typeface="+mn-ea"/>
              </a:rPr>
              <a:t>，“</a:t>
            </a:r>
            <a:r>
              <a:rPr lang="en-US" altLang="zh-CN" sz="1800" dirty="0">
                <a:latin typeface="Times New Roman" panose="02020603050405020304" pitchFamily="18" charset="0"/>
                <a:ea typeface="宋体" panose="02010600030101010101" pitchFamily="2" charset="-122"/>
                <a:sym typeface="+mn-ea"/>
              </a:rPr>
              <a:t>National Excellent Light Industrial Enterprise”</a:t>
            </a:r>
            <a:r>
              <a:rPr lang="zh-CN" altLang="en-US" sz="1800" dirty="0">
                <a:latin typeface="Times New Roman" panose="02020603050405020304" pitchFamily="18" charset="0"/>
                <a:ea typeface="宋体" panose="02010600030101010101" pitchFamily="2" charset="-122"/>
                <a:sym typeface="+mn-ea"/>
              </a:rPr>
              <a:t>，“</a:t>
            </a:r>
            <a:r>
              <a:rPr lang="en-US" altLang="zh-CN" sz="1800" dirty="0">
                <a:latin typeface="Times New Roman" panose="02020603050405020304" pitchFamily="18" charset="0"/>
                <a:ea typeface="宋体" panose="02010600030101010101" pitchFamily="2" charset="-122"/>
                <a:sym typeface="+mn-ea"/>
              </a:rPr>
              <a:t>National Second Grade Enterprise” etc.</a:t>
            </a:r>
            <a:endParaRPr lang="en-US" altLang="zh-CN" sz="1800" dirty="0">
              <a:latin typeface="Times New Roman" panose="02020603050405020304" pitchFamily="18" charset="0"/>
              <a:ea typeface="宋体" panose="02010600030101010101" pitchFamily="2" charset="-122"/>
            </a:endParaRPr>
          </a:p>
          <a:p>
            <a:pPr eaLnBrk="1" hangingPunct="1">
              <a:lnSpc>
                <a:spcPct val="130000"/>
              </a:lnSpc>
            </a:pPr>
            <a:r>
              <a:rPr lang="zh-CN" altLang="en-US" sz="1800" dirty="0">
                <a:solidFill>
                  <a:schemeClr val="tx2"/>
                </a:solidFill>
                <a:latin typeface="Times New Roman" panose="02020603050405020304" pitchFamily="18" charset="0"/>
                <a:ea typeface="宋体" panose="02010600030101010101" pitchFamily="2" charset="-122"/>
                <a:sym typeface="+mn-ea"/>
              </a:rPr>
              <a:t>改译：</a:t>
            </a:r>
            <a:r>
              <a:rPr lang="en-US" altLang="zh-CN" sz="1800" dirty="0">
                <a:solidFill>
                  <a:schemeClr val="tx2"/>
                </a:solidFill>
                <a:latin typeface="Times New Roman" panose="02020603050405020304" pitchFamily="18" charset="0"/>
                <a:ea typeface="宋体" panose="02010600030101010101" pitchFamily="2" charset="-122"/>
                <a:sym typeface="+mn-ea"/>
              </a:rPr>
              <a:t>Baihua has received a dozen of honorary and professional titles conferred by national and provincial and city authorities due to its high-quality products</a:t>
            </a:r>
            <a:r>
              <a:rPr lang="zh-CN" altLang="en-US" sz="1800" dirty="0">
                <a:solidFill>
                  <a:schemeClr val="tx2"/>
                </a:solidFill>
                <a:latin typeface="Times New Roman" panose="02020603050405020304" pitchFamily="18" charset="0"/>
                <a:ea typeface="宋体" panose="02010600030101010101" pitchFamily="2" charset="-122"/>
                <a:sym typeface="+mn-ea"/>
              </a:rPr>
              <a:t>，</a:t>
            </a:r>
            <a:r>
              <a:rPr lang="en-US" altLang="zh-CN" sz="1800" dirty="0">
                <a:solidFill>
                  <a:schemeClr val="tx2"/>
                </a:solidFill>
                <a:latin typeface="Times New Roman" panose="02020603050405020304" pitchFamily="18" charset="0"/>
                <a:ea typeface="宋体" panose="02010600030101010101" pitchFamily="2" charset="-122"/>
                <a:sym typeface="+mn-ea"/>
              </a:rPr>
              <a:t>advanced management</a:t>
            </a:r>
            <a:r>
              <a:rPr lang="zh-CN" altLang="en-US" sz="1800" dirty="0">
                <a:solidFill>
                  <a:schemeClr val="tx2"/>
                </a:solidFill>
                <a:latin typeface="Times New Roman" panose="02020603050405020304" pitchFamily="18" charset="0"/>
                <a:ea typeface="宋体" panose="02010600030101010101" pitchFamily="2" charset="-122"/>
                <a:sym typeface="+mn-ea"/>
              </a:rPr>
              <a:t>，</a:t>
            </a:r>
            <a:r>
              <a:rPr lang="en-US" altLang="zh-CN" sz="1800" dirty="0">
                <a:solidFill>
                  <a:schemeClr val="tx2"/>
                </a:solidFill>
                <a:latin typeface="Times New Roman" panose="02020603050405020304" pitchFamily="18" charset="0"/>
                <a:ea typeface="宋体" panose="02010600030101010101" pitchFamily="2" charset="-122"/>
                <a:sym typeface="+mn-ea"/>
              </a:rPr>
              <a:t>and outstanding profits.</a:t>
            </a:r>
            <a:endParaRPr lang="zh-CN" altLang="en-US" sz="1800" dirty="0">
              <a:latin typeface="Times New Roman" panose="02020603050405020304" pitchFamily="18" charset="0"/>
              <a:ea typeface="宋体" panose="02010600030101010101" pitchFamily="2" charset="-122"/>
            </a:endParaRPr>
          </a:p>
        </p:txBody>
      </p:sp>
    </p:spTree>
  </p:cSld>
  <p:clrMapOvr>
    <a:masterClrMapping/>
  </p:clrMapOvr>
  <p:transition>
    <p:fade/>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0897" name="Rectangle 2"/>
          <p:cNvSpPr>
            <a:spLocks noGrp="1"/>
          </p:cNvSpPr>
          <p:nvPr>
            <p:ph type="title"/>
          </p:nvPr>
        </p:nvSpPr>
        <p:spPr>
          <a:xfrm>
            <a:off x="3308350" y="1628775"/>
            <a:ext cx="7148513" cy="76200"/>
          </a:xfrm>
        </p:spPr>
        <p:txBody>
          <a:bodyPr vert="horz" wrap="square" lIns="91440" tIns="45720" rIns="91440" bIns="45720" anchor="b" anchorCtr="0"/>
          <a:p>
            <a:pPr eaLnBrk="1" hangingPunct="1"/>
            <a:r>
              <a:rPr lang="zh-CN" altLang="en-US" b="1" dirty="0">
                <a:latin typeface="Times New Roman" panose="02020603050405020304" pitchFamily="18" charset="0"/>
                <a:ea typeface="宋体" panose="02010600030101010101" pitchFamily="2" charset="-122"/>
              </a:rPr>
              <a:t>分析：</a:t>
            </a:r>
            <a:endParaRPr lang="zh-CN" altLang="en-US" b="1" dirty="0">
              <a:latin typeface="Times New Roman" panose="02020603050405020304" pitchFamily="18" charset="0"/>
              <a:ea typeface="宋体" panose="02010600030101010101" pitchFamily="2" charset="-122"/>
            </a:endParaRPr>
          </a:p>
        </p:txBody>
      </p:sp>
      <p:sp>
        <p:nvSpPr>
          <p:cNvPr id="80898" name="Rectangle 3"/>
          <p:cNvSpPr>
            <a:spLocks noGrp="1"/>
          </p:cNvSpPr>
          <p:nvPr>
            <p:ph type="body" idx="4294967295"/>
          </p:nvPr>
        </p:nvSpPr>
        <p:spPr>
          <a:xfrm>
            <a:off x="1846580" y="2527300"/>
            <a:ext cx="9730740" cy="3415030"/>
          </a:xfrm>
        </p:spPr>
        <p:txBody>
          <a:bodyPr vert="horz" wrap="square" lIns="91440" tIns="45720" rIns="91440" bIns="45720" anchor="t" anchorCtr="0"/>
          <a:p>
            <a:pPr eaLnBrk="1" hangingPunct="1">
              <a:lnSpc>
                <a:spcPct val="110000"/>
              </a:lnSpc>
            </a:pPr>
            <a:r>
              <a:rPr lang="zh-CN" altLang="en-US" sz="2000" dirty="0">
                <a:latin typeface="Times New Roman" panose="02020603050405020304" pitchFamily="18" charset="0"/>
                <a:ea typeface="宋体" panose="02010600030101010101" pitchFamily="2" charset="-122"/>
              </a:rPr>
              <a:t>译文将原文中企业所获奖项一个不漏地翻译出来，意在显示该企业获奖无数，说明企业的良好效益，在市、省，乃至全国都是一家优秀的企业。然而，这些在中国人眼里值得炫耀的荣誉，在海外受众看来，也许就是“语焉不详的套话”。由于缺乏和我们相同的文化背景，他们不一定会知道这些称号到底指的是什么。直译出来，不仅不会加深他们对这家企业的印象，反而会因为这些重复累赘的文字让他们觉得企业的效率低，作风拖沓，而无法达到预定的宣传效果。因此，应尽量简化，表达出这些奖项的内在意思即可，即产品质量好，企业管理水平高，效益好。</a:t>
            </a:r>
            <a:endParaRPr lang="zh-CN" altLang="en-US" sz="2000" dirty="0">
              <a:latin typeface="Times New Roman" panose="02020603050405020304" pitchFamily="18" charset="0"/>
              <a:ea typeface="宋体" panose="02010600030101010101" pitchFamily="2" charset="-122"/>
            </a:endParaRPr>
          </a:p>
          <a:p>
            <a:pPr eaLnBrk="1" hangingPunct="1">
              <a:lnSpc>
                <a:spcPct val="80000"/>
              </a:lnSpc>
            </a:pPr>
            <a:endParaRPr lang="zh-CN" altLang="en-US" sz="2000" dirty="0">
              <a:latin typeface="Times New Roman" panose="02020603050405020304" pitchFamily="18" charset="0"/>
              <a:ea typeface="宋体" panose="02010600030101010101" pitchFamily="2" charset="-122"/>
            </a:endParaRPr>
          </a:p>
        </p:txBody>
      </p:sp>
    </p:spTree>
  </p:cSld>
  <p:clrMapOvr>
    <a:masterClrMapping/>
  </p:clrMapOvr>
  <p:transition>
    <p:fade/>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1921" name="Rectangle 2"/>
          <p:cNvSpPr>
            <a:spLocks noGrp="1"/>
          </p:cNvSpPr>
          <p:nvPr>
            <p:ph type="title"/>
          </p:nvPr>
        </p:nvSpPr>
        <p:spPr>
          <a:xfrm>
            <a:off x="2567305" y="1268730"/>
            <a:ext cx="7808595" cy="1143000"/>
          </a:xfrm>
        </p:spPr>
        <p:txBody>
          <a:bodyPr vert="horz" wrap="square" lIns="91440" tIns="45720" rIns="91440" bIns="45720" anchor="b" anchorCtr="0"/>
          <a:p>
            <a:pPr eaLnBrk="1" hangingPunct="1"/>
            <a:r>
              <a:rPr lang="en-US" altLang="zh-CN" sz="2800" b="1" dirty="0">
                <a:latin typeface="Times New Roman" panose="02020603050405020304" pitchFamily="18" charset="0"/>
                <a:ea typeface="宋体" panose="02010600030101010101" pitchFamily="2" charset="-122"/>
              </a:rPr>
              <a:t>§ PART FIVE </a:t>
            </a:r>
            <a:r>
              <a:rPr lang="zh-CN" altLang="en-US" sz="2800" b="1" dirty="0">
                <a:latin typeface="Times New Roman" panose="02020603050405020304" pitchFamily="18" charset="0"/>
                <a:ea typeface="宋体" panose="02010600030101010101" pitchFamily="2" charset="-122"/>
              </a:rPr>
              <a:t>译技点津：商务翻译技巧之编译</a:t>
            </a:r>
            <a:endParaRPr lang="zh-CN" altLang="en-US" sz="2800" b="1" dirty="0">
              <a:latin typeface="Times New Roman" panose="02020603050405020304" pitchFamily="18" charset="0"/>
              <a:ea typeface="宋体" panose="02010600030101010101" pitchFamily="2" charset="-122"/>
            </a:endParaRPr>
          </a:p>
        </p:txBody>
      </p:sp>
      <p:sp>
        <p:nvSpPr>
          <p:cNvPr id="81922" name="Rectangle 3"/>
          <p:cNvSpPr>
            <a:spLocks noGrp="1"/>
          </p:cNvSpPr>
          <p:nvPr>
            <p:ph type="body" idx="4294967295"/>
          </p:nvPr>
        </p:nvSpPr>
        <p:spPr>
          <a:xfrm>
            <a:off x="2012315" y="2771775"/>
            <a:ext cx="9378950" cy="3170555"/>
          </a:xfrm>
        </p:spPr>
        <p:txBody>
          <a:bodyPr vert="horz" wrap="square" lIns="91440" tIns="45720" rIns="91440" bIns="45720" anchor="t" anchorCtr="0"/>
          <a:p>
            <a:pPr eaLnBrk="1" hangingPunct="1">
              <a:lnSpc>
                <a:spcPct val="130000"/>
              </a:lnSpc>
            </a:pPr>
            <a:r>
              <a:rPr lang="zh-CN" altLang="en-US" sz="2000" b="1" dirty="0">
                <a:solidFill>
                  <a:schemeClr val="hlink"/>
                </a:solidFill>
                <a:latin typeface="Times New Roman" panose="02020603050405020304" pitchFamily="18" charset="0"/>
                <a:ea typeface="宋体" panose="02010600030101010101" pitchFamily="2" charset="-122"/>
              </a:rPr>
              <a:t>编译</a:t>
            </a:r>
            <a:r>
              <a:rPr lang="zh-CN" altLang="en-US" sz="2000" dirty="0">
                <a:latin typeface="Times New Roman" panose="02020603050405020304" pitchFamily="18" charset="0"/>
                <a:ea typeface="宋体" panose="02010600030101010101" pitchFamily="2" charset="-122"/>
              </a:rPr>
              <a:t>是翻译中一种独特的信息处理方式，通俗地说就是对原文进行编辑之后再翻译，其编辑方法包括增减、合并、调序等。编译可以用凝练的语言和较小的篇幅介绍鸿篇巨著的中心内容，也可以在较短的时间内完成译介大量材料的工作，速度快、效率高、实用性强。其具体操作步骤为：</a:t>
            </a:r>
            <a:endParaRPr lang="zh-CN" altLang="en-US" sz="2000" dirty="0">
              <a:latin typeface="Times New Roman" panose="02020603050405020304" pitchFamily="18" charset="0"/>
              <a:ea typeface="宋体" panose="02010600030101010101" pitchFamily="2" charset="-122"/>
            </a:endParaRPr>
          </a:p>
        </p:txBody>
      </p:sp>
    </p:spTree>
  </p:cSld>
  <p:clrMapOvr>
    <a:masterClrMapping/>
  </p:clrMapOvr>
  <p:transition>
    <p:fade/>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2945" name="Rectangle 2"/>
          <p:cNvSpPr>
            <a:spLocks noGrp="1"/>
          </p:cNvSpPr>
          <p:nvPr>
            <p:ph type="title"/>
          </p:nvPr>
        </p:nvSpPr>
        <p:spPr>
          <a:xfrm>
            <a:off x="3143250" y="1628775"/>
            <a:ext cx="7313613" cy="1143000"/>
          </a:xfrm>
        </p:spPr>
        <p:txBody>
          <a:bodyPr vert="horz" wrap="square" lIns="91440" tIns="45720" rIns="91440" bIns="45720" anchor="b" anchorCtr="0"/>
          <a:p>
            <a:pPr eaLnBrk="1" hangingPunct="1"/>
            <a:endParaRPr lang="zh-CN" altLang="zh-CN" b="1" dirty="0">
              <a:latin typeface="Times New Roman" panose="02020603050405020304" pitchFamily="18" charset="0"/>
              <a:ea typeface="宋体" panose="02010600030101010101" pitchFamily="2" charset="-122"/>
            </a:endParaRPr>
          </a:p>
        </p:txBody>
      </p:sp>
      <p:sp>
        <p:nvSpPr>
          <p:cNvPr id="82946" name="Rectangle 3"/>
          <p:cNvSpPr>
            <a:spLocks noGrp="1"/>
          </p:cNvSpPr>
          <p:nvPr>
            <p:ph type="body" idx="4294967295"/>
          </p:nvPr>
        </p:nvSpPr>
        <p:spPr>
          <a:xfrm>
            <a:off x="1703705" y="836930"/>
            <a:ext cx="10036810" cy="4718685"/>
          </a:xfrm>
          <a:solidFill>
            <a:schemeClr val="bg1"/>
          </a:solidFill>
        </p:spPr>
        <p:txBody>
          <a:bodyPr vert="horz" wrap="square" lIns="91440" tIns="45720" rIns="91440" bIns="45720" anchor="t" anchorCtr="0"/>
          <a:p>
            <a:pPr eaLnBrk="1" hangingPunct="1">
              <a:lnSpc>
                <a:spcPct val="120000"/>
              </a:lnSpc>
            </a:pPr>
            <a:r>
              <a:rPr lang="zh-CN" altLang="en-US" sz="2000" b="1" dirty="0">
                <a:latin typeface="Times New Roman" panose="02020603050405020304" pitchFamily="18" charset="0"/>
                <a:ea typeface="宋体" panose="02010600030101010101" pitchFamily="2" charset="-122"/>
              </a:rPr>
              <a:t>第一步：领悟原文，抓住关键信息。</a:t>
            </a:r>
            <a:r>
              <a:rPr lang="zh-CN" altLang="en-US" sz="2000" dirty="0">
                <a:latin typeface="Times New Roman" panose="02020603050405020304" pitchFamily="18" charset="0"/>
                <a:ea typeface="宋体" panose="02010600030101010101" pitchFamily="2" charset="-122"/>
              </a:rPr>
              <a:t>先要分清原文的主题，再按照与主题的远近关系，对作者的观点和论据进行归纳、排序，然后根据观点和论据之间的联系，把握文本的内在逻辑。文本的整体语言风格和语言特色要能了然于胸。</a:t>
            </a:r>
            <a:endParaRPr lang="zh-CN" altLang="en-US" sz="2000" dirty="0">
              <a:latin typeface="Times New Roman" panose="02020603050405020304" pitchFamily="18" charset="0"/>
              <a:ea typeface="宋体" panose="02010600030101010101" pitchFamily="2" charset="-122"/>
            </a:endParaRPr>
          </a:p>
          <a:p>
            <a:pPr eaLnBrk="1" hangingPunct="1">
              <a:lnSpc>
                <a:spcPct val="120000"/>
              </a:lnSpc>
            </a:pPr>
            <a:r>
              <a:rPr lang="zh-CN" altLang="en-US" sz="2000" b="1" dirty="0">
                <a:latin typeface="Times New Roman" panose="02020603050405020304" pitchFamily="18" charset="0"/>
                <a:ea typeface="宋体" panose="02010600030101010101" pitchFamily="2" charset="-122"/>
              </a:rPr>
              <a:t>第二步：对原文内容和结构进行增减、合并与调序。</a:t>
            </a:r>
            <a:r>
              <a:rPr lang="zh-CN" altLang="en-US" sz="2000" dirty="0">
                <a:latin typeface="Times New Roman" panose="02020603050405020304" pitchFamily="18" charset="0"/>
                <a:ea typeface="宋体" panose="02010600030101010101" pitchFamily="2" charset="-122"/>
              </a:rPr>
              <a:t>删减的内容大多是那些与原文主题关系疏远或关系不大、重复罗嗦、模棱两可的内容，或者是会产生文化冲突的内容。增加的是加强原作主旨以及逻辑纽带的词句；合并的是原作中松散的词、句、段；调整的是原文中颠倒、混乱的语篇结构。所有这些具体的编辑工作的目的在于创造一个内容完整、主题明确、条理清晰的编译作品。</a:t>
            </a:r>
            <a:endParaRPr lang="zh-CN" altLang="en-US" sz="2000" dirty="0">
              <a:latin typeface="Times New Roman" panose="02020603050405020304" pitchFamily="18" charset="0"/>
              <a:ea typeface="宋体" panose="02010600030101010101" pitchFamily="2" charset="-122"/>
            </a:endParaRPr>
          </a:p>
          <a:p>
            <a:pPr eaLnBrk="1" hangingPunct="1">
              <a:lnSpc>
                <a:spcPct val="120000"/>
              </a:lnSpc>
            </a:pPr>
            <a:r>
              <a:rPr lang="zh-CN" altLang="en-US" sz="2000" b="1" dirty="0">
                <a:latin typeface="Times New Roman" panose="02020603050405020304" pitchFamily="18" charset="0"/>
                <a:ea typeface="宋体" panose="02010600030101010101" pitchFamily="2" charset="-122"/>
              </a:rPr>
              <a:t>第三步：将第二步编辑后的内容翻译成目的语。</a:t>
            </a:r>
            <a:endParaRPr lang="zh-CN" altLang="en-US" sz="2000" b="1" dirty="0">
              <a:latin typeface="Times New Roman" panose="02020603050405020304" pitchFamily="18" charset="0"/>
              <a:ea typeface="宋体" panose="02010600030101010101" pitchFamily="2" charset="-122"/>
            </a:endParaRPr>
          </a:p>
          <a:p>
            <a:pPr eaLnBrk="1" hangingPunct="1">
              <a:lnSpc>
                <a:spcPct val="120000"/>
              </a:lnSpc>
            </a:pPr>
            <a:r>
              <a:rPr lang="zh-CN" altLang="en-US" sz="2000" dirty="0">
                <a:latin typeface="Times New Roman" panose="02020603050405020304" pitchFamily="18" charset="0"/>
                <a:ea typeface="宋体" panose="02010600030101010101" pitchFamily="2" charset="-122"/>
              </a:rPr>
              <a:t>编译是企业网站翻译的常用技巧之一。中文版和英文版的企业网站服务对象不同，所关注的内容也不同，在中文版中出现的内容未必在英文版中出现，即使是同样的内容在表达方法上也都会有差异。因此，在企业网站翻译中，编译不可或缺。 </a:t>
            </a:r>
            <a:endParaRPr lang="zh-CN" altLang="en-US" sz="2000" dirty="0">
              <a:latin typeface="Times New Roman" panose="02020603050405020304" pitchFamily="18" charset="0"/>
              <a:ea typeface="宋体" panose="02010600030101010101" pitchFamily="2" charset="-122"/>
            </a:endParaRPr>
          </a:p>
        </p:txBody>
      </p:sp>
    </p:spTree>
  </p:cSld>
  <p:clrMapOvr>
    <a:masterClrMapping/>
  </p:clrMapOvr>
  <p:transition>
    <p:fade/>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3969" name="Rectangle 2"/>
          <p:cNvSpPr>
            <a:spLocks noGrp="1"/>
          </p:cNvSpPr>
          <p:nvPr>
            <p:ph type="title"/>
          </p:nvPr>
        </p:nvSpPr>
        <p:spPr>
          <a:xfrm>
            <a:off x="1991995" y="764540"/>
            <a:ext cx="9120505" cy="1319530"/>
          </a:xfrm>
        </p:spPr>
        <p:txBody>
          <a:bodyPr vert="horz" wrap="square" lIns="91440" tIns="45720" rIns="91440" bIns="45720" anchor="b" anchorCtr="0"/>
          <a:p>
            <a:pPr eaLnBrk="1" hangingPunct="1"/>
            <a:r>
              <a:rPr lang="zh-CN" altLang="en-US" sz="3200" b="1" dirty="0">
                <a:latin typeface="Times New Roman" panose="02020603050405020304" pitchFamily="18" charset="0"/>
                <a:ea typeface="宋体" panose="02010600030101010101" pitchFamily="2" charset="-122"/>
              </a:rPr>
              <a:t>请看下面广西柳工机械股份有限公司的网站翻译：</a:t>
            </a:r>
            <a:endParaRPr lang="zh-CN" altLang="en-US" sz="3200" b="1" dirty="0">
              <a:latin typeface="Times New Roman" panose="02020603050405020304" pitchFamily="18" charset="0"/>
              <a:ea typeface="宋体" panose="02010600030101010101" pitchFamily="2" charset="-122"/>
            </a:endParaRPr>
          </a:p>
        </p:txBody>
      </p:sp>
      <p:sp>
        <p:nvSpPr>
          <p:cNvPr id="83970" name="Rectangle 3"/>
          <p:cNvSpPr>
            <a:spLocks noGrp="1"/>
          </p:cNvSpPr>
          <p:nvPr>
            <p:ph type="body" idx="4294967295"/>
          </p:nvPr>
        </p:nvSpPr>
        <p:spPr>
          <a:xfrm>
            <a:off x="1343660" y="2564765"/>
            <a:ext cx="10499725" cy="5643245"/>
          </a:xfrm>
        </p:spPr>
        <p:txBody>
          <a:bodyPr vert="horz" wrap="square" lIns="91440" tIns="45720" rIns="91440" bIns="45720" anchor="t" anchorCtr="0"/>
          <a:p>
            <a:pPr eaLnBrk="1" hangingPunct="1">
              <a:lnSpc>
                <a:spcPct val="110000"/>
              </a:lnSpc>
            </a:pPr>
            <a:r>
              <a:rPr lang="zh-CN" altLang="en-US" sz="2000" dirty="0">
                <a:latin typeface="Times New Roman" panose="02020603050405020304" pitchFamily="18" charset="0"/>
                <a:ea typeface="宋体" panose="02010600030101010101" pitchFamily="2" charset="-122"/>
              </a:rPr>
              <a:t>［例</a:t>
            </a:r>
            <a:r>
              <a:rPr lang="en-US" altLang="zh-CN" sz="2000" b="1" dirty="0">
                <a:latin typeface="Times New Roman" panose="02020603050405020304" pitchFamily="18" charset="0"/>
                <a:ea typeface="宋体" panose="02010600030101010101" pitchFamily="2" charset="-122"/>
              </a:rPr>
              <a:t>1</a:t>
            </a:r>
            <a:r>
              <a:rPr lang="zh-CN" altLang="en-US" sz="2000" dirty="0">
                <a:latin typeface="Times New Roman" panose="02020603050405020304" pitchFamily="18" charset="0"/>
                <a:ea typeface="宋体" panose="02010600030101010101" pitchFamily="2" charset="-122"/>
              </a:rPr>
              <a:t>］原文：</a:t>
            </a:r>
            <a:r>
              <a:rPr lang="zh-CN" sz="2000" dirty="0">
                <a:latin typeface="Times New Roman" panose="02020603050405020304" pitchFamily="18" charset="0"/>
                <a:ea typeface="宋体" panose="02010600030101010101" pitchFamily="2" charset="-122"/>
              </a:rPr>
              <a:t>广西柳工机械股份有限公司（以下简称柳工）是中国制造业500强企业——柳工集团的核心企业，作为国内工程机械行业和广西第一家上市公司，柳工被誉为“中国工程机械行业的排头兵”。通过20世纪90年代及近年的大规模技术改造，公司配置了诸如机器人自动焊接线、树脂砂工艺铸造生产线、大型加工中心等一批世界水平的生产设备，并通过三位一体的ISO管理体系（质量、环境、职业健康安全）持续优化业务流程，使柳工产品享有高品质、高可靠性、高效率的美誉。柳工各类产品先后荣获国家级和原机械部十余项荣誉，“柳工”牌装载机于2004年荣获“中国名牌产品”称号，荣获“2005年度中国企业信息化500强”等荣誉和称号。柳工产品研发部门被评定为国家级的企业技术中心，建立了博士后工作站，拥有500多名工程技术人员从事产品设计及制造技术研究工作，使产品研发水平和技术性能始终保持行业领先地位。</a:t>
            </a:r>
            <a:endParaRPr lang="zh-CN" sz="2000" dirty="0">
              <a:latin typeface="Times New Roman" panose="02020603050405020304" pitchFamily="18" charset="0"/>
              <a:ea typeface="宋体" panose="02010600030101010101" pitchFamily="2" charset="-122"/>
            </a:endParaRPr>
          </a:p>
        </p:txBody>
      </p:sp>
    </p:spTree>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4337" name="Picture 11" descr="why"/>
          <p:cNvPicPr>
            <a:picLocks noChangeAspect="1"/>
          </p:cNvPicPr>
          <p:nvPr/>
        </p:nvPicPr>
        <p:blipFill>
          <a:blip r:embed="rId1"/>
          <a:stretch>
            <a:fillRect/>
          </a:stretch>
        </p:blipFill>
        <p:spPr>
          <a:xfrm>
            <a:off x="5015865" y="3501390"/>
            <a:ext cx="2259965" cy="1453515"/>
          </a:xfrm>
          <a:prstGeom prst="rect">
            <a:avLst/>
          </a:prstGeom>
          <a:noFill/>
          <a:ln w="9525">
            <a:noFill/>
          </a:ln>
        </p:spPr>
      </p:pic>
      <p:sp>
        <p:nvSpPr>
          <p:cNvPr id="14338" name="Rectangle 2"/>
          <p:cNvSpPr>
            <a:spLocks noGrp="1"/>
          </p:cNvSpPr>
          <p:nvPr>
            <p:ph type="title"/>
          </p:nvPr>
        </p:nvSpPr>
        <p:spPr>
          <a:xfrm>
            <a:off x="2566988" y="476250"/>
            <a:ext cx="8101012" cy="1406525"/>
          </a:xfrm>
        </p:spPr>
        <p:txBody>
          <a:bodyPr vert="horz" wrap="square" lIns="91440" tIns="45720" rIns="91440" bIns="45720" anchor="b" anchorCtr="0"/>
          <a:p>
            <a:pPr eaLnBrk="1" hangingPunct="1"/>
            <a:r>
              <a:rPr lang="en-US" altLang="zh-CN" b="1" dirty="0">
                <a:latin typeface="Times New Roman" panose="02020603050405020304" pitchFamily="18" charset="0"/>
                <a:ea typeface="宋体" panose="02010600030101010101" pitchFamily="2" charset="-122"/>
              </a:rPr>
              <a:t>§ PART ONE </a:t>
            </a:r>
            <a:r>
              <a:rPr lang="zh-CN" altLang="en-US" b="1" dirty="0">
                <a:latin typeface="Times New Roman" panose="02020603050405020304" pitchFamily="18" charset="0"/>
                <a:ea typeface="宋体" panose="02010600030101010101" pitchFamily="2" charset="-122"/>
              </a:rPr>
              <a:t>认识企业网站及其翻译 </a:t>
            </a:r>
            <a:endParaRPr lang="zh-CN" altLang="en-US" b="1" dirty="0">
              <a:latin typeface="Times New Roman" panose="02020603050405020304" pitchFamily="18" charset="0"/>
              <a:ea typeface="宋体" panose="02010600030101010101" pitchFamily="2" charset="-122"/>
            </a:endParaRPr>
          </a:p>
        </p:txBody>
      </p:sp>
      <p:sp>
        <p:nvSpPr>
          <p:cNvPr id="14339" name="Rectangle 10"/>
          <p:cNvSpPr>
            <a:spLocks noGrp="1"/>
          </p:cNvSpPr>
          <p:nvPr>
            <p:ph type="body" idx="4294967295"/>
          </p:nvPr>
        </p:nvSpPr>
        <p:spPr>
          <a:xfrm>
            <a:off x="2855913" y="2432050"/>
            <a:ext cx="7313612" cy="1206500"/>
          </a:xfrm>
        </p:spPr>
        <p:txBody>
          <a:bodyPr vert="horz" wrap="square" lIns="91440" tIns="45720" rIns="91440" bIns="45720" anchor="t" anchorCtr="0"/>
          <a:p>
            <a:pPr eaLnBrk="1" hangingPunct="1">
              <a:lnSpc>
                <a:spcPct val="130000"/>
              </a:lnSpc>
            </a:pPr>
            <a:r>
              <a:rPr lang="en-US" altLang="zh-CN" sz="2000" b="1" dirty="0">
                <a:latin typeface="Times New Roman" panose="02020603050405020304" pitchFamily="18" charset="0"/>
                <a:ea typeface="宋体" panose="02010600030101010101" pitchFamily="2" charset="-122"/>
              </a:rPr>
              <a:t>Task I</a:t>
            </a:r>
            <a:r>
              <a:rPr lang="en-US" altLang="zh-CN" sz="2000" dirty="0">
                <a:latin typeface="Times New Roman" panose="02020603050405020304" pitchFamily="18" charset="0"/>
                <a:ea typeface="宋体" panose="02010600030101010101" pitchFamily="2" charset="-122"/>
              </a:rPr>
              <a:t>  </a:t>
            </a:r>
            <a:r>
              <a:rPr lang="zh-CN" altLang="en-US" sz="2000" dirty="0">
                <a:latin typeface="Times New Roman" panose="02020603050405020304" pitchFamily="18" charset="0"/>
                <a:ea typeface="宋体" panose="02010600030101010101" pitchFamily="2" charset="-122"/>
              </a:rPr>
              <a:t>访问自己熟悉的几个企业网站，思考：企业网站一般包括哪些内容？有什么作用？</a:t>
            </a:r>
            <a:endParaRPr lang="zh-CN" altLang="en-US" sz="2000" dirty="0">
              <a:latin typeface="Times New Roman" panose="02020603050405020304" pitchFamily="18" charset="0"/>
              <a:ea typeface="宋体" panose="02010600030101010101" pitchFamily="2" charset="-122"/>
            </a:endParaRPr>
          </a:p>
        </p:txBody>
      </p:sp>
    </p:spTree>
  </p:cSld>
  <p:clrMapOvr>
    <a:masterClrMapping/>
  </p:clrMapOvr>
  <p:transition>
    <p:fade/>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4993" name="Rectangle 2"/>
          <p:cNvSpPr>
            <a:spLocks noGrp="1"/>
          </p:cNvSpPr>
          <p:nvPr>
            <p:ph type="title"/>
          </p:nvPr>
        </p:nvSpPr>
        <p:spPr>
          <a:xfrm>
            <a:off x="3127375" y="2061210"/>
            <a:ext cx="7329488" cy="76200"/>
          </a:xfrm>
        </p:spPr>
        <p:txBody>
          <a:bodyPr vert="horz" wrap="square" lIns="91440" tIns="45720" rIns="91440" bIns="45720" anchor="b" anchorCtr="0"/>
          <a:p>
            <a:pPr eaLnBrk="1" hangingPunct="1"/>
            <a:r>
              <a:rPr lang="zh-CN" altLang="en-US" b="1" dirty="0">
                <a:latin typeface="Times New Roman" panose="02020603050405020304" pitchFamily="18" charset="0"/>
                <a:ea typeface="宋体" panose="02010600030101010101" pitchFamily="2" charset="-122"/>
              </a:rPr>
              <a:t>译文：</a:t>
            </a:r>
            <a:endParaRPr lang="zh-CN" altLang="en-US" b="1" dirty="0">
              <a:latin typeface="Times New Roman" panose="02020603050405020304" pitchFamily="18" charset="0"/>
              <a:ea typeface="宋体" panose="02010600030101010101" pitchFamily="2" charset="-122"/>
            </a:endParaRPr>
          </a:p>
        </p:txBody>
      </p:sp>
      <p:sp>
        <p:nvSpPr>
          <p:cNvPr id="84994" name="Rectangle 3"/>
          <p:cNvSpPr>
            <a:spLocks noGrp="1"/>
          </p:cNvSpPr>
          <p:nvPr>
            <p:ph type="body" idx="4294967295"/>
          </p:nvPr>
        </p:nvSpPr>
        <p:spPr>
          <a:xfrm>
            <a:off x="2423160" y="2564765"/>
            <a:ext cx="9309735" cy="3897630"/>
          </a:xfrm>
        </p:spPr>
        <p:txBody>
          <a:bodyPr vert="horz" wrap="square" lIns="91440" tIns="45720" rIns="91440" bIns="45720" anchor="t" anchorCtr="0"/>
          <a:p>
            <a:pPr eaLnBrk="1" hangingPunct="1">
              <a:lnSpc>
                <a:spcPct val="100000"/>
              </a:lnSpc>
            </a:pPr>
            <a:r>
              <a:rPr lang="en-US" altLang="zh-CN" sz="2000" dirty="0">
                <a:latin typeface="Times New Roman" panose="02020603050405020304" pitchFamily="18" charset="0"/>
                <a:ea typeface="宋体" panose="02010600030101010101" pitchFamily="2" charset="-122"/>
              </a:rPr>
              <a:t>● A leader in China’s Construction Equipment Industry; </a:t>
            </a:r>
            <a:endParaRPr lang="en-US" altLang="zh-CN" sz="2000" dirty="0">
              <a:latin typeface="Times New Roman" panose="02020603050405020304" pitchFamily="18" charset="0"/>
              <a:ea typeface="宋体" panose="02010600030101010101" pitchFamily="2" charset="-122"/>
            </a:endParaRPr>
          </a:p>
          <a:p>
            <a:pPr eaLnBrk="1" hangingPunct="1">
              <a:lnSpc>
                <a:spcPct val="100000"/>
              </a:lnSpc>
            </a:pPr>
            <a:r>
              <a:rPr lang="en-US" altLang="zh-CN" sz="2000" dirty="0">
                <a:latin typeface="Times New Roman" panose="02020603050405020304" pitchFamily="18" charset="0"/>
                <a:ea typeface="宋体" panose="02010600030101010101" pitchFamily="2" charset="-122"/>
              </a:rPr>
              <a:t>● Liugong Group is one of China’s Top 500 Manufacturers;</a:t>
            </a:r>
            <a:endParaRPr lang="en-US" altLang="zh-CN" sz="2000" dirty="0">
              <a:latin typeface="Times New Roman" panose="02020603050405020304" pitchFamily="18" charset="0"/>
              <a:ea typeface="宋体" panose="02010600030101010101" pitchFamily="2" charset="-122"/>
            </a:endParaRPr>
          </a:p>
          <a:p>
            <a:pPr eaLnBrk="1" hangingPunct="1">
              <a:lnSpc>
                <a:spcPct val="100000"/>
              </a:lnSpc>
            </a:pPr>
            <a:r>
              <a:rPr lang="en-US" altLang="zh-CN" sz="2000" dirty="0">
                <a:latin typeface="Times New Roman" panose="02020603050405020304" pitchFamily="18" charset="0"/>
                <a:ea typeface="宋体" panose="02010600030101010101" pitchFamily="2" charset="-122"/>
              </a:rPr>
              <a:t>●	Guangxi Liugong Machinery Co., Ltd. is the first listed company in the Industry and the first listed company in Guangxi Autonomous Region;</a:t>
            </a:r>
            <a:endParaRPr lang="en-US" altLang="zh-CN" sz="2000" dirty="0">
              <a:latin typeface="Times New Roman" panose="02020603050405020304" pitchFamily="18" charset="0"/>
              <a:ea typeface="宋体" panose="02010600030101010101" pitchFamily="2" charset="-122"/>
            </a:endParaRPr>
          </a:p>
          <a:p>
            <a:pPr eaLnBrk="1" hangingPunct="1">
              <a:lnSpc>
                <a:spcPct val="100000"/>
              </a:lnSpc>
            </a:pPr>
            <a:r>
              <a:rPr lang="en-US" altLang="zh-CN" sz="2000" dirty="0">
                <a:latin typeface="Times New Roman" panose="02020603050405020304" pitchFamily="18" charset="0"/>
                <a:ea typeface="宋体" panose="02010600030101010101" pitchFamily="2" charset="-122"/>
              </a:rPr>
              <a:t>● An integrated ISO system in Quality, Environment and Occupation Health &amp; Safety;</a:t>
            </a:r>
            <a:endParaRPr lang="en-US" altLang="zh-CN" sz="2000" dirty="0">
              <a:latin typeface="Times New Roman" panose="02020603050405020304" pitchFamily="18" charset="0"/>
              <a:ea typeface="宋体" panose="02010600030101010101" pitchFamily="2" charset="-122"/>
            </a:endParaRPr>
          </a:p>
          <a:p>
            <a:pPr eaLnBrk="1" hangingPunct="1">
              <a:lnSpc>
                <a:spcPct val="100000"/>
              </a:lnSpc>
            </a:pPr>
            <a:r>
              <a:rPr lang="en-US" altLang="zh-CN" sz="2000" dirty="0">
                <a:latin typeface="Times New Roman" panose="02020603050405020304" pitchFamily="18" charset="0"/>
                <a:ea typeface="宋体" panose="02010600030101010101" pitchFamily="2" charset="-122"/>
              </a:rPr>
              <a:t>● Liugong Wheel Loader-Awarded China’s Top Brand;</a:t>
            </a:r>
            <a:endParaRPr lang="en-US" altLang="zh-CN" sz="2000" dirty="0">
              <a:latin typeface="Times New Roman" panose="02020603050405020304" pitchFamily="18" charset="0"/>
              <a:ea typeface="宋体" panose="02010600030101010101" pitchFamily="2" charset="-122"/>
            </a:endParaRPr>
          </a:p>
          <a:p>
            <a:pPr eaLnBrk="1" hangingPunct="1">
              <a:lnSpc>
                <a:spcPct val="100000"/>
              </a:lnSpc>
            </a:pPr>
            <a:r>
              <a:rPr lang="en-US" altLang="zh-CN" sz="2000" dirty="0">
                <a:latin typeface="Times New Roman" panose="02020603050405020304" pitchFamily="18" charset="0"/>
                <a:ea typeface="宋体" panose="02010600030101010101" pitchFamily="2" charset="-122"/>
              </a:rPr>
              <a:t>● Informationalized Top 500 company in China;</a:t>
            </a:r>
            <a:endParaRPr lang="en-US" altLang="zh-CN" sz="2000" dirty="0">
              <a:latin typeface="Times New Roman" panose="02020603050405020304" pitchFamily="18" charset="0"/>
              <a:ea typeface="宋体" panose="02010600030101010101" pitchFamily="2" charset="-122"/>
            </a:endParaRPr>
          </a:p>
          <a:p>
            <a:pPr eaLnBrk="1" hangingPunct="1">
              <a:lnSpc>
                <a:spcPct val="100000"/>
              </a:lnSpc>
            </a:pPr>
            <a:r>
              <a:rPr lang="en-US" altLang="zh-CN" sz="2000" dirty="0">
                <a:latin typeface="Times New Roman" panose="02020603050405020304" pitchFamily="18" charset="0"/>
                <a:ea typeface="宋体" panose="02010600030101010101" pitchFamily="2" charset="-122"/>
              </a:rPr>
              <a:t>● A state-level globally synergized R&amp;D center. </a:t>
            </a:r>
            <a:endParaRPr lang="en-US" altLang="zh-CN" sz="2000" dirty="0">
              <a:latin typeface="Times New Roman" panose="02020603050405020304" pitchFamily="18" charset="0"/>
              <a:ea typeface="宋体" panose="02010600030101010101" pitchFamily="2" charset="-122"/>
            </a:endParaRPr>
          </a:p>
        </p:txBody>
      </p:sp>
    </p:spTree>
  </p:cSld>
  <p:clrMapOvr>
    <a:masterClrMapping/>
  </p:clrMapOvr>
  <p:transition>
    <p:fade/>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6017" name="Rectangle 2"/>
          <p:cNvSpPr>
            <a:spLocks noGrp="1"/>
          </p:cNvSpPr>
          <p:nvPr>
            <p:ph type="title"/>
          </p:nvPr>
        </p:nvSpPr>
        <p:spPr>
          <a:xfrm>
            <a:off x="3143250" y="1628775"/>
            <a:ext cx="7313613" cy="419100"/>
          </a:xfrm>
        </p:spPr>
        <p:txBody>
          <a:bodyPr vert="horz" wrap="square" lIns="91440" tIns="45720" rIns="91440" bIns="45720" anchor="b" anchorCtr="0"/>
          <a:p>
            <a:pPr eaLnBrk="1" hangingPunct="1"/>
            <a:r>
              <a:rPr lang="zh-CN" altLang="en-US" b="1" dirty="0">
                <a:latin typeface="Times New Roman" panose="02020603050405020304" pitchFamily="18" charset="0"/>
                <a:ea typeface="宋体" panose="02010600030101010101" pitchFamily="2" charset="-122"/>
              </a:rPr>
              <a:t>分析：</a:t>
            </a:r>
            <a:endParaRPr lang="zh-CN" altLang="en-US" b="1" dirty="0">
              <a:latin typeface="Times New Roman" panose="02020603050405020304" pitchFamily="18" charset="0"/>
              <a:ea typeface="宋体" panose="02010600030101010101" pitchFamily="2" charset="-122"/>
            </a:endParaRPr>
          </a:p>
        </p:txBody>
      </p:sp>
      <p:sp>
        <p:nvSpPr>
          <p:cNvPr id="86018" name="Rectangle 3"/>
          <p:cNvSpPr>
            <a:spLocks noGrp="1"/>
          </p:cNvSpPr>
          <p:nvPr>
            <p:ph type="body" idx="4294967295"/>
          </p:nvPr>
        </p:nvSpPr>
        <p:spPr>
          <a:xfrm>
            <a:off x="2056765" y="2590800"/>
            <a:ext cx="9406890" cy="3351530"/>
          </a:xfrm>
        </p:spPr>
        <p:txBody>
          <a:bodyPr vert="horz" wrap="square" lIns="91440" tIns="45720" rIns="91440" bIns="45720" anchor="t" anchorCtr="0"/>
          <a:p>
            <a:pPr eaLnBrk="1" hangingPunct="1">
              <a:lnSpc>
                <a:spcPct val="120000"/>
              </a:lnSpc>
            </a:pPr>
            <a:r>
              <a:rPr lang="zh-CN" altLang="en-US" sz="2000" dirty="0">
                <a:latin typeface="Times New Roman" panose="02020603050405020304" pitchFamily="18" charset="0"/>
                <a:ea typeface="宋体" panose="02010600030101010101" pitchFamily="2" charset="-122"/>
              </a:rPr>
              <a:t>这是广西柳工机械股份有限公司真实使用过的译文，采用了编译法，经济简明，适合网站浏览。首先，译者在内容上进行了编译。把翻译的焦点放在传达最能体现柳工实力和特点的核心信息上，提纲挈领地表明了柳工的行业地位、研发实力、管理体系、市场状况和公司形象等信息。编译时舍弃了一些次要信息，或者外商并不怎么关心或不需要了解的信息。其次，译者在形式上进行了编译。原文是以篇章的形式来介绍柳工概况的，而译文是用名词词组或者简单句提纲式地列出重要的信息，很好地体现了为顾客服务的意识。</a:t>
            </a:r>
            <a:endParaRPr lang="zh-CN" altLang="en-US" sz="2000" dirty="0">
              <a:latin typeface="Times New Roman" panose="02020603050405020304" pitchFamily="18" charset="0"/>
              <a:ea typeface="宋体" panose="02010600030101010101" pitchFamily="2" charset="-122"/>
            </a:endParaRPr>
          </a:p>
        </p:txBody>
      </p:sp>
    </p:spTree>
  </p:cSld>
  <p:clrMapOvr>
    <a:masterClrMapping/>
  </p:clrMapOvr>
  <p:transition>
    <p:fade/>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7041" name="标题 1"/>
          <p:cNvSpPr>
            <a:spLocks noGrp="1"/>
          </p:cNvSpPr>
          <p:nvPr>
            <p:ph type="title"/>
          </p:nvPr>
        </p:nvSpPr>
        <p:spPr>
          <a:xfrm>
            <a:off x="1919605" y="260985"/>
            <a:ext cx="9744075" cy="5457190"/>
          </a:xfrm>
          <a:solidFill>
            <a:schemeClr val="bg1"/>
          </a:solidFill>
        </p:spPr>
        <p:txBody>
          <a:bodyPr anchor="b" anchorCtr="0"/>
          <a:p>
            <a:pPr>
              <a:lnSpc>
                <a:spcPct val="130000"/>
              </a:lnSpc>
            </a:pPr>
            <a:r>
              <a:rPr lang="zh-CN" altLang="en-US" sz="2000" b="1">
                <a:latin typeface="Times New Roman" panose="02020603050405020304" pitchFamily="18" charset="0"/>
                <a:ea typeface="宋体" panose="02010600030101010101" pitchFamily="2" charset="-122"/>
              </a:rPr>
              <a:t>随着国家对企业诚信、工匠精神、产品质量、智能制造等方面的重视，柳工的最新网站（www.liugong.com，2022年8月1日）翻译有所调整，将获奖记录单独设置了一个栏目，突出其实力和行业影响力。中文栏目“柳工获奖记录”如下：</a:t>
            </a:r>
            <a:br>
              <a:rPr lang="zh-CN" altLang="en-US" sz="2000" b="1">
                <a:latin typeface="Times New Roman" panose="02020603050405020304" pitchFamily="18" charset="0"/>
                <a:ea typeface="宋体" panose="02010600030101010101" pitchFamily="2" charset="-122"/>
              </a:rPr>
            </a:br>
            <a:r>
              <a:rPr lang="zh-CN" altLang="en-US" sz="2000" b="1">
                <a:latin typeface="Times New Roman" panose="02020603050405020304" pitchFamily="18" charset="0"/>
                <a:ea typeface="宋体" panose="02010600030101010101" pitchFamily="2" charset="-122"/>
              </a:rPr>
              <a:t>世界工程机械50强企业</a:t>
            </a:r>
            <a:br>
              <a:rPr lang="zh-CN" altLang="en-US" sz="2000" b="1">
                <a:latin typeface="Times New Roman" panose="02020603050405020304" pitchFamily="18" charset="0"/>
                <a:ea typeface="宋体" panose="02010600030101010101" pitchFamily="2" charset="-122"/>
              </a:rPr>
            </a:br>
            <a:r>
              <a:rPr lang="zh-CN" altLang="en-US" sz="2000" b="1">
                <a:latin typeface="Times New Roman" panose="02020603050405020304" pitchFamily="18" charset="0"/>
                <a:ea typeface="宋体" panose="02010600030101010101" pitchFamily="2" charset="-122"/>
              </a:rPr>
              <a:t>2017年中国机械工业百强</a:t>
            </a:r>
            <a:br>
              <a:rPr lang="zh-CN" altLang="en-US" sz="2000" b="1">
                <a:latin typeface="Times New Roman" panose="02020603050405020304" pitchFamily="18" charset="0"/>
                <a:ea typeface="宋体" panose="02010600030101010101" pitchFamily="2" charset="-122"/>
              </a:rPr>
            </a:br>
            <a:r>
              <a:rPr lang="zh-CN" altLang="en-US" sz="2000" b="1">
                <a:latin typeface="Times New Roman" panose="02020603050405020304" pitchFamily="18" charset="0"/>
                <a:ea typeface="宋体" panose="02010600030101010101" pitchFamily="2" charset="-122"/>
              </a:rPr>
              <a:t>2017中国年度影响力品牌</a:t>
            </a:r>
            <a:br>
              <a:rPr lang="zh-CN" altLang="en-US" sz="2000" b="1">
                <a:latin typeface="Times New Roman" panose="02020603050405020304" pitchFamily="18" charset="0"/>
                <a:ea typeface="宋体" panose="02010600030101010101" pitchFamily="2" charset="-122"/>
              </a:rPr>
            </a:br>
            <a:r>
              <a:rPr lang="zh-CN" altLang="en-US" sz="2000" b="1">
                <a:latin typeface="Times New Roman" panose="02020603050405020304" pitchFamily="18" charset="0"/>
                <a:ea typeface="宋体" panose="02010600030101010101" pitchFamily="2" charset="-122"/>
              </a:rPr>
              <a:t>最具全球竞争力中国公司50强</a:t>
            </a:r>
            <a:br>
              <a:rPr lang="zh-CN" altLang="en-US" sz="2000" b="1">
                <a:latin typeface="Times New Roman" panose="02020603050405020304" pitchFamily="18" charset="0"/>
                <a:ea typeface="宋体" panose="02010600030101010101" pitchFamily="2" charset="-122"/>
              </a:rPr>
            </a:br>
            <a:r>
              <a:rPr lang="zh-CN" altLang="en-US" sz="2000" b="1">
                <a:latin typeface="Times New Roman" panose="02020603050405020304" pitchFamily="18" charset="0"/>
                <a:ea typeface="宋体" panose="02010600030101010101" pitchFamily="2" charset="-122"/>
              </a:rPr>
              <a:t>最具投资价值上市公司</a:t>
            </a:r>
            <a:br>
              <a:rPr lang="zh-CN" altLang="en-US" sz="2000" b="1">
                <a:latin typeface="Times New Roman" panose="02020603050405020304" pitchFamily="18" charset="0"/>
                <a:ea typeface="宋体" panose="02010600030101010101" pitchFamily="2" charset="-122"/>
              </a:rPr>
            </a:br>
            <a:r>
              <a:rPr lang="zh-CN" altLang="en-US" sz="2000" b="1">
                <a:latin typeface="Times New Roman" panose="02020603050405020304" pitchFamily="18" charset="0"/>
                <a:ea typeface="宋体" panose="02010600030101010101" pitchFamily="2" charset="-122"/>
              </a:rPr>
              <a:t>企业信用评价AAA级企业</a:t>
            </a:r>
            <a:br>
              <a:rPr lang="zh-CN" altLang="en-US" sz="2000" b="1">
                <a:latin typeface="Times New Roman" panose="02020603050405020304" pitchFamily="18" charset="0"/>
                <a:ea typeface="宋体" panose="02010600030101010101" pitchFamily="2" charset="-122"/>
              </a:rPr>
            </a:br>
            <a:r>
              <a:rPr lang="zh-CN" altLang="en-US" sz="2000" b="1">
                <a:latin typeface="Times New Roman" panose="02020603050405020304" pitchFamily="18" charset="0"/>
                <a:ea typeface="宋体" panose="02010600030101010101" pitchFamily="2" charset="-122"/>
              </a:rPr>
              <a:t>全国安全文化建设示范企业</a:t>
            </a:r>
            <a:br>
              <a:rPr lang="zh-CN" altLang="en-US" sz="2000" b="1">
                <a:latin typeface="Times New Roman" panose="02020603050405020304" pitchFamily="18" charset="0"/>
                <a:ea typeface="宋体" panose="02010600030101010101" pitchFamily="2" charset="-122"/>
              </a:rPr>
            </a:br>
            <a:r>
              <a:rPr lang="zh-CN" altLang="en-US" sz="2000" b="1">
                <a:latin typeface="Times New Roman" panose="02020603050405020304" pitchFamily="18" charset="0"/>
                <a:ea typeface="宋体" panose="02010600030101010101" pitchFamily="2" charset="-122"/>
              </a:rPr>
              <a:t>国家智能制造试点示范</a:t>
            </a:r>
            <a:br>
              <a:rPr lang="zh-CN" altLang="en-US" sz="2000" b="1">
                <a:latin typeface="Times New Roman" panose="02020603050405020304" pitchFamily="18" charset="0"/>
                <a:ea typeface="宋体" panose="02010600030101010101" pitchFamily="2" charset="-122"/>
              </a:rPr>
            </a:br>
            <a:r>
              <a:rPr lang="zh-CN" altLang="en-US" sz="2000" b="1">
                <a:latin typeface="Times New Roman" panose="02020603050405020304" pitchFamily="18" charset="0"/>
                <a:ea typeface="宋体" panose="02010600030101010101" pitchFamily="2" charset="-122"/>
              </a:rPr>
              <a:t>亚洲卓越质量奖</a:t>
            </a:r>
            <a:br>
              <a:rPr lang="zh-CN" altLang="en-US" sz="2000" b="1">
                <a:latin typeface="Times New Roman" panose="02020603050405020304" pitchFamily="18" charset="0"/>
                <a:ea typeface="宋体" panose="02010600030101010101" pitchFamily="2" charset="-122"/>
              </a:rPr>
            </a:br>
            <a:r>
              <a:rPr lang="zh-CN" altLang="en-US" sz="2000" b="1">
                <a:latin typeface="Times New Roman" panose="02020603050405020304" pitchFamily="18" charset="0"/>
                <a:ea typeface="宋体" panose="02010600030101010101" pitchFamily="2" charset="-122"/>
              </a:rPr>
              <a:t>全国质量奖</a:t>
            </a:r>
            <a:br>
              <a:rPr lang="zh-CN" altLang="en-US" sz="2000" b="1">
                <a:latin typeface="Times New Roman" panose="02020603050405020304" pitchFamily="18" charset="0"/>
                <a:ea typeface="宋体" panose="02010600030101010101" pitchFamily="2" charset="-122"/>
              </a:rPr>
            </a:br>
            <a:r>
              <a:rPr lang="zh-CN" altLang="en-US" sz="2000" b="1">
                <a:latin typeface="Times New Roman" panose="02020603050405020304" pitchFamily="18" charset="0"/>
                <a:ea typeface="宋体" panose="02010600030101010101" pitchFamily="2" charset="-122"/>
              </a:rPr>
              <a:t>对应英文栏目“Liugong Awards”如下：</a:t>
            </a:r>
            <a:endParaRPr lang="zh-CN" altLang="en-US" sz="2000" b="1">
              <a:latin typeface="Times New Roman" panose="02020603050405020304" pitchFamily="18" charset="0"/>
              <a:ea typeface="宋体" panose="02010600030101010101" pitchFamily="2" charset="-122"/>
            </a:endParaRPr>
          </a:p>
        </p:txBody>
      </p:sp>
    </p:spTree>
  </p:cSld>
  <p:clrMapOvr>
    <a:masterClrMapping/>
  </p:clrMapOvr>
  <p:transition>
    <p:fade/>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8065" name="标题 1"/>
          <p:cNvSpPr>
            <a:spLocks noGrp="1"/>
          </p:cNvSpPr>
          <p:nvPr>
            <p:ph type="title"/>
          </p:nvPr>
        </p:nvSpPr>
        <p:spPr>
          <a:xfrm>
            <a:off x="1898015" y="692785"/>
            <a:ext cx="9754235" cy="4425950"/>
          </a:xfrm>
          <a:solidFill>
            <a:schemeClr val="bg1"/>
          </a:solidFill>
        </p:spPr>
        <p:txBody>
          <a:bodyPr anchor="b" anchorCtr="0"/>
          <a:p>
            <a:pPr>
              <a:lnSpc>
                <a:spcPct val="140000"/>
              </a:lnSpc>
            </a:pPr>
            <a:r>
              <a:rPr lang="zh-CN" altLang="en-US" sz="2000" b="1">
                <a:latin typeface="Times New Roman" panose="02020603050405020304" pitchFamily="18" charset="0"/>
                <a:ea typeface="宋体" panose="02010600030101010101" pitchFamily="2" charset="-122"/>
              </a:rPr>
              <a:t>A Top 50 Global Construction Machinery</a:t>
            </a:r>
            <a:r>
              <a:rPr lang="en-US" altLang="zh-CN" sz="2000" b="1">
                <a:latin typeface="Times New Roman" panose="02020603050405020304" pitchFamily="18" charset="0"/>
                <a:ea typeface="宋体" panose="02010600030101010101" pitchFamily="2" charset="-122"/>
              </a:rPr>
              <a:t> </a:t>
            </a:r>
            <a:r>
              <a:rPr lang="zh-CN" altLang="en-US" sz="2000" b="1">
                <a:latin typeface="Times New Roman" panose="02020603050405020304" pitchFamily="18" charset="0"/>
                <a:ea typeface="宋体" panose="02010600030101010101" pitchFamily="2" charset="-122"/>
              </a:rPr>
              <a:t>Enterprise</a:t>
            </a:r>
            <a:br>
              <a:rPr lang="zh-CN" altLang="en-US" sz="2000" b="1">
                <a:latin typeface="Times New Roman" panose="02020603050405020304" pitchFamily="18" charset="0"/>
                <a:ea typeface="宋体" panose="02010600030101010101" pitchFamily="2" charset="-122"/>
              </a:rPr>
            </a:br>
            <a:r>
              <a:rPr lang="zh-CN" altLang="en-US" sz="2000" b="1">
                <a:latin typeface="Times New Roman" panose="02020603050405020304" pitchFamily="18" charset="0"/>
                <a:ea typeface="宋体" panose="02010600030101010101" pitchFamily="2" charset="-122"/>
              </a:rPr>
              <a:t>A Top 100 China Machinery Industry Enterprise in 2017</a:t>
            </a:r>
            <a:br>
              <a:rPr lang="zh-CN" altLang="en-US" sz="2000" b="1">
                <a:latin typeface="Times New Roman" panose="02020603050405020304" pitchFamily="18" charset="0"/>
                <a:ea typeface="宋体" panose="02010600030101010101" pitchFamily="2" charset="-122"/>
              </a:rPr>
            </a:br>
            <a:r>
              <a:rPr lang="zh-CN" altLang="en-US" sz="2000" b="1">
                <a:latin typeface="Times New Roman" panose="02020603050405020304" pitchFamily="18" charset="0"/>
                <a:ea typeface="宋体" panose="02010600030101010101" pitchFamily="2" charset="-122"/>
              </a:rPr>
              <a:t>2017 Annual Influential Brand in China</a:t>
            </a:r>
            <a:br>
              <a:rPr lang="zh-CN" altLang="en-US" sz="2000" b="1">
                <a:latin typeface="Times New Roman" panose="02020603050405020304" pitchFamily="18" charset="0"/>
                <a:ea typeface="宋体" panose="02010600030101010101" pitchFamily="2" charset="-122"/>
              </a:rPr>
            </a:br>
            <a:r>
              <a:rPr lang="zh-CN" altLang="en-US" sz="2000" b="1">
                <a:latin typeface="Times New Roman" panose="02020603050405020304" pitchFamily="18" charset="0"/>
                <a:ea typeface="宋体" panose="02010600030101010101" pitchFamily="2" charset="-122"/>
              </a:rPr>
              <a:t>Top 50 Chinese Companies in Global Competitive Power</a:t>
            </a:r>
            <a:br>
              <a:rPr lang="zh-CN" altLang="en-US" sz="2000" b="1">
                <a:latin typeface="Times New Roman" panose="02020603050405020304" pitchFamily="18" charset="0"/>
                <a:ea typeface="宋体" panose="02010600030101010101" pitchFamily="2" charset="-122"/>
              </a:rPr>
            </a:br>
            <a:r>
              <a:rPr lang="zh-CN" altLang="en-US" sz="2000" b="1">
                <a:latin typeface="Times New Roman" panose="02020603050405020304" pitchFamily="18" charset="0"/>
                <a:ea typeface="宋体" panose="02010600030101010101" pitchFamily="2" charset="-122"/>
              </a:rPr>
              <a:t>Most Valuable Listed Company</a:t>
            </a:r>
            <a:br>
              <a:rPr lang="zh-CN" altLang="en-US" sz="2000" b="1">
                <a:latin typeface="Times New Roman" panose="02020603050405020304" pitchFamily="18" charset="0"/>
                <a:ea typeface="宋体" panose="02010600030101010101" pitchFamily="2" charset="-122"/>
              </a:rPr>
            </a:br>
            <a:r>
              <a:rPr lang="zh-CN" altLang="en-US" sz="2000" b="1">
                <a:latin typeface="Times New Roman" panose="02020603050405020304" pitchFamily="18" charset="0"/>
                <a:ea typeface="宋体" panose="02010600030101010101" pitchFamily="2" charset="-122"/>
              </a:rPr>
              <a:t>Enterprise Credit Rating, AAA Grade Credit Enterprise</a:t>
            </a:r>
            <a:br>
              <a:rPr lang="zh-CN" altLang="en-US" sz="2000" b="1">
                <a:latin typeface="Times New Roman" panose="02020603050405020304" pitchFamily="18" charset="0"/>
                <a:ea typeface="宋体" panose="02010600030101010101" pitchFamily="2" charset="-122"/>
              </a:rPr>
            </a:br>
            <a:r>
              <a:rPr lang="zh-CN" altLang="en-US" sz="2000" b="1">
                <a:latin typeface="Times New Roman" panose="02020603050405020304" pitchFamily="18" charset="0"/>
                <a:ea typeface="宋体" panose="02010600030101010101" pitchFamily="2" charset="-122"/>
              </a:rPr>
              <a:t>National Demonstration Enterprise of Safety Culture Building</a:t>
            </a:r>
            <a:br>
              <a:rPr lang="zh-CN" altLang="en-US" sz="2000" b="1">
                <a:latin typeface="Times New Roman" panose="02020603050405020304" pitchFamily="18" charset="0"/>
                <a:ea typeface="宋体" panose="02010600030101010101" pitchFamily="2" charset="-122"/>
              </a:rPr>
            </a:br>
            <a:r>
              <a:rPr lang="zh-CN" altLang="en-US" sz="2000" b="1">
                <a:latin typeface="Times New Roman" panose="02020603050405020304" pitchFamily="18" charset="0"/>
                <a:ea typeface="宋体" panose="02010600030101010101" pitchFamily="2" charset="-122"/>
              </a:rPr>
              <a:t>National Pilot Demonstration of Intelligent Manufacturing</a:t>
            </a:r>
            <a:br>
              <a:rPr lang="zh-CN" altLang="en-US" sz="2000" b="1">
                <a:latin typeface="Times New Roman" panose="02020603050405020304" pitchFamily="18" charset="0"/>
                <a:ea typeface="宋体" panose="02010600030101010101" pitchFamily="2" charset="-122"/>
              </a:rPr>
            </a:br>
            <a:r>
              <a:rPr lang="zh-CN" altLang="en-US" sz="2000" b="1">
                <a:latin typeface="Times New Roman" panose="02020603050405020304" pitchFamily="18" charset="0"/>
                <a:ea typeface="宋体" panose="02010600030101010101" pitchFamily="2" charset="-122"/>
              </a:rPr>
              <a:t>Asia Excellence Quality Award</a:t>
            </a:r>
            <a:br>
              <a:rPr lang="zh-CN" altLang="en-US" sz="2000" b="1">
                <a:latin typeface="Times New Roman" panose="02020603050405020304" pitchFamily="18" charset="0"/>
                <a:ea typeface="宋体" panose="02010600030101010101" pitchFamily="2" charset="-122"/>
              </a:rPr>
            </a:br>
            <a:r>
              <a:rPr lang="zh-CN" altLang="en-US" sz="2000" b="1">
                <a:latin typeface="Times New Roman" panose="02020603050405020304" pitchFamily="18" charset="0"/>
                <a:ea typeface="宋体" panose="02010600030101010101" pitchFamily="2" charset="-122"/>
              </a:rPr>
              <a:t>National Quality Award</a:t>
            </a:r>
            <a:endParaRPr lang="zh-CN" altLang="en-US" sz="2000" b="1">
              <a:latin typeface="Times New Roman" panose="02020603050405020304" pitchFamily="18" charset="0"/>
              <a:ea typeface="宋体" panose="02010600030101010101" pitchFamily="2" charset="-122"/>
            </a:endParaRPr>
          </a:p>
        </p:txBody>
      </p:sp>
    </p:spTree>
  </p:cSld>
  <p:clrMapOvr>
    <a:masterClrMapping/>
  </p:clrMapOvr>
  <p:transition>
    <p:fade/>
  </p:transition>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9089" name="Rectangle 2"/>
          <p:cNvSpPr>
            <a:spLocks noGrp="1"/>
          </p:cNvSpPr>
          <p:nvPr>
            <p:ph type="title"/>
          </p:nvPr>
        </p:nvSpPr>
        <p:spPr>
          <a:xfrm>
            <a:off x="2393950" y="1125855"/>
            <a:ext cx="8848090" cy="1143000"/>
          </a:xfrm>
        </p:spPr>
        <p:txBody>
          <a:bodyPr vert="horz" wrap="square" lIns="91440" tIns="45720" rIns="91440" bIns="45720" anchor="b" anchorCtr="0"/>
          <a:p>
            <a:pPr eaLnBrk="1" hangingPunct="1"/>
            <a:r>
              <a:rPr lang="zh-CN" altLang="en-US" sz="3200" b="1" dirty="0">
                <a:latin typeface="Times New Roman" panose="02020603050405020304" pitchFamily="18" charset="0"/>
                <a:ea typeface="宋体" panose="02010600030101010101" pitchFamily="2" charset="-122"/>
              </a:rPr>
              <a:t>请再看下面阿里巴巴网站关于其价值观的翻译： </a:t>
            </a:r>
            <a:endParaRPr lang="zh-CN" altLang="en-US" sz="3200" b="1" dirty="0">
              <a:latin typeface="Times New Roman" panose="02020603050405020304" pitchFamily="18" charset="0"/>
              <a:ea typeface="宋体" panose="02010600030101010101" pitchFamily="2" charset="-122"/>
            </a:endParaRPr>
          </a:p>
        </p:txBody>
      </p:sp>
      <p:graphicFrame>
        <p:nvGraphicFramePr>
          <p:cNvPr id="89090" name="Object 3"/>
          <p:cNvGraphicFramePr>
            <a:graphicFrameLocks noGrp="1" noChangeAspect="1"/>
          </p:cNvGraphicFramePr>
          <p:nvPr>
            <p:ph idx="4294967295"/>
          </p:nvPr>
        </p:nvGraphicFramePr>
        <p:xfrm>
          <a:off x="1056005" y="2708275"/>
          <a:ext cx="10636885" cy="3457575"/>
        </p:xfrm>
        <a:graphic>
          <a:graphicData uri="http://schemas.openxmlformats.org/presentationml/2006/ole">
            <mc:AlternateContent xmlns:mc="http://schemas.openxmlformats.org/markup-compatibility/2006">
              <mc:Choice xmlns:v="urn:schemas-microsoft-com:vml" Requires="v">
                <p:oleObj spid="_x0000_s3076" name="" r:id="rId1" imgW="6434455" imgH="1704340" progId="Word.Document.8">
                  <p:embed/>
                </p:oleObj>
              </mc:Choice>
              <mc:Fallback>
                <p:oleObj name="" r:id="rId1" imgW="6434455" imgH="1704340" progId="Word.Document.8">
                  <p:embed/>
                  <p:pic>
                    <p:nvPicPr>
                      <p:cNvPr id="0" name="图片 3075"/>
                      <p:cNvPicPr/>
                      <p:nvPr/>
                    </p:nvPicPr>
                    <p:blipFill>
                      <a:blip r:embed="rId2"/>
                      <a:stretch>
                        <a:fillRect/>
                      </a:stretch>
                    </p:blipFill>
                    <p:spPr>
                      <a:xfrm>
                        <a:off x="1056005" y="2708275"/>
                        <a:ext cx="10636885" cy="3457575"/>
                      </a:xfrm>
                      <a:prstGeom prst="rect">
                        <a:avLst/>
                      </a:prstGeom>
                      <a:noFill/>
                      <a:ln w="38100">
                        <a:miter/>
                      </a:ln>
                    </p:spPr>
                  </p:pic>
                </p:oleObj>
              </mc:Fallback>
            </mc:AlternateContent>
          </a:graphicData>
        </a:graphic>
      </p:graphicFrame>
    </p:spTree>
  </p:cSld>
  <p:clrMapOvr>
    <a:masterClrMapping/>
  </p:clrMapOvr>
  <p:transition>
    <p:fade/>
  </p:transition>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0113" name="Rectangle 2"/>
          <p:cNvSpPr>
            <a:spLocks noGrp="1"/>
          </p:cNvSpPr>
          <p:nvPr>
            <p:ph type="title"/>
          </p:nvPr>
        </p:nvSpPr>
        <p:spPr>
          <a:xfrm>
            <a:off x="1919605" y="188595"/>
            <a:ext cx="9144000" cy="1143000"/>
          </a:xfrm>
        </p:spPr>
        <p:txBody>
          <a:bodyPr vert="horz" wrap="square" lIns="91440" tIns="45720" rIns="91440" bIns="45720" anchor="b" anchorCtr="0"/>
          <a:p>
            <a:pPr eaLnBrk="1" hangingPunct="1"/>
            <a:r>
              <a:rPr lang="zh-CN" altLang="en-US" sz="2800" b="1" dirty="0">
                <a:latin typeface="Times New Roman" panose="02020603050405020304" pitchFamily="18" charset="0"/>
                <a:ea typeface="宋体" panose="02010600030101010101" pitchFamily="2" charset="-122"/>
              </a:rPr>
              <a:t>译文： </a:t>
            </a:r>
            <a:r>
              <a:rPr lang="en-US" altLang="zh-CN" sz="2800" b="1" dirty="0">
                <a:latin typeface="Times New Roman" panose="02020603050405020304" pitchFamily="18" charset="0"/>
                <a:ea typeface="宋体" panose="02010600030101010101" pitchFamily="2" charset="-122"/>
              </a:rPr>
              <a:t>Mission</a:t>
            </a:r>
            <a:r>
              <a:rPr lang="zh-CN" altLang="en-US" sz="2800" b="1" dirty="0">
                <a:latin typeface="Times New Roman" panose="02020603050405020304" pitchFamily="18" charset="0"/>
                <a:ea typeface="宋体" panose="02010600030101010101" pitchFamily="2" charset="-122"/>
              </a:rPr>
              <a:t>：</a:t>
            </a:r>
            <a:r>
              <a:rPr lang="en-US" altLang="zh-CN" sz="2800" b="1" dirty="0">
                <a:latin typeface="Times New Roman" panose="02020603050405020304" pitchFamily="18" charset="0"/>
                <a:ea typeface="宋体" panose="02010600030101010101" pitchFamily="2" charset="-122"/>
              </a:rPr>
              <a:t>To make it easy to do business anywhere.</a:t>
            </a:r>
            <a:endParaRPr lang="en-US" altLang="zh-CN" sz="2800" b="1" dirty="0">
              <a:latin typeface="Times New Roman" panose="02020603050405020304" pitchFamily="18" charset="0"/>
              <a:ea typeface="宋体" panose="02010600030101010101" pitchFamily="2" charset="-122"/>
            </a:endParaRPr>
          </a:p>
        </p:txBody>
      </p:sp>
      <p:graphicFrame>
        <p:nvGraphicFramePr>
          <p:cNvPr id="90114" name="Object 6"/>
          <p:cNvGraphicFramePr>
            <a:graphicFrameLocks noGrp="1" noChangeAspect="1"/>
          </p:cNvGraphicFramePr>
          <p:nvPr>
            <p:ph sz="half" idx="2"/>
          </p:nvPr>
        </p:nvGraphicFramePr>
        <p:xfrm>
          <a:off x="2639695" y="1412875"/>
          <a:ext cx="7469505" cy="4897120"/>
        </p:xfrm>
        <a:graphic>
          <a:graphicData uri="http://schemas.openxmlformats.org/presentationml/2006/ole">
            <mc:AlternateContent xmlns:mc="http://schemas.openxmlformats.org/markup-compatibility/2006">
              <mc:Choice xmlns:v="urn:schemas-microsoft-com:vml" Requires="v">
                <p:oleObj spid="_x0000_s3077" name="" r:id="rId1" imgW="6434455" imgH="4763770" progId="Word.Document.8">
                  <p:embed/>
                </p:oleObj>
              </mc:Choice>
              <mc:Fallback>
                <p:oleObj name="" r:id="rId1" imgW="6434455" imgH="4763770" progId="Word.Document.8">
                  <p:embed/>
                  <p:pic>
                    <p:nvPicPr>
                      <p:cNvPr id="0" name="图片 3076"/>
                      <p:cNvPicPr/>
                      <p:nvPr/>
                    </p:nvPicPr>
                    <p:blipFill>
                      <a:blip r:embed="rId2"/>
                      <a:stretch>
                        <a:fillRect/>
                      </a:stretch>
                    </p:blipFill>
                    <p:spPr>
                      <a:xfrm>
                        <a:off x="2639695" y="1412875"/>
                        <a:ext cx="7469505" cy="4897120"/>
                      </a:xfrm>
                      <a:prstGeom prst="rect">
                        <a:avLst/>
                      </a:prstGeom>
                      <a:noFill/>
                      <a:ln w="38100">
                        <a:miter/>
                      </a:ln>
                    </p:spPr>
                  </p:pic>
                </p:oleObj>
              </mc:Fallback>
            </mc:AlternateContent>
          </a:graphicData>
        </a:graphic>
      </p:graphicFrame>
    </p:spTree>
  </p:cSld>
  <p:clrMapOvr>
    <a:masterClrMapping/>
  </p:clrMapOvr>
  <p:transition>
    <p:fade/>
  </p:transition>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1137" name="Rectangle 2"/>
          <p:cNvSpPr>
            <a:spLocks noGrp="1"/>
          </p:cNvSpPr>
          <p:nvPr>
            <p:ph type="title"/>
          </p:nvPr>
        </p:nvSpPr>
        <p:spPr>
          <a:xfrm>
            <a:off x="2207895" y="-27305"/>
            <a:ext cx="7313613" cy="1143000"/>
          </a:xfrm>
        </p:spPr>
        <p:txBody>
          <a:bodyPr vert="horz" wrap="square" lIns="91440" tIns="45720" rIns="91440" bIns="45720" anchor="b" anchorCtr="0"/>
          <a:p>
            <a:pPr eaLnBrk="1" hangingPunct="1"/>
            <a:r>
              <a:rPr lang="zh-CN" altLang="en-US" b="1" dirty="0">
                <a:latin typeface="Times New Roman" panose="02020603050405020304" pitchFamily="18" charset="0"/>
                <a:ea typeface="宋体" panose="02010600030101010101" pitchFamily="2" charset="-122"/>
              </a:rPr>
              <a:t>分析：</a:t>
            </a:r>
            <a:endParaRPr lang="zh-CN" altLang="en-US" b="1" dirty="0">
              <a:latin typeface="Times New Roman" panose="02020603050405020304" pitchFamily="18" charset="0"/>
              <a:ea typeface="宋体" panose="02010600030101010101" pitchFamily="2" charset="-122"/>
            </a:endParaRPr>
          </a:p>
        </p:txBody>
      </p:sp>
      <p:sp>
        <p:nvSpPr>
          <p:cNvPr id="91138" name="Rectangle 3"/>
          <p:cNvSpPr>
            <a:spLocks noGrp="1"/>
          </p:cNvSpPr>
          <p:nvPr>
            <p:ph type="body" idx="4294967295"/>
          </p:nvPr>
        </p:nvSpPr>
        <p:spPr>
          <a:xfrm>
            <a:off x="1804035" y="1052830"/>
            <a:ext cx="9937750" cy="4728845"/>
          </a:xfrm>
          <a:solidFill>
            <a:schemeClr val="bg1"/>
          </a:solidFill>
        </p:spPr>
        <p:txBody>
          <a:bodyPr vert="horz" wrap="square" lIns="91440" tIns="45720" rIns="91440" bIns="45720" anchor="t" anchorCtr="0"/>
          <a:p>
            <a:pPr eaLnBrk="1" hangingPunct="1">
              <a:lnSpc>
                <a:spcPct val="130000"/>
              </a:lnSpc>
            </a:pPr>
            <a:r>
              <a:rPr lang="zh-CN" sz="1800" dirty="0">
                <a:latin typeface="Times New Roman" panose="02020603050405020304" pitchFamily="18" charset="0"/>
                <a:ea typeface="宋体" panose="02010600030101010101" pitchFamily="2" charset="-122"/>
              </a:rPr>
              <a:t>这是阿里巴巴公司真实使用过的译文，同样采用了编译的方法。跟上例柳工的编译法不同的是，本例在原文的基础上增添了部分内容。例如标题栏就增加了其中文网站中“我们的使命（To make it easy to do business anywhere）”，这对于客户来说一定是振奋人心的，因为“只要加入阿里巴巴，生意就不再难做”。另外，我们逐栏对照中英文的价值观，可以发现中文版相当简洁，而英文版在中文版基础上增加了较为详细的解释，这些解释也就是具体编译中所增加的内容。这似乎与网站翻译经济简明的要求背道而驰，但是，我们仔细分析发现，价值观的内容本身中英文都是很简洁的，只是具体含义的解释部分英文较为详细，并且可以看到英文的解释中都采用了第一人称的“we”和“our”，这不仅仅是对阿里巴巴企业价值观的宣传，同时也是对客户负责任的一种承诺。当然，如此翻译跟中英文语言本身的差异不无关系，但从方法上看，更是译者编译思路的体现。值得注意的是，经过多年的商界经营，阿里巴巴的价值观目前也有一些调整（www.alibabagroup.com，2022年8月1日），更加细化、朴实、通俗易懂，重视客户利益，知晓变化之道，激励员工奋进，而其翻译也强调准确、忠实于原文，放弃了之前的编译方法。中文网站：</a:t>
            </a:r>
            <a:endParaRPr lang="zh-CN" sz="1800" dirty="0">
              <a:latin typeface="Times New Roman" panose="02020603050405020304" pitchFamily="18" charset="0"/>
              <a:ea typeface="宋体" panose="02010600030101010101" pitchFamily="2" charset="-122"/>
            </a:endParaRPr>
          </a:p>
        </p:txBody>
      </p:sp>
    </p:spTree>
  </p:cSld>
  <p:clrMapOvr>
    <a:masterClrMapping/>
  </p:clrMapOvr>
  <p:transition>
    <p:fade/>
  </p:transition>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2162" name="文本框 2"/>
          <p:cNvSpPr txBox="1"/>
          <p:nvPr/>
        </p:nvSpPr>
        <p:spPr>
          <a:xfrm>
            <a:off x="1246505" y="332740"/>
            <a:ext cx="10521315" cy="5567045"/>
          </a:xfrm>
          <a:prstGeom prst="rect">
            <a:avLst/>
          </a:prstGeom>
          <a:solidFill>
            <a:schemeClr val="bg1"/>
          </a:solidFill>
          <a:ln w="9525">
            <a:noFill/>
          </a:ln>
        </p:spPr>
        <p:txBody>
          <a:bodyPr wrap="square" anchor="t" anchorCtr="0">
            <a:noAutofit/>
          </a:bodyPr>
          <a:p>
            <a:pPr marL="796925" algn="just" defTabSz="266700" eaLnBrk="0" hangingPunct="0">
              <a:lnSpc>
                <a:spcPct val="120000"/>
              </a:lnSpc>
            </a:pPr>
            <a:r>
              <a:rPr lang="zh-CN" altLang="en-US" sz="1600" b="1">
                <a:latin typeface="Times New Roman" panose="02020603050405020304" pitchFamily="18" charset="0"/>
              </a:rPr>
              <a:t>我们的价值观</a:t>
            </a:r>
            <a:endParaRPr lang="zh-CN" altLang="en-US" sz="1600" b="1">
              <a:latin typeface="Times New Roman" panose="02020603050405020304" pitchFamily="18" charset="0"/>
            </a:endParaRPr>
          </a:p>
          <a:p>
            <a:pPr marL="796925" algn="just" defTabSz="266700" eaLnBrk="0" hangingPunct="0">
              <a:lnSpc>
                <a:spcPct val="120000"/>
              </a:lnSpc>
            </a:pPr>
            <a:r>
              <a:rPr lang="zh-CN" altLang="en-US" sz="1600">
                <a:latin typeface="Times New Roman" panose="02020603050405020304" pitchFamily="18" charset="0"/>
              </a:rPr>
              <a:t>阿里巴巴集团的六大价值观对于我们如何经营业务、招揽人才、考核员工以及决定员工报酬扮演着重要的角色，六大价值观如下：</a:t>
            </a:r>
            <a:endParaRPr lang="zh-CN" altLang="en-US" sz="1600">
              <a:latin typeface="Times New Roman" panose="02020603050405020304" pitchFamily="18" charset="0"/>
            </a:endParaRPr>
          </a:p>
          <a:p>
            <a:pPr marL="796925" algn="just" defTabSz="266700" eaLnBrk="0" hangingPunct="0">
              <a:lnSpc>
                <a:spcPct val="120000"/>
              </a:lnSpc>
            </a:pPr>
            <a:r>
              <a:rPr lang="zh-CN" altLang="en-US" sz="1600" b="1">
                <a:latin typeface="Times New Roman" panose="02020603050405020304" pitchFamily="18" charset="0"/>
              </a:rPr>
              <a:t>客户第一，员工第二，股东第三</a:t>
            </a:r>
            <a:r>
              <a:rPr lang="en-US" altLang="zh-CN" sz="1600">
                <a:latin typeface="Times New Roman" panose="02020603050405020304" pitchFamily="18" charset="0"/>
              </a:rPr>
              <a:t>    </a:t>
            </a:r>
            <a:r>
              <a:rPr lang="zh-CN" altLang="en-US" sz="1600">
                <a:latin typeface="Times New Roman" panose="02020603050405020304" pitchFamily="18" charset="0"/>
              </a:rPr>
              <a:t>这就是我们的选择，是我们的优先级。只有持续为客户创造价值，员工才能成长，股东才能获得长远利益。</a:t>
            </a:r>
            <a:endParaRPr lang="zh-CN" altLang="en-US" sz="1600">
              <a:latin typeface="Times New Roman" panose="02020603050405020304" pitchFamily="18" charset="0"/>
            </a:endParaRPr>
          </a:p>
          <a:p>
            <a:pPr marL="796925" algn="just" defTabSz="266700" eaLnBrk="0" hangingPunct="0">
              <a:lnSpc>
                <a:spcPct val="120000"/>
              </a:lnSpc>
            </a:pPr>
            <a:r>
              <a:rPr lang="zh-CN" altLang="en-US" sz="1600" b="1">
                <a:latin typeface="Times New Roman" panose="02020603050405020304" pitchFamily="18" charset="0"/>
              </a:rPr>
              <a:t>因为信任，所以简单</a:t>
            </a:r>
            <a:r>
              <a:rPr lang="en-US" altLang="zh-CN" sz="1600">
                <a:latin typeface="Times New Roman" panose="02020603050405020304" pitchFamily="18" charset="0"/>
              </a:rPr>
              <a:t>    </a:t>
            </a:r>
            <a:r>
              <a:rPr lang="zh-CN" altLang="en-US" sz="1600">
                <a:latin typeface="Times New Roman" panose="02020603050405020304" pitchFamily="18" charset="0"/>
              </a:rPr>
              <a:t>世界上最宝贵的是信任，最脆弱的也是信任。阿里巴巴成长的历史是建立信任、珍惜信任的历史。你复杂，世界便复杂；你简单，世界也简单。阿里人真实不装，互相信任，没那么多顾虑猜忌，问题就简单了，事情也因此高效。</a:t>
            </a:r>
            <a:endParaRPr lang="zh-CN" altLang="en-US" sz="1600">
              <a:latin typeface="Times New Roman" panose="02020603050405020304" pitchFamily="18" charset="0"/>
            </a:endParaRPr>
          </a:p>
          <a:p>
            <a:pPr marL="796925" algn="just" defTabSz="266700" eaLnBrk="0" hangingPunct="0">
              <a:lnSpc>
                <a:spcPct val="120000"/>
              </a:lnSpc>
            </a:pPr>
            <a:r>
              <a:rPr lang="zh-CN" altLang="en-US" sz="1600" b="1">
                <a:latin typeface="Times New Roman" panose="02020603050405020304" pitchFamily="18" charset="0"/>
              </a:rPr>
              <a:t>唯一不变的是变化</a:t>
            </a:r>
            <a:r>
              <a:rPr lang="en-US" altLang="zh-CN" sz="1600">
                <a:latin typeface="Times New Roman" panose="02020603050405020304" pitchFamily="18" charset="0"/>
              </a:rPr>
              <a:t>    </a:t>
            </a:r>
            <a:r>
              <a:rPr lang="zh-CN" altLang="en-US" sz="1600">
                <a:latin typeface="Times New Roman" panose="02020603050405020304" pitchFamily="18" charset="0"/>
              </a:rPr>
              <a:t>无论你变不变化，世界在变，客户在变，竞争环境在变。我们要心怀敬畏和谦卑，避免“看不见、看不起、看不懂、追不上”。改变自己，创造变化，都是最好的变化。拥抱变化是我们最独特的</a:t>
            </a:r>
            <a:r>
              <a:rPr lang="en-US" altLang="zh-CN" sz="1600">
                <a:latin typeface="Times New Roman" panose="02020603050405020304" pitchFamily="18" charset="0"/>
              </a:rPr>
              <a:t>DNA</a:t>
            </a:r>
            <a:r>
              <a:rPr lang="zh-CN" altLang="en-US" sz="1600">
                <a:latin typeface="Times New Roman" panose="02020603050405020304" pitchFamily="18" charset="0"/>
              </a:rPr>
              <a:t>。</a:t>
            </a:r>
            <a:endParaRPr lang="zh-CN" altLang="en-US" sz="1600">
              <a:latin typeface="Times New Roman" panose="02020603050405020304" pitchFamily="18" charset="0"/>
            </a:endParaRPr>
          </a:p>
          <a:p>
            <a:pPr marL="796925" algn="just" defTabSz="266700" eaLnBrk="0" hangingPunct="0">
              <a:lnSpc>
                <a:spcPct val="120000"/>
              </a:lnSpc>
            </a:pPr>
            <a:r>
              <a:rPr lang="zh-CN" altLang="en-US" sz="1600" b="1">
                <a:latin typeface="Times New Roman" panose="02020603050405020304" pitchFamily="18" charset="0"/>
              </a:rPr>
              <a:t>今天最好的表现是明天最低的要求</a:t>
            </a:r>
            <a:r>
              <a:rPr lang="en-US" altLang="zh-CN" sz="1600">
                <a:latin typeface="Times New Roman" panose="02020603050405020304" pitchFamily="18" charset="0"/>
              </a:rPr>
              <a:t>   </a:t>
            </a:r>
            <a:r>
              <a:rPr lang="zh-CN" altLang="en-US" sz="1600">
                <a:latin typeface="Times New Roman" panose="02020603050405020304" pitchFamily="18" charset="0"/>
              </a:rPr>
              <a:t>在阿里最困难的时候，正是这样的精神，帮助我们渡过难关，活了下来。逆境时，我们懂得自我激励；顺境时，我们敢于设定具有超越性的目标。面向未来，不进则退，我们仍要敢想敢拼，自我挑战，自我超越。</a:t>
            </a:r>
            <a:endParaRPr lang="zh-CN" altLang="en-US" sz="1600">
              <a:latin typeface="Times New Roman" panose="02020603050405020304" pitchFamily="18" charset="0"/>
            </a:endParaRPr>
          </a:p>
          <a:p>
            <a:pPr marL="796925" algn="just" defTabSz="266700" eaLnBrk="0" hangingPunct="0">
              <a:lnSpc>
                <a:spcPct val="120000"/>
              </a:lnSpc>
            </a:pPr>
            <a:r>
              <a:rPr lang="zh-CN" altLang="en-US" sz="1600" b="1">
                <a:latin typeface="Times New Roman" panose="02020603050405020304" pitchFamily="18" charset="0"/>
              </a:rPr>
              <a:t>此时此刻，非我莫属</a:t>
            </a:r>
            <a:r>
              <a:rPr lang="en-US" altLang="zh-CN" sz="1600">
                <a:latin typeface="Times New Roman" panose="02020603050405020304" pitchFamily="18" charset="0"/>
              </a:rPr>
              <a:t>    </a:t>
            </a:r>
            <a:r>
              <a:rPr lang="zh-CN" altLang="en-US" sz="1600">
                <a:latin typeface="Times New Roman" panose="02020603050405020304" pitchFamily="18" charset="0"/>
              </a:rPr>
              <a:t>这是阿里第一个招聘广告，也是阿里第一句土话，是阿里人对使命的相信和“舍我其谁”的担当。</a:t>
            </a:r>
            <a:endParaRPr lang="zh-CN" altLang="en-US" sz="1600">
              <a:latin typeface="Times New Roman" panose="02020603050405020304" pitchFamily="18" charset="0"/>
            </a:endParaRPr>
          </a:p>
          <a:p>
            <a:pPr marL="796925" algn="just" defTabSz="266700" eaLnBrk="0" hangingPunct="0">
              <a:lnSpc>
                <a:spcPct val="120000"/>
              </a:lnSpc>
            </a:pPr>
            <a:r>
              <a:rPr lang="zh-CN" altLang="en-US" sz="1600" b="1">
                <a:latin typeface="Times New Roman" panose="02020603050405020304" pitchFamily="18" charset="0"/>
              </a:rPr>
              <a:t>认真生活，快乐工作</a:t>
            </a:r>
            <a:r>
              <a:rPr lang="en-US" altLang="zh-CN" sz="1600">
                <a:latin typeface="Times New Roman" panose="02020603050405020304" pitchFamily="18" charset="0"/>
              </a:rPr>
              <a:t>    </a:t>
            </a:r>
            <a:r>
              <a:rPr lang="zh-CN" altLang="en-US" sz="1600">
                <a:latin typeface="Times New Roman" panose="02020603050405020304" pitchFamily="18" charset="0"/>
              </a:rPr>
              <a:t>工作只是一阵子，生活才是一辈子。工作属于你，而你属于生活，属于家人。像享受生活一样快乐工作，像对待工作一样认真地生活。只有认真对待生活，生活才会公平地对待你。我们每个人都有自己的工作和生活态度，我们尊重每个阿里人的选择。这条价值观的考核，留给生活本身。</a:t>
            </a:r>
            <a:endParaRPr lang="zh-CN" altLang="en-US" sz="1600">
              <a:latin typeface="Times New Roman" panose="02020603050405020304" pitchFamily="18" charset="0"/>
            </a:endParaRPr>
          </a:p>
        </p:txBody>
      </p:sp>
    </p:spTree>
  </p:cSld>
  <p:clrMapOvr>
    <a:masterClrMapping/>
  </p:clrMapOvr>
  <p:transition>
    <p:fade/>
  </p:transition>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3186" name="文本框 2"/>
          <p:cNvSpPr txBox="1"/>
          <p:nvPr/>
        </p:nvSpPr>
        <p:spPr>
          <a:xfrm>
            <a:off x="920750" y="404495"/>
            <a:ext cx="10833735" cy="5542280"/>
          </a:xfrm>
          <a:prstGeom prst="rect">
            <a:avLst/>
          </a:prstGeom>
          <a:solidFill>
            <a:schemeClr val="bg1"/>
          </a:solidFill>
          <a:ln w="9525">
            <a:noFill/>
          </a:ln>
        </p:spPr>
        <p:txBody>
          <a:bodyPr wrap="square" anchor="t" anchorCtr="0"/>
          <a:p>
            <a:pPr marL="796925" algn="just" defTabSz="266700" eaLnBrk="0" hangingPunct="0">
              <a:lnSpc>
                <a:spcPct val="100000"/>
              </a:lnSpc>
            </a:pPr>
            <a:r>
              <a:rPr lang="zh-CN" altLang="en-US" sz="2000">
                <a:latin typeface="Times New Roman" panose="02020603050405020304" pitchFamily="18" charset="0"/>
              </a:rPr>
              <a:t>英文网站：</a:t>
            </a:r>
            <a:endParaRPr lang="zh-CN" altLang="en-US" sz="2000">
              <a:latin typeface="Times New Roman" panose="02020603050405020304" pitchFamily="18" charset="0"/>
            </a:endParaRPr>
          </a:p>
          <a:p>
            <a:pPr marL="796925" algn="just" defTabSz="266700" eaLnBrk="0" hangingPunct="0">
              <a:lnSpc>
                <a:spcPct val="100000"/>
              </a:lnSpc>
            </a:pPr>
            <a:r>
              <a:rPr lang="en-US" altLang="zh-CN" sz="2000" b="1">
                <a:latin typeface="Times New Roman" panose="02020603050405020304" pitchFamily="18" charset="0"/>
              </a:rPr>
              <a:t>OUR VALUES</a:t>
            </a:r>
            <a:endParaRPr lang="en-US" altLang="zh-CN" sz="2000" b="1">
              <a:latin typeface="Times New Roman" panose="02020603050405020304" pitchFamily="18" charset="0"/>
            </a:endParaRPr>
          </a:p>
          <a:p>
            <a:pPr marL="796925" algn="just" defTabSz="266700" eaLnBrk="0" hangingPunct="0">
              <a:lnSpc>
                <a:spcPct val="100000"/>
              </a:lnSpc>
            </a:pPr>
            <a:r>
              <a:rPr lang="en-US" altLang="zh-CN" sz="2000">
                <a:latin typeface="Times New Roman" panose="02020603050405020304" pitchFamily="18" charset="0"/>
              </a:rPr>
              <a:t>Our values are fundamental to the way we operate and how we recruit, evaluate and compensate our people. Our six values are:</a:t>
            </a:r>
            <a:endParaRPr lang="en-US" altLang="zh-CN" sz="2000">
              <a:latin typeface="Times New Roman" panose="02020603050405020304" pitchFamily="18" charset="0"/>
            </a:endParaRPr>
          </a:p>
          <a:p>
            <a:pPr marL="796925" algn="just" defTabSz="266700" eaLnBrk="0" hangingPunct="0">
              <a:lnSpc>
                <a:spcPct val="100000"/>
              </a:lnSpc>
            </a:pPr>
            <a:r>
              <a:rPr lang="en-US" altLang="zh-CN" sz="2000" b="1">
                <a:latin typeface="Times New Roman" panose="02020603050405020304" pitchFamily="18" charset="0"/>
              </a:rPr>
              <a:t>CUSTOMERS FIRST, EMPLOYEES SECOND, SHAREHOLDERS THIRD</a:t>
            </a:r>
            <a:endParaRPr lang="en-US" altLang="zh-CN" sz="2000" b="1">
              <a:latin typeface="Times New Roman" panose="02020603050405020304" pitchFamily="18" charset="0"/>
            </a:endParaRPr>
          </a:p>
          <a:p>
            <a:pPr marL="796925" algn="just" defTabSz="266700" eaLnBrk="0" hangingPunct="0">
              <a:lnSpc>
                <a:spcPct val="100000"/>
              </a:lnSpc>
            </a:pPr>
            <a:r>
              <a:rPr lang="en-US" altLang="zh-CN" sz="2000">
                <a:latin typeface="Times New Roman" panose="02020603050405020304" pitchFamily="18" charset="0"/>
              </a:rPr>
              <a:t>This reflects our choice of what’s important in the order of priority. Only by creating sustained customer value can employees grow and shareholders achieve long-term benefit.</a:t>
            </a:r>
            <a:endParaRPr lang="en-US" altLang="zh-CN" sz="2000">
              <a:latin typeface="Times New Roman" panose="02020603050405020304" pitchFamily="18" charset="0"/>
            </a:endParaRPr>
          </a:p>
          <a:p>
            <a:pPr marL="796925" algn="just" defTabSz="266700" eaLnBrk="0" hangingPunct="0">
              <a:lnSpc>
                <a:spcPct val="100000"/>
              </a:lnSpc>
            </a:pPr>
            <a:r>
              <a:rPr lang="en-US" altLang="zh-CN" sz="2000" b="1">
                <a:latin typeface="Times New Roman" panose="02020603050405020304" pitchFamily="18" charset="0"/>
              </a:rPr>
              <a:t>TRUST MAKES EVERYTHING SIMPLE</a:t>
            </a:r>
            <a:endParaRPr lang="en-US" altLang="zh-CN" sz="2000" b="1">
              <a:latin typeface="Times New Roman" panose="02020603050405020304" pitchFamily="18" charset="0"/>
            </a:endParaRPr>
          </a:p>
          <a:p>
            <a:pPr marL="796925" algn="just" defTabSz="266700" eaLnBrk="0" hangingPunct="0">
              <a:lnSpc>
                <a:spcPct val="100000"/>
              </a:lnSpc>
            </a:pPr>
            <a:r>
              <a:rPr lang="en-US" altLang="zh-CN" sz="2000">
                <a:latin typeface="Times New Roman" panose="02020603050405020304" pitchFamily="18" charset="0"/>
              </a:rPr>
              <a:t>Trust is both the most precious and fragile thing in the world. The story of Alibaba is a story of building and cherishing trust. Complexity begets complexity, and simplicity breeds simplicity. Aliren are straightforward—what you see is what you get. With trust, there is no second-guessing or suspicion, and the result is simplicity and efficiency.</a:t>
            </a:r>
            <a:endParaRPr lang="en-US" altLang="zh-CN" sz="2000">
              <a:latin typeface="Times New Roman" panose="02020603050405020304" pitchFamily="18" charset="0"/>
            </a:endParaRPr>
          </a:p>
          <a:p>
            <a:pPr marL="796925" algn="just" defTabSz="266700" eaLnBrk="0" hangingPunct="0">
              <a:lnSpc>
                <a:spcPct val="100000"/>
              </a:lnSpc>
            </a:pPr>
            <a:r>
              <a:rPr lang="en-US" altLang="zh-CN" sz="2000" b="1">
                <a:latin typeface="Times New Roman" panose="02020603050405020304" pitchFamily="18" charset="0"/>
              </a:rPr>
              <a:t>CHANGE IS THE ONLY CONSTANT</a:t>
            </a:r>
            <a:endParaRPr lang="en-US" altLang="zh-CN" sz="2000" b="1">
              <a:latin typeface="Times New Roman" panose="02020603050405020304" pitchFamily="18" charset="0"/>
            </a:endParaRPr>
          </a:p>
          <a:p>
            <a:pPr marL="796925" algn="just" defTabSz="266700" eaLnBrk="0" hangingPunct="0">
              <a:lnSpc>
                <a:spcPct val="100000"/>
              </a:lnSpc>
            </a:pPr>
            <a:r>
              <a:rPr lang="en-US" altLang="zh-CN" sz="2000">
                <a:latin typeface="Times New Roman" panose="02020603050405020304" pitchFamily="18" charset="0"/>
              </a:rPr>
              <a:t>Whether you change or not, the world is changing, our customers are changing and the competitive landscape is changing. We must face change with respect and humility. Otherwise, we will fail to see it, fail to respect it, fail to understand it and fail to catch up with it. Whether you change yourself or create change, both are the best kinds of change. Embracing change is the most unique part of our DNA.</a:t>
            </a:r>
            <a:endParaRPr lang="en-US" altLang="zh-CN" sz="2000">
              <a:latin typeface="Times New Roman" panose="02020603050405020304" pitchFamily="18" charset="0"/>
            </a:endParaRPr>
          </a:p>
        </p:txBody>
      </p:sp>
    </p:spTree>
  </p:cSld>
  <p:clrMapOvr>
    <a:masterClrMapping/>
  </p:clrMapOvr>
  <p:transition>
    <p:fade/>
  </p:transition>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4210" name="文本框 2"/>
          <p:cNvSpPr txBox="1"/>
          <p:nvPr/>
        </p:nvSpPr>
        <p:spPr>
          <a:xfrm>
            <a:off x="1727835" y="764540"/>
            <a:ext cx="9965055" cy="4996180"/>
          </a:xfrm>
          <a:prstGeom prst="rect">
            <a:avLst/>
          </a:prstGeom>
          <a:solidFill>
            <a:schemeClr val="bg1"/>
          </a:solidFill>
          <a:ln w="9525">
            <a:noFill/>
          </a:ln>
        </p:spPr>
        <p:txBody>
          <a:bodyPr wrap="square" anchor="t" anchorCtr="0"/>
          <a:p>
            <a:pPr marL="796925" algn="just" defTabSz="266700" eaLnBrk="0" hangingPunct="0">
              <a:lnSpc>
                <a:spcPct val="100000"/>
              </a:lnSpc>
            </a:pPr>
            <a:r>
              <a:rPr lang="en-US" altLang="zh-CN" sz="2000" b="1">
                <a:latin typeface="Times New Roman" panose="02020603050405020304" pitchFamily="18" charset="0"/>
              </a:rPr>
              <a:t>TODAY’S BEST PERFORMANCE IS TOMORROW’S BASELINE</a:t>
            </a:r>
            <a:endParaRPr lang="en-US" altLang="zh-CN" sz="2000" b="1">
              <a:latin typeface="Times New Roman" panose="02020603050405020304" pitchFamily="18" charset="0"/>
            </a:endParaRPr>
          </a:p>
          <a:p>
            <a:pPr marL="796925" algn="just" defTabSz="266700" eaLnBrk="0" hangingPunct="0">
              <a:lnSpc>
                <a:spcPct val="100000"/>
              </a:lnSpc>
            </a:pPr>
            <a:r>
              <a:rPr lang="en-US" altLang="zh-CN" sz="2000">
                <a:latin typeface="Times New Roman" panose="02020603050405020304" pitchFamily="18" charset="0"/>
              </a:rPr>
              <a:t>In Alibaba’s most challenging times, this spirit has helped us overcome difficulties and survive. In bad times, we know how to motivate ourselves; in good times, we dare to set “dream targets” (stretch goals). Face the future, or we regress. We must shoot for the moon, challenge ourselves, motivate ourselves and exceed ourselves.</a:t>
            </a:r>
            <a:endParaRPr lang="en-US" altLang="zh-CN" sz="2000">
              <a:latin typeface="Times New Roman" panose="02020603050405020304" pitchFamily="18" charset="0"/>
            </a:endParaRPr>
          </a:p>
          <a:p>
            <a:pPr marL="796925" algn="just" defTabSz="266700" eaLnBrk="0" hangingPunct="0">
              <a:lnSpc>
                <a:spcPct val="100000"/>
              </a:lnSpc>
            </a:pPr>
            <a:r>
              <a:rPr lang="en-US" altLang="zh-CN" sz="2000" b="1">
                <a:latin typeface="Times New Roman" panose="02020603050405020304" pitchFamily="18" charset="0"/>
              </a:rPr>
              <a:t>IF NOT NOW, WHEN? IF NOT ME, WHO?</a:t>
            </a:r>
            <a:endParaRPr lang="en-US" altLang="zh-CN" sz="2000" b="1">
              <a:latin typeface="Times New Roman" panose="02020603050405020304" pitchFamily="18" charset="0"/>
            </a:endParaRPr>
          </a:p>
          <a:p>
            <a:pPr marL="796925" algn="just" defTabSz="266700" eaLnBrk="0" hangingPunct="0">
              <a:lnSpc>
                <a:spcPct val="100000"/>
              </a:lnSpc>
            </a:pPr>
            <a:r>
              <a:rPr lang="en-US" altLang="zh-CN" sz="2000">
                <a:latin typeface="Times New Roman" panose="02020603050405020304" pitchFamily="18" charset="0"/>
              </a:rPr>
              <a:t>This was a tagline in Alibaba’s first job advertisement and became our first proverb. It is not a question, but a call of duty. This proverb symbolizes the sense of ownership that each Aliren must possess.</a:t>
            </a:r>
            <a:endParaRPr lang="en-US" altLang="zh-CN" sz="2000">
              <a:latin typeface="Times New Roman" panose="02020603050405020304" pitchFamily="18" charset="0"/>
            </a:endParaRPr>
          </a:p>
          <a:p>
            <a:pPr marL="796925" algn="just" defTabSz="266700" eaLnBrk="0" hangingPunct="0">
              <a:lnSpc>
                <a:spcPct val="100000"/>
              </a:lnSpc>
            </a:pPr>
            <a:r>
              <a:rPr lang="en-US" altLang="zh-CN" sz="2000" b="1">
                <a:latin typeface="Times New Roman" panose="02020603050405020304" pitchFamily="18" charset="0"/>
              </a:rPr>
              <a:t>LIVE SERIOUSLY, WORK HAPPILY </a:t>
            </a:r>
            <a:endParaRPr lang="en-US" altLang="zh-CN" sz="2000" b="1">
              <a:latin typeface="Times New Roman" panose="02020603050405020304" pitchFamily="18" charset="0"/>
            </a:endParaRPr>
          </a:p>
          <a:p>
            <a:pPr marL="796925" algn="just" defTabSz="266700" eaLnBrk="0" hangingPunct="0">
              <a:lnSpc>
                <a:spcPct val="100000"/>
              </a:lnSpc>
            </a:pPr>
            <a:r>
              <a:rPr lang="en-US" altLang="zh-CN" sz="2000">
                <a:latin typeface="Times New Roman" panose="02020603050405020304" pitchFamily="18" charset="0"/>
              </a:rPr>
              <a:t>Work is now, life is forever. What you do in your job is up to you, but you have responsibility to the ones who love you. Enjoy work as you enjoy life; treat life seriously as you do work. If you live with purpose, you will find reward. You make Alibaba different and make your loved ones proud. Everyone has their own view of work and life; we respect each person’s choice. Whether you live by this value depends on how you live your life.</a:t>
            </a:r>
            <a:endParaRPr lang="en-US" altLang="zh-CN" sz="2000">
              <a:latin typeface="Times New Roman" panose="02020603050405020304" pitchFamily="18" charset="0"/>
            </a:endParaRPr>
          </a:p>
        </p:txBody>
      </p:sp>
    </p:spTree>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361" name="Rectangle 3"/>
          <p:cNvSpPr>
            <a:spLocks noGrp="1"/>
          </p:cNvSpPr>
          <p:nvPr>
            <p:ph type="body" idx="4294967295"/>
          </p:nvPr>
        </p:nvSpPr>
        <p:spPr>
          <a:xfrm>
            <a:off x="2095500" y="1473200"/>
            <a:ext cx="9553575" cy="4691380"/>
          </a:xfrm>
        </p:spPr>
        <p:txBody>
          <a:bodyPr vert="horz" wrap="square" lIns="91440" tIns="45720" rIns="91440" bIns="45720" anchor="t" anchorCtr="0"/>
          <a:p>
            <a:pPr eaLnBrk="1" hangingPunct="1">
              <a:lnSpc>
                <a:spcPct val="130000"/>
              </a:lnSpc>
            </a:pPr>
            <a:r>
              <a:rPr lang="en-US" altLang="zh-CN" sz="2000" dirty="0">
                <a:latin typeface="Times New Roman" panose="02020603050405020304" pitchFamily="18" charset="0"/>
                <a:ea typeface="宋体" panose="02010600030101010101" pitchFamily="2" charset="-122"/>
              </a:rPr>
              <a:t>1. </a:t>
            </a:r>
            <a:r>
              <a:rPr lang="zh-CN" altLang="en-US" sz="2000" dirty="0">
                <a:latin typeface="Times New Roman" panose="02020603050405020304" pitchFamily="18" charset="0"/>
                <a:ea typeface="宋体" panose="02010600030101010101" pitchFamily="2" charset="-122"/>
              </a:rPr>
              <a:t>企业网站的构成</a:t>
            </a:r>
            <a:endParaRPr lang="zh-CN" altLang="en-US" sz="2000" dirty="0">
              <a:latin typeface="Times New Roman" panose="02020603050405020304" pitchFamily="18" charset="0"/>
              <a:ea typeface="宋体" panose="02010600030101010101" pitchFamily="2" charset="-122"/>
            </a:endParaRPr>
          </a:p>
          <a:p>
            <a:pPr eaLnBrk="1" hangingPunct="1">
              <a:lnSpc>
                <a:spcPct val="130000"/>
              </a:lnSpc>
            </a:pPr>
            <a:endParaRPr lang="zh-CN" altLang="en-US" sz="2000" dirty="0">
              <a:latin typeface="Times New Roman" panose="02020603050405020304" pitchFamily="18" charset="0"/>
              <a:ea typeface="宋体" panose="02010600030101010101" pitchFamily="2" charset="-122"/>
            </a:endParaRPr>
          </a:p>
          <a:p>
            <a:pPr eaLnBrk="1" hangingPunct="1">
              <a:lnSpc>
                <a:spcPct val="130000"/>
              </a:lnSpc>
            </a:pPr>
            <a:r>
              <a:rPr lang="zh-CN" altLang="en-US" sz="2000" dirty="0">
                <a:latin typeface="Times New Roman" panose="02020603050405020304" pitchFamily="18" charset="0"/>
                <a:ea typeface="宋体" panose="02010600030101010101" pitchFamily="2" charset="-122"/>
              </a:rPr>
              <a:t>  在进行企业网站的建设和翻译前，我们要清楚网站的服务对象——潜在顾客。但由于潜在顾客的时间和精力相当有限，如何让企业的重要信息被轻松获取是网站建设者要深入研究的问题。处处尊重顾客，以顾客为导向来设计网站是成功的关键。但是，国内的一些企业网站，其目标读者模糊不清，塞满了企业的名称和标志，大幅的企业领导照片及介绍，冗长的企业荣誉报道等，这些其实没有必要，大部分潜在顾客并不关心这些内容。一般来说，网站信息一般应包括以下几个方面：</a:t>
            </a:r>
            <a:endParaRPr lang="zh-CN" altLang="en-US" sz="2000" dirty="0">
              <a:latin typeface="Times New Roman" panose="02020603050405020304" pitchFamily="18" charset="0"/>
              <a:ea typeface="宋体" panose="02010600030101010101" pitchFamily="2" charset="-122"/>
            </a:endParaRPr>
          </a:p>
        </p:txBody>
      </p:sp>
    </p:spTree>
  </p:cSld>
  <p:clrMapOvr>
    <a:masterClrMapping/>
  </p:clrMapOvr>
  <p:transition>
    <p:fade/>
  </p:transition>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5233" name="Rectangle 2"/>
          <p:cNvSpPr>
            <a:spLocks noGrp="1"/>
          </p:cNvSpPr>
          <p:nvPr>
            <p:ph type="title"/>
          </p:nvPr>
        </p:nvSpPr>
        <p:spPr>
          <a:xfrm>
            <a:off x="2711450" y="620713"/>
            <a:ext cx="7313613" cy="1143000"/>
          </a:xfrm>
        </p:spPr>
        <p:txBody>
          <a:bodyPr vert="horz" wrap="square" lIns="91440" tIns="45720" rIns="91440" bIns="45720" anchor="b" anchorCtr="0"/>
          <a:p>
            <a:pPr eaLnBrk="1" hangingPunct="1"/>
            <a:r>
              <a:rPr lang="en-US" altLang="zh-CN" b="1" dirty="0">
                <a:latin typeface="Times New Roman" panose="02020603050405020304" pitchFamily="18" charset="0"/>
                <a:ea typeface="宋体" panose="02010600030101010101" pitchFamily="2" charset="-122"/>
              </a:rPr>
              <a:t>§ PART SIX </a:t>
            </a:r>
            <a:r>
              <a:rPr lang="zh-CN" altLang="en-US" b="1" dirty="0">
                <a:latin typeface="Times New Roman" panose="02020603050405020304" pitchFamily="18" charset="0"/>
                <a:ea typeface="宋体" panose="02010600030101010101" pitchFamily="2" charset="-122"/>
              </a:rPr>
              <a:t>企业网站翻译实践</a:t>
            </a:r>
            <a:endParaRPr lang="zh-CN" altLang="en-US" b="1" dirty="0">
              <a:latin typeface="Times New Roman" panose="02020603050405020304" pitchFamily="18" charset="0"/>
              <a:ea typeface="宋体" panose="02010600030101010101" pitchFamily="2" charset="-122"/>
            </a:endParaRPr>
          </a:p>
        </p:txBody>
      </p:sp>
      <p:sp>
        <p:nvSpPr>
          <p:cNvPr id="95234" name="Rectangle 3"/>
          <p:cNvSpPr>
            <a:spLocks noGrp="1"/>
          </p:cNvSpPr>
          <p:nvPr>
            <p:ph type="body" idx="4294967295"/>
          </p:nvPr>
        </p:nvSpPr>
        <p:spPr>
          <a:xfrm>
            <a:off x="1548130" y="2493010"/>
            <a:ext cx="8404860" cy="4114800"/>
          </a:xfrm>
        </p:spPr>
        <p:txBody>
          <a:bodyPr vert="horz" wrap="square" lIns="91440" tIns="45720" rIns="91440" bIns="45720" anchor="t" anchorCtr="0"/>
          <a:p>
            <a:pPr eaLnBrk="1" hangingPunct="1">
              <a:lnSpc>
                <a:spcPct val="90000"/>
              </a:lnSpc>
              <a:buNone/>
            </a:pPr>
            <a:r>
              <a:rPr lang="en-US" altLang="zh-CN" sz="2000" b="1" dirty="0">
                <a:latin typeface="Times New Roman" panose="02020603050405020304" pitchFamily="18" charset="0"/>
                <a:ea typeface="宋体" panose="02010600030101010101" pitchFamily="2" charset="-122"/>
              </a:rPr>
              <a:t>Task I</a:t>
            </a:r>
            <a:r>
              <a:rPr lang="en-US" altLang="zh-CN" sz="2000" dirty="0">
                <a:latin typeface="Times New Roman" panose="02020603050405020304" pitchFamily="18" charset="0"/>
                <a:ea typeface="宋体" panose="02010600030101010101" pitchFamily="2" charset="-122"/>
              </a:rPr>
              <a:t>  </a:t>
            </a:r>
            <a:r>
              <a:rPr lang="zh-CN" altLang="en-US" sz="2000" dirty="0">
                <a:latin typeface="Times New Roman" panose="02020603050405020304" pitchFamily="18" charset="0"/>
                <a:ea typeface="宋体" panose="02010600030101010101" pitchFamily="2" charset="-122"/>
              </a:rPr>
              <a:t>请将下列网站名称翻译成汉语。</a:t>
            </a:r>
            <a:endParaRPr lang="zh-CN" altLang="en-US" sz="2000" dirty="0">
              <a:latin typeface="Times New Roman" panose="02020603050405020304" pitchFamily="18" charset="0"/>
              <a:ea typeface="宋体" panose="02010600030101010101" pitchFamily="2" charset="-122"/>
            </a:endParaRPr>
          </a:p>
          <a:p>
            <a:pPr eaLnBrk="1" hangingPunct="1">
              <a:lnSpc>
                <a:spcPct val="90000"/>
              </a:lnSpc>
            </a:pPr>
            <a:r>
              <a:rPr lang="en-US" altLang="zh-CN" sz="2000" dirty="0">
                <a:latin typeface="Times New Roman" panose="02020603050405020304" pitchFamily="18" charset="0"/>
                <a:ea typeface="宋体" panose="02010600030101010101" pitchFamily="2" charset="-122"/>
              </a:rPr>
              <a:t>1. </a:t>
            </a:r>
            <a:r>
              <a:rPr lang="en-US" altLang="zh-CN" sz="2000" dirty="0">
                <a:latin typeface="Times New Roman" panose="02020603050405020304" pitchFamily="18" charset="0"/>
                <a:ea typeface="宋体" panose="02010600030101010101" pitchFamily="2" charset="-122"/>
                <a:hlinkClick r:id="rId1"/>
              </a:rPr>
              <a:t>www.chinanews.com.cn</a:t>
            </a:r>
            <a:r>
              <a:rPr lang="en-US" altLang="zh-CN" sz="2000" dirty="0">
                <a:latin typeface="Times New Roman" panose="02020603050405020304" pitchFamily="18" charset="0"/>
                <a:ea typeface="宋体" panose="02010600030101010101" pitchFamily="2" charset="-122"/>
              </a:rPr>
              <a:t> </a:t>
            </a:r>
            <a:endParaRPr lang="en-US" altLang="zh-CN" sz="2000" dirty="0">
              <a:latin typeface="Times New Roman" panose="02020603050405020304" pitchFamily="18" charset="0"/>
              <a:ea typeface="宋体" panose="02010600030101010101" pitchFamily="2" charset="-122"/>
            </a:endParaRPr>
          </a:p>
          <a:p>
            <a:pPr eaLnBrk="1" hangingPunct="1">
              <a:lnSpc>
                <a:spcPct val="90000"/>
              </a:lnSpc>
            </a:pPr>
            <a:r>
              <a:rPr lang="en-US" altLang="zh-CN" sz="2000" dirty="0">
                <a:latin typeface="Times New Roman" panose="02020603050405020304" pitchFamily="18" charset="0"/>
                <a:ea typeface="宋体" panose="02010600030101010101" pitchFamily="2" charset="-122"/>
              </a:rPr>
              <a:t> </a:t>
            </a:r>
            <a:r>
              <a:rPr lang="zh-CN" altLang="en-US" sz="2000" dirty="0">
                <a:latin typeface="Times New Roman" panose="02020603050405020304" pitchFamily="18" charset="0"/>
                <a:ea typeface="宋体" panose="02010600030101010101" pitchFamily="2" charset="-122"/>
              </a:rPr>
              <a:t>中国新闻网 </a:t>
            </a:r>
            <a:endParaRPr lang="zh-CN" altLang="en-US" sz="2000" dirty="0">
              <a:latin typeface="Times New Roman" panose="02020603050405020304" pitchFamily="18" charset="0"/>
              <a:ea typeface="宋体" panose="02010600030101010101" pitchFamily="2" charset="-122"/>
            </a:endParaRPr>
          </a:p>
          <a:p>
            <a:pPr eaLnBrk="1" hangingPunct="1">
              <a:lnSpc>
                <a:spcPct val="90000"/>
              </a:lnSpc>
            </a:pPr>
            <a:r>
              <a:rPr lang="en-US" altLang="zh-CN" sz="2000" b="1" dirty="0">
                <a:latin typeface="Times New Roman" panose="02020603050405020304" pitchFamily="18" charset="0"/>
                <a:ea typeface="宋体" panose="02010600030101010101" pitchFamily="2" charset="-122"/>
              </a:rPr>
              <a:t>2. </a:t>
            </a:r>
            <a:r>
              <a:rPr lang="en-US" altLang="zh-CN" sz="2000" b="1" dirty="0">
                <a:latin typeface="Times New Roman" panose="02020603050405020304" pitchFamily="18" charset="0"/>
                <a:ea typeface="宋体" panose="02010600030101010101" pitchFamily="2" charset="-122"/>
                <a:hlinkClick r:id="rId2"/>
              </a:rPr>
              <a:t>www.nytimes.com</a:t>
            </a:r>
            <a:r>
              <a:rPr lang="en-US" altLang="zh-CN" sz="2000" b="1" dirty="0">
                <a:latin typeface="Times New Roman" panose="02020603050405020304" pitchFamily="18" charset="0"/>
                <a:ea typeface="宋体" panose="02010600030101010101" pitchFamily="2" charset="-122"/>
              </a:rPr>
              <a:t> </a:t>
            </a:r>
            <a:r>
              <a:rPr lang="zh-CN" altLang="en-US" sz="2000" b="1" dirty="0">
                <a:latin typeface="Times New Roman" panose="02020603050405020304" pitchFamily="18" charset="0"/>
                <a:ea typeface="宋体" panose="02010600030101010101" pitchFamily="2" charset="-122"/>
              </a:rPr>
              <a:t>（</a:t>
            </a:r>
            <a:r>
              <a:rPr lang="en-US" altLang="zh-CN" sz="2000" b="1" dirty="0">
                <a:latin typeface="Times New Roman" panose="02020603050405020304" pitchFamily="18" charset="0"/>
                <a:ea typeface="宋体" panose="02010600030101010101" pitchFamily="2" charset="-122"/>
              </a:rPr>
              <a:t>ny</a:t>
            </a:r>
            <a:r>
              <a:rPr lang="zh-CN" altLang="en-US" sz="2000" b="1" dirty="0">
                <a:latin typeface="Times New Roman" panose="02020603050405020304" pitchFamily="18" charset="0"/>
                <a:ea typeface="宋体" panose="02010600030101010101" pitchFamily="2" charset="-122"/>
              </a:rPr>
              <a:t>为</a:t>
            </a:r>
            <a:r>
              <a:rPr lang="en-US" altLang="zh-CN" sz="2000" b="1" dirty="0">
                <a:latin typeface="Times New Roman" panose="02020603050405020304" pitchFamily="18" charset="0"/>
                <a:ea typeface="宋体" panose="02010600030101010101" pitchFamily="2" charset="-122"/>
              </a:rPr>
              <a:t>New York</a:t>
            </a:r>
            <a:r>
              <a:rPr lang="zh-CN" altLang="en-US" sz="2000" b="1" dirty="0">
                <a:latin typeface="Times New Roman" panose="02020603050405020304" pitchFamily="18" charset="0"/>
                <a:ea typeface="宋体" panose="02010600030101010101" pitchFamily="2" charset="-122"/>
              </a:rPr>
              <a:t>的缩略形式）</a:t>
            </a:r>
            <a:r>
              <a:rPr lang="zh-CN" altLang="en-US" sz="2000" dirty="0">
                <a:latin typeface="Times New Roman" panose="02020603050405020304" pitchFamily="18" charset="0"/>
                <a:ea typeface="宋体" panose="02010600030101010101" pitchFamily="2" charset="-122"/>
              </a:rPr>
              <a:t> </a:t>
            </a:r>
            <a:endParaRPr lang="zh-CN" altLang="en-US" sz="2000" dirty="0">
              <a:latin typeface="Times New Roman" panose="02020603050405020304" pitchFamily="18" charset="0"/>
              <a:ea typeface="宋体" panose="02010600030101010101" pitchFamily="2" charset="-122"/>
            </a:endParaRPr>
          </a:p>
          <a:p>
            <a:pPr eaLnBrk="1" hangingPunct="1">
              <a:lnSpc>
                <a:spcPct val="90000"/>
              </a:lnSpc>
            </a:pPr>
            <a:r>
              <a:rPr lang="zh-CN" altLang="en-US" sz="2000" dirty="0">
                <a:latin typeface="Times New Roman" panose="02020603050405020304" pitchFamily="18" charset="0"/>
                <a:ea typeface="宋体" panose="02010600030101010101" pitchFamily="2" charset="-122"/>
              </a:rPr>
              <a:t>纽约时报 </a:t>
            </a:r>
            <a:endParaRPr lang="zh-CN" altLang="en-US" sz="2000" dirty="0">
              <a:latin typeface="Times New Roman" panose="02020603050405020304" pitchFamily="18" charset="0"/>
              <a:ea typeface="宋体" panose="02010600030101010101" pitchFamily="2" charset="-122"/>
            </a:endParaRPr>
          </a:p>
          <a:p>
            <a:pPr eaLnBrk="1" hangingPunct="1">
              <a:lnSpc>
                <a:spcPct val="90000"/>
              </a:lnSpc>
            </a:pPr>
            <a:r>
              <a:rPr lang="en-US" altLang="zh-CN" sz="2000" dirty="0">
                <a:latin typeface="Times New Roman" panose="02020603050405020304" pitchFamily="18" charset="0"/>
                <a:ea typeface="宋体" panose="02010600030101010101" pitchFamily="2" charset="-122"/>
              </a:rPr>
              <a:t>3. </a:t>
            </a:r>
            <a:r>
              <a:rPr lang="en-US" altLang="zh-CN" sz="2000" dirty="0">
                <a:latin typeface="Times New Roman" panose="02020603050405020304" pitchFamily="18" charset="0"/>
                <a:ea typeface="宋体" panose="02010600030101010101" pitchFamily="2" charset="-122"/>
                <a:hlinkClick r:id="rId3"/>
              </a:rPr>
              <a:t>www.pcpop.com</a:t>
            </a:r>
            <a:r>
              <a:rPr lang="en-US" altLang="zh-CN" sz="2000" dirty="0">
                <a:latin typeface="Times New Roman" panose="02020603050405020304" pitchFamily="18" charset="0"/>
                <a:ea typeface="宋体" panose="02010600030101010101" pitchFamily="2" charset="-122"/>
              </a:rPr>
              <a:t>         </a:t>
            </a:r>
            <a:endParaRPr lang="en-US" altLang="zh-CN" sz="2000" dirty="0">
              <a:latin typeface="Times New Roman" panose="02020603050405020304" pitchFamily="18" charset="0"/>
              <a:ea typeface="宋体" panose="02010600030101010101" pitchFamily="2" charset="-122"/>
            </a:endParaRPr>
          </a:p>
          <a:p>
            <a:pPr eaLnBrk="1" hangingPunct="1">
              <a:lnSpc>
                <a:spcPct val="90000"/>
              </a:lnSpc>
            </a:pPr>
            <a:r>
              <a:rPr lang="zh-CN" altLang="en-US" sz="2000" dirty="0">
                <a:latin typeface="Times New Roman" panose="02020603050405020304" pitchFamily="18" charset="0"/>
                <a:ea typeface="宋体" panose="02010600030101010101" pitchFamily="2" charset="-122"/>
              </a:rPr>
              <a:t>泡泡网</a:t>
            </a:r>
            <a:endParaRPr lang="zh-CN" altLang="en-US" sz="2000" dirty="0">
              <a:latin typeface="Times New Roman" panose="02020603050405020304" pitchFamily="18" charset="0"/>
              <a:ea typeface="宋体" panose="02010600030101010101" pitchFamily="2" charset="-122"/>
            </a:endParaRPr>
          </a:p>
          <a:p>
            <a:pPr eaLnBrk="1" hangingPunct="1">
              <a:lnSpc>
                <a:spcPct val="90000"/>
              </a:lnSpc>
            </a:pPr>
            <a:r>
              <a:rPr lang="en-US" altLang="zh-CN" sz="2000" dirty="0">
                <a:latin typeface="Times New Roman" panose="02020603050405020304" pitchFamily="18" charset="0"/>
                <a:ea typeface="宋体" panose="02010600030101010101" pitchFamily="2" charset="-122"/>
              </a:rPr>
              <a:t>4. </a:t>
            </a:r>
            <a:r>
              <a:rPr lang="en-US" altLang="zh-CN" sz="2000" dirty="0">
                <a:latin typeface="Times New Roman" panose="02020603050405020304" pitchFamily="18" charset="0"/>
                <a:ea typeface="宋体" panose="02010600030101010101" pitchFamily="2" charset="-122"/>
                <a:hlinkClick r:id="rId4"/>
              </a:rPr>
              <a:t>www.youku.com</a:t>
            </a:r>
            <a:r>
              <a:rPr lang="en-US" altLang="zh-CN" sz="2000" dirty="0">
                <a:latin typeface="Times New Roman" panose="02020603050405020304" pitchFamily="18" charset="0"/>
                <a:ea typeface="宋体" panose="02010600030101010101" pitchFamily="2" charset="-122"/>
              </a:rPr>
              <a:t>	      </a:t>
            </a:r>
            <a:endParaRPr lang="en-US" altLang="zh-CN" sz="2000" dirty="0">
              <a:latin typeface="Times New Roman" panose="02020603050405020304" pitchFamily="18" charset="0"/>
              <a:ea typeface="宋体" panose="02010600030101010101" pitchFamily="2" charset="-122"/>
            </a:endParaRPr>
          </a:p>
          <a:p>
            <a:pPr eaLnBrk="1" hangingPunct="1">
              <a:lnSpc>
                <a:spcPct val="90000"/>
              </a:lnSpc>
            </a:pPr>
            <a:r>
              <a:rPr lang="en-US" altLang="zh-CN" sz="2000" dirty="0">
                <a:latin typeface="Times New Roman" panose="02020603050405020304" pitchFamily="18" charset="0"/>
                <a:ea typeface="宋体" panose="02010600030101010101" pitchFamily="2" charset="-122"/>
              </a:rPr>
              <a:t> </a:t>
            </a:r>
            <a:r>
              <a:rPr lang="zh-CN" altLang="zh-CN" sz="2000" dirty="0">
                <a:latin typeface="Times New Roman" panose="02020603050405020304" pitchFamily="18" charset="0"/>
                <a:ea typeface="宋体" panose="02010600030101010101" pitchFamily="2" charset="-122"/>
              </a:rPr>
              <a:t>优酷网</a:t>
            </a:r>
            <a:endParaRPr lang="zh-CN" altLang="en-US" sz="2000" dirty="0">
              <a:latin typeface="Times New Roman" panose="02020603050405020304" pitchFamily="18" charset="0"/>
              <a:ea typeface="宋体" panose="02010600030101010101" pitchFamily="2" charset="-122"/>
            </a:endParaRPr>
          </a:p>
          <a:p>
            <a:pPr eaLnBrk="1" hangingPunct="1">
              <a:lnSpc>
                <a:spcPct val="90000"/>
              </a:lnSpc>
            </a:pPr>
            <a:r>
              <a:rPr lang="en-US" altLang="zh-CN" sz="2000" dirty="0">
                <a:latin typeface="Times New Roman" panose="02020603050405020304" pitchFamily="18" charset="0"/>
                <a:ea typeface="宋体" panose="02010600030101010101" pitchFamily="2" charset="-122"/>
              </a:rPr>
              <a:t>5. </a:t>
            </a:r>
            <a:r>
              <a:rPr lang="en-US" altLang="zh-CN" sz="2000" dirty="0">
                <a:latin typeface="Times New Roman" panose="02020603050405020304" pitchFamily="18" charset="0"/>
                <a:ea typeface="宋体" panose="02010600030101010101" pitchFamily="2" charset="-122"/>
                <a:hlinkClick r:id="rId5"/>
              </a:rPr>
              <a:t>www.51job.com</a:t>
            </a:r>
            <a:r>
              <a:rPr lang="en-US" altLang="zh-CN" sz="2000" dirty="0">
                <a:latin typeface="Times New Roman" panose="02020603050405020304" pitchFamily="18" charset="0"/>
                <a:ea typeface="宋体" panose="02010600030101010101" pitchFamily="2" charset="-122"/>
              </a:rPr>
              <a:t>       </a:t>
            </a:r>
            <a:endParaRPr lang="en-US" altLang="zh-CN" sz="2000" dirty="0">
              <a:latin typeface="Times New Roman" panose="02020603050405020304" pitchFamily="18" charset="0"/>
              <a:ea typeface="宋体" panose="02010600030101010101" pitchFamily="2" charset="-122"/>
            </a:endParaRPr>
          </a:p>
          <a:p>
            <a:pPr eaLnBrk="1" hangingPunct="1">
              <a:lnSpc>
                <a:spcPct val="90000"/>
              </a:lnSpc>
            </a:pPr>
            <a:r>
              <a:rPr lang="zh-CN" altLang="en-US" sz="2000" dirty="0">
                <a:latin typeface="Times New Roman" panose="02020603050405020304" pitchFamily="18" charset="0"/>
                <a:ea typeface="宋体" panose="02010600030101010101" pitchFamily="2" charset="-122"/>
              </a:rPr>
              <a:t>前程无忧	  </a:t>
            </a:r>
            <a:endParaRPr lang="zh-CN" altLang="en-US" sz="2000" dirty="0">
              <a:latin typeface="Times New Roman" panose="02020603050405020304" pitchFamily="18" charset="0"/>
              <a:ea typeface="宋体" panose="02010600030101010101" pitchFamily="2" charset="-122"/>
            </a:endParaRPr>
          </a:p>
          <a:p>
            <a:pPr eaLnBrk="1" hangingPunct="1">
              <a:lnSpc>
                <a:spcPct val="90000"/>
              </a:lnSpc>
            </a:pPr>
            <a:endParaRPr lang="en-US" altLang="zh-CN" sz="2000" dirty="0">
              <a:latin typeface="Times New Roman" panose="02020603050405020304" pitchFamily="18" charset="0"/>
              <a:ea typeface="宋体" panose="02010600030101010101" pitchFamily="2" charset="-122"/>
            </a:endParaRPr>
          </a:p>
        </p:txBody>
      </p:sp>
    </p:spTree>
  </p:cSld>
  <p:clrMapOvr>
    <a:masterClrMapping/>
  </p:clrMapOvr>
  <p:transition>
    <p:fade/>
  </p:transition>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6257" name="Rectangle 3"/>
          <p:cNvSpPr>
            <a:spLocks noGrp="1"/>
          </p:cNvSpPr>
          <p:nvPr>
            <p:ph type="body" idx="4294967295"/>
          </p:nvPr>
        </p:nvSpPr>
        <p:spPr>
          <a:xfrm>
            <a:off x="1804035" y="2421255"/>
            <a:ext cx="8403590" cy="4114800"/>
          </a:xfrm>
        </p:spPr>
        <p:txBody>
          <a:bodyPr vert="horz" wrap="square" lIns="91440" tIns="45720" rIns="91440" bIns="45720" anchor="t" anchorCtr="0"/>
          <a:p>
            <a:pPr eaLnBrk="1" hangingPunct="1">
              <a:lnSpc>
                <a:spcPct val="90000"/>
              </a:lnSpc>
            </a:pPr>
            <a:r>
              <a:rPr lang="en-US" altLang="zh-CN" sz="2000" dirty="0">
                <a:latin typeface="Times New Roman" panose="02020603050405020304" pitchFamily="18" charset="0"/>
                <a:ea typeface="宋体" panose="02010600030101010101" pitchFamily="2" charset="-122"/>
              </a:rPr>
              <a:t>6. </a:t>
            </a:r>
            <a:r>
              <a:rPr lang="en-US" altLang="zh-CN" sz="2000" dirty="0">
                <a:latin typeface="Times New Roman" panose="02020603050405020304" pitchFamily="18" charset="0"/>
                <a:ea typeface="宋体" panose="02010600030101010101" pitchFamily="2" charset="-122"/>
                <a:hlinkClick r:id="rId1"/>
              </a:rPr>
              <a:t>www.aol.com</a:t>
            </a:r>
            <a:r>
              <a:rPr lang="en-US" altLang="zh-CN" sz="2000" dirty="0">
                <a:latin typeface="Times New Roman" panose="02020603050405020304" pitchFamily="18" charset="0"/>
                <a:ea typeface="宋体" panose="02010600030101010101" pitchFamily="2" charset="-122"/>
              </a:rPr>
              <a:t> </a:t>
            </a:r>
            <a:r>
              <a:rPr lang="zh-CN" altLang="en-US" sz="2000" dirty="0">
                <a:latin typeface="Times New Roman" panose="02020603050405020304" pitchFamily="18" charset="0"/>
                <a:ea typeface="宋体" panose="02010600030101010101" pitchFamily="2" charset="-122"/>
              </a:rPr>
              <a:t>（</a:t>
            </a:r>
            <a:r>
              <a:rPr lang="en-US" altLang="zh-CN" sz="2000" dirty="0">
                <a:latin typeface="Times New Roman" panose="02020603050405020304" pitchFamily="18" charset="0"/>
                <a:ea typeface="宋体" panose="02010600030101010101" pitchFamily="2" charset="-122"/>
              </a:rPr>
              <a:t>aol</a:t>
            </a:r>
            <a:r>
              <a:rPr lang="zh-CN" altLang="en-US" sz="2000" dirty="0">
                <a:latin typeface="Times New Roman" panose="02020603050405020304" pitchFamily="18" charset="0"/>
                <a:ea typeface="宋体" panose="02010600030101010101" pitchFamily="2" charset="-122"/>
              </a:rPr>
              <a:t>为</a:t>
            </a:r>
            <a:r>
              <a:rPr lang="en-US" altLang="zh-CN" sz="2000" dirty="0">
                <a:latin typeface="Times New Roman" panose="02020603050405020304" pitchFamily="18" charset="0"/>
                <a:ea typeface="宋体" panose="02010600030101010101" pitchFamily="2" charset="-122"/>
              </a:rPr>
              <a:t>American on Line</a:t>
            </a:r>
            <a:r>
              <a:rPr lang="zh-CN" altLang="en-US" sz="2000" dirty="0">
                <a:latin typeface="Times New Roman" panose="02020603050405020304" pitchFamily="18" charset="0"/>
                <a:ea typeface="宋体" panose="02010600030101010101" pitchFamily="2" charset="-122"/>
              </a:rPr>
              <a:t>的首字母） </a:t>
            </a:r>
            <a:endParaRPr lang="zh-CN" altLang="en-US" sz="2000" dirty="0">
              <a:latin typeface="Times New Roman" panose="02020603050405020304" pitchFamily="18" charset="0"/>
              <a:ea typeface="宋体" panose="02010600030101010101" pitchFamily="2" charset="-122"/>
            </a:endParaRPr>
          </a:p>
          <a:p>
            <a:pPr eaLnBrk="1" hangingPunct="1">
              <a:lnSpc>
                <a:spcPct val="90000"/>
              </a:lnSpc>
            </a:pPr>
            <a:r>
              <a:rPr lang="zh-CN" altLang="en-US" sz="2000" dirty="0">
                <a:latin typeface="Times New Roman" panose="02020603050405020304" pitchFamily="18" charset="0"/>
                <a:ea typeface="宋体" panose="02010600030101010101" pitchFamily="2" charset="-122"/>
              </a:rPr>
              <a:t>美国在线</a:t>
            </a:r>
            <a:endParaRPr lang="zh-CN" altLang="en-US" sz="2000" dirty="0">
              <a:latin typeface="Times New Roman" panose="02020603050405020304" pitchFamily="18" charset="0"/>
              <a:ea typeface="宋体" panose="02010600030101010101" pitchFamily="2" charset="-122"/>
            </a:endParaRPr>
          </a:p>
          <a:p>
            <a:pPr eaLnBrk="1" hangingPunct="1">
              <a:lnSpc>
                <a:spcPct val="90000"/>
              </a:lnSpc>
            </a:pPr>
            <a:r>
              <a:rPr lang="en-US" altLang="zh-CN" sz="2000" dirty="0">
                <a:latin typeface="Times New Roman" panose="02020603050405020304" pitchFamily="18" charset="0"/>
                <a:ea typeface="宋体" panose="02010600030101010101" pitchFamily="2" charset="-122"/>
              </a:rPr>
              <a:t>7. </a:t>
            </a:r>
            <a:r>
              <a:rPr lang="en-US" altLang="zh-CN" sz="2000" dirty="0">
                <a:latin typeface="Times New Roman" panose="02020603050405020304" pitchFamily="18" charset="0"/>
                <a:ea typeface="宋体" panose="02010600030101010101" pitchFamily="2" charset="-122"/>
                <a:hlinkClick r:id="rId2"/>
              </a:rPr>
              <a:t>www.jpwindow.com</a:t>
            </a:r>
            <a:r>
              <a:rPr lang="en-US" altLang="zh-CN" sz="2000" dirty="0">
                <a:latin typeface="Times New Roman" panose="02020603050405020304" pitchFamily="18" charset="0"/>
                <a:ea typeface="宋体" panose="02010600030101010101" pitchFamily="2" charset="-122"/>
              </a:rPr>
              <a:t> </a:t>
            </a:r>
            <a:r>
              <a:rPr lang="zh-CN" altLang="en-US" sz="2000" dirty="0">
                <a:latin typeface="Times New Roman" panose="02020603050405020304" pitchFamily="18" charset="0"/>
                <a:ea typeface="宋体" panose="02010600030101010101" pitchFamily="2" charset="-122"/>
              </a:rPr>
              <a:t>（</a:t>
            </a:r>
            <a:r>
              <a:rPr lang="en-US" altLang="zh-CN" sz="2000" dirty="0">
                <a:latin typeface="Times New Roman" panose="02020603050405020304" pitchFamily="18" charset="0"/>
                <a:ea typeface="宋体" panose="02010600030101010101" pitchFamily="2" charset="-122"/>
              </a:rPr>
              <a:t>jp</a:t>
            </a:r>
            <a:r>
              <a:rPr lang="zh-CN" altLang="en-US" sz="2000" dirty="0">
                <a:latin typeface="Times New Roman" panose="02020603050405020304" pitchFamily="18" charset="0"/>
                <a:ea typeface="宋体" panose="02010600030101010101" pitchFamily="2" charset="-122"/>
              </a:rPr>
              <a:t>为</a:t>
            </a:r>
            <a:r>
              <a:rPr lang="en-US" altLang="zh-CN" sz="2000" dirty="0">
                <a:latin typeface="Times New Roman" panose="02020603050405020304" pitchFamily="18" charset="0"/>
                <a:ea typeface="宋体" panose="02010600030101010101" pitchFamily="2" charset="-122"/>
              </a:rPr>
              <a:t>Japan</a:t>
            </a:r>
            <a:r>
              <a:rPr lang="zh-CN" altLang="en-US" sz="2000" dirty="0">
                <a:latin typeface="Times New Roman" panose="02020603050405020304" pitchFamily="18" charset="0"/>
                <a:ea typeface="宋体" panose="02010600030101010101" pitchFamily="2" charset="-122"/>
              </a:rPr>
              <a:t>的缩略形式）</a:t>
            </a:r>
            <a:endParaRPr lang="zh-CN" altLang="en-US" sz="2000" dirty="0">
              <a:latin typeface="Times New Roman" panose="02020603050405020304" pitchFamily="18" charset="0"/>
              <a:ea typeface="宋体" panose="02010600030101010101" pitchFamily="2" charset="-122"/>
            </a:endParaRPr>
          </a:p>
          <a:p>
            <a:pPr eaLnBrk="1" hangingPunct="1">
              <a:lnSpc>
                <a:spcPct val="90000"/>
              </a:lnSpc>
            </a:pPr>
            <a:r>
              <a:rPr lang="zh-CN" altLang="en-US" sz="2000" dirty="0">
                <a:latin typeface="Times New Roman" panose="02020603050405020304" pitchFamily="18" charset="0"/>
                <a:ea typeface="宋体" panose="02010600030101010101" pitchFamily="2" charset="-122"/>
              </a:rPr>
              <a:t>日本之窗	 </a:t>
            </a:r>
            <a:endParaRPr lang="zh-CN" altLang="en-US" sz="2000" dirty="0">
              <a:latin typeface="Times New Roman" panose="02020603050405020304" pitchFamily="18" charset="0"/>
              <a:ea typeface="宋体" panose="02010600030101010101" pitchFamily="2" charset="-122"/>
            </a:endParaRPr>
          </a:p>
          <a:p>
            <a:pPr eaLnBrk="1" hangingPunct="1">
              <a:lnSpc>
                <a:spcPct val="90000"/>
              </a:lnSpc>
            </a:pPr>
            <a:r>
              <a:rPr lang="en-US" altLang="zh-CN" sz="2000" dirty="0">
                <a:latin typeface="Times New Roman" panose="02020603050405020304" pitchFamily="18" charset="0"/>
                <a:ea typeface="宋体" panose="02010600030101010101" pitchFamily="2" charset="-122"/>
              </a:rPr>
              <a:t>8. </a:t>
            </a:r>
            <a:r>
              <a:rPr lang="en-US" altLang="zh-CN" sz="2000" dirty="0">
                <a:latin typeface="Times New Roman" panose="02020603050405020304" pitchFamily="18" charset="0"/>
                <a:ea typeface="宋体" panose="02010600030101010101" pitchFamily="2" charset="-122"/>
                <a:hlinkClick r:id="rId3"/>
              </a:rPr>
              <a:t>www.cnki.net</a:t>
            </a:r>
            <a:r>
              <a:rPr lang="en-US" altLang="zh-CN" sz="2000" dirty="0">
                <a:latin typeface="Times New Roman" panose="02020603050405020304" pitchFamily="18" charset="0"/>
                <a:ea typeface="宋体" panose="02010600030101010101" pitchFamily="2" charset="-122"/>
              </a:rPr>
              <a:t>    </a:t>
            </a:r>
            <a:endParaRPr lang="en-US" altLang="zh-CN" sz="2000" dirty="0">
              <a:latin typeface="Times New Roman" panose="02020603050405020304" pitchFamily="18" charset="0"/>
              <a:ea typeface="宋体" panose="02010600030101010101" pitchFamily="2" charset="-122"/>
            </a:endParaRPr>
          </a:p>
          <a:p>
            <a:pPr eaLnBrk="1" hangingPunct="1">
              <a:lnSpc>
                <a:spcPct val="90000"/>
              </a:lnSpc>
            </a:pPr>
            <a:r>
              <a:rPr lang="en-US" altLang="zh-CN" sz="2000" dirty="0">
                <a:latin typeface="Times New Roman" panose="02020603050405020304" pitchFamily="18" charset="0"/>
                <a:ea typeface="宋体" panose="02010600030101010101" pitchFamily="2" charset="-122"/>
              </a:rPr>
              <a:t> </a:t>
            </a:r>
            <a:r>
              <a:rPr lang="zh-CN" altLang="en-US" sz="2000" dirty="0">
                <a:latin typeface="Times New Roman" panose="02020603050405020304" pitchFamily="18" charset="0"/>
                <a:ea typeface="宋体" panose="02010600030101010101" pitchFamily="2" charset="-122"/>
              </a:rPr>
              <a:t>中国知网</a:t>
            </a:r>
            <a:endParaRPr lang="zh-CN" altLang="en-US" sz="2000" dirty="0">
              <a:latin typeface="Times New Roman" panose="02020603050405020304" pitchFamily="18" charset="0"/>
              <a:ea typeface="宋体" panose="02010600030101010101" pitchFamily="2" charset="-122"/>
            </a:endParaRPr>
          </a:p>
          <a:p>
            <a:pPr eaLnBrk="1" hangingPunct="1">
              <a:lnSpc>
                <a:spcPct val="90000"/>
              </a:lnSpc>
            </a:pPr>
            <a:r>
              <a:rPr lang="en-US" altLang="zh-CN" sz="2000" dirty="0">
                <a:latin typeface="Times New Roman" panose="02020603050405020304" pitchFamily="18" charset="0"/>
                <a:ea typeface="宋体" panose="02010600030101010101" pitchFamily="2" charset="-122"/>
              </a:rPr>
              <a:t>9. </a:t>
            </a:r>
            <a:r>
              <a:rPr lang="en-US" altLang="zh-CN" sz="2000" dirty="0">
                <a:latin typeface="Times New Roman" panose="02020603050405020304" pitchFamily="18" charset="0"/>
                <a:ea typeface="宋体" panose="02010600030101010101" pitchFamily="2" charset="-122"/>
                <a:hlinkClick r:id="rId4"/>
              </a:rPr>
              <a:t>www.nowpublic.com</a:t>
            </a:r>
            <a:r>
              <a:rPr lang="en-US" altLang="zh-CN" sz="2000" dirty="0">
                <a:latin typeface="Times New Roman" panose="02020603050405020304" pitchFamily="18" charset="0"/>
                <a:ea typeface="宋体" panose="02010600030101010101" pitchFamily="2" charset="-122"/>
              </a:rPr>
              <a:t>		 </a:t>
            </a:r>
            <a:endParaRPr lang="en-US" altLang="zh-CN" sz="2000" dirty="0">
              <a:latin typeface="Times New Roman" panose="02020603050405020304" pitchFamily="18" charset="0"/>
              <a:ea typeface="宋体" panose="02010600030101010101" pitchFamily="2" charset="-122"/>
            </a:endParaRPr>
          </a:p>
          <a:p>
            <a:pPr eaLnBrk="1" hangingPunct="1">
              <a:lnSpc>
                <a:spcPct val="90000"/>
              </a:lnSpc>
            </a:pPr>
            <a:r>
              <a:rPr lang="en-US" altLang="zh-CN" sz="2000" dirty="0">
                <a:latin typeface="Times New Roman" panose="02020603050405020304" pitchFamily="18" charset="0"/>
                <a:ea typeface="宋体" panose="02010600030101010101" pitchFamily="2" charset="-122"/>
              </a:rPr>
              <a:t> </a:t>
            </a:r>
            <a:r>
              <a:rPr lang="zh-CN" altLang="en-US" sz="2000" dirty="0">
                <a:latin typeface="Times New Roman" panose="02020603050405020304" pitchFamily="18" charset="0"/>
                <a:ea typeface="宋体" panose="02010600030101010101" pitchFamily="2" charset="-122"/>
              </a:rPr>
              <a:t>公民新闻网		 </a:t>
            </a:r>
            <a:endParaRPr lang="zh-CN" altLang="en-US" sz="2000" dirty="0">
              <a:latin typeface="Times New Roman" panose="02020603050405020304" pitchFamily="18" charset="0"/>
              <a:ea typeface="宋体" panose="02010600030101010101" pitchFamily="2" charset="-122"/>
            </a:endParaRPr>
          </a:p>
          <a:p>
            <a:pPr eaLnBrk="1" hangingPunct="1">
              <a:lnSpc>
                <a:spcPct val="90000"/>
              </a:lnSpc>
            </a:pPr>
            <a:r>
              <a:rPr lang="en-US" altLang="zh-CN" sz="2000" dirty="0">
                <a:latin typeface="Times New Roman" panose="02020603050405020304" pitchFamily="18" charset="0"/>
                <a:ea typeface="宋体" panose="02010600030101010101" pitchFamily="2" charset="-122"/>
              </a:rPr>
              <a:t>10. </a:t>
            </a:r>
            <a:r>
              <a:rPr lang="en-US" altLang="zh-CN" sz="2000" dirty="0">
                <a:latin typeface="Times New Roman" panose="02020603050405020304" pitchFamily="18" charset="0"/>
                <a:ea typeface="宋体" panose="02010600030101010101" pitchFamily="2" charset="-122"/>
                <a:hlinkClick r:id="rId5"/>
              </a:rPr>
              <a:t>www.theaustralian.com.au</a:t>
            </a:r>
            <a:r>
              <a:rPr lang="en-US" altLang="zh-CN" sz="2000" dirty="0">
                <a:latin typeface="Times New Roman" panose="02020603050405020304" pitchFamily="18" charset="0"/>
                <a:ea typeface="宋体" panose="02010600030101010101" pitchFamily="2" charset="-122"/>
              </a:rPr>
              <a:t>	 </a:t>
            </a:r>
            <a:endParaRPr lang="en-US" altLang="zh-CN" sz="2000" dirty="0">
              <a:latin typeface="Times New Roman" panose="02020603050405020304" pitchFamily="18" charset="0"/>
              <a:ea typeface="宋体" panose="02010600030101010101" pitchFamily="2" charset="-122"/>
            </a:endParaRPr>
          </a:p>
          <a:p>
            <a:pPr eaLnBrk="1" hangingPunct="1">
              <a:lnSpc>
                <a:spcPct val="90000"/>
              </a:lnSpc>
            </a:pPr>
            <a:r>
              <a:rPr lang="zh-CN" altLang="en-US" sz="2000" dirty="0">
                <a:latin typeface="Times New Roman" panose="02020603050405020304" pitchFamily="18" charset="0"/>
                <a:ea typeface="宋体" panose="02010600030101010101" pitchFamily="2" charset="-122"/>
              </a:rPr>
              <a:t>澳洲人报</a:t>
            </a:r>
            <a:endParaRPr lang="zh-CN" altLang="en-US" sz="2000" b="1" dirty="0">
              <a:latin typeface="Times New Roman" panose="02020603050405020304" pitchFamily="18" charset="0"/>
              <a:ea typeface="宋体" panose="02010600030101010101" pitchFamily="2" charset="-122"/>
            </a:endParaRPr>
          </a:p>
        </p:txBody>
      </p:sp>
      <p:pic>
        <p:nvPicPr>
          <p:cNvPr id="96258" name="Picture 5" descr="2007 Valentine''s Day 情人节矢量素材特辑40张"/>
          <p:cNvPicPr>
            <a:picLocks noGrp="1" noChangeAspect="1"/>
          </p:cNvPicPr>
          <p:nvPr>
            <p:ph type="title"/>
          </p:nvPr>
        </p:nvPicPr>
        <p:blipFill>
          <a:blip r:embed="rId6"/>
          <a:stretch>
            <a:fillRect/>
          </a:stretch>
        </p:blipFill>
        <p:spPr>
          <a:xfrm>
            <a:off x="8616950" y="333375"/>
            <a:ext cx="1322388" cy="1295400"/>
          </a:xfrm>
        </p:spPr>
      </p:pic>
    </p:spTree>
  </p:cSld>
  <p:clrMapOvr>
    <a:masterClrMapping/>
  </p:clrMapOvr>
  <p:transition>
    <p:fade/>
  </p:transition>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7281" name="Rectangle 2"/>
          <p:cNvSpPr>
            <a:spLocks noGrp="1"/>
          </p:cNvSpPr>
          <p:nvPr>
            <p:ph type="title"/>
          </p:nvPr>
        </p:nvSpPr>
        <p:spPr>
          <a:xfrm>
            <a:off x="1991995" y="1052830"/>
            <a:ext cx="9036685" cy="1143000"/>
          </a:xfrm>
        </p:spPr>
        <p:txBody>
          <a:bodyPr vert="horz" wrap="square" lIns="91440" tIns="45720" rIns="91440" bIns="45720" anchor="b" anchorCtr="0"/>
          <a:p>
            <a:pPr eaLnBrk="1" hangingPunct="1"/>
            <a:r>
              <a:rPr lang="en-US" altLang="zh-CN" b="1" dirty="0">
                <a:latin typeface="Times New Roman" panose="02020603050405020304" pitchFamily="18" charset="0"/>
                <a:ea typeface="宋体" panose="02010600030101010101" pitchFamily="2" charset="-122"/>
              </a:rPr>
              <a:t>Task II  </a:t>
            </a:r>
            <a:r>
              <a:rPr lang="zh-CN" altLang="en-US" b="1" dirty="0">
                <a:latin typeface="Times New Roman" panose="02020603050405020304" pitchFamily="18" charset="0"/>
                <a:ea typeface="宋体" panose="02010600030101010101" pitchFamily="2" charset="-122"/>
              </a:rPr>
              <a:t>试将下面网站宣传标语翻译成英语。</a:t>
            </a:r>
            <a:endParaRPr lang="zh-CN" altLang="en-US" b="1" dirty="0">
              <a:latin typeface="Times New Roman" panose="02020603050405020304" pitchFamily="18" charset="0"/>
              <a:ea typeface="宋体" panose="02010600030101010101" pitchFamily="2" charset="-122"/>
            </a:endParaRPr>
          </a:p>
        </p:txBody>
      </p:sp>
      <p:sp>
        <p:nvSpPr>
          <p:cNvPr id="97282" name="Rectangle 3"/>
          <p:cNvSpPr>
            <a:spLocks noGrp="1"/>
          </p:cNvSpPr>
          <p:nvPr>
            <p:ph type="body" idx="4294967295"/>
          </p:nvPr>
        </p:nvSpPr>
        <p:spPr>
          <a:xfrm>
            <a:off x="1482725" y="2421255"/>
            <a:ext cx="10251440" cy="3887470"/>
          </a:xfrm>
        </p:spPr>
        <p:txBody>
          <a:bodyPr vert="horz" wrap="square" lIns="91440" tIns="45720" rIns="91440" bIns="45720" anchor="t" anchorCtr="0"/>
          <a:p>
            <a:pPr eaLnBrk="1" hangingPunct="1">
              <a:lnSpc>
                <a:spcPct val="90000"/>
              </a:lnSpc>
            </a:pPr>
            <a:r>
              <a:rPr lang="en-US" altLang="zh-CN" sz="2000" dirty="0">
                <a:latin typeface="Times New Roman" panose="02020603050405020304" pitchFamily="18" charset="0"/>
                <a:ea typeface="宋体" panose="02010600030101010101" pitchFamily="2" charset="-122"/>
              </a:rPr>
              <a:t>1.	</a:t>
            </a:r>
            <a:r>
              <a:rPr lang="zh-CN" altLang="en-US" sz="2000" dirty="0">
                <a:latin typeface="Times New Roman" panose="02020603050405020304" pitchFamily="18" charset="0"/>
                <a:ea typeface="宋体" panose="02010600030101010101" pitchFamily="2" charset="-122"/>
              </a:rPr>
              <a:t>全球最大的采购批发市场。（阿里巴巴）</a:t>
            </a:r>
            <a:endParaRPr lang="zh-CN" altLang="en-US" sz="2000" dirty="0">
              <a:latin typeface="Times New Roman" panose="02020603050405020304" pitchFamily="18" charset="0"/>
              <a:ea typeface="宋体" panose="02010600030101010101" pitchFamily="2" charset="-122"/>
            </a:endParaRPr>
          </a:p>
          <a:p>
            <a:pPr eaLnBrk="1" hangingPunct="1">
              <a:lnSpc>
                <a:spcPct val="90000"/>
              </a:lnSpc>
            </a:pPr>
            <a:r>
              <a:rPr lang="zh-CN" altLang="en-US" sz="2000" dirty="0">
                <a:solidFill>
                  <a:schemeClr val="hlink"/>
                </a:solidFill>
                <a:latin typeface="Times New Roman" panose="02020603050405020304" pitchFamily="18" charset="0"/>
                <a:ea typeface="宋体" panose="02010600030101010101" pitchFamily="2" charset="-122"/>
              </a:rPr>
              <a:t>译文：</a:t>
            </a:r>
            <a:r>
              <a:rPr lang="en-US" altLang="zh-CN" sz="2000" dirty="0">
                <a:latin typeface="Times New Roman" panose="02020603050405020304" pitchFamily="18" charset="0"/>
                <a:ea typeface="宋体" panose="02010600030101010101" pitchFamily="2" charset="-122"/>
              </a:rPr>
              <a:t>Global trade starts here.</a:t>
            </a:r>
            <a:endParaRPr lang="en-US" altLang="zh-CN" sz="2000" dirty="0">
              <a:latin typeface="Times New Roman" panose="02020603050405020304" pitchFamily="18" charset="0"/>
              <a:ea typeface="宋体" panose="02010600030101010101" pitchFamily="2" charset="-122"/>
            </a:endParaRPr>
          </a:p>
          <a:p>
            <a:pPr eaLnBrk="1" hangingPunct="1">
              <a:lnSpc>
                <a:spcPct val="90000"/>
              </a:lnSpc>
            </a:pPr>
            <a:r>
              <a:rPr lang="en-US" altLang="zh-CN" sz="2000" dirty="0">
                <a:latin typeface="Times New Roman" panose="02020603050405020304" pitchFamily="18" charset="0"/>
                <a:ea typeface="宋体" panose="02010600030101010101" pitchFamily="2" charset="-122"/>
              </a:rPr>
              <a:t>2.	</a:t>
            </a:r>
            <a:r>
              <a:rPr lang="zh-CN" altLang="en-US" sz="2000" dirty="0">
                <a:latin typeface="Times New Roman" panose="02020603050405020304" pitchFamily="18" charset="0"/>
                <a:ea typeface="宋体" panose="02010600030101010101" pitchFamily="2" charset="-122"/>
              </a:rPr>
              <a:t>自然之源，重塑你我</a:t>
            </a:r>
            <a:r>
              <a:rPr lang="en-US" altLang="zh-CN" sz="2000" dirty="0">
                <a:latin typeface="Times New Roman" panose="02020603050405020304" pitchFamily="18" charset="0"/>
                <a:ea typeface="宋体" panose="02010600030101010101" pitchFamily="2" charset="-122"/>
              </a:rPr>
              <a:t>——</a:t>
            </a:r>
            <a:r>
              <a:rPr lang="zh-CN" altLang="en-US" sz="2000" dirty="0">
                <a:latin typeface="Times New Roman" panose="02020603050405020304" pitchFamily="18" charset="0"/>
                <a:ea typeface="宋体" panose="02010600030101010101" pitchFamily="2" charset="-122"/>
              </a:rPr>
              <a:t>用自然的力量来重新塑造一家企业，一个人，甚至一个社会。（中粮集团） </a:t>
            </a:r>
            <a:endParaRPr lang="zh-CN" altLang="en-US" sz="2000" dirty="0">
              <a:latin typeface="Times New Roman" panose="02020603050405020304" pitchFamily="18" charset="0"/>
              <a:ea typeface="宋体" panose="02010600030101010101" pitchFamily="2" charset="-122"/>
            </a:endParaRPr>
          </a:p>
          <a:p>
            <a:pPr eaLnBrk="1" hangingPunct="1">
              <a:lnSpc>
                <a:spcPct val="90000"/>
              </a:lnSpc>
            </a:pPr>
            <a:r>
              <a:rPr lang="zh-CN" altLang="en-US" sz="2000" dirty="0">
                <a:solidFill>
                  <a:schemeClr val="hlink"/>
                </a:solidFill>
                <a:latin typeface="Times New Roman" panose="02020603050405020304" pitchFamily="18" charset="0"/>
                <a:ea typeface="宋体" panose="02010600030101010101" pitchFamily="2" charset="-122"/>
              </a:rPr>
              <a:t>译文：</a:t>
            </a:r>
            <a:r>
              <a:rPr lang="zh-CN" altLang="en-US" sz="2000" dirty="0">
                <a:latin typeface="Times New Roman" panose="02020603050405020304" pitchFamily="18" charset="0"/>
                <a:ea typeface="宋体" panose="02010600030101010101" pitchFamily="2" charset="-122"/>
              </a:rPr>
              <a:t> </a:t>
            </a:r>
            <a:r>
              <a:rPr lang="en-US" altLang="zh-CN" sz="2000" dirty="0">
                <a:latin typeface="Times New Roman" panose="02020603050405020304" pitchFamily="18" charset="0"/>
                <a:ea typeface="宋体" panose="02010600030101010101" pitchFamily="2" charset="-122"/>
              </a:rPr>
              <a:t>Nature shapes us: Nature shapes an enterprise, an individual and even a community. </a:t>
            </a:r>
            <a:endParaRPr lang="en-US" altLang="zh-CN" sz="2000" dirty="0">
              <a:latin typeface="Times New Roman" panose="02020603050405020304" pitchFamily="18" charset="0"/>
              <a:ea typeface="宋体" panose="02010600030101010101" pitchFamily="2" charset="-122"/>
            </a:endParaRPr>
          </a:p>
          <a:p>
            <a:pPr eaLnBrk="1" hangingPunct="1">
              <a:lnSpc>
                <a:spcPct val="90000"/>
              </a:lnSpc>
            </a:pPr>
            <a:r>
              <a:rPr lang="en-US" altLang="zh-CN" sz="2000" dirty="0">
                <a:latin typeface="Times New Roman" panose="02020603050405020304" pitchFamily="18" charset="0"/>
                <a:ea typeface="宋体" panose="02010600030101010101" pitchFamily="2" charset="-122"/>
              </a:rPr>
              <a:t>3.	</a:t>
            </a:r>
            <a:r>
              <a:rPr lang="zh-CN" altLang="en-US" sz="2000" dirty="0">
                <a:latin typeface="Times New Roman" panose="02020603050405020304" pitchFamily="18" charset="0"/>
                <a:ea typeface="宋体" panose="02010600030101010101" pitchFamily="2" charset="-122"/>
              </a:rPr>
              <a:t>我们的发展与创造让所有人受惠。（永大公司）</a:t>
            </a:r>
            <a:endParaRPr lang="zh-CN" altLang="en-US" sz="2000" dirty="0">
              <a:latin typeface="Times New Roman" panose="02020603050405020304" pitchFamily="18" charset="0"/>
              <a:ea typeface="宋体" panose="02010600030101010101" pitchFamily="2" charset="-122"/>
            </a:endParaRPr>
          </a:p>
          <a:p>
            <a:pPr eaLnBrk="1" hangingPunct="1">
              <a:lnSpc>
                <a:spcPct val="90000"/>
              </a:lnSpc>
            </a:pPr>
            <a:r>
              <a:rPr lang="zh-CN" altLang="en-US" sz="2000" dirty="0">
                <a:solidFill>
                  <a:schemeClr val="tx2"/>
                </a:solidFill>
                <a:latin typeface="Times New Roman" panose="02020603050405020304" pitchFamily="18" charset="0"/>
                <a:ea typeface="宋体" panose="02010600030101010101" pitchFamily="2" charset="-122"/>
              </a:rPr>
              <a:t>译文：</a:t>
            </a:r>
            <a:r>
              <a:rPr lang="zh-CN" altLang="en-US" sz="2000" dirty="0">
                <a:latin typeface="Times New Roman" panose="02020603050405020304" pitchFamily="18" charset="0"/>
                <a:ea typeface="宋体" panose="02010600030101010101" pitchFamily="2" charset="-122"/>
              </a:rPr>
              <a:t> </a:t>
            </a:r>
            <a:r>
              <a:rPr lang="en-US" altLang="zh-CN" sz="2000" dirty="0">
                <a:latin typeface="Times New Roman" panose="02020603050405020304" pitchFamily="18" charset="0"/>
                <a:ea typeface="宋体" panose="02010600030101010101" pitchFamily="2" charset="-122"/>
              </a:rPr>
              <a:t>Everyone benefits from our creation and development. </a:t>
            </a:r>
            <a:endParaRPr lang="en-US" altLang="zh-CN" sz="2000" dirty="0">
              <a:latin typeface="Times New Roman" panose="02020603050405020304" pitchFamily="18" charset="0"/>
              <a:ea typeface="宋体" panose="02010600030101010101" pitchFamily="2" charset="-122"/>
            </a:endParaRPr>
          </a:p>
          <a:p>
            <a:pPr eaLnBrk="1" hangingPunct="1">
              <a:lnSpc>
                <a:spcPct val="90000"/>
              </a:lnSpc>
            </a:pPr>
            <a:r>
              <a:rPr lang="en-US" altLang="zh-CN" sz="2000" dirty="0">
                <a:latin typeface="Times New Roman" panose="02020603050405020304" pitchFamily="18" charset="0"/>
                <a:ea typeface="宋体" panose="02010600030101010101" pitchFamily="2" charset="-122"/>
              </a:rPr>
              <a:t>4.	</a:t>
            </a:r>
            <a:r>
              <a:rPr lang="zh-CN" altLang="en-US" sz="2000" dirty="0">
                <a:latin typeface="Times New Roman" panose="02020603050405020304" pitchFamily="18" charset="0"/>
                <a:ea typeface="宋体" panose="02010600030101010101" pitchFamily="2" charset="-122"/>
              </a:rPr>
              <a:t>品质优越，彰显高贵。（东莞绿通公司）</a:t>
            </a:r>
            <a:endParaRPr lang="zh-CN" altLang="en-US" sz="2000" dirty="0">
              <a:latin typeface="Times New Roman" panose="02020603050405020304" pitchFamily="18" charset="0"/>
              <a:ea typeface="宋体" panose="02010600030101010101" pitchFamily="2" charset="-122"/>
            </a:endParaRPr>
          </a:p>
          <a:p>
            <a:pPr eaLnBrk="1" hangingPunct="1">
              <a:lnSpc>
                <a:spcPct val="90000"/>
              </a:lnSpc>
            </a:pPr>
            <a:r>
              <a:rPr lang="zh-CN" altLang="en-US" sz="2000" dirty="0">
                <a:solidFill>
                  <a:schemeClr val="tx2"/>
                </a:solidFill>
                <a:latin typeface="Times New Roman" panose="02020603050405020304" pitchFamily="18" charset="0"/>
                <a:ea typeface="宋体" panose="02010600030101010101" pitchFamily="2" charset="-122"/>
              </a:rPr>
              <a:t>译文：</a:t>
            </a:r>
            <a:r>
              <a:rPr lang="zh-CN" altLang="en-US" sz="2000" dirty="0">
                <a:latin typeface="Times New Roman" panose="02020603050405020304" pitchFamily="18" charset="0"/>
                <a:ea typeface="宋体" panose="02010600030101010101" pitchFamily="2" charset="-122"/>
              </a:rPr>
              <a:t> </a:t>
            </a:r>
            <a:r>
              <a:rPr lang="en-US" altLang="zh-CN" sz="2000" dirty="0">
                <a:latin typeface="Times New Roman" panose="02020603050405020304" pitchFamily="18" charset="0"/>
                <a:ea typeface="宋体" panose="02010600030101010101" pitchFamily="2" charset="-122"/>
              </a:rPr>
              <a:t>Superior quality sheds dignity</a:t>
            </a:r>
            <a:endParaRPr lang="en-US" altLang="zh-CN" sz="2000" dirty="0">
              <a:latin typeface="Times New Roman" panose="02020603050405020304" pitchFamily="18" charset="0"/>
              <a:ea typeface="宋体" panose="02010600030101010101" pitchFamily="2" charset="-122"/>
            </a:endParaRPr>
          </a:p>
          <a:p>
            <a:pPr eaLnBrk="1" hangingPunct="1">
              <a:lnSpc>
                <a:spcPct val="90000"/>
              </a:lnSpc>
            </a:pPr>
            <a:r>
              <a:rPr lang="en-US" altLang="zh-CN" sz="2000" dirty="0">
                <a:latin typeface="Times New Roman" panose="02020603050405020304" pitchFamily="18" charset="0"/>
                <a:ea typeface="宋体" panose="02010600030101010101" pitchFamily="2" charset="-122"/>
              </a:rPr>
              <a:t>5.	</a:t>
            </a:r>
            <a:r>
              <a:rPr lang="zh-CN" altLang="en-US" sz="2000" dirty="0">
                <a:latin typeface="Times New Roman" panose="02020603050405020304" pitchFamily="18" charset="0"/>
                <a:ea typeface="宋体" panose="02010600030101010101" pitchFamily="2" charset="-122"/>
              </a:rPr>
              <a:t>快乐创造</a:t>
            </a:r>
            <a:r>
              <a:rPr lang="en-US" altLang="zh-CN" sz="2000" dirty="0">
                <a:latin typeface="Times New Roman" panose="02020603050405020304" pitchFamily="18" charset="0"/>
                <a:ea typeface="宋体" panose="02010600030101010101" pitchFamily="2" charset="-122"/>
              </a:rPr>
              <a:t>C</a:t>
            </a:r>
            <a:r>
              <a:rPr lang="zh-CN" altLang="en-US" sz="2000" dirty="0">
                <a:latin typeface="Times New Roman" panose="02020603050405020304" pitchFamily="18" charset="0"/>
                <a:ea typeface="宋体" panose="02010600030101010101" pitchFamily="2" charset="-122"/>
              </a:rPr>
              <a:t>生活。（四川长虹）</a:t>
            </a:r>
            <a:endParaRPr lang="zh-CN" altLang="en-US" sz="2000" dirty="0">
              <a:latin typeface="Times New Roman" panose="02020603050405020304" pitchFamily="18" charset="0"/>
              <a:ea typeface="宋体" panose="02010600030101010101" pitchFamily="2" charset="-122"/>
            </a:endParaRPr>
          </a:p>
          <a:p>
            <a:pPr eaLnBrk="1" hangingPunct="1">
              <a:lnSpc>
                <a:spcPct val="90000"/>
              </a:lnSpc>
            </a:pPr>
            <a:r>
              <a:rPr lang="zh-CN" altLang="en-US" sz="2000" dirty="0">
                <a:solidFill>
                  <a:schemeClr val="tx2"/>
                </a:solidFill>
                <a:latin typeface="Times New Roman" panose="02020603050405020304" pitchFamily="18" charset="0"/>
                <a:ea typeface="宋体" panose="02010600030101010101" pitchFamily="2" charset="-122"/>
              </a:rPr>
              <a:t>译文：</a:t>
            </a:r>
            <a:r>
              <a:rPr lang="en-US" altLang="zh-CN" sz="2000" dirty="0">
                <a:latin typeface="Times New Roman" panose="02020603050405020304" pitchFamily="18" charset="0"/>
                <a:ea typeface="宋体" panose="02010600030101010101" pitchFamily="2" charset="-122"/>
              </a:rPr>
              <a:t>Clever, Comfort, Cool</a:t>
            </a:r>
            <a:endParaRPr lang="en-US" altLang="zh-CN" sz="2000" dirty="0">
              <a:latin typeface="Times New Roman" panose="02020603050405020304" pitchFamily="18" charset="0"/>
              <a:ea typeface="宋体" panose="02010600030101010101" pitchFamily="2" charset="-122"/>
            </a:endParaRPr>
          </a:p>
        </p:txBody>
      </p:sp>
    </p:spTree>
  </p:cSld>
  <p:clrMapOvr>
    <a:masterClrMapping/>
  </p:clrMapOvr>
  <p:transition>
    <p:fade/>
  </p:transition>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8305" name="Rectangle 3"/>
          <p:cNvSpPr>
            <a:spLocks noGrp="1"/>
          </p:cNvSpPr>
          <p:nvPr>
            <p:ph type="body" idx="4294967295"/>
          </p:nvPr>
        </p:nvSpPr>
        <p:spPr>
          <a:xfrm>
            <a:off x="2013585" y="981075"/>
            <a:ext cx="9664700" cy="4114800"/>
          </a:xfrm>
          <a:solidFill>
            <a:schemeClr val="bg1"/>
          </a:solidFill>
        </p:spPr>
        <p:txBody>
          <a:bodyPr vert="horz" wrap="square" lIns="91440" tIns="45720" rIns="91440" bIns="45720" anchor="t" anchorCtr="0"/>
          <a:p>
            <a:pPr eaLnBrk="1" hangingPunct="1">
              <a:lnSpc>
                <a:spcPct val="110000"/>
              </a:lnSpc>
            </a:pPr>
            <a:r>
              <a:rPr lang="en-US" altLang="zh-CN" sz="2000" dirty="0">
                <a:latin typeface="Times New Roman" panose="02020603050405020304" pitchFamily="18" charset="0"/>
                <a:ea typeface="宋体" panose="02010600030101010101" pitchFamily="2" charset="-122"/>
              </a:rPr>
              <a:t>6.	</a:t>
            </a:r>
            <a:r>
              <a:rPr lang="zh-CN" altLang="en-US" sz="2000" dirty="0">
                <a:latin typeface="Times New Roman" panose="02020603050405020304" pitchFamily="18" charset="0"/>
                <a:ea typeface="宋体" panose="02010600030101010101" pitchFamily="2" charset="-122"/>
              </a:rPr>
              <a:t>用心照亮世界。（佛山照明）</a:t>
            </a:r>
            <a:endParaRPr lang="zh-CN" altLang="en-US" sz="2000" dirty="0">
              <a:latin typeface="Times New Roman" panose="02020603050405020304" pitchFamily="18" charset="0"/>
              <a:ea typeface="宋体" panose="02010600030101010101" pitchFamily="2" charset="-122"/>
            </a:endParaRPr>
          </a:p>
          <a:p>
            <a:pPr eaLnBrk="1" hangingPunct="1">
              <a:lnSpc>
                <a:spcPct val="110000"/>
              </a:lnSpc>
            </a:pPr>
            <a:r>
              <a:rPr lang="zh-CN" altLang="en-US" sz="2000" dirty="0">
                <a:solidFill>
                  <a:schemeClr val="tx2"/>
                </a:solidFill>
                <a:latin typeface="Times New Roman" panose="02020603050405020304" pitchFamily="18" charset="0"/>
                <a:ea typeface="宋体" panose="02010600030101010101" pitchFamily="2" charset="-122"/>
              </a:rPr>
              <a:t>译文：</a:t>
            </a:r>
            <a:r>
              <a:rPr lang="zh-CN" altLang="en-US" sz="2000" dirty="0">
                <a:latin typeface="Times New Roman" panose="02020603050405020304" pitchFamily="18" charset="0"/>
                <a:ea typeface="宋体" panose="02010600030101010101" pitchFamily="2" charset="-122"/>
              </a:rPr>
              <a:t> </a:t>
            </a:r>
            <a:r>
              <a:rPr lang="en-US" altLang="zh-CN" sz="2000" dirty="0">
                <a:latin typeface="Times New Roman" panose="02020603050405020304" pitchFamily="18" charset="0"/>
                <a:ea typeface="宋体" panose="02010600030101010101" pitchFamily="2" charset="-122"/>
              </a:rPr>
              <a:t>Light up the world.</a:t>
            </a:r>
            <a:endParaRPr lang="en-US" altLang="zh-CN" sz="2000" dirty="0">
              <a:latin typeface="Times New Roman" panose="02020603050405020304" pitchFamily="18" charset="0"/>
              <a:ea typeface="宋体" panose="02010600030101010101" pitchFamily="2" charset="-122"/>
            </a:endParaRPr>
          </a:p>
          <a:p>
            <a:pPr eaLnBrk="1" hangingPunct="1">
              <a:lnSpc>
                <a:spcPct val="110000"/>
              </a:lnSpc>
            </a:pPr>
            <a:r>
              <a:rPr lang="en-US" altLang="zh-CN" sz="2000" dirty="0">
                <a:latin typeface="Times New Roman" panose="02020603050405020304" pitchFamily="18" charset="0"/>
                <a:ea typeface="宋体" panose="02010600030101010101" pitchFamily="2" charset="-122"/>
              </a:rPr>
              <a:t>7.	</a:t>
            </a:r>
            <a:r>
              <a:rPr lang="zh-CN" altLang="en-US" sz="2000" dirty="0">
                <a:latin typeface="Times New Roman" panose="02020603050405020304" pitchFamily="18" charset="0"/>
                <a:ea typeface="宋体" panose="02010600030101010101" pitchFamily="2" charset="-122"/>
              </a:rPr>
              <a:t>光明创领未来。（雪莱特光电）</a:t>
            </a:r>
            <a:endParaRPr lang="zh-CN" altLang="en-US" sz="2000" dirty="0">
              <a:latin typeface="Times New Roman" panose="02020603050405020304" pitchFamily="18" charset="0"/>
              <a:ea typeface="宋体" panose="02010600030101010101" pitchFamily="2" charset="-122"/>
            </a:endParaRPr>
          </a:p>
          <a:p>
            <a:pPr eaLnBrk="1" hangingPunct="1">
              <a:lnSpc>
                <a:spcPct val="110000"/>
              </a:lnSpc>
            </a:pPr>
            <a:r>
              <a:rPr lang="zh-CN" altLang="en-US" sz="2000" dirty="0">
                <a:solidFill>
                  <a:schemeClr val="tx2"/>
                </a:solidFill>
                <a:latin typeface="Times New Roman" panose="02020603050405020304" pitchFamily="18" charset="0"/>
                <a:ea typeface="宋体" panose="02010600030101010101" pitchFamily="2" charset="-122"/>
              </a:rPr>
              <a:t>译文：</a:t>
            </a:r>
            <a:r>
              <a:rPr lang="zh-CN" altLang="en-US" sz="2000" dirty="0">
                <a:latin typeface="Times New Roman" panose="02020603050405020304" pitchFamily="18" charset="0"/>
                <a:ea typeface="宋体" panose="02010600030101010101" pitchFamily="2" charset="-122"/>
              </a:rPr>
              <a:t> </a:t>
            </a:r>
            <a:r>
              <a:rPr lang="en-US" altLang="zh-CN" sz="2000" dirty="0">
                <a:latin typeface="Times New Roman" panose="02020603050405020304" pitchFamily="18" charset="0"/>
                <a:ea typeface="宋体" panose="02010600030101010101" pitchFamily="2" charset="-122"/>
              </a:rPr>
              <a:t>Light the future.</a:t>
            </a:r>
            <a:endParaRPr lang="en-US" altLang="zh-CN" sz="2000" dirty="0">
              <a:latin typeface="Times New Roman" panose="02020603050405020304" pitchFamily="18" charset="0"/>
              <a:ea typeface="宋体" panose="02010600030101010101" pitchFamily="2" charset="-122"/>
            </a:endParaRPr>
          </a:p>
          <a:p>
            <a:pPr eaLnBrk="1" hangingPunct="1">
              <a:lnSpc>
                <a:spcPct val="110000"/>
              </a:lnSpc>
            </a:pPr>
            <a:r>
              <a:rPr lang="en-US" altLang="zh-CN" sz="2000" dirty="0">
                <a:latin typeface="Times New Roman" panose="02020603050405020304" pitchFamily="18" charset="0"/>
                <a:ea typeface="宋体" panose="02010600030101010101" pitchFamily="2" charset="-122"/>
              </a:rPr>
              <a:t>8.	</a:t>
            </a:r>
            <a:r>
              <a:rPr lang="zh-CN" altLang="en-US" sz="2000" dirty="0">
                <a:latin typeface="Times New Roman" panose="02020603050405020304" pitchFamily="18" charset="0"/>
                <a:ea typeface="宋体" panose="02010600030101010101" pitchFamily="2" charset="-122"/>
              </a:rPr>
              <a:t>创意感动生活。（</a:t>
            </a:r>
            <a:r>
              <a:rPr lang="en-US" altLang="zh-CN" sz="2000" dirty="0">
                <a:latin typeface="Times New Roman" panose="02020603050405020304" pitchFamily="18" charset="0"/>
                <a:ea typeface="宋体" panose="02010600030101010101" pitchFamily="2" charset="-122"/>
              </a:rPr>
              <a:t>TCL</a:t>
            </a:r>
            <a:r>
              <a:rPr lang="zh-CN" altLang="en-US" sz="2000" dirty="0">
                <a:latin typeface="Times New Roman" panose="02020603050405020304" pitchFamily="18" charset="0"/>
                <a:ea typeface="宋体" panose="02010600030101010101" pitchFamily="2" charset="-122"/>
              </a:rPr>
              <a:t>集团）</a:t>
            </a:r>
            <a:endParaRPr lang="zh-CN" altLang="en-US" sz="2000" dirty="0">
              <a:latin typeface="Times New Roman" panose="02020603050405020304" pitchFamily="18" charset="0"/>
              <a:ea typeface="宋体" panose="02010600030101010101" pitchFamily="2" charset="-122"/>
            </a:endParaRPr>
          </a:p>
          <a:p>
            <a:pPr eaLnBrk="1" hangingPunct="1">
              <a:lnSpc>
                <a:spcPct val="110000"/>
              </a:lnSpc>
              <a:buNone/>
            </a:pPr>
            <a:r>
              <a:rPr lang="zh-CN" altLang="en-US" sz="2000" dirty="0">
                <a:latin typeface="Times New Roman" panose="02020603050405020304" pitchFamily="18" charset="0"/>
                <a:ea typeface="宋体" panose="02010600030101010101" pitchFamily="2" charset="-122"/>
              </a:rPr>
              <a:t>  </a:t>
            </a:r>
            <a:r>
              <a:rPr lang="zh-CN" altLang="en-US" sz="2000" dirty="0">
                <a:solidFill>
                  <a:schemeClr val="tx2"/>
                </a:solidFill>
                <a:latin typeface="Times New Roman" panose="02020603050405020304" pitchFamily="18" charset="0"/>
                <a:ea typeface="宋体" panose="02010600030101010101" pitchFamily="2" charset="-122"/>
              </a:rPr>
              <a:t>译文：</a:t>
            </a:r>
            <a:r>
              <a:rPr lang="en-US" altLang="zh-CN" sz="2000" dirty="0">
                <a:latin typeface="Times New Roman" panose="02020603050405020304" pitchFamily="18" charset="0"/>
                <a:ea typeface="宋体" panose="02010600030101010101" pitchFamily="2" charset="-122"/>
              </a:rPr>
              <a:t>The Creative Life</a:t>
            </a:r>
            <a:endParaRPr lang="en-US" altLang="zh-CN" sz="2000" dirty="0">
              <a:latin typeface="Times New Roman" panose="02020603050405020304" pitchFamily="18" charset="0"/>
              <a:ea typeface="宋体" panose="02010600030101010101" pitchFamily="2" charset="-122"/>
            </a:endParaRPr>
          </a:p>
          <a:p>
            <a:pPr eaLnBrk="1" hangingPunct="1">
              <a:lnSpc>
                <a:spcPct val="110000"/>
              </a:lnSpc>
              <a:buNone/>
            </a:pPr>
            <a:r>
              <a:rPr lang="en-US" altLang="zh-CN" sz="2000" dirty="0">
                <a:latin typeface="Times New Roman" panose="02020603050405020304" pitchFamily="18" charset="0"/>
                <a:ea typeface="宋体" panose="02010600030101010101" pitchFamily="2" charset="-122"/>
              </a:rPr>
              <a:t>   9.</a:t>
            </a:r>
            <a:r>
              <a:rPr lang="zh-CN" altLang="en-US" sz="2000" dirty="0">
                <a:latin typeface="Times New Roman" panose="02020603050405020304" pitchFamily="18" charset="0"/>
                <a:ea typeface="宋体" panose="02010600030101010101" pitchFamily="2" charset="-122"/>
              </a:rPr>
              <a:t>共筑美好家园。（广西柳工）</a:t>
            </a:r>
            <a:endParaRPr lang="zh-CN" altLang="en-US" sz="2000" dirty="0">
              <a:latin typeface="Times New Roman" panose="02020603050405020304" pitchFamily="18" charset="0"/>
              <a:ea typeface="宋体" panose="02010600030101010101" pitchFamily="2" charset="-122"/>
            </a:endParaRPr>
          </a:p>
          <a:p>
            <a:pPr eaLnBrk="1" hangingPunct="1">
              <a:lnSpc>
                <a:spcPct val="110000"/>
              </a:lnSpc>
              <a:buNone/>
            </a:pPr>
            <a:r>
              <a:rPr lang="zh-CN" altLang="en-US" sz="2000" dirty="0">
                <a:latin typeface="Times New Roman" panose="02020603050405020304" pitchFamily="18" charset="0"/>
                <a:ea typeface="宋体" panose="02010600030101010101" pitchFamily="2" charset="-122"/>
              </a:rPr>
              <a:t>  </a:t>
            </a:r>
            <a:r>
              <a:rPr lang="zh-CN" altLang="en-US" sz="2000" dirty="0">
                <a:solidFill>
                  <a:schemeClr val="tx2"/>
                </a:solidFill>
                <a:latin typeface="Times New Roman" panose="02020603050405020304" pitchFamily="18" charset="0"/>
                <a:ea typeface="宋体" panose="02010600030101010101" pitchFamily="2" charset="-122"/>
              </a:rPr>
              <a:t>译文</a:t>
            </a:r>
            <a:r>
              <a:rPr lang="zh-CN" altLang="en-US" sz="2000" dirty="0">
                <a:latin typeface="Times New Roman" panose="02020603050405020304" pitchFamily="18" charset="0"/>
                <a:ea typeface="宋体" panose="02010600030101010101" pitchFamily="2" charset="-122"/>
              </a:rPr>
              <a:t>： </a:t>
            </a:r>
            <a:r>
              <a:rPr lang="en-US" altLang="zh-CN" sz="2000" dirty="0">
                <a:latin typeface="Times New Roman" panose="02020603050405020304" pitchFamily="18" charset="0"/>
                <a:ea typeface="宋体" panose="02010600030101010101" pitchFamily="2" charset="-122"/>
              </a:rPr>
              <a:t>Shaping the Future Together.</a:t>
            </a:r>
            <a:endParaRPr lang="en-US" altLang="zh-CN" sz="2000" dirty="0">
              <a:latin typeface="Times New Roman" panose="02020603050405020304" pitchFamily="18" charset="0"/>
              <a:ea typeface="宋体" panose="02010600030101010101" pitchFamily="2" charset="-122"/>
            </a:endParaRPr>
          </a:p>
          <a:p>
            <a:pPr eaLnBrk="1" hangingPunct="1">
              <a:lnSpc>
                <a:spcPct val="110000"/>
              </a:lnSpc>
              <a:buNone/>
            </a:pPr>
            <a:r>
              <a:rPr lang="en-US" altLang="zh-CN" sz="2000" dirty="0">
                <a:latin typeface="Times New Roman" panose="02020603050405020304" pitchFamily="18" charset="0"/>
                <a:ea typeface="宋体" panose="02010600030101010101" pitchFamily="2" charset="-122"/>
              </a:rPr>
              <a:t>   10. </a:t>
            </a:r>
            <a:r>
              <a:rPr lang="zh-CN" altLang="en-US" sz="2000" dirty="0">
                <a:latin typeface="Times New Roman" panose="02020603050405020304" pitchFamily="18" charset="0"/>
                <a:ea typeface="宋体" panose="02010600030101010101" pitchFamily="2" charset="-122"/>
              </a:rPr>
              <a:t>站在巨人的肩膀上。（谷歌学术搜索）</a:t>
            </a:r>
            <a:endParaRPr lang="zh-CN" altLang="en-US" sz="2000" dirty="0">
              <a:latin typeface="Times New Roman" panose="02020603050405020304" pitchFamily="18" charset="0"/>
              <a:ea typeface="宋体" panose="02010600030101010101" pitchFamily="2" charset="-122"/>
            </a:endParaRPr>
          </a:p>
          <a:p>
            <a:pPr eaLnBrk="1" hangingPunct="1">
              <a:lnSpc>
                <a:spcPct val="110000"/>
              </a:lnSpc>
              <a:buNone/>
            </a:pPr>
            <a:r>
              <a:rPr lang="zh-CN" altLang="en-US" sz="2000" dirty="0">
                <a:latin typeface="Times New Roman" panose="02020603050405020304" pitchFamily="18" charset="0"/>
                <a:ea typeface="宋体" panose="02010600030101010101" pitchFamily="2" charset="-122"/>
              </a:rPr>
              <a:t>  </a:t>
            </a:r>
            <a:r>
              <a:rPr lang="zh-CN" altLang="en-US" sz="2000" dirty="0">
                <a:solidFill>
                  <a:schemeClr val="tx2"/>
                </a:solidFill>
                <a:latin typeface="Times New Roman" panose="02020603050405020304" pitchFamily="18" charset="0"/>
                <a:ea typeface="宋体" panose="02010600030101010101" pitchFamily="2" charset="-122"/>
              </a:rPr>
              <a:t>译文：</a:t>
            </a:r>
            <a:r>
              <a:rPr lang="zh-CN" altLang="en-US" sz="2000" dirty="0">
                <a:latin typeface="Times New Roman" panose="02020603050405020304" pitchFamily="18" charset="0"/>
                <a:ea typeface="宋体" panose="02010600030101010101" pitchFamily="2" charset="-122"/>
              </a:rPr>
              <a:t> </a:t>
            </a:r>
            <a:r>
              <a:rPr lang="en-US" altLang="zh-CN" sz="2000" dirty="0">
                <a:latin typeface="Times New Roman" panose="02020603050405020304" pitchFamily="18" charset="0"/>
                <a:ea typeface="宋体" panose="02010600030101010101" pitchFamily="2" charset="-122"/>
              </a:rPr>
              <a:t>Stand on the shoulders of giants</a:t>
            </a:r>
            <a:endParaRPr lang="en-US" altLang="zh-CN" sz="2000" dirty="0">
              <a:latin typeface="Times New Roman" panose="02020603050405020304" pitchFamily="18" charset="0"/>
              <a:ea typeface="宋体" panose="02010600030101010101" pitchFamily="2" charset="-122"/>
            </a:endParaRPr>
          </a:p>
        </p:txBody>
      </p:sp>
    </p:spTree>
  </p:cSld>
  <p:clrMapOvr>
    <a:masterClrMapping/>
  </p:clrMapOvr>
  <p:transition>
    <p:fade/>
  </p:transition>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9329" name="Rectangle 2"/>
          <p:cNvSpPr>
            <a:spLocks noGrp="1"/>
          </p:cNvSpPr>
          <p:nvPr>
            <p:ph type="title"/>
          </p:nvPr>
        </p:nvSpPr>
        <p:spPr>
          <a:xfrm>
            <a:off x="2032635" y="1125855"/>
            <a:ext cx="9457055" cy="1143000"/>
          </a:xfrm>
        </p:spPr>
        <p:txBody>
          <a:bodyPr vert="horz" wrap="square" lIns="91440" tIns="45720" rIns="91440" bIns="45720" anchor="b" anchorCtr="0"/>
          <a:p>
            <a:pPr eaLnBrk="1" hangingPunct="1"/>
            <a:r>
              <a:rPr lang="en-US" altLang="zh-CN" b="1" dirty="0">
                <a:latin typeface="Times New Roman" panose="02020603050405020304" pitchFamily="18" charset="0"/>
                <a:ea typeface="宋体" panose="02010600030101010101" pitchFamily="2" charset="-122"/>
              </a:rPr>
              <a:t>Task III  </a:t>
            </a:r>
            <a:r>
              <a:rPr lang="zh-CN" altLang="en-US" b="1" dirty="0">
                <a:latin typeface="Times New Roman" panose="02020603050405020304" pitchFamily="18" charset="0"/>
                <a:ea typeface="宋体" panose="02010600030101010101" pitchFamily="2" charset="-122"/>
              </a:rPr>
              <a:t>请将下列网站栏目名称翻译成英语。</a:t>
            </a:r>
            <a:endParaRPr lang="zh-CN" altLang="en-US" b="1" dirty="0">
              <a:latin typeface="Times New Roman" panose="02020603050405020304" pitchFamily="18" charset="0"/>
              <a:ea typeface="宋体" panose="02010600030101010101" pitchFamily="2" charset="-122"/>
            </a:endParaRPr>
          </a:p>
        </p:txBody>
      </p:sp>
      <p:sp>
        <p:nvSpPr>
          <p:cNvPr id="99330" name="Rectangle 3"/>
          <p:cNvSpPr>
            <a:spLocks noGrp="1"/>
          </p:cNvSpPr>
          <p:nvPr>
            <p:ph type="body" idx="4294967295"/>
          </p:nvPr>
        </p:nvSpPr>
        <p:spPr>
          <a:xfrm>
            <a:off x="2640013" y="2349500"/>
            <a:ext cx="7313612" cy="4114800"/>
          </a:xfrm>
        </p:spPr>
        <p:txBody>
          <a:bodyPr vert="horz" wrap="square" lIns="91440" tIns="45720" rIns="91440" bIns="45720" anchor="t" anchorCtr="0"/>
          <a:p>
            <a:pPr eaLnBrk="1" hangingPunct="1">
              <a:lnSpc>
                <a:spcPct val="100000"/>
              </a:lnSpc>
            </a:pPr>
            <a:r>
              <a:rPr lang="en-US" altLang="zh-CN" sz="2000" dirty="0">
                <a:latin typeface="Times New Roman" panose="02020603050405020304" pitchFamily="18" charset="0"/>
                <a:ea typeface="宋体" panose="02010600030101010101" pitchFamily="2" charset="-122"/>
              </a:rPr>
              <a:t>1. </a:t>
            </a:r>
            <a:r>
              <a:rPr lang="zh-CN" altLang="en-US" sz="2000" dirty="0">
                <a:latin typeface="Times New Roman" panose="02020603050405020304" pitchFamily="18" charset="0"/>
                <a:ea typeface="宋体" panose="02010600030101010101" pitchFamily="2" charset="-122"/>
              </a:rPr>
              <a:t>产品系列		 </a:t>
            </a:r>
            <a:r>
              <a:rPr lang="en-US" altLang="zh-CN" sz="2000" dirty="0">
                <a:latin typeface="Times New Roman" panose="02020603050405020304" pitchFamily="18" charset="0"/>
                <a:ea typeface="宋体" panose="02010600030101010101" pitchFamily="2" charset="-122"/>
              </a:rPr>
              <a:t>Products	 </a:t>
            </a:r>
            <a:endParaRPr lang="en-US" altLang="zh-CN" sz="2000" dirty="0">
              <a:latin typeface="Times New Roman" panose="02020603050405020304" pitchFamily="18" charset="0"/>
              <a:ea typeface="宋体" panose="02010600030101010101" pitchFamily="2" charset="-122"/>
            </a:endParaRPr>
          </a:p>
          <a:p>
            <a:pPr eaLnBrk="1" hangingPunct="1">
              <a:lnSpc>
                <a:spcPct val="100000"/>
              </a:lnSpc>
            </a:pPr>
            <a:r>
              <a:rPr lang="en-US" altLang="zh-CN" sz="2000" dirty="0">
                <a:latin typeface="Times New Roman" panose="02020603050405020304" pitchFamily="18" charset="0"/>
                <a:ea typeface="宋体" panose="02010600030101010101" pitchFamily="2" charset="-122"/>
              </a:rPr>
              <a:t>2. </a:t>
            </a:r>
            <a:r>
              <a:rPr lang="zh-CN" altLang="en-US" sz="2000" dirty="0">
                <a:latin typeface="Times New Roman" panose="02020603050405020304" pitchFamily="18" charset="0"/>
                <a:ea typeface="宋体" panose="02010600030101010101" pitchFamily="2" charset="-122"/>
              </a:rPr>
              <a:t>产品与服务	 </a:t>
            </a:r>
            <a:r>
              <a:rPr lang="en-US" altLang="zh-CN" sz="2000" dirty="0">
                <a:latin typeface="Times New Roman" panose="02020603050405020304" pitchFamily="18" charset="0"/>
                <a:ea typeface="宋体" panose="02010600030101010101" pitchFamily="2" charset="-122"/>
              </a:rPr>
              <a:t>Products &amp; Services </a:t>
            </a:r>
            <a:endParaRPr lang="en-US" altLang="zh-CN" sz="2000" dirty="0">
              <a:latin typeface="Times New Roman" panose="02020603050405020304" pitchFamily="18" charset="0"/>
              <a:ea typeface="宋体" panose="02010600030101010101" pitchFamily="2" charset="-122"/>
            </a:endParaRPr>
          </a:p>
          <a:p>
            <a:pPr eaLnBrk="1" hangingPunct="1">
              <a:lnSpc>
                <a:spcPct val="100000"/>
              </a:lnSpc>
            </a:pPr>
            <a:r>
              <a:rPr lang="en-US" altLang="zh-CN" sz="2000" dirty="0">
                <a:latin typeface="Times New Roman" panose="02020603050405020304" pitchFamily="18" charset="0"/>
                <a:ea typeface="宋体" panose="02010600030101010101" pitchFamily="2" charset="-122"/>
              </a:rPr>
              <a:t>3. </a:t>
            </a:r>
            <a:r>
              <a:rPr lang="zh-CN" altLang="en-US" sz="2000" dirty="0">
                <a:latin typeface="Times New Roman" panose="02020603050405020304" pitchFamily="18" charset="0"/>
                <a:ea typeface="宋体" panose="02010600030101010101" pitchFamily="2" charset="-122"/>
              </a:rPr>
              <a:t>联系我们	         </a:t>
            </a:r>
            <a:r>
              <a:rPr lang="en-US" altLang="zh-CN" sz="2000" dirty="0">
                <a:latin typeface="Times New Roman" panose="02020603050405020304" pitchFamily="18" charset="0"/>
                <a:ea typeface="宋体" panose="02010600030101010101" pitchFamily="2" charset="-122"/>
              </a:rPr>
              <a:t>	Contact Us	 </a:t>
            </a:r>
            <a:endParaRPr lang="en-US" altLang="zh-CN" sz="2000" dirty="0">
              <a:latin typeface="Times New Roman" panose="02020603050405020304" pitchFamily="18" charset="0"/>
              <a:ea typeface="宋体" panose="02010600030101010101" pitchFamily="2" charset="-122"/>
            </a:endParaRPr>
          </a:p>
          <a:p>
            <a:pPr eaLnBrk="1" hangingPunct="1">
              <a:lnSpc>
                <a:spcPct val="100000"/>
              </a:lnSpc>
            </a:pPr>
            <a:r>
              <a:rPr lang="en-US" altLang="zh-CN" sz="2000" dirty="0">
                <a:latin typeface="Times New Roman" panose="02020603050405020304" pitchFamily="18" charset="0"/>
                <a:ea typeface="宋体" panose="02010600030101010101" pitchFamily="2" charset="-122"/>
              </a:rPr>
              <a:t>4. </a:t>
            </a:r>
            <a:r>
              <a:rPr lang="zh-CN" altLang="en-US" sz="2000" dirty="0">
                <a:latin typeface="Times New Roman" panose="02020603050405020304" pitchFamily="18" charset="0"/>
                <a:ea typeface="宋体" panose="02010600030101010101" pitchFamily="2" charset="-122"/>
              </a:rPr>
              <a:t>附件配件	         </a:t>
            </a:r>
            <a:r>
              <a:rPr lang="en-US" altLang="zh-CN" sz="2000" dirty="0">
                <a:latin typeface="Times New Roman" panose="02020603050405020304" pitchFamily="18" charset="0"/>
                <a:ea typeface="宋体" panose="02010600030101010101" pitchFamily="2" charset="-122"/>
              </a:rPr>
              <a:t>	Accessories </a:t>
            </a:r>
            <a:endParaRPr lang="en-US" altLang="zh-CN" sz="2000" dirty="0">
              <a:latin typeface="Times New Roman" panose="02020603050405020304" pitchFamily="18" charset="0"/>
              <a:ea typeface="宋体" panose="02010600030101010101" pitchFamily="2" charset="-122"/>
            </a:endParaRPr>
          </a:p>
          <a:p>
            <a:pPr eaLnBrk="1" hangingPunct="1">
              <a:lnSpc>
                <a:spcPct val="100000"/>
              </a:lnSpc>
            </a:pPr>
            <a:r>
              <a:rPr lang="en-US" altLang="zh-CN" sz="2000" dirty="0">
                <a:latin typeface="Times New Roman" panose="02020603050405020304" pitchFamily="18" charset="0"/>
                <a:ea typeface="宋体" panose="02010600030101010101" pitchFamily="2" charset="-122"/>
              </a:rPr>
              <a:t>5. </a:t>
            </a:r>
            <a:r>
              <a:rPr lang="zh-CN" altLang="en-US" sz="2000" dirty="0">
                <a:latin typeface="Times New Roman" panose="02020603050405020304" pitchFamily="18" charset="0"/>
                <a:ea typeface="宋体" panose="02010600030101010101" pitchFamily="2" charset="-122"/>
              </a:rPr>
              <a:t>企业动态	         </a:t>
            </a:r>
            <a:r>
              <a:rPr lang="en-US" altLang="zh-CN" sz="2000" dirty="0">
                <a:latin typeface="Times New Roman" panose="02020603050405020304" pitchFamily="18" charset="0"/>
                <a:ea typeface="宋体" panose="02010600030101010101" pitchFamily="2" charset="-122"/>
              </a:rPr>
              <a:t>	What’s New	 </a:t>
            </a:r>
            <a:endParaRPr lang="en-US" altLang="zh-CN" sz="2000" dirty="0">
              <a:latin typeface="Times New Roman" panose="02020603050405020304" pitchFamily="18" charset="0"/>
              <a:ea typeface="宋体" panose="02010600030101010101" pitchFamily="2" charset="-122"/>
            </a:endParaRPr>
          </a:p>
          <a:p>
            <a:pPr eaLnBrk="1" hangingPunct="1">
              <a:lnSpc>
                <a:spcPct val="100000"/>
              </a:lnSpc>
            </a:pPr>
            <a:r>
              <a:rPr lang="en-US" altLang="zh-CN" sz="2000" dirty="0">
                <a:latin typeface="Times New Roman" panose="02020603050405020304" pitchFamily="18" charset="0"/>
                <a:ea typeface="宋体" panose="02010600030101010101" pitchFamily="2" charset="-122"/>
              </a:rPr>
              <a:t>6. </a:t>
            </a:r>
            <a:r>
              <a:rPr lang="zh-CN" altLang="en-US" sz="2000" dirty="0">
                <a:latin typeface="Times New Roman" panose="02020603050405020304" pitchFamily="18" charset="0"/>
                <a:ea typeface="宋体" panose="02010600030101010101" pitchFamily="2" charset="-122"/>
              </a:rPr>
              <a:t>相关链接	         </a:t>
            </a:r>
            <a:r>
              <a:rPr lang="en-US" altLang="zh-CN" sz="2000" dirty="0">
                <a:latin typeface="Times New Roman" panose="02020603050405020304" pitchFamily="18" charset="0"/>
                <a:ea typeface="宋体" panose="02010600030101010101" pitchFamily="2" charset="-122"/>
              </a:rPr>
              <a:t>	Links/Quick Links</a:t>
            </a:r>
            <a:endParaRPr lang="en-US" altLang="zh-CN" sz="2000" dirty="0">
              <a:latin typeface="Times New Roman" panose="02020603050405020304" pitchFamily="18" charset="0"/>
              <a:ea typeface="宋体" panose="02010600030101010101" pitchFamily="2" charset="-122"/>
            </a:endParaRPr>
          </a:p>
          <a:p>
            <a:pPr eaLnBrk="1" hangingPunct="1">
              <a:lnSpc>
                <a:spcPct val="100000"/>
              </a:lnSpc>
            </a:pPr>
            <a:r>
              <a:rPr lang="en-US" altLang="zh-CN" sz="2000" dirty="0">
                <a:latin typeface="Times New Roman" panose="02020603050405020304" pitchFamily="18" charset="0"/>
                <a:ea typeface="宋体" panose="02010600030101010101" pitchFamily="2" charset="-122"/>
              </a:rPr>
              <a:t>7. </a:t>
            </a:r>
            <a:r>
              <a:rPr lang="zh-CN" altLang="en-US" sz="2000" dirty="0">
                <a:latin typeface="Times New Roman" panose="02020603050405020304" pitchFamily="18" charset="0"/>
                <a:ea typeface="宋体" panose="02010600030101010101" pitchFamily="2" charset="-122"/>
              </a:rPr>
              <a:t>诚聘英才                 </a:t>
            </a:r>
            <a:r>
              <a:rPr lang="en-US" altLang="zh-CN" sz="2000" dirty="0">
                <a:latin typeface="Times New Roman" panose="02020603050405020304" pitchFamily="18" charset="0"/>
                <a:ea typeface="宋体" panose="02010600030101010101" pitchFamily="2" charset="-122"/>
              </a:rPr>
              <a:t>Jobs	 </a:t>
            </a:r>
            <a:endParaRPr lang="en-US" altLang="zh-CN" sz="2000" dirty="0">
              <a:latin typeface="Times New Roman" panose="02020603050405020304" pitchFamily="18" charset="0"/>
              <a:ea typeface="宋体" panose="02010600030101010101" pitchFamily="2" charset="-122"/>
            </a:endParaRPr>
          </a:p>
          <a:p>
            <a:pPr eaLnBrk="1" hangingPunct="1">
              <a:lnSpc>
                <a:spcPct val="100000"/>
              </a:lnSpc>
            </a:pPr>
            <a:r>
              <a:rPr lang="en-US" altLang="zh-CN" sz="2000" dirty="0">
                <a:latin typeface="Times New Roman" panose="02020603050405020304" pitchFamily="18" charset="0"/>
                <a:ea typeface="宋体" panose="02010600030101010101" pitchFamily="2" charset="-122"/>
              </a:rPr>
              <a:t>8. </a:t>
            </a:r>
            <a:r>
              <a:rPr lang="zh-CN" altLang="en-US" sz="2000" dirty="0">
                <a:latin typeface="Times New Roman" panose="02020603050405020304" pitchFamily="18" charset="0"/>
                <a:ea typeface="宋体" panose="02010600030101010101" pitchFamily="2" charset="-122"/>
              </a:rPr>
              <a:t>公司概况	         </a:t>
            </a:r>
            <a:r>
              <a:rPr lang="en-US" altLang="zh-CN" sz="2000" dirty="0">
                <a:latin typeface="Times New Roman" panose="02020603050405020304" pitchFamily="18" charset="0"/>
                <a:ea typeface="宋体" panose="02010600030101010101" pitchFamily="2" charset="-122"/>
              </a:rPr>
              <a:t>	Company Profile</a:t>
            </a:r>
            <a:endParaRPr lang="en-US" altLang="zh-CN" sz="2000" dirty="0">
              <a:latin typeface="Times New Roman" panose="02020603050405020304" pitchFamily="18" charset="0"/>
              <a:ea typeface="宋体" panose="02010600030101010101" pitchFamily="2" charset="-122"/>
            </a:endParaRPr>
          </a:p>
          <a:p>
            <a:pPr eaLnBrk="1" hangingPunct="1">
              <a:lnSpc>
                <a:spcPct val="100000"/>
              </a:lnSpc>
            </a:pPr>
            <a:r>
              <a:rPr lang="en-US" altLang="zh-CN" sz="2000" dirty="0">
                <a:latin typeface="Times New Roman" panose="02020603050405020304" pitchFamily="18" charset="0"/>
                <a:ea typeface="宋体" panose="02010600030101010101" pitchFamily="2" charset="-122"/>
              </a:rPr>
              <a:t>9. </a:t>
            </a:r>
            <a:r>
              <a:rPr lang="zh-CN" altLang="en-US" sz="2000" dirty="0">
                <a:latin typeface="Times New Roman" panose="02020603050405020304" pitchFamily="18" charset="0"/>
                <a:ea typeface="宋体" panose="02010600030101010101" pitchFamily="2" charset="-122"/>
              </a:rPr>
              <a:t>投资者关系             </a:t>
            </a:r>
            <a:r>
              <a:rPr lang="en-US" altLang="zh-CN" sz="2000" dirty="0">
                <a:latin typeface="Times New Roman" panose="02020603050405020304" pitchFamily="18" charset="0"/>
                <a:ea typeface="宋体" panose="02010600030101010101" pitchFamily="2" charset="-122"/>
              </a:rPr>
              <a:t>Investor Relations </a:t>
            </a:r>
            <a:endParaRPr lang="en-US" altLang="zh-CN" sz="2000" dirty="0">
              <a:latin typeface="Times New Roman" panose="02020603050405020304" pitchFamily="18" charset="0"/>
              <a:ea typeface="宋体" panose="02010600030101010101" pitchFamily="2" charset="-122"/>
            </a:endParaRPr>
          </a:p>
          <a:p>
            <a:pPr eaLnBrk="1" hangingPunct="1">
              <a:lnSpc>
                <a:spcPct val="100000"/>
              </a:lnSpc>
            </a:pPr>
            <a:r>
              <a:rPr lang="en-US" altLang="zh-CN" sz="2000" dirty="0">
                <a:latin typeface="Times New Roman" panose="02020603050405020304" pitchFamily="18" charset="0"/>
                <a:ea typeface="宋体" panose="02010600030101010101" pitchFamily="2" charset="-122"/>
              </a:rPr>
              <a:t>10. </a:t>
            </a:r>
            <a:r>
              <a:rPr lang="zh-CN" altLang="en-US" sz="2000" dirty="0">
                <a:latin typeface="Times New Roman" panose="02020603050405020304" pitchFamily="18" charset="0"/>
                <a:ea typeface="宋体" panose="02010600030101010101" pitchFamily="2" charset="-122"/>
              </a:rPr>
              <a:t>隐私保护		 </a:t>
            </a:r>
            <a:r>
              <a:rPr lang="en-US" altLang="zh-CN" sz="2000" dirty="0">
                <a:latin typeface="Times New Roman" panose="02020603050405020304" pitchFamily="18" charset="0"/>
                <a:ea typeface="宋体" panose="02010600030101010101" pitchFamily="2" charset="-122"/>
              </a:rPr>
              <a:t>Privacy</a:t>
            </a:r>
            <a:endParaRPr lang="en-US" altLang="zh-CN" sz="2000" dirty="0">
              <a:latin typeface="Times New Roman" panose="02020603050405020304" pitchFamily="18" charset="0"/>
              <a:ea typeface="宋体" panose="02010600030101010101" pitchFamily="2" charset="-122"/>
            </a:endParaRPr>
          </a:p>
        </p:txBody>
      </p:sp>
    </p:spTree>
  </p:cSld>
  <p:clrMapOvr>
    <a:masterClrMapping/>
  </p:clrMapOvr>
  <p:transition>
    <p:fade/>
  </p:transition>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0353" name="Rectangle 2"/>
          <p:cNvSpPr>
            <a:spLocks noGrp="1"/>
          </p:cNvSpPr>
          <p:nvPr>
            <p:ph type="title"/>
          </p:nvPr>
        </p:nvSpPr>
        <p:spPr>
          <a:xfrm>
            <a:off x="2227580" y="1052830"/>
            <a:ext cx="8990965" cy="1143000"/>
          </a:xfrm>
        </p:spPr>
        <p:txBody>
          <a:bodyPr vert="horz" wrap="square" lIns="91440" tIns="45720" rIns="91440" bIns="45720" anchor="b" anchorCtr="0"/>
          <a:p>
            <a:pPr eaLnBrk="1" hangingPunct="1"/>
            <a:r>
              <a:rPr lang="en-US" altLang="zh-CN" sz="3200" b="1" dirty="0">
                <a:latin typeface="Times New Roman" panose="02020603050405020304" pitchFamily="18" charset="0"/>
                <a:ea typeface="宋体" panose="02010600030101010101" pitchFamily="2" charset="-122"/>
              </a:rPr>
              <a:t>Task IV  </a:t>
            </a:r>
            <a:r>
              <a:rPr lang="zh-CN" altLang="en-US" sz="3200" b="1" dirty="0">
                <a:latin typeface="Times New Roman" panose="02020603050405020304" pitchFamily="18" charset="0"/>
                <a:ea typeface="宋体" panose="02010600030101010101" pitchFamily="2" charset="-122"/>
              </a:rPr>
              <a:t>分析下面一段企业宣传文字及其原译，看看有何问题，并进行改译。 </a:t>
            </a:r>
            <a:endParaRPr lang="zh-CN" altLang="en-US" sz="3200" b="1" dirty="0">
              <a:latin typeface="Times New Roman" panose="02020603050405020304" pitchFamily="18" charset="0"/>
              <a:ea typeface="宋体" panose="02010600030101010101" pitchFamily="2" charset="-122"/>
            </a:endParaRPr>
          </a:p>
        </p:txBody>
      </p:sp>
      <p:sp>
        <p:nvSpPr>
          <p:cNvPr id="100354" name="Rectangle 3"/>
          <p:cNvSpPr>
            <a:spLocks noGrp="1"/>
          </p:cNvSpPr>
          <p:nvPr>
            <p:ph type="body" idx="4294967295"/>
          </p:nvPr>
        </p:nvSpPr>
        <p:spPr>
          <a:xfrm>
            <a:off x="2003425" y="2492375"/>
            <a:ext cx="9413240" cy="4537075"/>
          </a:xfrm>
        </p:spPr>
        <p:txBody>
          <a:bodyPr vert="horz" wrap="square" lIns="91440" tIns="45720" rIns="91440" bIns="45720" anchor="t" anchorCtr="0"/>
          <a:p>
            <a:pPr eaLnBrk="1" hangingPunct="1">
              <a:lnSpc>
                <a:spcPct val="130000"/>
              </a:lnSpc>
            </a:pPr>
            <a:r>
              <a:rPr lang="zh-CN" altLang="en-US" sz="2000" dirty="0">
                <a:latin typeface="Times New Roman" panose="02020603050405020304" pitchFamily="18" charset="0"/>
                <a:ea typeface="宋体" panose="02010600030101010101" pitchFamily="2" charset="-122"/>
              </a:rPr>
              <a:t>原文：深圳大光礼品有限公司是一家中外合资的综合性经济实体，为国内首家专业生产、经营各类高中档礼品精品、旅游纪念品、宾馆客房服务系列专用品之企业。</a:t>
            </a:r>
            <a:endParaRPr lang="zh-CN" altLang="en-US" sz="2000" dirty="0">
              <a:latin typeface="Times New Roman" panose="02020603050405020304" pitchFamily="18" charset="0"/>
              <a:ea typeface="宋体" panose="02010600030101010101" pitchFamily="2" charset="-122"/>
            </a:endParaRPr>
          </a:p>
          <a:p>
            <a:pPr eaLnBrk="1" hangingPunct="1">
              <a:lnSpc>
                <a:spcPct val="130000"/>
              </a:lnSpc>
            </a:pPr>
            <a:r>
              <a:rPr lang="zh-CN" altLang="en-US" sz="2000" dirty="0">
                <a:latin typeface="Times New Roman" panose="02020603050405020304" pitchFamily="18" charset="0"/>
                <a:ea typeface="宋体" panose="02010600030101010101" pitchFamily="2" charset="-122"/>
              </a:rPr>
              <a:t>原译：</a:t>
            </a:r>
            <a:r>
              <a:rPr lang="en-US" altLang="zh-CN" sz="2000" dirty="0">
                <a:latin typeface="Times New Roman" panose="02020603050405020304" pitchFamily="18" charset="0"/>
                <a:ea typeface="宋体" panose="02010600030101010101" pitchFamily="2" charset="-122"/>
              </a:rPr>
              <a:t>Shenzhen Taikong Gift Co. Ltd. is a jointly ventured comprehensive economic entity, and the first domestic enterprise which specializes in producing and dealing with different kinds of high-grade and intermediate choice gifts and souvenirs, tourist souvenirs and serial appliances for guestrooms in hotel.</a:t>
            </a:r>
            <a:endParaRPr lang="en-US" altLang="zh-CN" sz="2000" dirty="0">
              <a:latin typeface="Times New Roman" panose="02020603050405020304" pitchFamily="18" charset="0"/>
              <a:ea typeface="宋体" panose="02010600030101010101" pitchFamily="2" charset="-122"/>
            </a:endParaRPr>
          </a:p>
          <a:p>
            <a:pPr eaLnBrk="1" hangingPunct="1">
              <a:lnSpc>
                <a:spcPct val="80000"/>
              </a:lnSpc>
            </a:pPr>
            <a:endParaRPr lang="en-US" altLang="zh-CN" sz="2000" dirty="0">
              <a:latin typeface="Times New Roman" panose="02020603050405020304" pitchFamily="18" charset="0"/>
              <a:ea typeface="宋体" panose="02010600030101010101" pitchFamily="2" charset="-122"/>
            </a:endParaRPr>
          </a:p>
        </p:txBody>
      </p:sp>
    </p:spTree>
  </p:cSld>
  <p:clrMapOvr>
    <a:masterClrMapping/>
  </p:clrMapOvr>
  <p:transition>
    <p:fade/>
  </p:transition>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1377" name="Rectangle 2"/>
          <p:cNvSpPr>
            <a:spLocks noGrp="1"/>
          </p:cNvSpPr>
          <p:nvPr>
            <p:ph type="title"/>
          </p:nvPr>
        </p:nvSpPr>
        <p:spPr>
          <a:xfrm>
            <a:off x="3143250" y="836613"/>
            <a:ext cx="7313613" cy="1143000"/>
          </a:xfrm>
        </p:spPr>
        <p:txBody>
          <a:bodyPr vert="horz" wrap="square" lIns="91440" tIns="45720" rIns="91440" bIns="45720" anchor="b" anchorCtr="0"/>
          <a:p>
            <a:pPr eaLnBrk="1" hangingPunct="1"/>
            <a:r>
              <a:rPr lang="zh-CN" altLang="en-US" b="1" dirty="0">
                <a:latin typeface="Times New Roman" panose="02020603050405020304" pitchFamily="18" charset="0"/>
                <a:ea typeface="宋体" panose="02010600030101010101" pitchFamily="2" charset="-122"/>
              </a:rPr>
              <a:t>改译：</a:t>
            </a:r>
            <a:endParaRPr lang="zh-CN" altLang="en-US" b="1" dirty="0">
              <a:latin typeface="Times New Roman" panose="02020603050405020304" pitchFamily="18" charset="0"/>
              <a:ea typeface="宋体" panose="02010600030101010101" pitchFamily="2" charset="-122"/>
            </a:endParaRPr>
          </a:p>
        </p:txBody>
      </p:sp>
      <p:sp>
        <p:nvSpPr>
          <p:cNvPr id="101378" name="Rectangle 3"/>
          <p:cNvSpPr>
            <a:spLocks noGrp="1"/>
          </p:cNvSpPr>
          <p:nvPr>
            <p:ph type="body" idx="4294967295"/>
          </p:nvPr>
        </p:nvSpPr>
        <p:spPr>
          <a:xfrm>
            <a:off x="1877695" y="2633980"/>
            <a:ext cx="9669780" cy="3536950"/>
          </a:xfrm>
        </p:spPr>
        <p:txBody>
          <a:bodyPr vert="horz" wrap="square" lIns="91440" tIns="45720" rIns="91440" bIns="45720" anchor="t" anchorCtr="0"/>
          <a:p>
            <a:pPr eaLnBrk="1" hangingPunct="1">
              <a:lnSpc>
                <a:spcPct val="120000"/>
              </a:lnSpc>
            </a:pPr>
            <a:r>
              <a:rPr lang="en-US" altLang="zh-CN" sz="2000" dirty="0">
                <a:solidFill>
                  <a:schemeClr val="tx2"/>
                </a:solidFill>
                <a:latin typeface="Times New Roman" panose="02020603050405020304" pitchFamily="18" charset="0"/>
                <a:ea typeface="宋体" panose="02010600030101010101" pitchFamily="2" charset="-122"/>
              </a:rPr>
              <a:t>Shenzhen Taikong Gift Co. Ltd. is a joint venture</a:t>
            </a:r>
            <a:r>
              <a:rPr lang="zh-CN" altLang="en-US" sz="2000" dirty="0">
                <a:solidFill>
                  <a:schemeClr val="tx2"/>
                </a:solidFill>
                <a:latin typeface="Times New Roman" panose="02020603050405020304" pitchFamily="18" charset="0"/>
                <a:ea typeface="宋体" panose="02010600030101010101" pitchFamily="2" charset="-122"/>
              </a:rPr>
              <a:t>，</a:t>
            </a:r>
            <a:r>
              <a:rPr lang="en-US" altLang="zh-CN" sz="2000" dirty="0">
                <a:solidFill>
                  <a:schemeClr val="tx2"/>
                </a:solidFill>
                <a:latin typeface="Times New Roman" panose="02020603050405020304" pitchFamily="18" charset="0"/>
                <a:ea typeface="宋体" panose="02010600030101010101" pitchFamily="2" charset="-122"/>
              </a:rPr>
              <a:t>the first domestic enterprise which specializes in high-grade and intermediate gifts</a:t>
            </a:r>
            <a:r>
              <a:rPr lang="zh-CN" altLang="en-US" sz="2000" dirty="0">
                <a:solidFill>
                  <a:schemeClr val="tx2"/>
                </a:solidFill>
                <a:latin typeface="Times New Roman" panose="02020603050405020304" pitchFamily="18" charset="0"/>
                <a:ea typeface="宋体" panose="02010600030101010101" pitchFamily="2" charset="-122"/>
              </a:rPr>
              <a:t>，</a:t>
            </a:r>
            <a:r>
              <a:rPr lang="en-US" altLang="zh-CN" sz="2000" dirty="0">
                <a:solidFill>
                  <a:schemeClr val="tx2"/>
                </a:solidFill>
                <a:latin typeface="Times New Roman" panose="02020603050405020304" pitchFamily="18" charset="0"/>
                <a:ea typeface="宋体" panose="02010600030101010101" pitchFamily="2" charset="-122"/>
              </a:rPr>
              <a:t>tourist souvenirs and serial appliances for guestrooms in hotel.</a:t>
            </a:r>
            <a:endParaRPr lang="en-US" altLang="zh-CN" sz="2000" dirty="0">
              <a:solidFill>
                <a:schemeClr val="tx2"/>
              </a:solidFill>
              <a:latin typeface="Times New Roman" panose="02020603050405020304" pitchFamily="18" charset="0"/>
              <a:ea typeface="宋体" panose="02010600030101010101" pitchFamily="2" charset="-122"/>
            </a:endParaRPr>
          </a:p>
          <a:p>
            <a:pPr eaLnBrk="1" hangingPunct="1">
              <a:lnSpc>
                <a:spcPct val="120000"/>
              </a:lnSpc>
            </a:pPr>
            <a:r>
              <a:rPr lang="en-US" altLang="zh-CN" sz="2000" dirty="0">
                <a:solidFill>
                  <a:schemeClr val="tx2"/>
                </a:solidFill>
                <a:latin typeface="Times New Roman" panose="02020603050405020304" pitchFamily="18" charset="0"/>
                <a:ea typeface="宋体" panose="02010600030101010101" pitchFamily="2" charset="-122"/>
              </a:rPr>
              <a:t>【</a:t>
            </a:r>
            <a:r>
              <a:rPr lang="zh-CN" altLang="en-US" sz="2000" dirty="0">
                <a:solidFill>
                  <a:schemeClr val="tx2"/>
                </a:solidFill>
                <a:latin typeface="Times New Roman" panose="02020603050405020304" pitchFamily="18" charset="0"/>
                <a:ea typeface="宋体" panose="02010600030101010101" pitchFamily="2" charset="-122"/>
              </a:rPr>
              <a:t>解析</a:t>
            </a:r>
            <a:r>
              <a:rPr lang="en-US" altLang="zh-CN" sz="2000" dirty="0">
                <a:solidFill>
                  <a:schemeClr val="tx2"/>
                </a:solidFill>
                <a:latin typeface="Times New Roman" panose="02020603050405020304" pitchFamily="18" charset="0"/>
                <a:ea typeface="宋体" panose="02010600030101010101" pitchFamily="2" charset="-122"/>
              </a:rPr>
              <a:t>】</a:t>
            </a:r>
            <a:r>
              <a:rPr lang="zh-CN" altLang="en-US" sz="2000" dirty="0">
                <a:latin typeface="Times New Roman" panose="02020603050405020304" pitchFamily="18" charset="0"/>
                <a:ea typeface="宋体" panose="02010600030101010101" pitchFamily="2" charset="-122"/>
              </a:rPr>
              <a:t>不当之处有四点：第一，</a:t>
            </a:r>
            <a:r>
              <a:rPr lang="en-US" altLang="zh-CN" sz="2000" dirty="0">
                <a:latin typeface="Times New Roman" panose="02020603050405020304" pitchFamily="18" charset="0"/>
                <a:ea typeface="宋体" panose="02010600030101010101" pitchFamily="2" charset="-122"/>
              </a:rPr>
              <a:t>economic entity</a:t>
            </a:r>
            <a:r>
              <a:rPr lang="zh-CN" altLang="en-US" sz="2000" dirty="0">
                <a:latin typeface="Times New Roman" panose="02020603050405020304" pitchFamily="18" charset="0"/>
                <a:ea typeface="宋体" panose="02010600030101010101" pitchFamily="2" charset="-122"/>
              </a:rPr>
              <a:t>与</a:t>
            </a:r>
            <a:r>
              <a:rPr lang="en-US" altLang="zh-CN" sz="2000" dirty="0">
                <a:latin typeface="Times New Roman" panose="02020603050405020304" pitchFamily="18" charset="0"/>
                <a:ea typeface="宋体" panose="02010600030101010101" pitchFamily="2" charset="-122"/>
              </a:rPr>
              <a:t>enterprise</a:t>
            </a:r>
            <a:r>
              <a:rPr lang="zh-CN" altLang="en-US" sz="2000" dirty="0">
                <a:latin typeface="Times New Roman" panose="02020603050405020304" pitchFamily="18" charset="0"/>
                <a:ea typeface="宋体" panose="02010600030101010101" pitchFamily="2" charset="-122"/>
              </a:rPr>
              <a:t>语义重复，哪个企业不是一个经济实体？第二，</a:t>
            </a:r>
            <a:r>
              <a:rPr lang="en-US" altLang="zh-CN" sz="2000" dirty="0">
                <a:latin typeface="Times New Roman" panose="02020603050405020304" pitchFamily="18" charset="0"/>
                <a:ea typeface="宋体" panose="02010600030101010101" pitchFamily="2" charset="-122"/>
              </a:rPr>
              <a:t>producing</a:t>
            </a:r>
            <a:r>
              <a:rPr lang="zh-CN" altLang="en-US" sz="2000" dirty="0">
                <a:latin typeface="Times New Roman" panose="02020603050405020304" pitchFamily="18" charset="0"/>
                <a:ea typeface="宋体" panose="02010600030101010101" pitchFamily="2" charset="-122"/>
              </a:rPr>
              <a:t>，</a:t>
            </a:r>
            <a:r>
              <a:rPr lang="en-US" altLang="zh-CN" sz="2000" dirty="0">
                <a:latin typeface="Times New Roman" panose="02020603050405020304" pitchFamily="18" charset="0"/>
                <a:ea typeface="宋体" panose="02010600030101010101" pitchFamily="2" charset="-122"/>
              </a:rPr>
              <a:t>dealing with</a:t>
            </a:r>
            <a:r>
              <a:rPr lang="zh-CN" altLang="en-US" sz="2000" dirty="0">
                <a:latin typeface="Times New Roman" panose="02020603050405020304" pitchFamily="18" charset="0"/>
                <a:ea typeface="宋体" panose="02010600030101010101" pitchFamily="2" charset="-122"/>
              </a:rPr>
              <a:t>，</a:t>
            </a:r>
            <a:r>
              <a:rPr lang="en-US" altLang="zh-CN" sz="2000" dirty="0">
                <a:latin typeface="Times New Roman" panose="02020603050405020304" pitchFamily="18" charset="0"/>
                <a:ea typeface="宋体" panose="02010600030101010101" pitchFamily="2" charset="-122"/>
              </a:rPr>
              <a:t>specializes in</a:t>
            </a:r>
            <a:r>
              <a:rPr lang="zh-CN" altLang="en-US" sz="2000" dirty="0">
                <a:latin typeface="Times New Roman" panose="02020603050405020304" pitchFamily="18" charset="0"/>
                <a:ea typeface="宋体" panose="02010600030101010101" pitchFamily="2" charset="-122"/>
              </a:rPr>
              <a:t>三者语义重复。第三，礼品包括了精品，故</a:t>
            </a:r>
            <a:r>
              <a:rPr lang="en-US" altLang="zh-CN" sz="2000" dirty="0">
                <a:latin typeface="Times New Roman" panose="02020603050405020304" pitchFamily="18" charset="0"/>
                <a:ea typeface="宋体" panose="02010600030101010101" pitchFamily="2" charset="-122"/>
              </a:rPr>
              <a:t>choice gifts</a:t>
            </a:r>
            <a:r>
              <a:rPr lang="zh-CN" altLang="en-US" sz="2000" dirty="0">
                <a:latin typeface="Times New Roman" panose="02020603050405020304" pitchFamily="18" charset="0"/>
                <a:ea typeface="宋体" panose="02010600030101010101" pitchFamily="2" charset="-122"/>
              </a:rPr>
              <a:t>用</a:t>
            </a:r>
            <a:r>
              <a:rPr lang="en-US" altLang="zh-CN" sz="2000" dirty="0">
                <a:latin typeface="Times New Roman" panose="02020603050405020304" pitchFamily="18" charset="0"/>
                <a:ea typeface="宋体" panose="02010600030101010101" pitchFamily="2" charset="-122"/>
              </a:rPr>
              <a:t>gifts</a:t>
            </a:r>
            <a:r>
              <a:rPr lang="zh-CN" altLang="en-US" sz="2000" dirty="0">
                <a:latin typeface="Times New Roman" panose="02020603050405020304" pitchFamily="18" charset="0"/>
                <a:ea typeface="宋体" panose="02010600030101010101" pitchFamily="2" charset="-122"/>
              </a:rPr>
              <a:t>一词即可。第四，纪念品就包括了旅游纪念品，故</a:t>
            </a:r>
            <a:r>
              <a:rPr lang="en-US" altLang="zh-CN" sz="2000" dirty="0">
                <a:latin typeface="Times New Roman" panose="02020603050405020304" pitchFamily="18" charset="0"/>
                <a:ea typeface="宋体" panose="02010600030101010101" pitchFamily="2" charset="-122"/>
              </a:rPr>
              <a:t>souvenirs</a:t>
            </a:r>
            <a:r>
              <a:rPr lang="zh-CN" altLang="en-US" sz="2000" dirty="0">
                <a:latin typeface="Times New Roman" panose="02020603050405020304" pitchFamily="18" charset="0"/>
                <a:ea typeface="宋体" panose="02010600030101010101" pitchFamily="2" charset="-122"/>
              </a:rPr>
              <a:t>与</a:t>
            </a:r>
            <a:r>
              <a:rPr lang="en-US" altLang="zh-CN" sz="2000" dirty="0">
                <a:latin typeface="Times New Roman" panose="02020603050405020304" pitchFamily="18" charset="0"/>
                <a:ea typeface="宋体" panose="02010600030101010101" pitchFamily="2" charset="-122"/>
              </a:rPr>
              <a:t>tourist souvenirs</a:t>
            </a:r>
            <a:r>
              <a:rPr lang="zh-CN" altLang="en-US" sz="2000" dirty="0">
                <a:latin typeface="Times New Roman" panose="02020603050405020304" pitchFamily="18" charset="0"/>
                <a:ea typeface="宋体" panose="02010600030101010101" pitchFamily="2" charset="-122"/>
              </a:rPr>
              <a:t>保留后者即可。</a:t>
            </a:r>
            <a:endParaRPr lang="zh-CN" altLang="en-US" sz="2000" dirty="0">
              <a:latin typeface="Times New Roman" panose="02020603050405020304" pitchFamily="18" charset="0"/>
              <a:ea typeface="宋体" panose="02010600030101010101" pitchFamily="2" charset="-122"/>
            </a:endParaRPr>
          </a:p>
        </p:txBody>
      </p:sp>
    </p:spTree>
  </p:cSld>
  <p:clrMapOvr>
    <a:masterClrMapping/>
  </p:clrMapOvr>
  <p:transition>
    <p:fade/>
  </p:transition>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01" name="Rectangle 2"/>
          <p:cNvSpPr>
            <a:spLocks noGrp="1"/>
          </p:cNvSpPr>
          <p:nvPr>
            <p:ph type="title"/>
          </p:nvPr>
        </p:nvSpPr>
        <p:spPr>
          <a:xfrm>
            <a:off x="1919605" y="1341120"/>
            <a:ext cx="9484360" cy="917575"/>
          </a:xfrm>
        </p:spPr>
        <p:txBody>
          <a:bodyPr vert="horz" wrap="square" lIns="91440" tIns="45720" rIns="91440" bIns="45720" anchor="b" anchorCtr="0"/>
          <a:p>
            <a:pPr eaLnBrk="1" hangingPunct="1"/>
            <a:r>
              <a:rPr lang="en-US" altLang="zh-CN" sz="3200" b="1" dirty="0">
                <a:latin typeface="Times New Roman" panose="02020603050405020304" pitchFamily="18" charset="0"/>
                <a:ea typeface="宋体" panose="02010600030101010101" pitchFamily="2" charset="-122"/>
              </a:rPr>
              <a:t>Task V  </a:t>
            </a:r>
            <a:r>
              <a:rPr lang="zh-CN" altLang="en-US" sz="3200" b="1" dirty="0">
                <a:latin typeface="Times New Roman" panose="02020603050405020304" pitchFamily="18" charset="0"/>
                <a:ea typeface="宋体" panose="02010600030101010101" pitchFamily="2" charset="-122"/>
              </a:rPr>
              <a:t>分析下面一段企业宣传文字的两种翻译，看看哪种更好。</a:t>
            </a:r>
            <a:endParaRPr lang="zh-CN" altLang="en-US" sz="3200" b="1" dirty="0">
              <a:latin typeface="Times New Roman" panose="02020603050405020304" pitchFamily="18" charset="0"/>
              <a:ea typeface="宋体" panose="02010600030101010101" pitchFamily="2" charset="-122"/>
            </a:endParaRPr>
          </a:p>
        </p:txBody>
      </p:sp>
      <p:sp>
        <p:nvSpPr>
          <p:cNvPr id="102402" name="Rectangle 3"/>
          <p:cNvSpPr>
            <a:spLocks noGrp="1"/>
          </p:cNvSpPr>
          <p:nvPr>
            <p:ph type="body" idx="4294967295"/>
          </p:nvPr>
        </p:nvSpPr>
        <p:spPr>
          <a:xfrm>
            <a:off x="2063750" y="2637155"/>
            <a:ext cx="9571990" cy="2897505"/>
          </a:xfrm>
        </p:spPr>
        <p:txBody>
          <a:bodyPr vert="horz" wrap="square" lIns="91440" tIns="45720" rIns="91440" bIns="45720" anchor="t" anchorCtr="0"/>
          <a:p>
            <a:pPr eaLnBrk="1" hangingPunct="1">
              <a:lnSpc>
                <a:spcPct val="150000"/>
              </a:lnSpc>
            </a:pPr>
            <a:r>
              <a:rPr lang="zh-CN" altLang="en-US" sz="2000" dirty="0">
                <a:latin typeface="Times New Roman" panose="02020603050405020304" pitchFamily="18" charset="0"/>
                <a:ea typeface="宋体" panose="02010600030101010101" pitchFamily="2" charset="-122"/>
              </a:rPr>
              <a:t>原文：山海关啤酒厂坐落在风景优美的避暑胜地、历史名城</a:t>
            </a:r>
            <a:r>
              <a:rPr lang="en-US" altLang="zh-CN" sz="2000" dirty="0">
                <a:latin typeface="Times New Roman" panose="02020603050405020304" pitchFamily="18" charset="0"/>
                <a:ea typeface="宋体" panose="02010600030101010101" pitchFamily="2" charset="-122"/>
              </a:rPr>
              <a:t>——</a:t>
            </a:r>
            <a:r>
              <a:rPr lang="zh-CN" altLang="en-US" sz="2000" dirty="0">
                <a:latin typeface="Times New Roman" panose="02020603050405020304" pitchFamily="18" charset="0"/>
                <a:ea typeface="宋体" panose="02010600030101010101" pitchFamily="2" charset="-122"/>
              </a:rPr>
              <a:t>山海关。素有“龙头”之称的万里长城的东部起端，由此伸向大海。该厂始建于</a:t>
            </a:r>
            <a:r>
              <a:rPr lang="en-US" altLang="zh-CN" sz="2000" dirty="0">
                <a:latin typeface="Times New Roman" panose="02020603050405020304" pitchFamily="18" charset="0"/>
                <a:ea typeface="宋体" panose="02010600030101010101" pitchFamily="2" charset="-122"/>
              </a:rPr>
              <a:t>1982</a:t>
            </a:r>
            <a:r>
              <a:rPr lang="zh-CN" altLang="en-US" sz="2000" dirty="0">
                <a:latin typeface="Times New Roman" panose="02020603050405020304" pitchFamily="18" charset="0"/>
                <a:ea typeface="宋体" panose="02010600030101010101" pitchFamily="2" charset="-122"/>
              </a:rPr>
              <a:t>年，后经二次扩建和技术改造，如今已形成了具有年产</a:t>
            </a:r>
            <a:r>
              <a:rPr lang="en-US" altLang="zh-CN" sz="2000" dirty="0">
                <a:latin typeface="Times New Roman" panose="02020603050405020304" pitchFamily="18" charset="0"/>
                <a:ea typeface="宋体" panose="02010600030101010101" pitchFamily="2" charset="-122"/>
              </a:rPr>
              <a:t>8</a:t>
            </a:r>
            <a:r>
              <a:rPr lang="zh-CN" altLang="en-US" sz="2000" dirty="0">
                <a:latin typeface="Times New Roman" panose="02020603050405020304" pitchFamily="18" charset="0"/>
                <a:ea typeface="宋体" panose="02010600030101010101" pitchFamily="2" charset="-122"/>
              </a:rPr>
              <a:t>万吨啤酒和</a:t>
            </a:r>
            <a:r>
              <a:rPr lang="en-US" altLang="zh-CN" sz="2000" dirty="0">
                <a:latin typeface="Times New Roman" panose="02020603050405020304" pitchFamily="18" charset="0"/>
                <a:ea typeface="宋体" panose="02010600030101010101" pitchFamily="2" charset="-122"/>
              </a:rPr>
              <a:t>9</a:t>
            </a:r>
            <a:r>
              <a:rPr lang="zh-CN" altLang="en-US" sz="2000" dirty="0">
                <a:latin typeface="Times New Roman" panose="02020603050405020304" pitchFamily="18" charset="0"/>
                <a:ea typeface="宋体" panose="02010600030101010101" pitchFamily="2" charset="-122"/>
              </a:rPr>
              <a:t>千吨麦芽的生产能力，是我国啤酒行业的重点骨干企业之一。</a:t>
            </a:r>
            <a:endParaRPr lang="zh-CN" altLang="en-US" sz="2000" dirty="0">
              <a:latin typeface="Times New Roman" panose="02020603050405020304" pitchFamily="18" charset="0"/>
              <a:ea typeface="宋体" panose="02010600030101010101" pitchFamily="2" charset="-122"/>
            </a:endParaRPr>
          </a:p>
        </p:txBody>
      </p:sp>
    </p:spTree>
  </p:cSld>
  <p:clrMapOvr>
    <a:masterClrMapping/>
  </p:clrMapOvr>
  <p:transition>
    <p:fade/>
  </p:transition>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3425" name="Rectangle 3"/>
          <p:cNvSpPr>
            <a:spLocks noGrp="1"/>
          </p:cNvSpPr>
          <p:nvPr>
            <p:ph type="body" idx="4294967295"/>
          </p:nvPr>
        </p:nvSpPr>
        <p:spPr>
          <a:xfrm>
            <a:off x="1778635" y="2564765"/>
            <a:ext cx="9354185" cy="5184775"/>
          </a:xfrm>
        </p:spPr>
        <p:txBody>
          <a:bodyPr vert="horz" wrap="square" lIns="91440" tIns="45720" rIns="91440" bIns="45720" anchor="t" anchorCtr="0"/>
          <a:p>
            <a:pPr eaLnBrk="1" hangingPunct="1">
              <a:lnSpc>
                <a:spcPct val="130000"/>
              </a:lnSpc>
            </a:pPr>
            <a:r>
              <a:rPr lang="zh-CN" altLang="en-US" sz="2000" dirty="0">
                <a:latin typeface="Times New Roman" panose="02020603050405020304" pitchFamily="18" charset="0"/>
                <a:ea typeface="宋体" panose="02010600030101010101" pitchFamily="2" charset="-122"/>
              </a:rPr>
              <a:t>译文</a:t>
            </a:r>
            <a:r>
              <a:rPr lang="en-US" altLang="zh-CN" sz="2000" dirty="0">
                <a:latin typeface="Times New Roman" panose="02020603050405020304" pitchFamily="18" charset="0"/>
                <a:ea typeface="宋体" panose="02010600030101010101" pitchFamily="2" charset="-122"/>
              </a:rPr>
              <a:t>1</a:t>
            </a:r>
            <a:r>
              <a:rPr lang="zh-CN" altLang="en-US" sz="2000" dirty="0">
                <a:latin typeface="Times New Roman" panose="02020603050405020304" pitchFamily="18" charset="0"/>
                <a:ea typeface="宋体" panose="02010600030101010101" pitchFamily="2" charset="-122"/>
              </a:rPr>
              <a:t>：</a:t>
            </a:r>
            <a:r>
              <a:rPr lang="en-US" altLang="zh-CN" sz="2000" dirty="0">
                <a:latin typeface="Times New Roman" panose="02020603050405020304" pitchFamily="18" charset="0"/>
                <a:ea typeface="宋体" panose="02010600030101010101" pitchFamily="2" charset="-122"/>
              </a:rPr>
              <a:t>Located in Shanhaiguan, a picturesque summer resort, and the famous historic town, where the east end of the Great Wall called head of dragon extends to the sea. Shanhaiguan Brewery was set in 1982 and has been technically transformed twice and expanded to the present scale with an annual capacity of 80,000 tons of beer and 9,000 tons of malt. The brewery has become one of the key enterprises producing beer in China.</a:t>
            </a:r>
            <a:endParaRPr lang="en-US" altLang="zh-CN" sz="2000" dirty="0">
              <a:latin typeface="Times New Roman" panose="02020603050405020304" pitchFamily="18" charset="0"/>
              <a:ea typeface="宋体" panose="02010600030101010101" pitchFamily="2" charset="-122"/>
            </a:endParaRPr>
          </a:p>
        </p:txBody>
      </p:sp>
    </p:spTree>
  </p:cSld>
  <p:clrMapOvr>
    <a:masterClrMapping/>
  </p:clrMapOvr>
  <p:transition>
    <p:fade/>
  </p:transition>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4449" name="Rectangle 3"/>
          <p:cNvSpPr>
            <a:spLocks noGrp="1"/>
          </p:cNvSpPr>
          <p:nvPr>
            <p:ph type="body" idx="4294967295"/>
          </p:nvPr>
        </p:nvSpPr>
        <p:spPr>
          <a:xfrm>
            <a:off x="1596390" y="2564765"/>
            <a:ext cx="10125710" cy="4966970"/>
          </a:xfrm>
        </p:spPr>
        <p:txBody>
          <a:bodyPr vert="horz" wrap="square" lIns="91440" tIns="45720" rIns="91440" bIns="45720" anchor="t" anchorCtr="0"/>
          <a:p>
            <a:pPr eaLnBrk="1" hangingPunct="1">
              <a:lnSpc>
                <a:spcPct val="130000"/>
              </a:lnSpc>
            </a:pPr>
            <a:r>
              <a:rPr lang="zh-CN" altLang="en-US" sz="2000" dirty="0">
                <a:latin typeface="Times New Roman" panose="02020603050405020304" pitchFamily="18" charset="0"/>
                <a:ea typeface="宋体" panose="02010600030101010101" pitchFamily="2" charset="-122"/>
              </a:rPr>
              <a:t>译文</a:t>
            </a:r>
            <a:r>
              <a:rPr lang="en-US" altLang="zh-CN" sz="2000" dirty="0">
                <a:latin typeface="Times New Roman" panose="02020603050405020304" pitchFamily="18" charset="0"/>
                <a:ea typeface="宋体" panose="02010600030101010101" pitchFamily="2" charset="-122"/>
              </a:rPr>
              <a:t>2</a:t>
            </a:r>
            <a:r>
              <a:rPr lang="zh-CN" altLang="en-US" sz="2000" dirty="0">
                <a:latin typeface="Times New Roman" panose="02020603050405020304" pitchFamily="18" charset="0"/>
                <a:ea typeface="宋体" panose="02010600030101010101" pitchFamily="2" charset="-122"/>
              </a:rPr>
              <a:t>：</a:t>
            </a:r>
            <a:r>
              <a:rPr lang="en-US" altLang="zh-CN" sz="2000" dirty="0">
                <a:latin typeface="Times New Roman" panose="02020603050405020304" pitchFamily="18" charset="0"/>
                <a:ea typeface="宋体" panose="02010600030101010101" pitchFamily="2" charset="-122"/>
              </a:rPr>
              <a:t>Shanhaiguan Brewery is a key enterprise brewing beer in China. It is located in Shanhaiguan, a picturesque summer resort and historical town, where the East End of the Great Wall extends to the sea. Since its founding in 1982, Shanhaiguan Brewery has been technically transformed twice and expanded to the present scale with an annual capacity of 80,000 tons of beer and 9,000 tons of malt.</a:t>
            </a:r>
            <a:endParaRPr lang="en-US" altLang="zh-CN" sz="2000" dirty="0">
              <a:latin typeface="Times New Roman" panose="02020603050405020304" pitchFamily="18" charset="0"/>
              <a:ea typeface="宋体" panose="02010600030101010101" pitchFamily="2" charset="-122"/>
            </a:endParaRPr>
          </a:p>
        </p:txBody>
      </p:sp>
      <p:pic>
        <p:nvPicPr>
          <p:cNvPr id="104450" name="Picture 4" descr="Style 1273 矢量素材：商业寓意插画 - 商务插画向量图1"/>
          <p:cNvPicPr>
            <a:picLocks noGrp="1" noChangeAspect="1"/>
          </p:cNvPicPr>
          <p:nvPr>
            <p:ph type="title"/>
          </p:nvPr>
        </p:nvPicPr>
        <p:blipFill>
          <a:blip r:embed="rId1"/>
          <a:stretch>
            <a:fillRect/>
          </a:stretch>
        </p:blipFill>
        <p:spPr>
          <a:xfrm>
            <a:off x="8616950" y="333375"/>
            <a:ext cx="1295400" cy="1143000"/>
          </a:xfrm>
        </p:spPr>
      </p:pic>
    </p:spTree>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386" name="Rectangle 11"/>
          <p:cNvSpPr/>
          <p:nvPr/>
        </p:nvSpPr>
        <p:spPr>
          <a:xfrm>
            <a:off x="1524000" y="-199390"/>
            <a:ext cx="309880" cy="398780"/>
          </a:xfrm>
          <a:prstGeom prst="rect">
            <a:avLst/>
          </a:prstGeom>
          <a:noFill/>
          <a:ln w="9525">
            <a:noFill/>
          </a:ln>
        </p:spPr>
        <p:txBody>
          <a:bodyPr wrap="none" anchor="ctr" anchorCtr="0">
            <a:spAutoFit/>
          </a:bodyPr>
          <a:p>
            <a:pPr>
              <a:buClrTx/>
              <a:buFont typeface="Wingdings" panose="05000000000000000000" pitchFamily="2" charset="2"/>
            </a:pPr>
            <a:endParaRPr lang="zh-CN" altLang="en-US" sz="2000" dirty="0">
              <a:latin typeface="Times New Roman" panose="02020603050405020304" pitchFamily="18" charset="0"/>
            </a:endParaRPr>
          </a:p>
        </p:txBody>
      </p:sp>
      <p:pic>
        <p:nvPicPr>
          <p:cNvPr id="16387" name="Picture 10"/>
          <p:cNvPicPr>
            <a:picLocks noChangeAspect="1"/>
          </p:cNvPicPr>
          <p:nvPr/>
        </p:nvPicPr>
        <p:blipFill>
          <a:blip r:embed="rId1"/>
          <a:stretch>
            <a:fillRect/>
          </a:stretch>
        </p:blipFill>
        <p:spPr>
          <a:xfrm>
            <a:off x="1630998" y="760413"/>
            <a:ext cx="8748712" cy="5181600"/>
          </a:xfrm>
          <a:prstGeom prst="rect">
            <a:avLst/>
          </a:prstGeom>
          <a:noFill/>
          <a:ln w="9525">
            <a:noFill/>
          </a:ln>
        </p:spPr>
      </p:pic>
    </p:spTree>
  </p:cSld>
  <p:clrMapOvr>
    <a:masterClrMapping/>
  </p:clrMapOvr>
  <p:transition>
    <p:fade/>
  </p:transition>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5473" name="Rectangle 2"/>
          <p:cNvSpPr>
            <a:spLocks noGrp="1"/>
          </p:cNvSpPr>
          <p:nvPr>
            <p:ph type="title"/>
          </p:nvPr>
        </p:nvSpPr>
        <p:spPr>
          <a:xfrm>
            <a:off x="2063433" y="1052830"/>
            <a:ext cx="7313612" cy="1143000"/>
          </a:xfrm>
        </p:spPr>
        <p:txBody>
          <a:bodyPr vert="horz" wrap="square" lIns="91440" tIns="45720" rIns="91440" bIns="45720" anchor="b" anchorCtr="0"/>
          <a:p>
            <a:pPr eaLnBrk="1" hangingPunct="1"/>
            <a:r>
              <a:rPr lang="en-US" altLang="zh-CN" b="1" dirty="0">
                <a:latin typeface="Times New Roman" panose="02020603050405020304" pitchFamily="18" charset="0"/>
                <a:ea typeface="宋体" panose="02010600030101010101" pitchFamily="2" charset="-122"/>
              </a:rPr>
              <a:t>【</a:t>
            </a:r>
            <a:r>
              <a:rPr lang="zh-CN" altLang="en-US" b="1" dirty="0">
                <a:latin typeface="Times New Roman" panose="02020603050405020304" pitchFamily="18" charset="0"/>
                <a:ea typeface="宋体" panose="02010600030101010101" pitchFamily="2" charset="-122"/>
              </a:rPr>
              <a:t>解析</a:t>
            </a:r>
            <a:r>
              <a:rPr lang="en-US" altLang="zh-CN" b="1" dirty="0">
                <a:latin typeface="Times New Roman" panose="02020603050405020304" pitchFamily="18" charset="0"/>
                <a:ea typeface="宋体" panose="02010600030101010101" pitchFamily="2" charset="-122"/>
              </a:rPr>
              <a:t>】 </a:t>
            </a:r>
            <a:endParaRPr lang="en-US" altLang="zh-CN" b="1" dirty="0">
              <a:latin typeface="Times New Roman" panose="02020603050405020304" pitchFamily="18" charset="0"/>
              <a:ea typeface="宋体" panose="02010600030101010101" pitchFamily="2" charset="-122"/>
            </a:endParaRPr>
          </a:p>
        </p:txBody>
      </p:sp>
      <p:sp>
        <p:nvSpPr>
          <p:cNvPr id="105474" name="Rectangle 3"/>
          <p:cNvSpPr>
            <a:spLocks noGrp="1"/>
          </p:cNvSpPr>
          <p:nvPr>
            <p:ph type="body" idx="4294967295"/>
          </p:nvPr>
        </p:nvSpPr>
        <p:spPr>
          <a:xfrm>
            <a:off x="1604645" y="2560955"/>
            <a:ext cx="10160635" cy="3604895"/>
          </a:xfrm>
        </p:spPr>
        <p:txBody>
          <a:bodyPr vert="horz" wrap="square" lIns="91440" tIns="45720" rIns="91440" bIns="45720" anchor="t" anchorCtr="0"/>
          <a:p>
            <a:pPr eaLnBrk="1" hangingPunct="1">
              <a:lnSpc>
                <a:spcPct val="120000"/>
              </a:lnSpc>
            </a:pPr>
            <a:r>
              <a:rPr lang="zh-CN" altLang="en-US" sz="2000" b="1" dirty="0">
                <a:solidFill>
                  <a:schemeClr val="tx2"/>
                </a:solidFill>
                <a:latin typeface="Times New Roman" panose="02020603050405020304" pitchFamily="18" charset="0"/>
                <a:ea typeface="宋体" panose="02010600030101010101" pitchFamily="2" charset="-122"/>
              </a:rPr>
              <a:t>译文</a:t>
            </a:r>
            <a:r>
              <a:rPr lang="en-US" altLang="zh-CN" sz="2000" b="1" dirty="0">
                <a:solidFill>
                  <a:schemeClr val="tx2"/>
                </a:solidFill>
                <a:latin typeface="Times New Roman" panose="02020603050405020304" pitchFamily="18" charset="0"/>
                <a:ea typeface="宋体" panose="02010600030101010101" pitchFamily="2" charset="-122"/>
              </a:rPr>
              <a:t>2</a:t>
            </a:r>
            <a:r>
              <a:rPr lang="zh-CN" altLang="en-US" sz="2000" b="1" dirty="0">
                <a:solidFill>
                  <a:schemeClr val="tx2"/>
                </a:solidFill>
                <a:latin typeface="Times New Roman" panose="02020603050405020304" pitchFamily="18" charset="0"/>
                <a:ea typeface="宋体" panose="02010600030101010101" pitchFamily="2" charset="-122"/>
              </a:rPr>
              <a:t>更好</a:t>
            </a:r>
            <a:r>
              <a:rPr lang="zh-CN" altLang="en-US" sz="2000" b="1" dirty="0">
                <a:latin typeface="Times New Roman" panose="02020603050405020304" pitchFamily="18" charset="0"/>
                <a:ea typeface="宋体" panose="02010600030101010101" pitchFamily="2" charset="-122"/>
              </a:rPr>
              <a:t>。</a:t>
            </a:r>
            <a:r>
              <a:rPr lang="zh-CN" altLang="en-US" sz="2000" dirty="0">
                <a:latin typeface="Times New Roman" panose="02020603050405020304" pitchFamily="18" charset="0"/>
                <a:ea typeface="宋体" panose="02010600030101010101" pitchFamily="2" charset="-122"/>
              </a:rPr>
              <a:t>中国人的思维方式以</a:t>
            </a:r>
            <a:r>
              <a:rPr lang="zh-CN" altLang="en-US" sz="2000" b="1" dirty="0">
                <a:latin typeface="Times New Roman" panose="02020603050405020304" pitchFamily="18" charset="0"/>
                <a:ea typeface="宋体" panose="02010600030101010101" pitchFamily="2" charset="-122"/>
              </a:rPr>
              <a:t>直觉、具体和圆式</a:t>
            </a:r>
            <a:r>
              <a:rPr lang="zh-CN" altLang="en-US" sz="2000" dirty="0">
                <a:latin typeface="Times New Roman" panose="02020603050405020304" pitchFamily="18" charset="0"/>
                <a:ea typeface="宋体" panose="02010600030101010101" pitchFamily="2" charset="-122"/>
              </a:rPr>
              <a:t>为特征，因此汉语语篇组成往往采用“旁敲侧击”、“含而不漏”的归纳推理法。而西方文化注重</a:t>
            </a:r>
            <a:r>
              <a:rPr lang="zh-CN" altLang="en-US" sz="2000" b="1" dirty="0">
                <a:latin typeface="Times New Roman" panose="02020603050405020304" pitchFamily="18" charset="0"/>
                <a:ea typeface="宋体" panose="02010600030101010101" pitchFamily="2" charset="-122"/>
              </a:rPr>
              <a:t>线形的因果思维</a:t>
            </a:r>
            <a:r>
              <a:rPr lang="zh-CN" altLang="en-US" sz="2000" dirty="0">
                <a:latin typeface="Times New Roman" panose="02020603050405020304" pitchFamily="18" charset="0"/>
                <a:ea typeface="宋体" panose="02010600030101010101" pitchFamily="2" charset="-122"/>
              </a:rPr>
              <a:t>，因而他们偏爱开门见山、直入主题的演绎推理法。此宣传资料原文属归纳式的行文方式，最后才提到中心信息“重点骨干企业之一”。译文</a:t>
            </a:r>
            <a:r>
              <a:rPr lang="en-US" altLang="zh-CN" sz="2000" dirty="0">
                <a:latin typeface="Times New Roman" panose="02020603050405020304" pitchFamily="18" charset="0"/>
                <a:ea typeface="宋体" panose="02010600030101010101" pitchFamily="2" charset="-122"/>
              </a:rPr>
              <a:t>1</a:t>
            </a:r>
            <a:r>
              <a:rPr lang="zh-CN" altLang="en-US" sz="2000" dirty="0">
                <a:latin typeface="Times New Roman" panose="02020603050405020304" pitchFamily="18" charset="0"/>
                <a:ea typeface="宋体" panose="02010600030101010101" pitchFamily="2" charset="-122"/>
              </a:rPr>
              <a:t>采用以原语语言文化为取向的策略，逐字逐句进行对等翻译，显然违反了西方广告先突出重要消息，然后用实例或细节加以详尽叙述或论证的特点。译文</a:t>
            </a:r>
            <a:r>
              <a:rPr lang="en-US" altLang="zh-CN" sz="2000" dirty="0">
                <a:latin typeface="Times New Roman" panose="02020603050405020304" pitchFamily="18" charset="0"/>
                <a:ea typeface="宋体" panose="02010600030101010101" pitchFamily="2" charset="-122"/>
              </a:rPr>
              <a:t>2</a:t>
            </a:r>
            <a:r>
              <a:rPr lang="zh-CN" altLang="en-US" sz="2000" dirty="0">
                <a:latin typeface="Times New Roman" panose="02020603050405020304" pitchFamily="18" charset="0"/>
                <a:ea typeface="宋体" panose="02010600030101010101" pitchFamily="2" charset="-122"/>
              </a:rPr>
              <a:t>通过调整句序，将重点信息置于句首，使广告贴近英文的行文习惯，并且译文还删除了可能引起不良联想的信息“</a:t>
            </a:r>
            <a:r>
              <a:rPr lang="en-US" altLang="zh-CN" sz="2000" dirty="0">
                <a:latin typeface="Times New Roman" panose="02020603050405020304" pitchFamily="18" charset="0"/>
                <a:ea typeface="宋体" panose="02010600030101010101" pitchFamily="2" charset="-122"/>
              </a:rPr>
              <a:t>head of dragon”</a:t>
            </a:r>
            <a:r>
              <a:rPr lang="zh-CN" altLang="en-US" sz="2000" dirty="0">
                <a:latin typeface="Times New Roman" panose="02020603050405020304" pitchFamily="18" charset="0"/>
                <a:ea typeface="宋体" panose="02010600030101010101" pitchFamily="2" charset="-122"/>
              </a:rPr>
              <a:t>等，因而突出了信息功能，增强了移情功能和呼唤功能。</a:t>
            </a:r>
            <a:endParaRPr lang="zh-CN" altLang="en-US" sz="2000" dirty="0">
              <a:latin typeface="Times New Roman" panose="02020603050405020304" pitchFamily="18" charset="0"/>
              <a:ea typeface="宋体" panose="02010600030101010101" pitchFamily="2" charset="-122"/>
            </a:endParaRPr>
          </a:p>
        </p:txBody>
      </p:sp>
    </p:spTree>
  </p:cSld>
  <p:clrMapOvr>
    <a:masterClrMapping/>
  </p:clrMapOvr>
  <p:transition>
    <p:fade/>
  </p:transition>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6497" name="Rectangle 2"/>
          <p:cNvSpPr>
            <a:spLocks noGrp="1"/>
          </p:cNvSpPr>
          <p:nvPr>
            <p:ph type="title"/>
          </p:nvPr>
        </p:nvSpPr>
        <p:spPr>
          <a:xfrm>
            <a:off x="2351723" y="1123950"/>
            <a:ext cx="7313612" cy="1143000"/>
          </a:xfrm>
        </p:spPr>
        <p:txBody>
          <a:bodyPr vert="horz" wrap="square" lIns="91440" tIns="45720" rIns="91440" bIns="45720" anchor="b" anchorCtr="0"/>
          <a:p>
            <a:pPr eaLnBrk="1" hangingPunct="1"/>
            <a:r>
              <a:rPr lang="en-US" altLang="zh-CN" sz="3200" b="1" dirty="0">
                <a:latin typeface="Times New Roman" panose="02020603050405020304" pitchFamily="18" charset="0"/>
                <a:ea typeface="宋体" panose="02010600030101010101" pitchFamily="2" charset="-122"/>
              </a:rPr>
              <a:t>Task VI  </a:t>
            </a:r>
            <a:r>
              <a:rPr lang="zh-CN" altLang="en-US" sz="3200" b="1" dirty="0">
                <a:latin typeface="Times New Roman" panose="02020603050405020304" pitchFamily="18" charset="0"/>
                <a:ea typeface="宋体" panose="02010600030101010101" pitchFamily="2" charset="-122"/>
              </a:rPr>
              <a:t>请将下面一段企业宣传文字翻译成英文，注意编译方法的运用。</a:t>
            </a:r>
            <a:endParaRPr lang="zh-CN" altLang="en-US" sz="3200" b="1" dirty="0">
              <a:latin typeface="Times New Roman" panose="02020603050405020304" pitchFamily="18" charset="0"/>
              <a:ea typeface="宋体" panose="02010600030101010101" pitchFamily="2" charset="-122"/>
            </a:endParaRPr>
          </a:p>
        </p:txBody>
      </p:sp>
      <p:sp>
        <p:nvSpPr>
          <p:cNvPr id="106498" name="Rectangle 3"/>
          <p:cNvSpPr>
            <a:spLocks noGrp="1"/>
          </p:cNvSpPr>
          <p:nvPr>
            <p:ph type="body" idx="4294967295"/>
          </p:nvPr>
        </p:nvSpPr>
        <p:spPr>
          <a:xfrm>
            <a:off x="2135505" y="2564765"/>
            <a:ext cx="9392920" cy="4114800"/>
          </a:xfrm>
        </p:spPr>
        <p:txBody>
          <a:bodyPr vert="horz" wrap="square" lIns="91440" tIns="45720" rIns="91440" bIns="45720" anchor="t" anchorCtr="0"/>
          <a:p>
            <a:pPr eaLnBrk="1" hangingPunct="1">
              <a:lnSpc>
                <a:spcPct val="160000"/>
              </a:lnSpc>
            </a:pPr>
            <a:r>
              <a:rPr lang="zh-CN" altLang="en-US" sz="2400" dirty="0">
                <a:latin typeface="Times New Roman" panose="02020603050405020304" pitchFamily="18" charset="0"/>
                <a:ea typeface="宋体" panose="02010600030101010101" pitchFamily="2" charset="-122"/>
              </a:rPr>
              <a:t>杭州市属</a:t>
            </a:r>
            <a:r>
              <a:rPr lang="en-US" altLang="zh-CN" sz="2400" dirty="0">
                <a:latin typeface="Times New Roman" panose="02020603050405020304" pitchFamily="18" charset="0"/>
                <a:ea typeface="宋体" panose="02010600030101010101" pitchFamily="2" charset="-122"/>
              </a:rPr>
              <a:t>3</a:t>
            </a:r>
            <a:r>
              <a:rPr lang="zh-CN" altLang="en-US" sz="2400" dirty="0">
                <a:latin typeface="Times New Roman" panose="02020603050405020304" pitchFamily="18" charset="0"/>
                <a:ea typeface="宋体" panose="02010600030101010101" pitchFamily="2" charset="-122"/>
              </a:rPr>
              <a:t>市</a:t>
            </a:r>
            <a:r>
              <a:rPr lang="en-US" altLang="zh-CN" sz="2400" dirty="0">
                <a:latin typeface="Times New Roman" panose="02020603050405020304" pitchFamily="18" charset="0"/>
                <a:ea typeface="宋体" panose="02010600030101010101" pitchFamily="2" charset="-122"/>
              </a:rPr>
              <a:t>2</a:t>
            </a:r>
            <a:r>
              <a:rPr lang="zh-CN" altLang="en-US" sz="2400" dirty="0">
                <a:latin typeface="Times New Roman" panose="02020603050405020304" pitchFamily="18" charset="0"/>
                <a:ea typeface="宋体" panose="02010600030101010101" pitchFamily="2" charset="-122"/>
              </a:rPr>
              <a:t>县境内，北有超山，西有天目山，溯钱塘江而上，有富阳鹳山、桐庐瑶琳仙境、桐君山和严子陵钓台，建德灵栖三洞，新安江“千岛湖”等名胜，形成一个以西湖为中心的广阔旅游区。</a:t>
            </a:r>
            <a:endParaRPr lang="zh-CN" altLang="en-US" sz="2400" dirty="0">
              <a:latin typeface="Times New Roman" panose="02020603050405020304" pitchFamily="18" charset="0"/>
              <a:ea typeface="宋体" panose="02010600030101010101" pitchFamily="2" charset="-122"/>
            </a:endParaRPr>
          </a:p>
        </p:txBody>
      </p:sp>
    </p:spTree>
  </p:cSld>
  <p:clrMapOvr>
    <a:masterClrMapping/>
  </p:clrMapOvr>
  <p:transition>
    <p:fade/>
  </p:transition>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7521" name="Rectangle 2"/>
          <p:cNvSpPr>
            <a:spLocks noGrp="1"/>
          </p:cNvSpPr>
          <p:nvPr>
            <p:ph type="title"/>
          </p:nvPr>
        </p:nvSpPr>
        <p:spPr>
          <a:xfrm>
            <a:off x="3143250" y="981075"/>
            <a:ext cx="7313613" cy="1143000"/>
          </a:xfrm>
        </p:spPr>
        <p:txBody>
          <a:bodyPr vert="horz" wrap="square" lIns="91440" tIns="45720" rIns="91440" bIns="45720" anchor="b" anchorCtr="0"/>
          <a:p>
            <a:pPr eaLnBrk="1" hangingPunct="1"/>
            <a:r>
              <a:rPr lang="zh-CN" altLang="en-US" b="1" dirty="0">
                <a:latin typeface="Times New Roman" panose="02020603050405020304" pitchFamily="18" charset="0"/>
                <a:ea typeface="宋体" panose="02010600030101010101" pitchFamily="2" charset="-122"/>
              </a:rPr>
              <a:t>译文： </a:t>
            </a:r>
            <a:endParaRPr lang="zh-CN" altLang="en-US" b="1" dirty="0">
              <a:latin typeface="Times New Roman" panose="02020603050405020304" pitchFamily="18" charset="0"/>
              <a:ea typeface="宋体" panose="02010600030101010101" pitchFamily="2" charset="-122"/>
            </a:endParaRPr>
          </a:p>
        </p:txBody>
      </p:sp>
      <p:sp>
        <p:nvSpPr>
          <p:cNvPr id="107522" name="Rectangle 3"/>
          <p:cNvSpPr>
            <a:spLocks noGrp="1"/>
          </p:cNvSpPr>
          <p:nvPr>
            <p:ph type="body" idx="4294967295"/>
          </p:nvPr>
        </p:nvSpPr>
        <p:spPr>
          <a:xfrm>
            <a:off x="1858645" y="2457450"/>
            <a:ext cx="9756775" cy="3708400"/>
          </a:xfrm>
        </p:spPr>
        <p:txBody>
          <a:bodyPr vert="horz" wrap="square" lIns="91440" tIns="45720" rIns="91440" bIns="45720" anchor="t" anchorCtr="0"/>
          <a:p>
            <a:pPr eaLnBrk="1" hangingPunct="1">
              <a:lnSpc>
                <a:spcPct val="120000"/>
              </a:lnSpc>
            </a:pPr>
            <a:r>
              <a:rPr lang="en-US" altLang="zh-CN" sz="2000" dirty="0">
                <a:solidFill>
                  <a:schemeClr val="tx2"/>
                </a:solidFill>
                <a:latin typeface="Times New Roman" panose="02020603050405020304" pitchFamily="18" charset="0"/>
                <a:ea typeface="宋体" panose="02010600030101010101" pitchFamily="2" charset="-122"/>
              </a:rPr>
              <a:t>The scenic spots in the vicinity of Hangzhou form a vast area for tourists, with the West Lake as its center. To the north of Hangzhou stands Chaoshan Hill, and to the west Mount Tianmu. Going up the Qiantang River one finds oneself at Stork Hill near the Terrace where Yan Ziling, a hermit of the Eastern Han Dynasty (25</a:t>
            </a:r>
            <a:r>
              <a:rPr lang="zh-CN" altLang="en-US" sz="2000" dirty="0">
                <a:solidFill>
                  <a:schemeClr val="tx2"/>
                </a:solidFill>
                <a:latin typeface="Times New Roman" panose="02020603050405020304" pitchFamily="18" charset="0"/>
                <a:ea typeface="宋体" panose="02010600030101010101" pitchFamily="2" charset="-122"/>
              </a:rPr>
              <a:t>～</a:t>
            </a:r>
            <a:r>
              <a:rPr lang="en-US" altLang="zh-CN" sz="2000" dirty="0">
                <a:solidFill>
                  <a:schemeClr val="tx2"/>
                </a:solidFill>
                <a:latin typeface="Times New Roman" panose="02020603050405020304" pitchFamily="18" charset="0"/>
                <a:ea typeface="宋体" panose="02010600030101010101" pitchFamily="2" charset="-122"/>
              </a:rPr>
              <a:t>220AD) , loved to go angling by the Fuchun River in Fuyang City. Nearby are the Yaolin Wonderland in Tonglu County, Tongjun Hill and the three Lingqi Caves in Jiande County, and finally the Thousand Islet Lake which is at the source of the Xin’anjiang River. </a:t>
            </a:r>
            <a:endParaRPr lang="en-US" altLang="zh-CN" sz="2000" dirty="0">
              <a:solidFill>
                <a:schemeClr val="tx2"/>
              </a:solidFill>
              <a:latin typeface="Times New Roman" panose="02020603050405020304" pitchFamily="18" charset="0"/>
              <a:ea typeface="宋体" panose="02010600030101010101" pitchFamily="2" charset="-122"/>
            </a:endParaRPr>
          </a:p>
        </p:txBody>
      </p:sp>
    </p:spTree>
  </p:cSld>
  <p:clrMapOvr>
    <a:masterClrMapping/>
  </p:clrMapOvr>
  <p:transition>
    <p:fade/>
  </p:transition>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8545" name="Rectangle 2"/>
          <p:cNvSpPr>
            <a:spLocks noGrp="1"/>
          </p:cNvSpPr>
          <p:nvPr>
            <p:ph type="title"/>
          </p:nvPr>
        </p:nvSpPr>
        <p:spPr>
          <a:xfrm>
            <a:off x="3143250" y="1052513"/>
            <a:ext cx="7313613" cy="1143000"/>
          </a:xfrm>
        </p:spPr>
        <p:txBody>
          <a:bodyPr vert="horz" wrap="square" lIns="91440" tIns="45720" rIns="91440" bIns="45720" anchor="b" anchorCtr="0"/>
          <a:p>
            <a:pPr eaLnBrk="1" hangingPunct="1"/>
            <a:r>
              <a:rPr lang="en-US" altLang="zh-CN" b="1" dirty="0">
                <a:latin typeface="Times New Roman" panose="02020603050405020304" pitchFamily="18" charset="0"/>
                <a:ea typeface="宋体" panose="02010600030101010101" pitchFamily="2" charset="-122"/>
              </a:rPr>
              <a:t>【</a:t>
            </a:r>
            <a:r>
              <a:rPr lang="zh-CN" altLang="en-US" b="1" dirty="0">
                <a:latin typeface="Times New Roman" panose="02020603050405020304" pitchFamily="18" charset="0"/>
                <a:ea typeface="宋体" panose="02010600030101010101" pitchFamily="2" charset="-122"/>
              </a:rPr>
              <a:t>解析</a:t>
            </a:r>
            <a:r>
              <a:rPr lang="en-US" altLang="zh-CN" b="1" dirty="0">
                <a:latin typeface="Times New Roman" panose="02020603050405020304" pitchFamily="18" charset="0"/>
                <a:ea typeface="宋体" panose="02010600030101010101" pitchFamily="2" charset="-122"/>
              </a:rPr>
              <a:t>】 </a:t>
            </a:r>
            <a:endParaRPr lang="en-US" altLang="zh-CN" b="1" dirty="0">
              <a:latin typeface="Times New Roman" panose="02020603050405020304" pitchFamily="18" charset="0"/>
              <a:ea typeface="宋体" panose="02010600030101010101" pitchFamily="2" charset="-122"/>
            </a:endParaRPr>
          </a:p>
        </p:txBody>
      </p:sp>
      <p:sp>
        <p:nvSpPr>
          <p:cNvPr id="108546" name="Rectangle 3"/>
          <p:cNvSpPr>
            <a:spLocks noGrp="1"/>
          </p:cNvSpPr>
          <p:nvPr>
            <p:ph type="body" idx="4294967295"/>
          </p:nvPr>
        </p:nvSpPr>
        <p:spPr>
          <a:xfrm>
            <a:off x="1540510" y="2501900"/>
            <a:ext cx="10129520" cy="3440430"/>
          </a:xfrm>
        </p:spPr>
        <p:txBody>
          <a:bodyPr vert="horz" wrap="square" lIns="91440" tIns="45720" rIns="91440" bIns="45720" anchor="t" anchorCtr="0"/>
          <a:p>
            <a:pPr eaLnBrk="1" hangingPunct="1">
              <a:lnSpc>
                <a:spcPct val="120000"/>
              </a:lnSpc>
            </a:pPr>
            <a:r>
              <a:rPr lang="zh-CN" altLang="en-US" sz="2000" dirty="0">
                <a:latin typeface="Times New Roman" panose="02020603050405020304" pitchFamily="18" charset="0"/>
                <a:ea typeface="宋体" panose="02010600030101010101" pitchFamily="2" charset="-122"/>
              </a:rPr>
              <a:t>本段文字宜采用</a:t>
            </a:r>
            <a:r>
              <a:rPr lang="zh-CN" altLang="en-US" sz="2000" b="1" dirty="0">
                <a:solidFill>
                  <a:schemeClr val="hlink"/>
                </a:solidFill>
                <a:latin typeface="Times New Roman" panose="02020603050405020304" pitchFamily="18" charset="0"/>
                <a:ea typeface="宋体" panose="02010600030101010101" pitchFamily="2" charset="-122"/>
              </a:rPr>
              <a:t>重构</a:t>
            </a:r>
            <a:r>
              <a:rPr lang="zh-CN" altLang="en-US" sz="2000" dirty="0">
                <a:latin typeface="Times New Roman" panose="02020603050405020304" pitchFamily="18" charset="0"/>
                <a:ea typeface="宋体" panose="02010600030101010101" pitchFamily="2" charset="-122"/>
              </a:rPr>
              <a:t>的编译方法。重构是指在把握原文内涵的前提下，对原文的结构和语言形式进行较大幅度的改动，使译文符合英语的表达习惯，增强其可读性，也更有利于西方读者理解和接受。由于汉英两种语言句法结构的差异，信息在段落中的分布有不同的次序，翻译过程中需要按照汉英两种语言信息分布的特点，对段落加以重组。在原文中，置于结尾的“形成一个以西湖为中心的广阔旅游区”是主题句，这是汉语段落的构成习惯。而在译文中，应根据英语段落构成的习惯，将该主题句放在语段的开头，起开宗明义的作用，下面再对主题句进行一一阐释，提供背景信息。译文的第一句就是主题句，符合英文的表达习惯，因而层次清楚，读上去自然流畅。</a:t>
            </a:r>
            <a:endParaRPr lang="zh-CN" altLang="en-US" sz="2000" dirty="0">
              <a:latin typeface="Times New Roman" panose="02020603050405020304" pitchFamily="18" charset="0"/>
              <a:ea typeface="宋体" panose="02010600030101010101" pitchFamily="2" charset="-122"/>
            </a:endParaRPr>
          </a:p>
        </p:txBody>
      </p:sp>
    </p:spTree>
  </p:cSld>
  <p:clrMapOvr>
    <a:masterClrMapping/>
  </p:clrMapOvr>
  <p:transition>
    <p:fade/>
  </p:transition>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9569" name="Rectangle 2"/>
          <p:cNvSpPr>
            <a:spLocks noGrp="1"/>
          </p:cNvSpPr>
          <p:nvPr>
            <p:ph type="title"/>
          </p:nvPr>
        </p:nvSpPr>
        <p:spPr>
          <a:xfrm>
            <a:off x="2366645" y="1052830"/>
            <a:ext cx="8907145" cy="1143000"/>
          </a:xfrm>
        </p:spPr>
        <p:txBody>
          <a:bodyPr vert="horz" wrap="square" lIns="91440" tIns="45720" rIns="91440" bIns="45720" anchor="b" anchorCtr="0"/>
          <a:p>
            <a:pPr eaLnBrk="1" hangingPunct="1"/>
            <a:r>
              <a:rPr lang="en-US" altLang="zh-CN" sz="3200" b="1" dirty="0">
                <a:latin typeface="Times New Roman" panose="02020603050405020304" pitchFamily="18" charset="0"/>
                <a:ea typeface="宋体" panose="02010600030101010101" pitchFamily="2" charset="-122"/>
              </a:rPr>
              <a:t>Task VII  </a:t>
            </a:r>
            <a:r>
              <a:rPr lang="zh-CN" altLang="en-US" sz="3200" b="1" dirty="0">
                <a:latin typeface="Times New Roman" panose="02020603050405020304" pitchFamily="18" charset="0"/>
                <a:ea typeface="宋体" panose="02010600030101010101" pitchFamily="2" charset="-122"/>
              </a:rPr>
              <a:t>请将下面一段企业宣传文字翻译成英文，注意编译方法的运用。</a:t>
            </a:r>
            <a:endParaRPr lang="zh-CN" altLang="en-US" sz="3200" b="1" dirty="0">
              <a:latin typeface="Times New Roman" panose="02020603050405020304" pitchFamily="18" charset="0"/>
              <a:ea typeface="宋体" panose="02010600030101010101" pitchFamily="2" charset="-122"/>
            </a:endParaRPr>
          </a:p>
        </p:txBody>
      </p:sp>
      <p:sp>
        <p:nvSpPr>
          <p:cNvPr id="109570" name="Rectangle 3"/>
          <p:cNvSpPr>
            <a:spLocks noGrp="1"/>
          </p:cNvSpPr>
          <p:nvPr>
            <p:ph type="body" idx="4294967295"/>
          </p:nvPr>
        </p:nvSpPr>
        <p:spPr>
          <a:xfrm>
            <a:off x="1901190" y="2555875"/>
            <a:ext cx="9829165" cy="3386455"/>
          </a:xfrm>
        </p:spPr>
        <p:txBody>
          <a:bodyPr vert="horz" wrap="square" lIns="91440" tIns="45720" rIns="91440" bIns="45720" anchor="t" anchorCtr="0"/>
          <a:p>
            <a:pPr eaLnBrk="1" hangingPunct="1">
              <a:lnSpc>
                <a:spcPct val="140000"/>
              </a:lnSpc>
            </a:pPr>
            <a:r>
              <a:rPr lang="zh-CN" altLang="en-US" sz="2000" dirty="0">
                <a:latin typeface="Times New Roman" panose="02020603050405020304" pitchFamily="18" charset="0"/>
                <a:ea typeface="宋体" panose="02010600030101010101" pitchFamily="2" charset="-122"/>
              </a:rPr>
              <a:t>张家界的山，奇峰叠翠，拔地而起，高耸入云。悬崖峭壁上，生长着茂盛的灌木：舒卷飘逸的云雾缠绕在山腰，时而升腾，时而泄落；山顶上长满了苍劲的松树，参差错落，非常壮观。张家界山的形状千姿百态：有的似猛兽，有的像剑戟，有的像窈窕淑女，有的像关西大汉。</a:t>
            </a:r>
            <a:endParaRPr lang="zh-CN" altLang="en-US" sz="2000" dirty="0">
              <a:latin typeface="Times New Roman" panose="02020603050405020304" pitchFamily="18" charset="0"/>
              <a:ea typeface="宋体" panose="02010600030101010101" pitchFamily="2" charset="-122"/>
            </a:endParaRPr>
          </a:p>
        </p:txBody>
      </p:sp>
    </p:spTree>
  </p:cSld>
  <p:clrMapOvr>
    <a:masterClrMapping/>
  </p:clrMapOvr>
  <p:transition>
    <p:fade/>
  </p:transition>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0593" name="Rectangle 2"/>
          <p:cNvSpPr>
            <a:spLocks noGrp="1"/>
          </p:cNvSpPr>
          <p:nvPr>
            <p:ph type="title"/>
          </p:nvPr>
        </p:nvSpPr>
        <p:spPr>
          <a:xfrm>
            <a:off x="3215323" y="1412558"/>
            <a:ext cx="7313612" cy="711200"/>
          </a:xfrm>
        </p:spPr>
        <p:txBody>
          <a:bodyPr vert="horz" wrap="square" lIns="91440" tIns="45720" rIns="91440" bIns="45720" anchor="b" anchorCtr="0"/>
          <a:p>
            <a:pPr eaLnBrk="1" hangingPunct="1"/>
            <a:r>
              <a:rPr lang="zh-CN" altLang="en-US" b="1" dirty="0">
                <a:latin typeface="Times New Roman" panose="02020603050405020304" pitchFamily="18" charset="0"/>
                <a:ea typeface="宋体" panose="02010600030101010101" pitchFamily="2" charset="-122"/>
              </a:rPr>
              <a:t>译文： </a:t>
            </a:r>
            <a:endParaRPr lang="zh-CN" altLang="en-US" b="1" dirty="0">
              <a:latin typeface="Times New Roman" panose="02020603050405020304" pitchFamily="18" charset="0"/>
              <a:ea typeface="宋体" panose="02010600030101010101" pitchFamily="2" charset="-122"/>
            </a:endParaRPr>
          </a:p>
        </p:txBody>
      </p:sp>
      <p:sp>
        <p:nvSpPr>
          <p:cNvPr id="110594" name="Rectangle 3"/>
          <p:cNvSpPr>
            <a:spLocks noGrp="1"/>
          </p:cNvSpPr>
          <p:nvPr>
            <p:ph type="body" idx="4294967295"/>
          </p:nvPr>
        </p:nvSpPr>
        <p:spPr>
          <a:xfrm>
            <a:off x="1971040" y="2678430"/>
            <a:ext cx="9371965" cy="2705100"/>
          </a:xfrm>
        </p:spPr>
        <p:txBody>
          <a:bodyPr vert="horz" wrap="square" lIns="91440" tIns="45720" rIns="91440" bIns="45720" anchor="t" anchorCtr="0"/>
          <a:p>
            <a:pPr eaLnBrk="1" hangingPunct="1">
              <a:lnSpc>
                <a:spcPct val="120000"/>
              </a:lnSpc>
            </a:pPr>
            <a:r>
              <a:rPr lang="en-US" altLang="zh-CN" sz="2400" dirty="0">
                <a:solidFill>
                  <a:schemeClr val="tx2"/>
                </a:solidFill>
                <a:latin typeface="Times New Roman" panose="02020603050405020304" pitchFamily="18" charset="0"/>
                <a:ea typeface="宋体" panose="02010600030101010101" pitchFamily="2" charset="-122"/>
              </a:rPr>
              <a:t>Zhangjiajie is best known for its towering peaks, cloaked in cloud and mist, and covered in different shades of green. Thick shrubs cover the cliff surface, and pines flourish on the mountain tops. Various shapes can be discerned in its peaks of animals, swords and humans.</a:t>
            </a:r>
            <a:endParaRPr lang="en-US" altLang="zh-CN" sz="2400" dirty="0">
              <a:solidFill>
                <a:schemeClr val="tx2"/>
              </a:solidFill>
              <a:latin typeface="Times New Roman" panose="02020603050405020304" pitchFamily="18" charset="0"/>
              <a:ea typeface="宋体" panose="02010600030101010101" pitchFamily="2" charset="-122"/>
            </a:endParaRPr>
          </a:p>
        </p:txBody>
      </p:sp>
    </p:spTree>
  </p:cSld>
  <p:clrMapOvr>
    <a:masterClrMapping/>
  </p:clrMapOvr>
  <p:transition>
    <p:fade/>
  </p:transition>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1617" name="Rectangle 2"/>
          <p:cNvSpPr>
            <a:spLocks noGrp="1"/>
          </p:cNvSpPr>
          <p:nvPr>
            <p:ph type="title"/>
          </p:nvPr>
        </p:nvSpPr>
        <p:spPr>
          <a:xfrm>
            <a:off x="3143250" y="1052513"/>
            <a:ext cx="7313613" cy="1143000"/>
          </a:xfrm>
        </p:spPr>
        <p:txBody>
          <a:bodyPr vert="horz" wrap="square" lIns="91440" tIns="45720" rIns="91440" bIns="45720" anchor="b" anchorCtr="0"/>
          <a:p>
            <a:pPr eaLnBrk="1" hangingPunct="1"/>
            <a:r>
              <a:rPr lang="en-US" altLang="zh-CN" b="1" dirty="0">
                <a:latin typeface="Times New Roman" panose="02020603050405020304" pitchFamily="18" charset="0"/>
                <a:ea typeface="宋体" panose="02010600030101010101" pitchFamily="2" charset="-122"/>
              </a:rPr>
              <a:t>【</a:t>
            </a:r>
            <a:r>
              <a:rPr lang="zh-CN" altLang="en-US" b="1" dirty="0">
                <a:latin typeface="Times New Roman" panose="02020603050405020304" pitchFamily="18" charset="0"/>
                <a:ea typeface="宋体" panose="02010600030101010101" pitchFamily="2" charset="-122"/>
              </a:rPr>
              <a:t>解析</a:t>
            </a:r>
            <a:r>
              <a:rPr lang="en-US" altLang="zh-CN" b="1" dirty="0">
                <a:latin typeface="Times New Roman" panose="02020603050405020304" pitchFamily="18" charset="0"/>
                <a:ea typeface="宋体" panose="02010600030101010101" pitchFamily="2" charset="-122"/>
              </a:rPr>
              <a:t>】 </a:t>
            </a:r>
            <a:endParaRPr lang="en-US" altLang="zh-CN" b="1" dirty="0">
              <a:latin typeface="Times New Roman" panose="02020603050405020304" pitchFamily="18" charset="0"/>
              <a:ea typeface="宋体" panose="02010600030101010101" pitchFamily="2" charset="-122"/>
            </a:endParaRPr>
          </a:p>
        </p:txBody>
      </p:sp>
      <p:sp>
        <p:nvSpPr>
          <p:cNvPr id="111618" name="Rectangle 3"/>
          <p:cNvSpPr>
            <a:spLocks noGrp="1"/>
          </p:cNvSpPr>
          <p:nvPr>
            <p:ph type="body" idx="4294967295"/>
          </p:nvPr>
        </p:nvSpPr>
        <p:spPr>
          <a:xfrm>
            <a:off x="1766570" y="2637155"/>
            <a:ext cx="9709150" cy="3211830"/>
          </a:xfrm>
        </p:spPr>
        <p:txBody>
          <a:bodyPr vert="horz" wrap="square" lIns="91440" tIns="45720" rIns="91440" bIns="45720" anchor="t" anchorCtr="0"/>
          <a:p>
            <a:pPr eaLnBrk="1" hangingPunct="1">
              <a:lnSpc>
                <a:spcPct val="140000"/>
              </a:lnSpc>
            </a:pPr>
            <a:r>
              <a:rPr lang="zh-CN" altLang="en-US" sz="2000" dirty="0">
                <a:latin typeface="Times New Roman" panose="02020603050405020304" pitchFamily="18" charset="0"/>
                <a:ea typeface="宋体" panose="02010600030101010101" pitchFamily="2" charset="-122"/>
              </a:rPr>
              <a:t>本段文字采用了编译中的</a:t>
            </a:r>
            <a:r>
              <a:rPr lang="zh-CN" altLang="en-US" sz="2000" b="1" dirty="0">
                <a:latin typeface="Times New Roman" panose="02020603050405020304" pitchFamily="18" charset="0"/>
                <a:ea typeface="宋体" panose="02010600030101010101" pitchFamily="2" charset="-122"/>
              </a:rPr>
              <a:t>删减法</a:t>
            </a:r>
            <a:r>
              <a:rPr lang="zh-CN" altLang="en-US" sz="2000" dirty="0">
                <a:latin typeface="Times New Roman" panose="02020603050405020304" pitchFamily="18" charset="0"/>
                <a:ea typeface="宋体" panose="02010600030101010101" pitchFamily="2" charset="-122"/>
              </a:rPr>
              <a:t>。四字结构以其语言凝练、结构整齐对称的特点倍受汉语读者青睐，这迎合了中国人讲究对称美的思维习惯，能够营造气势、传递美感，但英语读者却偏爱简练、通俗的语言表达。所以译文中没有过多使用华丽辞藻，“奇峰叠翠，拔地而起”译为</a:t>
            </a:r>
            <a:r>
              <a:rPr lang="en-US" altLang="zh-CN" sz="2000" dirty="0">
                <a:latin typeface="Times New Roman" panose="02020603050405020304" pitchFamily="18" charset="0"/>
                <a:ea typeface="宋体" panose="02010600030101010101" pitchFamily="2" charset="-122"/>
              </a:rPr>
              <a:t>towering peaks</a:t>
            </a:r>
            <a:r>
              <a:rPr lang="zh-CN" altLang="en-US" sz="2000" dirty="0">
                <a:latin typeface="Times New Roman" panose="02020603050405020304" pitchFamily="18" charset="0"/>
                <a:ea typeface="宋体" panose="02010600030101010101" pitchFamily="2" charset="-122"/>
              </a:rPr>
              <a:t>，“舒卷飘逸，时而升腾，时而泄落”及“参差错落，非常壮观”则全部省略。对于外国读者不熟悉的“窈窕淑女，关西大汉”形象则用</a:t>
            </a:r>
            <a:r>
              <a:rPr lang="en-US" altLang="zh-CN" sz="2000" dirty="0">
                <a:latin typeface="Times New Roman" panose="02020603050405020304" pitchFamily="18" charset="0"/>
                <a:ea typeface="宋体" panose="02010600030101010101" pitchFamily="2" charset="-122"/>
              </a:rPr>
              <a:t>humans</a:t>
            </a:r>
            <a:r>
              <a:rPr lang="zh-CN" altLang="en-US" sz="2000" dirty="0">
                <a:latin typeface="Times New Roman" panose="02020603050405020304" pitchFamily="18" charset="0"/>
                <a:ea typeface="宋体" panose="02010600030101010101" pitchFamily="2" charset="-122"/>
              </a:rPr>
              <a:t>这个比较笼统、普遍的词来翻译。</a:t>
            </a:r>
            <a:endParaRPr lang="zh-CN" altLang="en-US" sz="2000" dirty="0">
              <a:latin typeface="Times New Roman" panose="02020603050405020304" pitchFamily="18" charset="0"/>
              <a:ea typeface="宋体" panose="02010600030101010101" pitchFamily="2" charset="-122"/>
            </a:endParaRPr>
          </a:p>
        </p:txBody>
      </p:sp>
    </p:spTree>
  </p:cSld>
  <p:clrMapOvr>
    <a:masterClrMapping/>
  </p:clrMapOvr>
  <p:transition>
    <p:fade/>
  </p:transition>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2641" name="Rectangle 2"/>
          <p:cNvSpPr>
            <a:spLocks noGrp="1"/>
          </p:cNvSpPr>
          <p:nvPr>
            <p:ph type="title"/>
          </p:nvPr>
        </p:nvSpPr>
        <p:spPr>
          <a:xfrm>
            <a:off x="2242185" y="1052830"/>
            <a:ext cx="9216390" cy="1143000"/>
          </a:xfrm>
        </p:spPr>
        <p:txBody>
          <a:bodyPr vert="horz" wrap="square" lIns="91440" tIns="45720" rIns="91440" bIns="45720" anchor="b" anchorCtr="0"/>
          <a:p>
            <a:pPr eaLnBrk="1" hangingPunct="1"/>
            <a:r>
              <a:rPr lang="en-US" altLang="zh-CN" sz="3200" b="1" dirty="0">
                <a:latin typeface="Times New Roman" panose="02020603050405020304" pitchFamily="18" charset="0"/>
                <a:ea typeface="宋体" panose="02010600030101010101" pitchFamily="2" charset="-122"/>
              </a:rPr>
              <a:t>Task VIII  </a:t>
            </a:r>
            <a:r>
              <a:rPr lang="zh-CN" altLang="en-US" sz="3200" b="1" dirty="0">
                <a:latin typeface="Times New Roman" panose="02020603050405020304" pitchFamily="18" charset="0"/>
                <a:ea typeface="宋体" panose="02010600030101010101" pitchFamily="2" charset="-122"/>
              </a:rPr>
              <a:t>请将下面中国进出口商品交易会网站宣传文字翻译成英文。 </a:t>
            </a:r>
            <a:endParaRPr lang="zh-CN" altLang="en-US" sz="3200" b="1" dirty="0">
              <a:latin typeface="Times New Roman" panose="02020603050405020304" pitchFamily="18" charset="0"/>
              <a:ea typeface="宋体" panose="02010600030101010101" pitchFamily="2" charset="-122"/>
            </a:endParaRPr>
          </a:p>
        </p:txBody>
      </p:sp>
      <p:sp>
        <p:nvSpPr>
          <p:cNvPr id="112642" name="Rectangle 3"/>
          <p:cNvSpPr>
            <a:spLocks noGrp="1"/>
          </p:cNvSpPr>
          <p:nvPr>
            <p:ph type="body" idx="4294967295"/>
          </p:nvPr>
        </p:nvSpPr>
        <p:spPr>
          <a:xfrm>
            <a:off x="1702435" y="2557780"/>
            <a:ext cx="9885045" cy="3311525"/>
          </a:xfrm>
        </p:spPr>
        <p:txBody>
          <a:bodyPr vert="horz" wrap="square" lIns="91440" tIns="45720" rIns="91440" bIns="45720" anchor="t" anchorCtr="0"/>
          <a:p>
            <a:pPr eaLnBrk="1" hangingPunct="1">
              <a:lnSpc>
                <a:spcPct val="110000"/>
              </a:lnSpc>
            </a:pPr>
            <a:r>
              <a:rPr lang="zh-CN" altLang="zh-CN" sz="2000" dirty="0">
                <a:latin typeface="Times New Roman" panose="02020603050405020304" pitchFamily="18" charset="0"/>
                <a:ea typeface="宋体" panose="02010600030101010101" pitchFamily="2" charset="-122"/>
              </a:rPr>
              <a:t>中国进出口商品交易会，又称广交会，创办于1957年春，每年春秋两季在广州举办。广交会由商务部和广东省人民政府联合主办，中国对外贸易中心承办，是中国目前历史最长、规模最大、商品最全、采购商最多，且来源最广、成交效果最好、信誉最佳的综合性国际贸易盛会，被誉为中国第一展，中国外贸的晴雨表、风向标。</a:t>
            </a:r>
            <a:endParaRPr lang="zh-CN" altLang="zh-CN" sz="2000" dirty="0">
              <a:latin typeface="Times New Roman" panose="02020603050405020304" pitchFamily="18" charset="0"/>
              <a:ea typeface="宋体" panose="02010600030101010101" pitchFamily="2" charset="-122"/>
            </a:endParaRPr>
          </a:p>
          <a:p>
            <a:pPr eaLnBrk="1" hangingPunct="1">
              <a:lnSpc>
                <a:spcPct val="110000"/>
              </a:lnSpc>
            </a:pPr>
            <a:r>
              <a:rPr lang="zh-CN" altLang="zh-CN" sz="2000" dirty="0">
                <a:latin typeface="Times New Roman" panose="02020603050405020304" pitchFamily="18" charset="0"/>
                <a:ea typeface="宋体" panose="02010600030101010101" pitchFamily="2" charset="-122"/>
              </a:rPr>
              <a:t>广交会是中国对外开放的窗口、缩影、标志，是国际贸易合作的重要平台。创办以来，广交会历经风雨、从未间断，已成功举办了134届，与全球229个国家和地区建立了贸易关系，累计出口成交约1.5万亿美元，累计到会和线上观展境外采购商超1 000万人，有力地促进了中国与世界各国各地区的贸易交流和友好往来。</a:t>
            </a:r>
            <a:endParaRPr lang="zh-CN" altLang="zh-CN" sz="2000" dirty="0">
              <a:latin typeface="Times New Roman" panose="02020603050405020304" pitchFamily="18" charset="0"/>
              <a:ea typeface="宋体" panose="02010600030101010101" pitchFamily="2" charset="-122"/>
            </a:endParaRPr>
          </a:p>
        </p:txBody>
      </p:sp>
    </p:spTree>
  </p:cSld>
  <p:clrMapOvr>
    <a:masterClrMapping/>
  </p:clrMapOvr>
  <p:transition>
    <p:fade/>
  </p:transition>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3666" name="文本框 2"/>
          <p:cNvSpPr txBox="1"/>
          <p:nvPr/>
        </p:nvSpPr>
        <p:spPr>
          <a:xfrm>
            <a:off x="1847850" y="1484630"/>
            <a:ext cx="9963150" cy="3743960"/>
          </a:xfrm>
          <a:prstGeom prst="rect">
            <a:avLst/>
          </a:prstGeom>
          <a:solidFill>
            <a:schemeClr val="bg1"/>
          </a:solidFill>
          <a:ln w="9525">
            <a:noFill/>
          </a:ln>
        </p:spPr>
        <p:txBody>
          <a:bodyPr wrap="square" anchor="t" anchorCtr="0">
            <a:spAutoFit/>
          </a:bodyPr>
          <a:p>
            <a:pPr indent="266700" defTabSz="266700" eaLnBrk="0" hangingPunct="0">
              <a:lnSpc>
                <a:spcPct val="132000"/>
              </a:lnSpc>
            </a:pPr>
            <a:r>
              <a:rPr lang="en-US" altLang="zh-CN" sz="2000">
                <a:latin typeface="Times New Roman" panose="02020603050405020304" pitchFamily="18" charset="0"/>
              </a:rPr>
              <a:t>  </a:t>
            </a:r>
            <a:r>
              <a:rPr lang="zh-CN" altLang="en-US" sz="2000">
                <a:latin typeface="Times New Roman" panose="02020603050405020304" pitchFamily="18" charset="0"/>
              </a:rPr>
              <a:t>党中央高度重视广交会，习近平主席于第</a:t>
            </a:r>
            <a:r>
              <a:rPr lang="en-US" altLang="zh-CN" sz="2000">
                <a:latin typeface="Times New Roman" panose="02020603050405020304" pitchFamily="18" charset="0"/>
              </a:rPr>
              <a:t>120</a:t>
            </a:r>
            <a:r>
              <a:rPr lang="zh-CN" altLang="en-US" sz="2000">
                <a:latin typeface="Times New Roman" panose="02020603050405020304" pitchFamily="18" charset="0"/>
              </a:rPr>
              <a:t>、</a:t>
            </a:r>
            <a:r>
              <a:rPr lang="en-US" altLang="zh-CN" sz="2000">
                <a:latin typeface="Times New Roman" panose="02020603050405020304" pitchFamily="18" charset="0"/>
              </a:rPr>
              <a:t>130</a:t>
            </a:r>
            <a:r>
              <a:rPr lang="zh-CN" altLang="en-US" sz="2000">
                <a:latin typeface="Times New Roman" panose="02020603050405020304" pitchFamily="18" charset="0"/>
              </a:rPr>
              <a:t>届两次向广交会致重要贺信。在致第</a:t>
            </a:r>
            <a:r>
              <a:rPr lang="en-US" altLang="zh-CN" sz="2000">
                <a:latin typeface="Times New Roman" panose="02020603050405020304" pitchFamily="18" charset="0"/>
              </a:rPr>
              <a:t>130</a:t>
            </a:r>
            <a:r>
              <a:rPr lang="zh-CN" altLang="en-US" sz="2000">
                <a:latin typeface="Times New Roman" panose="02020603050405020304" pitchFamily="18" charset="0"/>
              </a:rPr>
              <a:t>届广交会重要贺信中，习近平主席充分肯定了广交会创办</a:t>
            </a:r>
            <a:r>
              <a:rPr lang="en-US" altLang="zh-CN" sz="2000">
                <a:latin typeface="Times New Roman" panose="02020603050405020304" pitchFamily="18" charset="0"/>
              </a:rPr>
              <a:t>65</a:t>
            </a:r>
            <a:r>
              <a:rPr lang="zh-CN" altLang="en-US" sz="2000">
                <a:latin typeface="Times New Roman" panose="02020603050405020304" pitchFamily="18" charset="0"/>
              </a:rPr>
              <a:t>年来为服务国际贸易、促进内外联通、推动经济发展作出的重要贡献，赋予广交会崭新的历史使命，为广交会在新时代新征程指明了前进方向。未来，广交会将以习近平新时代中国特色社会主义思想为指导，全面贯彻落实党的二十大精神，深入贯彻落实习近平主席重要贺信精神，认真落实党中央、国务院决策部署，认真落实商务部、广东省工作要求，创新机制，丰富业态，拓展功能，努力打造成为中国全方位对外开放、促进国际贸易高质量发展、联通国内国际双循环的重要平台，更好服务国家战略、服务高水平对外开放、服务外贸创新发展、服务构建新发展格局。</a:t>
            </a:r>
            <a:endParaRPr lang="zh-CN" altLang="en-US" sz="2000">
              <a:latin typeface="Times New Roman" panose="02020603050405020304" pitchFamily="18" charset="0"/>
            </a:endParaRPr>
          </a:p>
        </p:txBody>
      </p:sp>
    </p:spTree>
  </p:cSld>
  <p:clrMapOvr>
    <a:masterClrMapping/>
  </p:clrMapOvr>
  <p:transition>
    <p:fade/>
  </p:transition>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4689" name="Rectangle 2"/>
          <p:cNvSpPr>
            <a:spLocks noGrp="1"/>
          </p:cNvSpPr>
          <p:nvPr>
            <p:ph type="title"/>
          </p:nvPr>
        </p:nvSpPr>
        <p:spPr>
          <a:xfrm>
            <a:off x="2927033" y="1484630"/>
            <a:ext cx="7313612" cy="606425"/>
          </a:xfrm>
        </p:spPr>
        <p:txBody>
          <a:bodyPr vert="horz" wrap="square" lIns="91440" tIns="45720" rIns="91440" bIns="45720" anchor="b" anchorCtr="0"/>
          <a:p>
            <a:pPr eaLnBrk="1" hangingPunct="1"/>
            <a:r>
              <a:rPr lang="zh-CN" altLang="en-US" b="1" dirty="0">
                <a:latin typeface="Times New Roman" panose="02020603050405020304" pitchFamily="18" charset="0"/>
                <a:ea typeface="宋体" panose="02010600030101010101" pitchFamily="2" charset="-122"/>
              </a:rPr>
              <a:t>译文： </a:t>
            </a:r>
            <a:endParaRPr lang="zh-CN" altLang="en-US" b="1" dirty="0">
              <a:latin typeface="Times New Roman" panose="02020603050405020304" pitchFamily="18" charset="0"/>
              <a:ea typeface="宋体" panose="02010600030101010101" pitchFamily="2" charset="-122"/>
            </a:endParaRPr>
          </a:p>
        </p:txBody>
      </p:sp>
      <p:sp>
        <p:nvSpPr>
          <p:cNvPr id="114690" name="Rectangle 3"/>
          <p:cNvSpPr>
            <a:spLocks noGrp="1"/>
          </p:cNvSpPr>
          <p:nvPr>
            <p:ph type="body" idx="4294967295"/>
          </p:nvPr>
        </p:nvSpPr>
        <p:spPr>
          <a:xfrm>
            <a:off x="1729740" y="2564765"/>
            <a:ext cx="9934575" cy="5607050"/>
          </a:xfrm>
        </p:spPr>
        <p:txBody>
          <a:bodyPr vert="horz" wrap="square" lIns="91440" tIns="45720" rIns="91440" bIns="45720" anchor="t" anchorCtr="0"/>
          <a:p>
            <a:pPr eaLnBrk="1" hangingPunct="1">
              <a:lnSpc>
                <a:spcPct val="120000"/>
              </a:lnSpc>
            </a:pPr>
            <a:r>
              <a:rPr lang="en-US" altLang="zh-CN" sz="2000" dirty="0">
                <a:solidFill>
                  <a:schemeClr val="tx2"/>
                </a:solidFill>
                <a:latin typeface="Times New Roman" panose="02020603050405020304" pitchFamily="18" charset="0"/>
                <a:ea typeface="宋体" panose="02010600030101010101" pitchFamily="2" charset="-122"/>
              </a:rPr>
              <a:t>China Import and Export Fair, also known as the Canton Fair, was established in the spring of 1957. Co-hosted by the Ministry of Commerce of PRC and the People’s Government of Guangdong Province and organized by China Foreign Trade Centre, it is held every spring and autumn in Guangzhou, China. As a comprehensive international trading event with the longest history, the largest scale, the most complete exhibit variety, the largest buyer attendance, the most diverse buyer origin and the greatest business turnover in China, Canton Fair is hailed as China’s No. 1 Fair and the barometer of China’s foreign trade.</a:t>
            </a:r>
            <a:endParaRPr lang="en-US" altLang="zh-CN" sz="2000" dirty="0">
              <a:solidFill>
                <a:schemeClr val="tx2"/>
              </a:solidFill>
              <a:latin typeface="Times New Roman" panose="02020603050405020304" pitchFamily="18" charset="0"/>
              <a:ea typeface="宋体" panose="02010600030101010101" pitchFamily="2" charset="-122"/>
            </a:endParaRPr>
          </a:p>
        </p:txBody>
      </p:sp>
    </p:spTree>
  </p:cSld>
  <p:clrMapOvr>
    <a:masterClrMapping/>
  </p:clrMapOvr>
  <p:transition>
    <p:fade/>
  </p:transition>
</p:sld>
</file>

<file path=ppt/tags/tag1.xml><?xml version="1.0" encoding="utf-8"?>
<p:tagLst xmlns:p="http://schemas.openxmlformats.org/presentationml/2006/main">
  <p:tag name="commondata" val="eyJoZGlkIjoiYjk5ODM0YmMxOWJiYWQyNDU4MGIzYWRmYTA0ZmI5NDcifQ=="/>
</p:tagLst>
</file>

<file path=ppt/theme/theme1.xml><?xml version="1.0" encoding="utf-8"?>
<a:theme xmlns:a="http://schemas.openxmlformats.org/drawingml/2006/main" name="Eclipse">
  <a:themeElements>
    <a:clrScheme name="Eclipse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fontScheme name="Eclipse">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raClrSchemeLst>
    <a:extraClrScheme>
      <a:clrScheme name="Eclipse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clrMap bg1="lt1" tx1="dk1" bg2="lt2" tx2="dk2" accent1="accent1" accent2="accent2" accent3="accent3" accent4="accent4" accent5="accent5" accent6="accent6" hlink="hlink" folHlink="folHlink"/>
    </a:extraClrScheme>
    <a:extraClrScheme>
      <a:clrScheme name="Eclipse 2">
        <a:dk1>
          <a:srgbClr val="000000"/>
        </a:dk1>
        <a:lt1>
          <a:srgbClr val="FFFFFF"/>
        </a:lt1>
        <a:dk2>
          <a:srgbClr val="333366"/>
        </a:dk2>
        <a:lt2>
          <a:srgbClr val="5F5F5F"/>
        </a:lt2>
        <a:accent1>
          <a:srgbClr val="CC99FF"/>
        </a:accent1>
        <a:accent2>
          <a:srgbClr val="99CCCC"/>
        </a:accent2>
        <a:accent3>
          <a:srgbClr val="FFFFFF"/>
        </a:accent3>
        <a:accent4>
          <a:srgbClr val="000000"/>
        </a:accent4>
        <a:accent5>
          <a:srgbClr val="E2CAFF"/>
        </a:accent5>
        <a:accent6>
          <a:srgbClr val="8AB9B9"/>
        </a:accent6>
        <a:hlink>
          <a:srgbClr val="666699"/>
        </a:hlink>
        <a:folHlink>
          <a:srgbClr val="660066"/>
        </a:folHlink>
      </a:clrScheme>
      <a:clrMap bg1="lt1" tx1="dk1" bg2="lt2" tx2="dk2" accent1="accent1" accent2="accent2" accent3="accent3" accent4="accent4" accent5="accent5" accent6="accent6" hlink="hlink" folHlink="folHlink"/>
    </a:extraClrScheme>
    <a:extraClrScheme>
      <a:clrScheme name="Eclipse 3">
        <a:dk1>
          <a:srgbClr val="000000"/>
        </a:dk1>
        <a:lt1>
          <a:srgbClr val="FFFFFF"/>
        </a:lt1>
        <a:dk2>
          <a:srgbClr val="0000CC"/>
        </a:dk2>
        <a:lt2>
          <a:srgbClr val="434343"/>
        </a:lt2>
        <a:accent1>
          <a:srgbClr val="99CC00"/>
        </a:accent1>
        <a:accent2>
          <a:srgbClr val="FFCC00"/>
        </a:accent2>
        <a:accent3>
          <a:srgbClr val="FFFFFF"/>
        </a:accent3>
        <a:accent4>
          <a:srgbClr val="000000"/>
        </a:accent4>
        <a:accent5>
          <a:srgbClr val="CAE2AA"/>
        </a:accent5>
        <a:accent6>
          <a:srgbClr val="E7B900"/>
        </a:accent6>
        <a:hlink>
          <a:srgbClr val="FF0000"/>
        </a:hlink>
        <a:folHlink>
          <a:srgbClr val="808080"/>
        </a:folHlink>
      </a:clrScheme>
      <a:clrMap bg1="lt1" tx1="dk1" bg2="lt2" tx2="dk2" accent1="accent1" accent2="accent2" accent3="accent3" accent4="accent4" accent5="accent5" accent6="accent6" hlink="hlink" folHlink="folHlink"/>
    </a:extraClrScheme>
    <a:extraClrScheme>
      <a:clrScheme name="Eclipse 4">
        <a:dk1>
          <a:srgbClr val="000000"/>
        </a:dk1>
        <a:lt1>
          <a:srgbClr val="64AAAE"/>
        </a:lt1>
        <a:dk2>
          <a:srgbClr val="FFFFCC"/>
        </a:dk2>
        <a:lt2>
          <a:srgbClr val="5F5F5F"/>
        </a:lt2>
        <a:accent1>
          <a:srgbClr val="B4B1DB"/>
        </a:accent1>
        <a:accent2>
          <a:srgbClr val="61C1D7"/>
        </a:accent2>
        <a:accent3>
          <a:srgbClr val="B8D2D3"/>
        </a:accent3>
        <a:accent4>
          <a:srgbClr val="000000"/>
        </a:accent4>
        <a:accent5>
          <a:srgbClr val="D6D5EA"/>
        </a:accent5>
        <a:accent6>
          <a:srgbClr val="57AFC3"/>
        </a:accent6>
        <a:hlink>
          <a:srgbClr val="257177"/>
        </a:hlink>
        <a:folHlink>
          <a:srgbClr val="CCCCCC"/>
        </a:folHlink>
      </a:clrScheme>
      <a:clrMap bg1="lt1" tx1="dk1" bg2="lt2" tx2="dk2" accent1="accent1" accent2="accent2" accent3="accent3" accent4="accent4" accent5="accent5" accent6="accent6" hlink="hlink" folHlink="folHlink"/>
    </a:extraClrScheme>
    <a:extraClrScheme>
      <a:clrScheme name="Eclipse 5">
        <a:dk1>
          <a:srgbClr val="5F5F5F"/>
        </a:dk1>
        <a:lt1>
          <a:srgbClr val="F8F8F8"/>
        </a:lt1>
        <a:dk2>
          <a:srgbClr val="2A285A"/>
        </a:dk2>
        <a:lt2>
          <a:srgbClr val="FFFFFF"/>
        </a:lt2>
        <a:accent1>
          <a:srgbClr val="999966"/>
        </a:accent1>
        <a:accent2>
          <a:srgbClr val="8C8B9D"/>
        </a:accent2>
        <a:accent3>
          <a:srgbClr val="ACACB5"/>
        </a:accent3>
        <a:accent4>
          <a:srgbClr val="D4D4D4"/>
        </a:accent4>
        <a:accent5>
          <a:srgbClr val="CACAB8"/>
        </a:accent5>
        <a:accent6>
          <a:srgbClr val="7E7D8E"/>
        </a:accent6>
        <a:hlink>
          <a:srgbClr val="465174"/>
        </a:hlink>
        <a:folHlink>
          <a:srgbClr val="C0C0C0"/>
        </a:folHlink>
      </a:clrScheme>
      <a:clrMap bg1="dk2" tx1="lt1" bg2="dk1" tx2="lt2" accent1="accent1" accent2="accent2" accent3="accent3" accent4="accent4" accent5="accent5" accent6="accent6" hlink="hlink" folHlink="folHlink"/>
    </a:extraClrScheme>
    <a:extraClrScheme>
      <a:clrScheme name="Eclipse 6">
        <a:dk1>
          <a:srgbClr val="434343"/>
        </a:dk1>
        <a:lt1>
          <a:srgbClr val="FFFFFF"/>
        </a:lt1>
        <a:dk2>
          <a:srgbClr val="360404"/>
        </a:dk2>
        <a:lt2>
          <a:srgbClr val="FFFFFF"/>
        </a:lt2>
        <a:accent1>
          <a:srgbClr val="669900"/>
        </a:accent1>
        <a:accent2>
          <a:srgbClr val="CC6600"/>
        </a:accent2>
        <a:accent3>
          <a:srgbClr val="AEAAAA"/>
        </a:accent3>
        <a:accent4>
          <a:srgbClr val="DADADA"/>
        </a:accent4>
        <a:accent5>
          <a:srgbClr val="B8CAAA"/>
        </a:accent5>
        <a:accent6>
          <a:srgbClr val="B95C00"/>
        </a:accent6>
        <a:hlink>
          <a:srgbClr val="CC3300"/>
        </a:hlink>
        <a:folHlink>
          <a:srgbClr val="808080"/>
        </a:folHlink>
      </a:clrScheme>
      <a:clrMap bg1="dk2" tx1="lt1" bg2="dk1" tx2="lt2" accent1="accent1" accent2="accent2" accent3="accent3" accent4="accent4" accent5="accent5" accent6="accent6" hlink="hlink" folHlink="folHlink"/>
    </a:extraClrScheme>
    <a:extraClrScheme>
      <a:clrScheme name="Eclipse 7">
        <a:dk1>
          <a:srgbClr val="434343"/>
        </a:dk1>
        <a:lt1>
          <a:srgbClr val="FFFFFF"/>
        </a:lt1>
        <a:dk2>
          <a:srgbClr val="000000"/>
        </a:dk2>
        <a:lt2>
          <a:srgbClr val="8285FE"/>
        </a:lt2>
        <a:accent1>
          <a:srgbClr val="669900"/>
        </a:accent1>
        <a:accent2>
          <a:srgbClr val="9900FF"/>
        </a:accent2>
        <a:accent3>
          <a:srgbClr val="AAAAAA"/>
        </a:accent3>
        <a:accent4>
          <a:srgbClr val="DADADA"/>
        </a:accent4>
        <a:accent5>
          <a:srgbClr val="B8CAAA"/>
        </a:accent5>
        <a:accent6>
          <a:srgbClr val="8A00E7"/>
        </a:accent6>
        <a:hlink>
          <a:srgbClr val="6600CC"/>
        </a:hlink>
        <a:folHlink>
          <a:srgbClr val="808080"/>
        </a:folHlink>
      </a:clrScheme>
      <a:clrMap bg1="dk2" tx1="lt1" bg2="dk1" tx2="lt2" accent1="accent1" accent2="accent2" accent3="accent3" accent4="accent4" accent5="accent5" accent6="accent6" hlink="hlink" folHlink="folHlink"/>
    </a:extraClrScheme>
    <a:extraClrScheme>
      <a:clrScheme name="Eclipse 8">
        <a:dk1>
          <a:srgbClr val="434343"/>
        </a:dk1>
        <a:lt1>
          <a:srgbClr val="FFFFFF"/>
        </a:lt1>
        <a:dk2>
          <a:srgbClr val="000000"/>
        </a:dk2>
        <a:lt2>
          <a:srgbClr val="0066FF"/>
        </a:lt2>
        <a:accent1>
          <a:srgbClr val="339966"/>
        </a:accent1>
        <a:accent2>
          <a:srgbClr val="FFCC00"/>
        </a:accent2>
        <a:accent3>
          <a:srgbClr val="AAAAAA"/>
        </a:accent3>
        <a:accent4>
          <a:srgbClr val="DADADA"/>
        </a:accent4>
        <a:accent5>
          <a:srgbClr val="ADCAB8"/>
        </a:accent5>
        <a:accent6>
          <a:srgbClr val="E7B900"/>
        </a:accent6>
        <a:hlink>
          <a:srgbClr val="CC0000"/>
        </a:hlink>
        <a:folHlink>
          <a:srgbClr val="808080"/>
        </a:folHlink>
      </a:clrScheme>
      <a:clrMap bg1="dk2" tx1="lt1" bg2="dk1" tx2="lt2" accent1="accent1" accent2="accent2" accent3="accent3" accent4="accent4" accent5="accent5" accent6="accent6" hlink="hlink" folHlink="folHlink"/>
    </a:extraClrScheme>
    <a:extraClrScheme>
      <a:clrScheme name="Eclipse 9">
        <a:dk1>
          <a:srgbClr val="333300"/>
        </a:dk1>
        <a:lt1>
          <a:srgbClr val="FFFFFF"/>
        </a:lt1>
        <a:dk2>
          <a:srgbClr val="669900"/>
        </a:dk2>
        <a:lt2>
          <a:srgbClr val="FFFFCC"/>
        </a:lt2>
        <a:accent1>
          <a:srgbClr val="CCCC00"/>
        </a:accent1>
        <a:accent2>
          <a:srgbClr val="99CC00"/>
        </a:accent2>
        <a:accent3>
          <a:srgbClr val="B8CAAA"/>
        </a:accent3>
        <a:accent4>
          <a:srgbClr val="DADADA"/>
        </a:accent4>
        <a:accent5>
          <a:srgbClr val="E2E2AA"/>
        </a:accent5>
        <a:accent6>
          <a:srgbClr val="8AB900"/>
        </a:accent6>
        <a:hlink>
          <a:srgbClr val="336600"/>
        </a:hlink>
        <a:folHlink>
          <a:srgbClr val="FFFF66"/>
        </a:folHlink>
      </a:clrScheme>
      <a:clrMap bg1="dk2" tx1="lt1" bg2="dk1" tx2="lt2" accent1="accent1" accent2="accent2" accent3="accent3" accent4="accent4" accent5="accent5" accent6="accent6" hlink="hlink" folHlink="folHlink"/>
    </a:extraClrScheme>
    <a:extraClrScheme>
      <a:clrScheme name="Eclipse 10">
        <a:dk1>
          <a:srgbClr val="333333"/>
        </a:dk1>
        <a:lt1>
          <a:srgbClr val="FFFFCC"/>
        </a:lt1>
        <a:dk2>
          <a:srgbClr val="660000"/>
        </a:dk2>
        <a:lt2>
          <a:srgbClr val="CCCCCC"/>
        </a:lt2>
        <a:accent1>
          <a:srgbClr val="FF6600"/>
        </a:accent1>
        <a:accent2>
          <a:srgbClr val="CC3300"/>
        </a:accent2>
        <a:accent3>
          <a:srgbClr val="B8AAAA"/>
        </a:accent3>
        <a:accent4>
          <a:srgbClr val="DADAAE"/>
        </a:accent4>
        <a:accent5>
          <a:srgbClr val="FFB8AA"/>
        </a:accent5>
        <a:accent6>
          <a:srgbClr val="B92D00"/>
        </a:accent6>
        <a:hlink>
          <a:srgbClr val="990000"/>
        </a:hlink>
        <a:folHlink>
          <a:srgbClr val="CC990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Eclipse</Template>
  <TotalTime>0</TotalTime>
  <Words>33643</Words>
  <Application>WPS 演示</Application>
  <PresentationFormat>全屏显示(4:3)</PresentationFormat>
  <Paragraphs>556</Paragraphs>
  <Slides>106</Slides>
  <Notes>0</Notes>
  <HiddenSlides>0</HiddenSlides>
  <MMClips>0</MMClips>
  <ScaleCrop>false</ScaleCrop>
  <HeadingPairs>
    <vt:vector size="8" baseType="variant">
      <vt:variant>
        <vt:lpstr>已用的字体</vt:lpstr>
      </vt:variant>
      <vt:variant>
        <vt:i4>7</vt:i4>
      </vt:variant>
      <vt:variant>
        <vt:lpstr>主题</vt:lpstr>
      </vt:variant>
      <vt:variant>
        <vt:i4>1</vt:i4>
      </vt:variant>
      <vt:variant>
        <vt:lpstr>嵌入 OLE 服务器</vt:lpstr>
      </vt:variant>
      <vt:variant>
        <vt:i4>2</vt:i4>
      </vt:variant>
      <vt:variant>
        <vt:lpstr>幻灯片标题</vt:lpstr>
      </vt:variant>
      <vt:variant>
        <vt:i4>106</vt:i4>
      </vt:variant>
    </vt:vector>
  </HeadingPairs>
  <TitlesOfParts>
    <vt:vector size="116" baseType="lpstr">
      <vt:lpstr>Arial</vt:lpstr>
      <vt:lpstr>宋体</vt:lpstr>
      <vt:lpstr>Wingdings</vt:lpstr>
      <vt:lpstr>Verdana</vt:lpstr>
      <vt:lpstr>Times New Roman</vt:lpstr>
      <vt:lpstr>微软雅黑</vt:lpstr>
      <vt:lpstr>Arial Unicode MS</vt:lpstr>
      <vt:lpstr>Eclipse</vt:lpstr>
      <vt:lpstr>Word.Document.8</vt:lpstr>
      <vt:lpstr>Word.Document.8</vt:lpstr>
      <vt:lpstr>商务翻译实务</vt:lpstr>
      <vt:lpstr>第六单元 企业网站翻译</vt:lpstr>
      <vt:lpstr>PowerPoint 演示文稿</vt:lpstr>
      <vt:lpstr>教学要求：</vt:lpstr>
      <vt:lpstr>PowerPoint 演示文稿</vt:lpstr>
      <vt:lpstr>企业网站翻译</vt:lpstr>
      <vt:lpstr>§ PART ONE 认识企业网站及其翻译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2. 企业网站的作用：</vt:lpstr>
      <vt:lpstr>PowerPoint 演示文稿</vt:lpstr>
      <vt:lpstr>Task II</vt:lpstr>
      <vt:lpstr>PowerPoint 演示文稿</vt:lpstr>
      <vt:lpstr>PowerPoint 演示文稿</vt:lpstr>
      <vt:lpstr>PowerPoint 演示文稿</vt:lpstr>
      <vt:lpstr>PowerPoint 演示文稿</vt:lpstr>
      <vt:lpstr>§ PART TWO 热身练习</vt:lpstr>
      <vt:lpstr>PowerPoint 演示文稿</vt:lpstr>
      <vt:lpstr>PowerPoint 演示文稿</vt:lpstr>
      <vt:lpstr>PowerPoint 演示文稿</vt:lpstr>
      <vt:lpstr>【解析：网站名称的构成】 </vt:lpstr>
      <vt:lpstr>PowerPoint 演示文稿</vt:lpstr>
      <vt:lpstr>Task III  试将下列网站各栏目名称翻译成英文。</vt:lpstr>
      <vt:lpstr>PowerPoint 演示文稿</vt:lpstr>
      <vt:lpstr>Task IV  试分析下面一段宣传文字的英译，如果要挂在企业网站上，你会选择哪种译文？为什么？并讨论企业英文网站的语言特征。</vt:lpstr>
      <vt:lpstr>PowerPoint 演示文稿</vt:lpstr>
      <vt:lpstr>PowerPoint 演示文稿</vt:lpstr>
      <vt:lpstr>【解析】 </vt:lpstr>
      <vt:lpstr>PowerPoint 演示文稿</vt:lpstr>
      <vt:lpstr>PowerPoint 演示文稿</vt:lpstr>
      <vt:lpstr>§ PART THREE 企业网站翻译技巧</vt:lpstr>
      <vt:lpstr>PowerPoint 演示文稿</vt:lpstr>
      <vt:lpstr>PowerPoint 演示文稿</vt:lpstr>
      <vt:lpstr>【解析】英语网站名称翻译方法一般有四种，即音译法、意译法、音意结合法和谐音取义法。</vt:lpstr>
      <vt:lpstr>Task II  试将下面网站宣传标语翻译成英文，并结合热身练习部分，思考翻译后的标语放在网站哪个位置，为什么？</vt:lpstr>
      <vt:lpstr>PowerPoint 演示文稿</vt:lpstr>
      <vt:lpstr>PowerPoint 演示文稿</vt:lpstr>
      <vt:lpstr>总结：</vt:lpstr>
      <vt:lpstr>PowerPoint 演示文稿</vt:lpstr>
      <vt:lpstr>Task III  试分析下列北京同仁堂和华帝燃具网站各栏目的英译，看看哪些栏目的翻译是较好的翻译，哪些翻译值得改进？如何改进？并尝试总结其翻译技巧。</vt:lpstr>
      <vt:lpstr>参考译文： </vt:lpstr>
      <vt:lpstr>PowerPoint 演示文稿</vt:lpstr>
      <vt:lpstr>PowerPoint 演示文稿</vt:lpstr>
      <vt:lpstr>参考译文：</vt:lpstr>
      <vt:lpstr>Task IV  分析下面一段企业宣传文字及其原译，看看有何问题，并进行改译。 </vt:lpstr>
      <vt:lpstr>PowerPoint 演示文稿</vt:lpstr>
      <vt:lpstr>Task V  请将下面一段企业宣传文字翻译成英文。</vt:lpstr>
      <vt:lpstr>PowerPoint 演示文稿</vt:lpstr>
      <vt:lpstr>§ PART FOUR 讨论：通过上述翻译任务，你对企业网站翻译有什么新的认识? 企业网站翻译需要注意哪些事项？</vt:lpstr>
      <vt:lpstr>PowerPoint 演示文稿</vt:lpstr>
      <vt:lpstr>PowerPoint 演示文稿</vt:lpstr>
      <vt:lpstr>PowerPoint 演示文稿</vt:lpstr>
      <vt:lpstr>PowerPoint 演示文稿</vt:lpstr>
      <vt:lpstr>II. 网站翻译注意事项 </vt:lpstr>
      <vt:lpstr>PowerPoint 演示文稿</vt:lpstr>
      <vt:lpstr>PowerPoint 演示文稿</vt:lpstr>
      <vt:lpstr>PowerPoint 演示文稿</vt:lpstr>
      <vt:lpstr>分析：</vt:lpstr>
      <vt:lpstr>§ PART FIVE 译技点津：商务翻译技巧之编译</vt:lpstr>
      <vt:lpstr>PowerPoint 演示文稿</vt:lpstr>
      <vt:lpstr>请看下面广西柳工机械股份有限公司的网站翻译：</vt:lpstr>
      <vt:lpstr>译文：</vt:lpstr>
      <vt:lpstr>分析：</vt:lpstr>
      <vt:lpstr>随着国家对企业诚信、工匠精神、产品质量、智能制造等方面的重视，柳工的最新网站（www.liugong.com，2022年8月1日）翻译有所调整，将获奖记录单独设置了一个栏目，突出其实力和行业影响力。中文栏目“柳工获奖记录”如下： 世界工程机械50强企业 2017年中国机械工业百强 2017中国年度影响力品牌 最具全球竞争力中国公司50强 最具投资价值上市公司 企业信用评价AAA级企业 全国安全文化建设示范企业 国家智能制造试点示范 亚洲卓越质量奖 全国质量奖 对应英文栏目“Liugong Awards”如下： </vt:lpstr>
      <vt:lpstr>A Top 50 Global Construction Machinery Enterprise A Top 100 China Machinery Industry Enterprise in 2017 2017 Annual Influential Brand in China Top 50 Chinese Companies in Global Competitive Power Most Valuable Listed Company Enterprise Credit Rating, AAA Grade Credit Enterprise National Demonstration Enterprise of Safety Culture Building National Pilot Demonstration of Intelligent Manufacturing Asia Excellence Quality Award National Quality Award</vt:lpstr>
      <vt:lpstr>请再看下面阿里巴巴网站关于其价值观的翻译： </vt:lpstr>
      <vt:lpstr>译文： Mission：To make it easy to do business anywhere.</vt:lpstr>
      <vt:lpstr>分析：</vt:lpstr>
      <vt:lpstr>PowerPoint 演示文稿</vt:lpstr>
      <vt:lpstr>PowerPoint 演示文稿</vt:lpstr>
      <vt:lpstr>PowerPoint 演示文稿</vt:lpstr>
      <vt:lpstr>§ PART SIX 企业网站翻译实践</vt:lpstr>
      <vt:lpstr>PowerPoint 演示文稿</vt:lpstr>
      <vt:lpstr>Task II  试将下面网站宣传标语翻译成英语。</vt:lpstr>
      <vt:lpstr>PowerPoint 演示文稿</vt:lpstr>
      <vt:lpstr>Task III  请将下列网站栏目名称翻译成英语。</vt:lpstr>
      <vt:lpstr>Task IV  分析下面一段企业宣传文字及其原译，看看有何问题，并进行改译。 </vt:lpstr>
      <vt:lpstr>改译：</vt:lpstr>
      <vt:lpstr>Task V  分析下面一段企业宣传文字的两种翻译，看看哪种更好。</vt:lpstr>
      <vt:lpstr>PowerPoint 演示文稿</vt:lpstr>
      <vt:lpstr>PowerPoint 演示文稿</vt:lpstr>
      <vt:lpstr>【解析】 </vt:lpstr>
      <vt:lpstr>Task VI  请将下面一段企业宣传文字翻译成英文，注意编译方法的运用。</vt:lpstr>
      <vt:lpstr>译文： </vt:lpstr>
      <vt:lpstr>【解析】 </vt:lpstr>
      <vt:lpstr>Task VII  请将下面一段企业宣传文字翻译成英文，注意编译方法的运用。</vt:lpstr>
      <vt:lpstr>译文： </vt:lpstr>
      <vt:lpstr>【解析】 </vt:lpstr>
      <vt:lpstr>Task VIII  请将下面中国进出口商品交易会网站宣传文字翻译成英文。 </vt:lpstr>
      <vt:lpstr>PowerPoint 演示文稿</vt:lpstr>
      <vt:lpstr>译文： </vt:lpstr>
      <vt:lpstr>PowerPoint 演示文稿</vt:lpstr>
      <vt:lpstr>PowerPoint 演示文稿</vt:lpstr>
      <vt:lpstr>PowerPoint 演示文稿</vt:lpstr>
      <vt:lpstr>PowerPoint 演示文稿</vt:lpstr>
      <vt:lpstr>PART SEVEN 学习参考</vt:lpstr>
      <vt:lpstr>PART EIGHT 单元预告与实训任务</vt:lpstr>
      <vt:lpstr>PowerPoint 演示文稿</vt:lpstr>
    </vt:vector>
  </TitlesOfParts>
  <Company>微软中国</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微软用户</dc:creator>
  <cp:lastModifiedBy>ZJR</cp:lastModifiedBy>
  <cp:revision>195</cp:revision>
  <dcterms:created xsi:type="dcterms:W3CDTF">2007-10-05T07:35:00Z</dcterms:created>
  <dcterms:modified xsi:type="dcterms:W3CDTF">2024-08-17T09:19:31Z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2052-12.1.0.17827</vt:lpwstr>
  </property>
  <property fmtid="{D5CDD505-2E9C-101B-9397-08002B2CF9AE}" pid="3" name="ICV">
    <vt:lpwstr>DD1FE789CE20498EBE768A62749DF087_12</vt:lpwstr>
  </property>
</Properties>
</file>