
<file path=[Content_Types].xml><?xml version="1.0" encoding="utf-8"?>
<Types xmlns="http://schemas.openxmlformats.org/package/2006/content-types">
  <Default Extension="jpeg" ContentType="image/jpeg"/>
  <Default Extension="JPG" ContentType="image/.jp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6"/>
  </p:notesMasterIdLst>
  <p:handoutMasterIdLst>
    <p:handoutMasterId r:id="rId77"/>
  </p:handoutMasterIdLst>
  <p:sldIdLst>
    <p:sldId id="308" r:id="rId3"/>
    <p:sldId id="309" r:id="rId4"/>
    <p:sldId id="312" r:id="rId5"/>
    <p:sldId id="311" r:id="rId6"/>
    <p:sldId id="310" r:id="rId7"/>
    <p:sldId id="377" r:id="rId8"/>
    <p:sldId id="313" r:id="rId9"/>
    <p:sldId id="314" r:id="rId10"/>
    <p:sldId id="315" r:id="rId11"/>
    <p:sldId id="316" r:id="rId12"/>
    <p:sldId id="317" r:id="rId13"/>
    <p:sldId id="318" r:id="rId14"/>
    <p:sldId id="319" r:id="rId15"/>
    <p:sldId id="324" r:id="rId16"/>
    <p:sldId id="384" r:id="rId17"/>
    <p:sldId id="385" r:id="rId18"/>
    <p:sldId id="386" r:id="rId19"/>
    <p:sldId id="431" r:id="rId20"/>
    <p:sldId id="326" r:id="rId21"/>
    <p:sldId id="387" r:id="rId22"/>
    <p:sldId id="327" r:id="rId23"/>
    <p:sldId id="388" r:id="rId24"/>
    <p:sldId id="389" r:id="rId25"/>
    <p:sldId id="390" r:id="rId26"/>
    <p:sldId id="391" r:id="rId27"/>
    <p:sldId id="392" r:id="rId28"/>
    <p:sldId id="393" r:id="rId29"/>
    <p:sldId id="432" r:id="rId30"/>
    <p:sldId id="332" r:id="rId31"/>
    <p:sldId id="394" r:id="rId32"/>
    <p:sldId id="333" r:id="rId33"/>
    <p:sldId id="334" r:id="rId34"/>
    <p:sldId id="349" r:id="rId35"/>
    <p:sldId id="350" r:id="rId36"/>
    <p:sldId id="351" r:id="rId37"/>
    <p:sldId id="353" r:id="rId38"/>
    <p:sldId id="395" r:id="rId39"/>
    <p:sldId id="397" r:id="rId40"/>
    <p:sldId id="433" r:id="rId41"/>
    <p:sldId id="398" r:id="rId42"/>
    <p:sldId id="399" r:id="rId43"/>
    <p:sldId id="400" r:id="rId44"/>
    <p:sldId id="401" r:id="rId45"/>
    <p:sldId id="402" r:id="rId46"/>
    <p:sldId id="403" r:id="rId47"/>
    <p:sldId id="404" r:id="rId48"/>
    <p:sldId id="405" r:id="rId49"/>
    <p:sldId id="406" r:id="rId50"/>
    <p:sldId id="407" r:id="rId51"/>
    <p:sldId id="408" r:id="rId52"/>
    <p:sldId id="409" r:id="rId53"/>
    <p:sldId id="410" r:id="rId54"/>
    <p:sldId id="411" r:id="rId55"/>
    <p:sldId id="412" r:id="rId56"/>
    <p:sldId id="413" r:id="rId57"/>
    <p:sldId id="414" r:id="rId58"/>
    <p:sldId id="415" r:id="rId59"/>
    <p:sldId id="416" r:id="rId60"/>
    <p:sldId id="417" r:id="rId61"/>
    <p:sldId id="418" r:id="rId62"/>
    <p:sldId id="419" r:id="rId63"/>
    <p:sldId id="420" r:id="rId64"/>
    <p:sldId id="421" r:id="rId65"/>
    <p:sldId id="422" r:id="rId66"/>
    <p:sldId id="423" r:id="rId67"/>
    <p:sldId id="424" r:id="rId68"/>
    <p:sldId id="425" r:id="rId69"/>
    <p:sldId id="427" r:id="rId70"/>
    <p:sldId id="426" r:id="rId71"/>
    <p:sldId id="428" r:id="rId72"/>
    <p:sldId id="373" r:id="rId73"/>
    <p:sldId id="374" r:id="rId74"/>
    <p:sldId id="306" r:id="rId75"/>
  </p:sldIdLst>
  <p:sldSz cx="12192000" cy="6858000"/>
  <p:notesSz cx="6797675" cy="9874250"/>
  <p:custDataLst>
    <p:tags r:id="rId81"/>
  </p:custDataLst>
  <p:defaultTextStyle>
    <a:defPPr>
      <a:defRPr lang="zh-CN"/>
    </a:defPPr>
    <a:lvl1pPr marL="0" lvl="0" indent="0" algn="l" defTabSz="914400" rtl="0" eaLnBrk="0" fontAlgn="base" latinLnBrk="0" hangingPunct="0">
      <a:lnSpc>
        <a:spcPct val="100000"/>
      </a:lnSpc>
      <a:spcBef>
        <a:spcPct val="0"/>
      </a:spcBef>
      <a:spcAft>
        <a:spcPct val="0"/>
      </a:spcAft>
      <a:buClr>
        <a:schemeClr val="tx2"/>
      </a:buClr>
      <a:buSzPct val="70000"/>
      <a:buFont typeface="Wingdings" panose="05000000000000000000" pitchFamily="2" charset="2"/>
      <a:buNone/>
      <a:defRPr sz="1400"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Clr>
        <a:schemeClr val="tx2"/>
      </a:buClr>
      <a:buSzPct val="70000"/>
      <a:buFont typeface="Wingdings" panose="05000000000000000000" pitchFamily="2" charset="2"/>
      <a:buNone/>
      <a:defRPr sz="1400"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Clr>
        <a:schemeClr val="tx2"/>
      </a:buClr>
      <a:buSzPct val="70000"/>
      <a:buFont typeface="Wingdings" panose="05000000000000000000" pitchFamily="2" charset="2"/>
      <a:buNone/>
      <a:defRPr sz="1400"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Clr>
        <a:schemeClr val="tx2"/>
      </a:buClr>
      <a:buSzPct val="70000"/>
      <a:buFont typeface="Wingdings" panose="05000000000000000000" pitchFamily="2" charset="2"/>
      <a:buNone/>
      <a:defRPr sz="1400"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Clr>
        <a:schemeClr val="tx2"/>
      </a:buClr>
      <a:buSzPct val="70000"/>
      <a:buFont typeface="Wingdings" panose="05000000000000000000" pitchFamily="2" charset="2"/>
      <a:buNone/>
      <a:defRPr sz="1400"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Clr>
        <a:schemeClr val="tx2"/>
      </a:buClr>
      <a:buSzPct val="70000"/>
      <a:buFont typeface="Wingdings" panose="05000000000000000000" pitchFamily="2" charset="2"/>
      <a:buNone/>
      <a:defRPr sz="1400"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Clr>
        <a:schemeClr val="tx2"/>
      </a:buClr>
      <a:buSzPct val="70000"/>
      <a:buFont typeface="Wingdings" panose="05000000000000000000" pitchFamily="2" charset="2"/>
      <a:buNone/>
      <a:defRPr sz="1400"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Clr>
        <a:schemeClr val="tx2"/>
      </a:buClr>
      <a:buSzPct val="70000"/>
      <a:buFont typeface="Wingdings" panose="05000000000000000000" pitchFamily="2" charset="2"/>
      <a:buNone/>
      <a:defRPr sz="1400"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Clr>
        <a:schemeClr val="tx2"/>
      </a:buClr>
      <a:buSzPct val="70000"/>
      <a:buFont typeface="Wingdings" panose="05000000000000000000" pitchFamily="2" charset="2"/>
      <a:buNone/>
      <a:defRPr sz="1400"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9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18"/>
    <p:restoredTop sz="94651"/>
  </p:normalViewPr>
  <p:slideViewPr>
    <p:cSldViewPr showGuides="1">
      <p:cViewPr>
        <p:scale>
          <a:sx n="100" d="100"/>
          <a:sy n="100" d="100"/>
        </p:scale>
        <p:origin x="704" y="336"/>
      </p:cViewPr>
      <p:guideLst>
        <p:guide orient="horz" pos="2196"/>
        <p:guide pos="384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1" Type="http://schemas.openxmlformats.org/officeDocument/2006/relationships/tags" Target="tags/tag3.xml"/><Relationship Id="rId80" Type="http://schemas.openxmlformats.org/officeDocument/2006/relationships/tableStyles" Target="tableStyles.xml"/><Relationship Id="rId8" Type="http://schemas.openxmlformats.org/officeDocument/2006/relationships/slide" Target="slides/slide6.xml"/><Relationship Id="rId79" Type="http://schemas.openxmlformats.org/officeDocument/2006/relationships/viewProps" Target="viewProps.xml"/><Relationship Id="rId78" Type="http://schemas.openxmlformats.org/officeDocument/2006/relationships/presProps" Target="presProps.xml"/><Relationship Id="rId77" Type="http://schemas.openxmlformats.org/officeDocument/2006/relationships/handoutMaster" Target="handoutMasters/handoutMaster1.xml"/><Relationship Id="rId76" Type="http://schemas.openxmlformats.org/officeDocument/2006/relationships/notesMaster" Target="notesMasters/notesMaster1.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80578" name="Rectangle 2"/>
          <p:cNvSpPr>
            <a:spLocks noGrp="1" noChangeArrowheads="1"/>
          </p:cNvSpPr>
          <p:nvPr>
            <p:ph type="hdr" sz="quarter"/>
          </p:nvPr>
        </p:nvSpPr>
        <p:spPr bwMode="auto">
          <a:xfrm>
            <a:off x="0" y="0"/>
            <a:ext cx="2946400" cy="493713"/>
          </a:xfrm>
          <a:prstGeom prst="rect">
            <a:avLst/>
          </a:prstGeom>
          <a:noFill/>
          <a:ln w="9525">
            <a:noFill/>
            <a:miter lim="800000"/>
          </a:ln>
          <a:effectLst/>
        </p:spPr>
        <p:txBody>
          <a:bodyPr vert="horz" wrap="square" lIns="91440" tIns="45720" rIns="91440" bIns="45720" numCol="1" anchor="t" anchorCtr="0" compatLnSpc="1"/>
          <a:lstStyle>
            <a:lvl1pPr>
              <a:lnSpc>
                <a:spcPct val="100000"/>
              </a:lnSpc>
              <a:spcBef>
                <a:spcPct val="0"/>
              </a:spcBef>
              <a:buClrTx/>
              <a:buSzTx/>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0579" name="Rectangle 3"/>
          <p:cNvSpPr>
            <a:spLocks noGrp="1" noChangeArrowheads="1"/>
          </p:cNvSpPr>
          <p:nvPr>
            <p:ph type="dt" sz="quarter" idx="1"/>
          </p:nvPr>
        </p:nvSpPr>
        <p:spPr bwMode="auto">
          <a:xfrm>
            <a:off x="3849688" y="0"/>
            <a:ext cx="2946400" cy="493713"/>
          </a:xfrm>
          <a:prstGeom prst="rect">
            <a:avLst/>
          </a:prstGeom>
          <a:noFill/>
          <a:ln w="9525">
            <a:noFill/>
            <a:miter lim="800000"/>
          </a:ln>
          <a:effectLst/>
        </p:spPr>
        <p:txBody>
          <a:bodyPr vert="horz" wrap="square" lIns="91440" tIns="45720" rIns="91440" bIns="45720" numCol="1" anchor="t" anchorCtr="0" compatLnSpc="1"/>
          <a:lstStyle>
            <a:lvl1pPr algn="r">
              <a:lnSpc>
                <a:spcPct val="100000"/>
              </a:lnSpc>
              <a:spcBef>
                <a:spcPct val="0"/>
              </a:spcBef>
              <a:buClrTx/>
              <a:buSzTx/>
              <a:buFontTx/>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0580" name="Rectangle 4"/>
          <p:cNvSpPr>
            <a:spLocks noGrp="1" noChangeArrowheads="1"/>
          </p:cNvSpPr>
          <p:nvPr>
            <p:ph type="ftr" sz="quarter" idx="2"/>
          </p:nvPr>
        </p:nvSpPr>
        <p:spPr bwMode="auto">
          <a:xfrm>
            <a:off x="0" y="9378950"/>
            <a:ext cx="2946400" cy="493713"/>
          </a:xfrm>
          <a:prstGeom prst="rect">
            <a:avLst/>
          </a:prstGeom>
          <a:noFill/>
          <a:ln w="9525">
            <a:noFill/>
            <a:miter lim="800000"/>
          </a:ln>
          <a:effectLst/>
        </p:spPr>
        <p:txBody>
          <a:bodyPr vert="horz" wrap="square" lIns="91440" tIns="45720" rIns="91440" bIns="45720" numCol="1" anchor="b" anchorCtr="0" compatLnSpc="1"/>
          <a:lstStyle>
            <a:lvl1pPr>
              <a:lnSpc>
                <a:spcPct val="100000"/>
              </a:lnSpc>
              <a:spcBef>
                <a:spcPct val="0"/>
              </a:spcBef>
              <a:buClrTx/>
              <a:buSzTx/>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0581" name="Rectangle 5"/>
          <p:cNvSpPr>
            <a:spLocks noGrp="1" noChangeArrowheads="1"/>
          </p:cNvSpPr>
          <p:nvPr>
            <p:ph type="sldNum" sz="quarter" idx="3"/>
          </p:nvPr>
        </p:nvSpPr>
        <p:spPr bwMode="auto">
          <a:xfrm>
            <a:off x="3849688" y="9378950"/>
            <a:ext cx="2946400" cy="493713"/>
          </a:xfrm>
          <a:prstGeom prst="rect">
            <a:avLst/>
          </a:prstGeom>
          <a:noFill/>
          <a:ln w="9525">
            <a:noFill/>
            <a:miter lim="800000"/>
          </a:ln>
          <a:effectLst/>
        </p:spPr>
        <p:txBody>
          <a:bodyPr vert="horz" wrap="square" lIns="91440" tIns="45720" rIns="91440" bIns="45720" numCol="1" anchor="b" anchorCtr="0" compatLnSpc="1"/>
          <a:lstStyle>
            <a:lvl1pPr algn="r">
              <a:lnSpc>
                <a:spcPct val="100000"/>
              </a:lnSpc>
              <a:spcBef>
                <a:spcPct val="0"/>
              </a:spcBef>
              <a:buClrTx/>
              <a:buSzTx/>
              <a:buFontTx/>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7D542DAE-45C6-4BFC-9559-E37770ED098A}" type="slidenum">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2226" name="Rectangle 2"/>
          <p:cNvSpPr>
            <a:spLocks noGrp="1" noChangeArrowheads="1"/>
          </p:cNvSpPr>
          <p:nvPr>
            <p:ph type="hdr" sz="quarter"/>
          </p:nvPr>
        </p:nvSpPr>
        <p:spPr bwMode="auto">
          <a:xfrm>
            <a:off x="0" y="0"/>
            <a:ext cx="2946400" cy="493713"/>
          </a:xfrm>
          <a:prstGeom prst="rect">
            <a:avLst/>
          </a:prstGeom>
          <a:noFill/>
          <a:ln w="9525">
            <a:noFill/>
            <a:miter lim="800000"/>
          </a:ln>
          <a:effectLst/>
        </p:spPr>
        <p:txBody>
          <a:bodyPr vert="horz" wrap="square" lIns="91440" tIns="45720" rIns="91440" bIns="45720" numCol="1" anchor="t" anchorCtr="0" compatLnSpc="1"/>
          <a:lstStyle>
            <a:lvl1pPr>
              <a:lnSpc>
                <a:spcPct val="100000"/>
              </a:lnSpc>
              <a:spcBef>
                <a:spcPct val="0"/>
              </a:spcBef>
              <a:buClrTx/>
              <a:buSzTx/>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27" name="Rectangle 3"/>
          <p:cNvSpPr>
            <a:spLocks noGrp="1" noChangeArrowheads="1"/>
          </p:cNvSpPr>
          <p:nvPr>
            <p:ph type="dt" idx="1"/>
          </p:nvPr>
        </p:nvSpPr>
        <p:spPr bwMode="auto">
          <a:xfrm>
            <a:off x="3849688" y="0"/>
            <a:ext cx="2946400" cy="493713"/>
          </a:xfrm>
          <a:prstGeom prst="rect">
            <a:avLst/>
          </a:prstGeom>
          <a:noFill/>
          <a:ln w="9525">
            <a:noFill/>
            <a:miter lim="800000"/>
          </a:ln>
          <a:effectLst/>
        </p:spPr>
        <p:txBody>
          <a:bodyPr vert="horz" wrap="square" lIns="91440" tIns="45720" rIns="91440" bIns="45720" numCol="1" anchor="t" anchorCtr="0" compatLnSpc="1"/>
          <a:lstStyle>
            <a:lvl1pPr algn="r">
              <a:lnSpc>
                <a:spcPct val="100000"/>
              </a:lnSpc>
              <a:spcBef>
                <a:spcPct val="0"/>
              </a:spcBef>
              <a:buClrTx/>
              <a:buSzTx/>
              <a:buFontTx/>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Rot="1" noTextEdit="1"/>
          </p:cNvSpPr>
          <p:nvPr>
            <p:ph type="sldImg" idx="2"/>
          </p:nvPr>
        </p:nvSpPr>
        <p:spPr>
          <a:xfrm>
            <a:off x="108920" y="741363"/>
            <a:ext cx="6581422" cy="3702050"/>
          </a:xfrm>
          <a:prstGeom prst="rect">
            <a:avLst/>
          </a:prstGeom>
          <a:noFill/>
          <a:ln w="9525" cap="flat" cmpd="sng">
            <a:solidFill>
              <a:srgbClr val="000000"/>
            </a:solidFill>
            <a:prstDash val="solid"/>
            <a:miter/>
            <a:headEnd type="none" w="med" len="med"/>
            <a:tailEnd type="none" w="med" len="med"/>
          </a:ln>
        </p:spPr>
      </p:sp>
      <p:sp>
        <p:nvSpPr>
          <p:cNvPr id="52229" name="Rectangle 5"/>
          <p:cNvSpPr>
            <a:spLocks noGrp="1" noChangeArrowheads="1"/>
          </p:cNvSpPr>
          <p:nvPr>
            <p:ph type="body" sz="quarter" idx="3"/>
          </p:nvPr>
        </p:nvSpPr>
        <p:spPr bwMode="auto">
          <a:xfrm>
            <a:off x="679450" y="4691063"/>
            <a:ext cx="5438775" cy="4443413"/>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0" name="Rectangle 6"/>
          <p:cNvSpPr>
            <a:spLocks noGrp="1" noChangeArrowheads="1"/>
          </p:cNvSpPr>
          <p:nvPr>
            <p:ph type="ftr" sz="quarter" idx="4"/>
          </p:nvPr>
        </p:nvSpPr>
        <p:spPr bwMode="auto">
          <a:xfrm>
            <a:off x="0" y="9378950"/>
            <a:ext cx="2946400" cy="493713"/>
          </a:xfrm>
          <a:prstGeom prst="rect">
            <a:avLst/>
          </a:prstGeom>
          <a:noFill/>
          <a:ln w="9525">
            <a:noFill/>
            <a:miter lim="800000"/>
          </a:ln>
          <a:effectLst/>
        </p:spPr>
        <p:txBody>
          <a:bodyPr vert="horz" wrap="square" lIns="91440" tIns="45720" rIns="91440" bIns="45720" numCol="1" anchor="b" anchorCtr="0" compatLnSpc="1"/>
          <a:lstStyle>
            <a:lvl1pPr>
              <a:lnSpc>
                <a:spcPct val="100000"/>
              </a:lnSpc>
              <a:spcBef>
                <a:spcPct val="0"/>
              </a:spcBef>
              <a:buClrTx/>
              <a:buSzTx/>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1" name="Rectangle 7"/>
          <p:cNvSpPr>
            <a:spLocks noGrp="1" noChangeArrowheads="1"/>
          </p:cNvSpPr>
          <p:nvPr>
            <p:ph type="sldNum" sz="quarter" idx="5"/>
          </p:nvPr>
        </p:nvSpPr>
        <p:spPr bwMode="auto">
          <a:xfrm>
            <a:off x="3849688" y="9378950"/>
            <a:ext cx="2946400" cy="493713"/>
          </a:xfrm>
          <a:prstGeom prst="rect">
            <a:avLst/>
          </a:prstGeom>
          <a:noFill/>
          <a:ln w="9525">
            <a:noFill/>
            <a:miter lim="800000"/>
          </a:ln>
          <a:effectLst/>
        </p:spPr>
        <p:txBody>
          <a:bodyPr vert="horz" wrap="square" lIns="91440" tIns="45720" rIns="91440" bIns="45720" numCol="1" anchor="b" anchorCtr="0" compatLnSpc="1"/>
          <a:lstStyle>
            <a:lvl1pPr algn="r">
              <a:lnSpc>
                <a:spcPct val="100000"/>
              </a:lnSpc>
              <a:spcBef>
                <a:spcPct val="0"/>
              </a:spcBef>
              <a:buClrTx/>
              <a:buSzTx/>
              <a:buFontTx/>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63D69BA2-6BD8-4EA9-B2E1-5B9D23A9C2ED}" type="slidenum">
              <a:rPr kumimoji="0" lang="en-US" alt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4296833" y="304800"/>
            <a:ext cx="15879233" cy="4724400"/>
            <a:chOff x="-2030" y="192"/>
            <a:chExt cx="7502" cy="2976"/>
          </a:xfrm>
        </p:grpSpPr>
        <p:sp>
          <p:nvSpPr>
            <p:cNvPr id="2057" name="Line 3"/>
            <p:cNvSpPr/>
            <p:nvPr/>
          </p:nvSpPr>
          <p:spPr>
            <a:xfrm>
              <a:off x="912" y="1584"/>
              <a:ext cx="4560" cy="0"/>
            </a:xfrm>
            <a:prstGeom prst="line">
              <a:avLst/>
            </a:prstGeom>
            <a:ln w="12700" cap="flat" cmpd="sng">
              <a:solidFill>
                <a:schemeClr val="tx1"/>
              </a:solidFill>
              <a:prstDash val="solid"/>
              <a:headEnd type="none" w="med" len="med"/>
              <a:tailEnd type="none" w="med" len="med"/>
            </a:ln>
          </p:spPr>
        </p:sp>
        <p:sp>
          <p:nvSpPr>
            <p:cNvPr id="2058" name="AutoShape 4"/>
            <p:cNvSpPr/>
            <p:nvPr/>
          </p:nvSpPr>
          <p:spPr>
            <a:xfrm>
              <a:off x="-1584" y="864"/>
              <a:ext cx="2304" cy="2304"/>
            </a:xfrm>
            <a:custGeom>
              <a:avLst/>
              <a:gdLst>
                <a:gd name="txL" fmla="*/ 44083 w 64000"/>
                <a:gd name="txT" fmla="*/ -29639 h 64000"/>
                <a:gd name="txR" fmla="*/ 44083 w 64000"/>
                <a:gd name="txB" fmla="*/ 29639 h 64000"/>
              </a:gdLst>
              <a:ahLst/>
              <a:cxnLst>
                <a:cxn ang="0">
                  <a:pos x="57" y="3"/>
                </a:cxn>
                <a:cxn ang="0">
                  <a:pos x="83" y="41"/>
                </a:cxn>
                <a:cxn ang="0">
                  <a:pos x="57" y="80"/>
                </a:cxn>
                <a:cxn ang="0">
                  <a:pos x="57" y="80"/>
                </a:cxn>
                <a:cxn ang="0">
                  <a:pos x="57" y="80"/>
                </a:cxn>
                <a:cxn ang="0">
                  <a:pos x="57" y="80"/>
                </a:cxn>
                <a:cxn ang="0">
                  <a:pos x="57" y="3"/>
                </a:cxn>
                <a:cxn ang="0">
                  <a:pos x="57" y="3"/>
                </a:cxn>
                <a:cxn ang="0">
                  <a:pos x="57" y="3"/>
                </a:cxn>
              </a:cxnLst>
              <a:rect l="txL" t="txT" r="txR" b="tx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alpha val="100000"/>
              </a:schemeClr>
            </a:solidFill>
            <a:ln w="9525">
              <a:noFill/>
            </a:ln>
          </p:spPr>
          <p:txBody>
            <a:bodyPr/>
            <a:p>
              <a:endParaRPr lang="zh-CN" altLang="en-US"/>
            </a:p>
          </p:txBody>
        </p:sp>
        <p:sp>
          <p:nvSpPr>
            <p:cNvPr id="2059" name="AutoShape 5"/>
            <p:cNvSpPr/>
            <p:nvPr/>
          </p:nvSpPr>
          <p:spPr>
            <a:xfrm>
              <a:off x="-2030" y="192"/>
              <a:ext cx="2544" cy="2544"/>
            </a:xfrm>
            <a:custGeom>
              <a:avLst/>
              <a:gdLst>
                <a:gd name="txL" fmla="*/ 50994 w 64000"/>
                <a:gd name="txT" fmla="*/ -25761 h 64000"/>
                <a:gd name="txR" fmla="*/ 50994 w 64000"/>
                <a:gd name="txB" fmla="*/ 25761 h 64000"/>
              </a:gdLst>
              <a:ahLst/>
              <a:cxnLst>
                <a:cxn ang="0">
                  <a:pos x="81" y="10"/>
                </a:cxn>
                <a:cxn ang="0">
                  <a:pos x="101" y="51"/>
                </a:cxn>
                <a:cxn ang="0">
                  <a:pos x="81" y="91"/>
                </a:cxn>
                <a:cxn ang="0">
                  <a:pos x="81" y="91"/>
                </a:cxn>
                <a:cxn ang="0">
                  <a:pos x="81" y="91"/>
                </a:cxn>
                <a:cxn ang="0">
                  <a:pos x="81" y="91"/>
                </a:cxn>
                <a:cxn ang="0">
                  <a:pos x="81" y="10"/>
                </a:cxn>
                <a:cxn ang="0">
                  <a:pos x="81" y="10"/>
                </a:cxn>
                <a:cxn ang="0">
                  <a:pos x="81" y="10"/>
                </a:cxn>
              </a:cxnLst>
              <a:rect l="txL" t="txT" r="txR" b="tx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alpha val="100000"/>
              </a:schemeClr>
            </a:solidFill>
            <a:ln w="9525">
              <a:noFill/>
            </a:ln>
          </p:spPr>
          <p:txBody>
            <a:bodyPr/>
            <a:p>
              <a:endParaRPr lang="zh-CN" altLang="en-US"/>
            </a:p>
          </p:txBody>
        </p:sp>
      </p:grpSp>
      <p:pic>
        <p:nvPicPr>
          <p:cNvPr id="2051" name="Picture 12"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
        <p:nvSpPr>
          <p:cNvPr id="101382" name="Rectangle 6"/>
          <p:cNvSpPr>
            <a:spLocks noGrp="1" noChangeArrowheads="1"/>
          </p:cNvSpPr>
          <p:nvPr>
            <p:ph type="ctrTitle"/>
          </p:nvPr>
        </p:nvSpPr>
        <p:spPr>
          <a:xfrm>
            <a:off x="1924051" y="985838"/>
            <a:ext cx="9652000" cy="1444625"/>
          </a:xfrm>
        </p:spPr>
        <p:txBody>
          <a:bodyPr/>
          <a:lstStyle>
            <a:lvl1pPr>
              <a:defRPr sz="4000"/>
            </a:lvl1pPr>
          </a:lstStyle>
          <a:p>
            <a:r>
              <a:rPr lang="zh-CN" altLang="en-US"/>
              <a:t>单击此处编辑母版标题样式</a:t>
            </a:r>
            <a:endParaRPr lang="zh-CN" altLang="en-US"/>
          </a:p>
        </p:txBody>
      </p:sp>
      <p:sp>
        <p:nvSpPr>
          <p:cNvPr id="101383" name="Rectangle 7"/>
          <p:cNvSpPr>
            <a:spLocks noGrp="1" noChangeArrowheads="1"/>
          </p:cNvSpPr>
          <p:nvPr>
            <p:ph type="subTitle" idx="1"/>
          </p:nvPr>
        </p:nvSpPr>
        <p:spPr>
          <a:xfrm>
            <a:off x="1924051" y="3427413"/>
            <a:ext cx="9652000" cy="1752600"/>
          </a:xfrm>
        </p:spPr>
        <p:txBody>
          <a:bodyPr/>
          <a:lstStyle>
            <a:lvl1pPr marL="0" indent="0">
              <a:buFont typeface="Wingdings" panose="05000000000000000000" pitchFamily="2" charset="2"/>
              <a:buNone/>
              <a:defRPr/>
            </a:lvl1pPr>
          </a:lstStyle>
          <a:p>
            <a:r>
              <a:rPr lang="zh-CN" altLang="en-US"/>
              <a:t>单击此处编辑母版副标题样式</a:t>
            </a:r>
            <a:endParaRPr lang="zh-CN" altLang="en-US"/>
          </a:p>
        </p:txBody>
      </p:sp>
      <p:sp>
        <p:nvSpPr>
          <p:cNvPr id="17" name="Rectangle 8"/>
          <p:cNvSpPr>
            <a:spLocks noGrp="1" noChangeArrowheads="1"/>
          </p:cNvSpPr>
          <p:nvPr>
            <p:ph type="dt" sz="half" idx="2"/>
          </p:nvPr>
        </p:nvSpPr>
        <p:spPr bwMode="auto">
          <a:xfrm>
            <a:off x="609600" y="6248400"/>
            <a:ext cx="2844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8737600" y="6248400"/>
            <a:ext cx="2844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A63979A-71D1-4C5F-A3CC-00619F26701B}"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1884" y="301625"/>
            <a:ext cx="2436283" cy="564038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1826684" y="301625"/>
            <a:ext cx="7112000" cy="564038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a:t>单击此处编辑母版标题样式</a:t>
            </a:r>
            <a:endParaRPr lang="zh-CN" altLang="en-US"/>
          </a:p>
        </p:txBody>
      </p:sp>
      <p:sp>
        <p:nvSpPr>
          <p:cNvPr id="3" name="表格占位符 2"/>
          <p:cNvSpPr>
            <a:spLocks noGrp="1"/>
          </p:cNvSpPr>
          <p:nvPr>
            <p:ph type="tbl" idx="1"/>
          </p:nvPr>
        </p:nvSpPr>
        <p:spPr>
          <a:xfrm>
            <a:off x="1826684" y="1827213"/>
            <a:ext cx="9751483"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a:t>单击此处编辑母版标题样式</a:t>
            </a:r>
            <a:endParaRPr lang="zh-CN" altLang="en-US"/>
          </a:p>
        </p:txBody>
      </p:sp>
      <p:sp>
        <p:nvSpPr>
          <p:cNvPr id="3" name="文本占位符 2"/>
          <p:cNvSpPr>
            <a:spLocks noGrp="1"/>
          </p:cNvSpPr>
          <p:nvPr>
            <p:ph type="body" sz="half" idx="1"/>
          </p:nvPr>
        </p:nvSpPr>
        <p:spPr>
          <a:xfrm>
            <a:off x="1826684" y="1827213"/>
            <a:ext cx="4773083" cy="41148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1826684" y="1827213"/>
            <a:ext cx="477308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4318000" y="0"/>
            <a:ext cx="15900400" cy="3810000"/>
            <a:chOff x="-2040" y="0"/>
            <a:chExt cx="7512" cy="2400"/>
          </a:xfrm>
        </p:grpSpPr>
        <p:sp>
          <p:nvSpPr>
            <p:cNvPr id="1033" name="AutoShape 3"/>
            <p:cNvSpPr/>
            <p:nvPr/>
          </p:nvSpPr>
          <p:spPr>
            <a:xfrm>
              <a:off x="-2040" y="432"/>
              <a:ext cx="2592" cy="1968"/>
            </a:xfrm>
            <a:custGeom>
              <a:avLst/>
              <a:gdLst>
                <a:gd name="txL" fmla="*/ 50296 w 64000"/>
                <a:gd name="txT" fmla="*/ -26244 h 64000"/>
                <a:gd name="txR" fmla="*/ 50296 w 64000"/>
                <a:gd name="txB" fmla="*/ 26244 h 64000"/>
              </a:gdLst>
              <a:ahLst/>
              <a:cxnLst>
                <a:cxn ang="0">
                  <a:pos x="82" y="5"/>
                </a:cxn>
                <a:cxn ang="0">
                  <a:pos x="105" y="30"/>
                </a:cxn>
                <a:cxn ang="0">
                  <a:pos x="82" y="55"/>
                </a:cxn>
                <a:cxn ang="0">
                  <a:pos x="82" y="55"/>
                </a:cxn>
                <a:cxn ang="0">
                  <a:pos x="82" y="55"/>
                </a:cxn>
                <a:cxn ang="0">
                  <a:pos x="82" y="55"/>
                </a:cxn>
                <a:cxn ang="0">
                  <a:pos x="82" y="5"/>
                </a:cxn>
                <a:cxn ang="0">
                  <a:pos x="82" y="5"/>
                </a:cxn>
                <a:cxn ang="0">
                  <a:pos x="82" y="5"/>
                </a:cxn>
              </a:cxnLst>
              <a:rect l="txL" t="txT" r="txR" b="tx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alpha val="100000"/>
              </a:schemeClr>
            </a:solidFill>
            <a:ln w="9525">
              <a:noFill/>
            </a:ln>
          </p:spPr>
          <p:txBody>
            <a:bodyPr/>
            <a:p>
              <a:endParaRPr lang="zh-CN" altLang="en-US"/>
            </a:p>
          </p:txBody>
        </p:sp>
        <p:sp>
          <p:nvSpPr>
            <p:cNvPr id="1034" name="AutoShape 4"/>
            <p:cNvSpPr/>
            <p:nvPr/>
          </p:nvSpPr>
          <p:spPr>
            <a:xfrm>
              <a:off x="-1528" y="0"/>
              <a:ext cx="1949" cy="1987"/>
            </a:xfrm>
            <a:custGeom>
              <a:avLst/>
              <a:gdLst>
                <a:gd name="txL" fmla="*/ 50077 w 64000"/>
                <a:gd name="txT" fmla="*/ -26412 h 64000"/>
                <a:gd name="txR" fmla="*/ 50077 w 64000"/>
                <a:gd name="txB" fmla="*/ 26412 h 64000"/>
              </a:gdLst>
              <a:ahLst/>
              <a:cxnLst>
                <a:cxn ang="0">
                  <a:pos x="46" y="5"/>
                </a:cxn>
                <a:cxn ang="0">
                  <a:pos x="59" y="31"/>
                </a:cxn>
                <a:cxn ang="0">
                  <a:pos x="46" y="56"/>
                </a:cxn>
                <a:cxn ang="0">
                  <a:pos x="46" y="56"/>
                </a:cxn>
                <a:cxn ang="0">
                  <a:pos x="46" y="56"/>
                </a:cxn>
                <a:cxn ang="0">
                  <a:pos x="46" y="56"/>
                </a:cxn>
                <a:cxn ang="0">
                  <a:pos x="46" y="5"/>
                </a:cxn>
                <a:cxn ang="0">
                  <a:pos x="46" y="5"/>
                </a:cxn>
                <a:cxn ang="0">
                  <a:pos x="46" y="5"/>
                </a:cxn>
              </a:cxnLst>
              <a:rect l="txL" t="txT" r="txR" b="tx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alpha val="100000"/>
              </a:schemeClr>
            </a:solidFill>
            <a:ln w="9525">
              <a:noFill/>
            </a:ln>
          </p:spPr>
          <p:txBody>
            <a:bodyPr/>
            <a:p>
              <a:endParaRPr lang="zh-CN" altLang="en-US"/>
            </a:p>
          </p:txBody>
        </p:sp>
        <p:sp>
          <p:nvSpPr>
            <p:cNvPr id="1035" name="Line 5"/>
            <p:cNvSpPr/>
            <p:nvPr/>
          </p:nvSpPr>
          <p:spPr>
            <a:xfrm>
              <a:off x="864" y="960"/>
              <a:ext cx="4608" cy="0"/>
            </a:xfrm>
            <a:prstGeom prst="line">
              <a:avLst/>
            </a:prstGeom>
            <a:ln w="12700" cap="flat" cmpd="sng">
              <a:solidFill>
                <a:schemeClr val="tx1"/>
              </a:solidFill>
              <a:prstDash val="solid"/>
              <a:headEnd type="none" w="med" len="med"/>
              <a:tailEnd type="none" w="med" len="med"/>
            </a:ln>
          </p:spPr>
        </p:sp>
      </p:grpSp>
      <p:sp>
        <p:nvSpPr>
          <p:cNvPr id="1027" name="Rectangle 6"/>
          <p:cNvSpPr>
            <a:spLocks noGrp="1"/>
          </p:cNvSpPr>
          <p:nvPr>
            <p:ph type="title"/>
          </p:nvPr>
        </p:nvSpPr>
        <p:spPr>
          <a:xfrm>
            <a:off x="1826684" y="301625"/>
            <a:ext cx="9751483"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28" name="Rectangle 7"/>
          <p:cNvSpPr>
            <a:spLocks noGrp="1"/>
          </p:cNvSpPr>
          <p:nvPr>
            <p:ph type="body" idx="1"/>
          </p:nvPr>
        </p:nvSpPr>
        <p:spPr>
          <a:xfrm>
            <a:off x="1826684" y="1827213"/>
            <a:ext cx="9751483"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0360"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a:lnSpc>
                <a:spcPct val="100000"/>
              </a:lnSpc>
              <a:spcBef>
                <a:spcPct val="0"/>
              </a:spcBef>
              <a:buClrTx/>
              <a:buSzTx/>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1"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lgn="ctr">
              <a:lnSpc>
                <a:spcPct val="100000"/>
              </a:lnSpc>
              <a:spcBef>
                <a:spcPct val="0"/>
              </a:spcBef>
              <a:buClrTx/>
              <a:buSzTx/>
              <a:buFontTx/>
              <a:buNone/>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2"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lgn="r">
              <a:lnSpc>
                <a:spcPct val="100000"/>
              </a:lnSpc>
              <a:spcBef>
                <a:spcPct val="0"/>
              </a:spcBef>
              <a:buClrTx/>
              <a:buSzTx/>
              <a:buFontTx/>
              <a:buNone/>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F48A922C-18FE-46CC-B9A1-833CE51DFCD9}" type="slidenum">
              <a:rPr kumimoji="0" lang="en-US" altLang="zh-CN"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32" name="Picture 12" descr="透明标PPT用"/>
          <p:cNvPicPr>
            <a:picLocks noChangeAspect="1"/>
          </p:cNvPicPr>
          <p:nvPr userDrawn="1"/>
        </p:nvPicPr>
        <p:blipFill>
          <a:blip r:embed="rId14"/>
          <a:stretch>
            <a:fillRect/>
          </a:stretch>
        </p:blipFill>
        <p:spPr>
          <a:xfrm>
            <a:off x="6430433" y="5622925"/>
            <a:ext cx="5761567" cy="1262063"/>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slow">
    <p:randomBar dir="vert"/>
  </p:transition>
  <p:timing>
    <p:tnLst>
      <p:par>
        <p:cTn id="1" dur="indefinite" restart="never" nodeType="tmRoot"/>
      </p:par>
    </p:tnLst>
  </p:timing>
  <p:hf sldNum="0"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hyperlink" Target="http://wiki.mbalib.com/wiki/CFR" TargetMode="External"/><Relationship Id="rId2" Type="http://schemas.openxmlformats.org/officeDocument/2006/relationships/hyperlink" Target="http://wiki.mbalib.com/wiki/FOB" TargetMode="External"/><Relationship Id="rId1" Type="http://schemas.openxmlformats.org/officeDocument/2006/relationships/hyperlink" Target="http://wiki.mbalib.com/wiki/CIF"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40290"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0" cap="none" spc="0" normalizeH="0" baseline="0" noProof="0">
                <a:ln>
                  <a:noFill/>
                </a:ln>
                <a:solidFill>
                  <a:srgbClr val="006699"/>
                </a:solidFill>
                <a:effectLst>
                  <a:outerShdw blurRad="38100" dist="38100" dir="2700000" algn="tl">
                    <a:srgbClr val="C0C0C0"/>
                  </a:outerShdw>
                </a:effectLst>
                <a:uLnTx/>
                <a:uFillTx/>
                <a:latin typeface="+mj-lt"/>
                <a:ea typeface="+mj-ea"/>
                <a:cs typeface="+mj-cs"/>
              </a:rPr>
              <a:t>商务翻译实务</a:t>
            </a:r>
            <a:endParaRPr kumimoji="0" lang="zh-CN" altLang="en-US" sz="5400" b="1" i="0" u="none" strike="noStrike" kern="0" cap="none" spc="0" normalizeH="0" baseline="0" noProof="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0291" name="Rectangle 3"/>
          <p:cNvSpPr>
            <a:spLocks noChangeArrowheads="1"/>
          </p:cNvSpPr>
          <p:nvPr/>
        </p:nvSpPr>
        <p:spPr bwMode="auto">
          <a:xfrm>
            <a:off x="4856798" y="2906395"/>
            <a:ext cx="3455988" cy="82994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袁 洪   王济华 主    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钱立武 赵继荣 副主编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2" name="Rectangle 4"/>
          <p:cNvSpPr>
            <a:spLocks noChangeArrowheads="1"/>
          </p:cNvSpPr>
          <p:nvPr/>
        </p:nvSpPr>
        <p:spPr bwMode="auto">
          <a:xfrm>
            <a:off x="0" y="0"/>
            <a:ext cx="4464050" cy="55308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3" name="Rectangle 5"/>
          <p:cNvSpPr>
            <a:spLocks noChangeArrowheads="1"/>
          </p:cNvSpPr>
          <p:nvPr/>
        </p:nvSpPr>
        <p:spPr bwMode="auto">
          <a:xfrm>
            <a:off x="2855913" y="4221163"/>
            <a:ext cx="7239000" cy="1104900"/>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 </a:t>
            </a:r>
            <a:endParaRPr kumimoji="0" lang="en-US" altLang="zh-CN" sz="20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03" name="Rectangle 3"/>
          <p:cNvSpPr>
            <a:spLocks noGrp="1"/>
          </p:cNvSpPr>
          <p:nvPr>
            <p:ph idx="1"/>
          </p:nvPr>
        </p:nvSpPr>
        <p:spPr>
          <a:xfrm>
            <a:off x="2208530" y="1773555"/>
            <a:ext cx="9051290" cy="4265295"/>
          </a:xfrm>
        </p:spPr>
        <p:txBody>
          <a:bodyPr vert="horz" wrap="square" lIns="91440" tIns="45720" rIns="91440" bIns="45720" anchor="t" anchorCtr="0"/>
          <a:p>
            <a:pPr>
              <a:lnSpc>
                <a:spcPct val="120000"/>
              </a:lnSpc>
            </a:pPr>
            <a:r>
              <a:rPr lang="zh-CN" altLang="zh-CN" sz="2800" dirty="0"/>
              <a:t>翻译商务邮件时，应当保留原文的篇章结构，需要注意的是中文邮件的署名，通常写在结尾后另起一行（或空一、二行）的偏右下方位置。以单位名义发出的商业</a:t>
            </a:r>
            <a:r>
              <a:rPr lang="zh-CN" altLang="en-US" sz="2800" dirty="0"/>
              <a:t>邮件</a:t>
            </a:r>
            <a:r>
              <a:rPr lang="zh-CN" altLang="zh-CN" sz="2800" dirty="0"/>
              <a:t>，署名时可写单位名称或单位内具体部门名称，也可</a:t>
            </a:r>
            <a:r>
              <a:rPr lang="zh-CN" altLang="zh-CN" sz="2800" dirty="0"/>
              <a:t>同时署写信人的姓名。</a:t>
            </a:r>
            <a:endParaRPr lang="zh-CN" altLang="zh-CN" sz="28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03">
                                            <p:txEl>
                                              <p:charRg st="0" end="107"/>
                                            </p:txEl>
                                          </p:spTgt>
                                        </p:tgtEl>
                                        <p:attrNameLst>
                                          <p:attrName>style.visibility</p:attrName>
                                        </p:attrNameLst>
                                      </p:cBhvr>
                                      <p:to>
                                        <p:strVal val="visible"/>
                                      </p:to>
                                    </p:set>
                                    <p:animEffect transition="in" filter="wipe(left)">
                                      <p:cBhvr>
                                        <p:cTn id="7" dur="500"/>
                                        <p:tgtEl>
                                          <p:spTgt spid="153603">
                                            <p:txEl>
                                              <p:charRg st="0" end="10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p:cNvSpPr>
          <p:nvPr>
            <p:ph type="title"/>
          </p:nvPr>
        </p:nvSpPr>
        <p:spPr/>
        <p:txBody>
          <a:bodyPr vert="horz" wrap="square" lIns="91440" tIns="45720" rIns="91440" bIns="45720" anchor="b" anchorCtr="0"/>
          <a:p>
            <a:pPr eaLnBrk="1" hangingPunct="1"/>
            <a:r>
              <a:rPr lang="en-US" altLang="zh-CN" b="1" dirty="0"/>
              <a:t>§ PART TWO </a:t>
            </a:r>
            <a:r>
              <a:rPr lang="zh-CN" altLang="en-US" b="1" dirty="0"/>
              <a:t>热身练习</a:t>
            </a:r>
            <a:endParaRPr lang="zh-CN" altLang="en-US" b="1" dirty="0"/>
          </a:p>
        </p:txBody>
      </p:sp>
      <p:sp>
        <p:nvSpPr>
          <p:cNvPr id="15363" name="Rectangle 5"/>
          <p:cNvSpPr>
            <a:spLocks noGrp="1"/>
          </p:cNvSpPr>
          <p:nvPr>
            <p:ph sz="half" idx="1"/>
          </p:nvPr>
        </p:nvSpPr>
        <p:spPr>
          <a:xfrm>
            <a:off x="1919288" y="2349500"/>
            <a:ext cx="3240087" cy="4032250"/>
          </a:xfrm>
        </p:spPr>
        <p:txBody>
          <a:bodyPr vert="horz" wrap="square" lIns="91440" tIns="45720" rIns="91440" bIns="45720" anchor="t" anchorCtr="0"/>
          <a:p>
            <a:pPr marL="400050" indent="-400050" eaLnBrk="1" hangingPunct="1">
              <a:lnSpc>
                <a:spcPct val="80000"/>
              </a:lnSpc>
              <a:buSzPct val="70000"/>
              <a:buFont typeface="Wingdings" panose="05000000000000000000" pitchFamily="2" charset="2"/>
              <a:buNone/>
            </a:pPr>
            <a:r>
              <a:rPr lang="en-US" altLang="zh-CN" sz="2400" dirty="0">
                <a:latin typeface="Times New Roman" panose="02020603050405020304" pitchFamily="18" charset="0"/>
                <a:ea typeface="+mn-ea"/>
                <a:cs typeface="Times New Roman" panose="02020603050405020304" pitchFamily="18" charset="0"/>
              </a:rPr>
              <a:t>1. standing orders      </a:t>
            </a:r>
            <a:endParaRPr lang="en-US" altLang="zh-CN" sz="2400" dirty="0">
              <a:latin typeface="Times New Roman" panose="02020603050405020304" pitchFamily="18" charset="0"/>
              <a:ea typeface="+mn-ea"/>
              <a:cs typeface="Times New Roman" panose="02020603050405020304" pitchFamily="18" charset="0"/>
            </a:endParaRPr>
          </a:p>
          <a:p>
            <a:pPr marL="400050" indent="-400050" eaLnBrk="1" hangingPunct="1">
              <a:lnSpc>
                <a:spcPct val="80000"/>
              </a:lnSpc>
              <a:buSzPct val="70000"/>
              <a:buFont typeface="Wingdings" panose="05000000000000000000" pitchFamily="2" charset="2"/>
              <a:buNone/>
            </a:pPr>
            <a:r>
              <a:rPr lang="en-US" altLang="zh-CN" sz="2400" dirty="0">
                <a:latin typeface="Times New Roman" panose="02020603050405020304" pitchFamily="18" charset="0"/>
                <a:ea typeface="+mn-ea"/>
                <a:cs typeface="Times New Roman" panose="02020603050405020304" pitchFamily="18" charset="0"/>
              </a:rPr>
              <a:t>2. competitive price  </a:t>
            </a:r>
            <a:endParaRPr lang="en-US" altLang="zh-CN" sz="2400" dirty="0">
              <a:latin typeface="Times New Roman" panose="02020603050405020304" pitchFamily="18" charset="0"/>
              <a:ea typeface="+mn-ea"/>
              <a:cs typeface="Times New Roman" panose="02020603050405020304" pitchFamily="18" charset="0"/>
            </a:endParaRPr>
          </a:p>
          <a:p>
            <a:pPr marL="400050" indent="-400050" eaLnBrk="1" hangingPunct="1">
              <a:lnSpc>
                <a:spcPct val="80000"/>
              </a:lnSpc>
              <a:buSzPct val="70000"/>
              <a:buFont typeface="Wingdings" panose="05000000000000000000" pitchFamily="2" charset="2"/>
              <a:buNone/>
            </a:pPr>
            <a:r>
              <a:rPr lang="en-US" altLang="zh-CN" sz="2400" dirty="0">
                <a:latin typeface="Times New Roman" panose="02020603050405020304" pitchFamily="18" charset="0"/>
                <a:ea typeface="+mn-ea"/>
                <a:cs typeface="Times New Roman" panose="02020603050405020304" pitchFamily="18" charset="0"/>
              </a:rPr>
              <a:t>3. deal on credit      </a:t>
            </a:r>
            <a:endParaRPr lang="en-US" altLang="zh-CN" sz="2400" dirty="0">
              <a:latin typeface="Times New Roman" panose="02020603050405020304" pitchFamily="18" charset="0"/>
              <a:ea typeface="+mn-ea"/>
              <a:cs typeface="Times New Roman" panose="02020603050405020304" pitchFamily="18" charset="0"/>
            </a:endParaRPr>
          </a:p>
          <a:p>
            <a:pPr marL="400050" indent="-400050" eaLnBrk="1" hangingPunct="1">
              <a:lnSpc>
                <a:spcPct val="80000"/>
              </a:lnSpc>
              <a:buSzPct val="70000"/>
              <a:buFont typeface="Wingdings" panose="05000000000000000000" pitchFamily="2" charset="2"/>
              <a:buNone/>
            </a:pPr>
            <a:r>
              <a:rPr lang="en-US" altLang="zh-CN" sz="2400" dirty="0">
                <a:latin typeface="Times New Roman" panose="02020603050405020304" pitchFamily="18" charset="0"/>
                <a:ea typeface="+mn-ea"/>
                <a:cs typeface="Times New Roman" panose="02020603050405020304" pitchFamily="18" charset="0"/>
              </a:rPr>
              <a:t>4. packing list        </a:t>
            </a:r>
            <a:endParaRPr lang="en-US" altLang="zh-CN" sz="2400" dirty="0">
              <a:latin typeface="Times New Roman" panose="02020603050405020304" pitchFamily="18" charset="0"/>
              <a:ea typeface="+mn-ea"/>
              <a:cs typeface="Times New Roman" panose="02020603050405020304" pitchFamily="18" charset="0"/>
            </a:endParaRPr>
          </a:p>
          <a:p>
            <a:pPr marL="400050" indent="-400050" eaLnBrk="1" hangingPunct="1">
              <a:lnSpc>
                <a:spcPct val="80000"/>
              </a:lnSpc>
              <a:buSzPct val="70000"/>
              <a:buFont typeface="Wingdings" panose="05000000000000000000" pitchFamily="2" charset="2"/>
              <a:buNone/>
            </a:pPr>
            <a:r>
              <a:rPr lang="en-US" altLang="zh-CN" sz="2400" dirty="0">
                <a:latin typeface="Times New Roman" panose="02020603050405020304" pitchFamily="18" charset="0"/>
                <a:ea typeface="+mn-ea"/>
                <a:cs typeface="Times New Roman" panose="02020603050405020304" pitchFamily="18" charset="0"/>
              </a:rPr>
              <a:t>5. ETA           	   </a:t>
            </a:r>
            <a:endParaRPr lang="en-US" altLang="zh-CN" sz="2400" dirty="0">
              <a:latin typeface="Times New Roman" panose="02020603050405020304" pitchFamily="18" charset="0"/>
              <a:ea typeface="+mn-ea"/>
              <a:cs typeface="Times New Roman" panose="02020603050405020304" pitchFamily="18" charset="0"/>
            </a:endParaRPr>
          </a:p>
          <a:p>
            <a:pPr marL="400050" indent="-400050" eaLnBrk="1" hangingPunct="1">
              <a:lnSpc>
                <a:spcPct val="80000"/>
              </a:lnSpc>
              <a:buSzPct val="70000"/>
              <a:buFont typeface="Wingdings" panose="05000000000000000000" pitchFamily="2" charset="2"/>
              <a:buNone/>
            </a:pPr>
            <a:r>
              <a:rPr lang="en-US" altLang="zh-CN" sz="2400" dirty="0">
                <a:latin typeface="Times New Roman" panose="02020603050405020304" pitchFamily="18" charset="0"/>
                <a:ea typeface="+mn-ea"/>
                <a:cs typeface="Times New Roman" panose="02020603050405020304" pitchFamily="18" charset="0"/>
              </a:rPr>
              <a:t>6. ETD                    </a:t>
            </a:r>
            <a:endParaRPr lang="en-US" altLang="zh-CN" sz="2400" dirty="0">
              <a:latin typeface="Times New Roman" panose="02020603050405020304" pitchFamily="18" charset="0"/>
              <a:ea typeface="+mn-ea"/>
              <a:cs typeface="Times New Roman" panose="02020603050405020304" pitchFamily="18" charset="0"/>
            </a:endParaRPr>
          </a:p>
          <a:p>
            <a:pPr marL="400050" indent="-400050" eaLnBrk="1" hangingPunct="1">
              <a:lnSpc>
                <a:spcPct val="80000"/>
              </a:lnSpc>
              <a:buSzPct val="70000"/>
              <a:buFont typeface="Wingdings" panose="05000000000000000000" pitchFamily="2" charset="2"/>
              <a:buNone/>
            </a:pPr>
            <a:r>
              <a:rPr lang="en-US" altLang="zh-CN" sz="2400" dirty="0">
                <a:latin typeface="Times New Roman" panose="02020603050405020304" pitchFamily="18" charset="0"/>
                <a:ea typeface="+mn-ea"/>
                <a:cs typeface="Times New Roman" panose="02020603050405020304" pitchFamily="18" charset="0"/>
              </a:rPr>
              <a:t>7. cargo capacity       </a:t>
            </a:r>
            <a:endParaRPr lang="en-US" altLang="zh-CN" sz="2400" dirty="0">
              <a:latin typeface="Times New Roman" panose="02020603050405020304" pitchFamily="18" charset="0"/>
              <a:ea typeface="+mn-ea"/>
              <a:cs typeface="Times New Roman" panose="02020603050405020304" pitchFamily="18" charset="0"/>
            </a:endParaRPr>
          </a:p>
          <a:p>
            <a:pPr marL="400050" indent="-400050" eaLnBrk="1" hangingPunct="1">
              <a:lnSpc>
                <a:spcPct val="80000"/>
              </a:lnSpc>
              <a:buSzPct val="70000"/>
              <a:buFont typeface="Wingdings" panose="05000000000000000000" pitchFamily="2" charset="2"/>
              <a:buNone/>
            </a:pPr>
            <a:r>
              <a:rPr lang="en-US" altLang="zh-CN" sz="2400" dirty="0">
                <a:latin typeface="Times New Roman" panose="02020603050405020304" pitchFamily="18" charset="0"/>
                <a:ea typeface="+mn-ea"/>
                <a:cs typeface="Times New Roman" panose="02020603050405020304" pitchFamily="18" charset="0"/>
              </a:rPr>
              <a:t>8. direct steamer      </a:t>
            </a:r>
            <a:endParaRPr lang="en-US" altLang="zh-CN" sz="2400" dirty="0">
              <a:latin typeface="Times New Roman" panose="02020603050405020304" pitchFamily="18" charset="0"/>
              <a:ea typeface="+mn-ea"/>
              <a:cs typeface="Times New Roman" panose="02020603050405020304" pitchFamily="18" charset="0"/>
            </a:endParaRPr>
          </a:p>
          <a:p>
            <a:pPr marL="400050" indent="-400050" eaLnBrk="1" hangingPunct="1">
              <a:lnSpc>
                <a:spcPct val="80000"/>
              </a:lnSpc>
              <a:buSzPct val="70000"/>
              <a:buFont typeface="Wingdings" panose="05000000000000000000" pitchFamily="2" charset="2"/>
              <a:buNone/>
            </a:pPr>
            <a:r>
              <a:rPr lang="en-US" altLang="zh-CN" sz="2400" dirty="0">
                <a:latin typeface="Times New Roman" panose="02020603050405020304" pitchFamily="18" charset="0"/>
                <a:ea typeface="+mn-ea"/>
                <a:cs typeface="Times New Roman" panose="02020603050405020304" pitchFamily="18" charset="0"/>
              </a:rPr>
              <a:t>9. freight prepaid    </a:t>
            </a:r>
            <a:endParaRPr lang="en-US" altLang="zh-CN" sz="2400" dirty="0">
              <a:latin typeface="Times New Roman" panose="02020603050405020304" pitchFamily="18" charset="0"/>
              <a:ea typeface="+mn-ea"/>
              <a:cs typeface="Times New Roman" panose="02020603050405020304" pitchFamily="18" charset="0"/>
            </a:endParaRPr>
          </a:p>
          <a:p>
            <a:pPr marL="400050" indent="-400050" eaLnBrk="1" hangingPunct="1">
              <a:lnSpc>
                <a:spcPct val="80000"/>
              </a:lnSpc>
              <a:buSzPct val="70000"/>
              <a:buFont typeface="Wingdings" panose="05000000000000000000" pitchFamily="2" charset="2"/>
              <a:buNone/>
            </a:pPr>
            <a:r>
              <a:rPr lang="en-US" altLang="zh-CN" sz="2400" dirty="0">
                <a:latin typeface="Times New Roman" panose="02020603050405020304" pitchFamily="18" charset="0"/>
                <a:ea typeface="+mn-ea"/>
                <a:cs typeface="Times New Roman" panose="02020603050405020304" pitchFamily="18" charset="0"/>
              </a:rPr>
              <a:t>10. B/L</a:t>
            </a:r>
            <a:r>
              <a:rPr lang="en-US" altLang="zh-CN" sz="1800" dirty="0">
                <a:latin typeface="Times New Roman" panose="02020603050405020304" pitchFamily="18" charset="0"/>
                <a:ea typeface="+mn-ea"/>
                <a:cs typeface="Times New Roman" panose="02020603050405020304" pitchFamily="18" charset="0"/>
              </a:rPr>
              <a:t>                   </a:t>
            </a:r>
            <a:endParaRPr lang="en-US" altLang="zh-CN" sz="1800" dirty="0">
              <a:latin typeface="Times New Roman" panose="02020603050405020304" pitchFamily="18" charset="0"/>
              <a:ea typeface="+mn-ea"/>
              <a:cs typeface="Times New Roman" panose="02020603050405020304" pitchFamily="18" charset="0"/>
            </a:endParaRPr>
          </a:p>
        </p:txBody>
      </p:sp>
      <p:sp>
        <p:nvSpPr>
          <p:cNvPr id="15364" name="Text Box 4"/>
          <p:cNvSpPr txBox="1"/>
          <p:nvPr/>
        </p:nvSpPr>
        <p:spPr>
          <a:xfrm>
            <a:off x="1991995" y="1666558"/>
            <a:ext cx="7056438"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buNone/>
            </a:pPr>
            <a:r>
              <a:rPr lang="en-US" altLang="zh-CN" sz="2400" b="1" dirty="0">
                <a:latin typeface="Arial" panose="020B0604020202020204" pitchFamily="34" charset="0"/>
              </a:rPr>
              <a:t>Task I</a:t>
            </a:r>
            <a:r>
              <a:rPr lang="en-US" altLang="zh-CN" sz="2400" b="1" dirty="0"/>
              <a:t> </a:t>
            </a:r>
            <a:r>
              <a:rPr lang="en-US" altLang="zh-CN" sz="2400" dirty="0"/>
              <a:t> </a:t>
            </a:r>
            <a:r>
              <a:rPr lang="zh-CN" altLang="en-US" sz="2400" dirty="0"/>
              <a:t>请翻译以下外贸函电中常用的英语词汇。</a:t>
            </a:r>
            <a:endParaRPr lang="zh-CN" altLang="en-US" sz="2400" dirty="0"/>
          </a:p>
        </p:txBody>
      </p:sp>
      <p:sp>
        <p:nvSpPr>
          <p:cNvPr id="154634" name="Rectangle 10"/>
          <p:cNvSpPr/>
          <p:nvPr/>
        </p:nvSpPr>
        <p:spPr>
          <a:xfrm>
            <a:off x="4943475" y="2420938"/>
            <a:ext cx="5724525" cy="4032250"/>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400050" lvl="0" indent="-400050" eaLnBrk="1" hangingPunct="1">
              <a:lnSpc>
                <a:spcPct val="95000"/>
              </a:lnSpc>
              <a:buNone/>
            </a:pPr>
            <a:r>
              <a:rPr lang="zh-CN" altLang="en-US" sz="2000" dirty="0">
                <a:latin typeface="Times New Roman" panose="02020603050405020304" pitchFamily="18" charset="0"/>
                <a:cs typeface="Times New Roman" panose="02020603050405020304" pitchFamily="18" charset="0"/>
              </a:rPr>
              <a:t>长期订单</a:t>
            </a:r>
            <a:endParaRPr lang="zh-CN" altLang="en-US" sz="2000" dirty="0">
              <a:latin typeface="Times New Roman" panose="02020603050405020304" pitchFamily="18" charset="0"/>
              <a:cs typeface="Times New Roman" panose="02020603050405020304" pitchFamily="18" charset="0"/>
            </a:endParaRPr>
          </a:p>
          <a:p>
            <a:pPr marL="400050" lvl="0" indent="-400050" eaLnBrk="1" hangingPunct="1">
              <a:lnSpc>
                <a:spcPct val="95000"/>
              </a:lnSpc>
              <a:buNone/>
            </a:pPr>
            <a:r>
              <a:rPr lang="zh-CN" altLang="en-US" sz="2000" dirty="0">
                <a:latin typeface="Times New Roman" panose="02020603050405020304" pitchFamily="18" charset="0"/>
                <a:cs typeface="Times New Roman" panose="02020603050405020304" pitchFamily="18" charset="0"/>
              </a:rPr>
              <a:t>竞争价格 </a:t>
            </a:r>
            <a:endParaRPr lang="zh-CN" altLang="en-US" sz="2000" dirty="0">
              <a:latin typeface="Times New Roman" panose="02020603050405020304" pitchFamily="18" charset="0"/>
              <a:cs typeface="Times New Roman" panose="02020603050405020304" pitchFamily="18" charset="0"/>
            </a:endParaRPr>
          </a:p>
          <a:p>
            <a:pPr marL="400050" lvl="0" indent="-400050" eaLnBrk="1" hangingPunct="1">
              <a:lnSpc>
                <a:spcPct val="95000"/>
              </a:lnSpc>
              <a:buNone/>
            </a:pPr>
            <a:r>
              <a:rPr lang="zh-CN" altLang="en-US" sz="2000" dirty="0">
                <a:latin typeface="Times New Roman" panose="02020603050405020304" pitchFamily="18" charset="0"/>
                <a:cs typeface="Times New Roman" panose="02020603050405020304" pitchFamily="18" charset="0"/>
              </a:rPr>
              <a:t>信用交易</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赊账买卖     </a:t>
            </a:r>
            <a:endParaRPr lang="zh-CN" altLang="en-US" sz="2000" dirty="0">
              <a:latin typeface="Times New Roman" panose="02020603050405020304" pitchFamily="18" charset="0"/>
              <a:cs typeface="Times New Roman" panose="02020603050405020304" pitchFamily="18" charset="0"/>
            </a:endParaRPr>
          </a:p>
          <a:p>
            <a:pPr marL="400050" lvl="0" indent="-400050" eaLnBrk="1" hangingPunct="1">
              <a:lnSpc>
                <a:spcPct val="95000"/>
              </a:lnSpc>
              <a:buNone/>
            </a:pPr>
            <a:r>
              <a:rPr lang="zh-CN" altLang="en-US" sz="2000" dirty="0">
                <a:latin typeface="Times New Roman" panose="02020603050405020304" pitchFamily="18" charset="0"/>
                <a:cs typeface="Times New Roman" panose="02020603050405020304" pitchFamily="18" charset="0"/>
              </a:rPr>
              <a:t>装箱单</a:t>
            </a:r>
            <a:endParaRPr lang="zh-CN" altLang="en-US" sz="2000" dirty="0">
              <a:latin typeface="Times New Roman" panose="02020603050405020304" pitchFamily="18" charset="0"/>
              <a:cs typeface="Times New Roman" panose="02020603050405020304" pitchFamily="18" charset="0"/>
            </a:endParaRPr>
          </a:p>
          <a:p>
            <a:pPr marL="400050" lvl="0" indent="-400050" eaLnBrk="1" hangingPunct="1">
              <a:lnSpc>
                <a:spcPct val="95000"/>
              </a:lnSpc>
              <a:buNone/>
            </a:pPr>
            <a:r>
              <a:rPr lang="zh-CN" altLang="en-US" sz="2000" dirty="0">
                <a:latin typeface="Times New Roman" panose="02020603050405020304" pitchFamily="18" charset="0"/>
                <a:cs typeface="Times New Roman" panose="02020603050405020304" pitchFamily="18" charset="0"/>
              </a:rPr>
              <a:t>估计到达时间（</a:t>
            </a:r>
            <a:r>
              <a:rPr lang="en-US" altLang="zh-CN" sz="2000" dirty="0">
                <a:latin typeface="Times New Roman" panose="02020603050405020304" pitchFamily="18" charset="0"/>
                <a:cs typeface="Times New Roman" panose="02020603050405020304" pitchFamily="18" charset="0"/>
              </a:rPr>
              <a:t>Estimated Time of Arrival</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a:p>
            <a:pPr marL="400050" lvl="0" indent="-400050" eaLnBrk="1" hangingPunct="1">
              <a:lnSpc>
                <a:spcPct val="95000"/>
              </a:lnSpc>
              <a:buNone/>
            </a:pPr>
            <a:r>
              <a:rPr lang="zh-CN" altLang="en-US" sz="2000" dirty="0">
                <a:latin typeface="Times New Roman" panose="02020603050405020304" pitchFamily="18" charset="0"/>
                <a:cs typeface="Times New Roman" panose="02020603050405020304" pitchFamily="18" charset="0"/>
              </a:rPr>
              <a:t>估计离开时间（</a:t>
            </a:r>
            <a:r>
              <a:rPr lang="en-US" altLang="zh-CN" sz="2000" dirty="0">
                <a:latin typeface="Times New Roman" panose="02020603050405020304" pitchFamily="18" charset="0"/>
                <a:cs typeface="Times New Roman" panose="02020603050405020304" pitchFamily="18" charset="0"/>
              </a:rPr>
              <a:t>Estimated Time of Departure</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marL="400050" lvl="0" indent="-400050" eaLnBrk="1" hangingPunct="1">
              <a:lnSpc>
                <a:spcPct val="95000"/>
              </a:lnSpc>
              <a:buNone/>
            </a:pPr>
            <a:r>
              <a:rPr lang="zh-CN" altLang="en-US" sz="2000" dirty="0">
                <a:latin typeface="Times New Roman" panose="02020603050405020304" pitchFamily="18" charset="0"/>
                <a:cs typeface="Times New Roman" panose="02020603050405020304" pitchFamily="18" charset="0"/>
              </a:rPr>
              <a:t>载货能力</a:t>
            </a:r>
            <a:endParaRPr lang="zh-CN" altLang="en-US" sz="2000" dirty="0">
              <a:latin typeface="Times New Roman" panose="02020603050405020304" pitchFamily="18" charset="0"/>
              <a:cs typeface="Times New Roman" panose="02020603050405020304" pitchFamily="18" charset="0"/>
            </a:endParaRPr>
          </a:p>
          <a:p>
            <a:pPr marL="400050" lvl="0" indent="-400050" eaLnBrk="1" hangingPunct="1">
              <a:lnSpc>
                <a:spcPct val="95000"/>
              </a:lnSpc>
              <a:buNone/>
            </a:pPr>
            <a:r>
              <a:rPr lang="zh-CN" altLang="en-US" sz="2000" dirty="0">
                <a:latin typeface="Times New Roman" panose="02020603050405020304" pitchFamily="18" charset="0"/>
                <a:cs typeface="Times New Roman" panose="02020603050405020304" pitchFamily="18" charset="0"/>
              </a:rPr>
              <a:t>直达船</a:t>
            </a:r>
            <a:endParaRPr lang="zh-CN" altLang="en-US" sz="2000" dirty="0">
              <a:latin typeface="Times New Roman" panose="02020603050405020304" pitchFamily="18" charset="0"/>
              <a:cs typeface="Times New Roman" panose="02020603050405020304" pitchFamily="18" charset="0"/>
            </a:endParaRPr>
          </a:p>
          <a:p>
            <a:pPr marL="400050" lvl="0" indent="-400050" eaLnBrk="1" hangingPunct="1">
              <a:lnSpc>
                <a:spcPct val="95000"/>
              </a:lnSpc>
              <a:buNone/>
            </a:pPr>
            <a:r>
              <a:rPr lang="zh-CN" altLang="en-US" sz="2000" dirty="0">
                <a:latin typeface="Times New Roman" panose="02020603050405020304" pitchFamily="18" charset="0"/>
                <a:cs typeface="Times New Roman" panose="02020603050405020304" pitchFamily="18" charset="0"/>
              </a:rPr>
              <a:t>运费已付</a:t>
            </a:r>
            <a:endParaRPr lang="zh-CN" altLang="en-US" sz="2000" dirty="0">
              <a:latin typeface="Times New Roman" panose="02020603050405020304" pitchFamily="18" charset="0"/>
              <a:cs typeface="Times New Roman" panose="02020603050405020304" pitchFamily="18" charset="0"/>
            </a:endParaRPr>
          </a:p>
          <a:p>
            <a:pPr marL="400050" lvl="0" indent="-400050" eaLnBrk="1" hangingPunct="1">
              <a:lnSpc>
                <a:spcPct val="95000"/>
              </a:lnSpc>
              <a:buNone/>
            </a:pPr>
            <a:r>
              <a:rPr lang="zh-CN" altLang="en-US" sz="2000" dirty="0">
                <a:latin typeface="Times New Roman" panose="02020603050405020304" pitchFamily="18" charset="0"/>
                <a:cs typeface="Times New Roman" panose="02020603050405020304" pitchFamily="18" charset="0"/>
              </a:rPr>
              <a:t>提单（</a:t>
            </a:r>
            <a:r>
              <a:rPr lang="en-US" altLang="zh-CN" sz="2000" dirty="0">
                <a:latin typeface="Times New Roman" panose="02020603050405020304" pitchFamily="18" charset="0"/>
                <a:cs typeface="Times New Roman" panose="02020603050405020304" pitchFamily="18" charset="0"/>
              </a:rPr>
              <a:t>Bill of Lading</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4634">
                                            <p:txEl>
                                              <p:charRg st="0" end="5"/>
                                            </p:txEl>
                                          </p:spTgt>
                                        </p:tgtEl>
                                        <p:attrNameLst>
                                          <p:attrName>style.visibility</p:attrName>
                                        </p:attrNameLst>
                                      </p:cBhvr>
                                      <p:to>
                                        <p:strVal val="visible"/>
                                      </p:to>
                                    </p:set>
                                    <p:anim calcmode="lin" valueType="num">
                                      <p:cBhvr additive="base">
                                        <p:cTn id="7" dur="500" fill="hold"/>
                                        <p:tgtEl>
                                          <p:spTgt spid="154634">
                                            <p:txEl>
                                              <p:charRg st="0"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4634">
                                            <p:txEl>
                                              <p:charRg st="0" end="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4634">
                                            <p:txEl>
                                              <p:charRg st="5" end="11"/>
                                            </p:txEl>
                                          </p:spTgt>
                                        </p:tgtEl>
                                        <p:attrNameLst>
                                          <p:attrName>style.visibility</p:attrName>
                                        </p:attrNameLst>
                                      </p:cBhvr>
                                      <p:to>
                                        <p:strVal val="visible"/>
                                      </p:to>
                                    </p:set>
                                    <p:anim calcmode="lin" valueType="num">
                                      <p:cBhvr additive="base">
                                        <p:cTn id="13" dur="500" fill="hold"/>
                                        <p:tgtEl>
                                          <p:spTgt spid="154634">
                                            <p:txEl>
                                              <p:charRg st="5" end="1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4634">
                                            <p:txEl>
                                              <p:charRg st="5" end="1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4634">
                                            <p:txEl>
                                              <p:charRg st="11" end="26"/>
                                            </p:txEl>
                                          </p:spTgt>
                                        </p:tgtEl>
                                        <p:attrNameLst>
                                          <p:attrName>style.visibility</p:attrName>
                                        </p:attrNameLst>
                                      </p:cBhvr>
                                      <p:to>
                                        <p:strVal val="visible"/>
                                      </p:to>
                                    </p:set>
                                    <p:anim calcmode="lin" valueType="num">
                                      <p:cBhvr additive="base">
                                        <p:cTn id="19" dur="500" fill="hold"/>
                                        <p:tgtEl>
                                          <p:spTgt spid="154634">
                                            <p:txEl>
                                              <p:charRg st="11" end="2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4634">
                                            <p:txEl>
                                              <p:charRg st="11" end="2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4634">
                                            <p:txEl>
                                              <p:charRg st="26" end="30"/>
                                            </p:txEl>
                                          </p:spTgt>
                                        </p:tgtEl>
                                        <p:attrNameLst>
                                          <p:attrName>style.visibility</p:attrName>
                                        </p:attrNameLst>
                                      </p:cBhvr>
                                      <p:to>
                                        <p:strVal val="visible"/>
                                      </p:to>
                                    </p:set>
                                    <p:anim calcmode="lin" valueType="num">
                                      <p:cBhvr additive="base">
                                        <p:cTn id="25" dur="500" fill="hold"/>
                                        <p:tgtEl>
                                          <p:spTgt spid="154634">
                                            <p:txEl>
                                              <p:charRg st="26" end="3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4634">
                                            <p:txEl>
                                              <p:charRg st="26" end="3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54634">
                                            <p:txEl>
                                              <p:charRg st="30" end="69"/>
                                            </p:txEl>
                                          </p:spTgt>
                                        </p:tgtEl>
                                        <p:attrNameLst>
                                          <p:attrName>style.visibility</p:attrName>
                                        </p:attrNameLst>
                                      </p:cBhvr>
                                      <p:to>
                                        <p:strVal val="visible"/>
                                      </p:to>
                                    </p:set>
                                    <p:anim calcmode="lin" valueType="num">
                                      <p:cBhvr additive="base">
                                        <p:cTn id="31" dur="500" fill="hold"/>
                                        <p:tgtEl>
                                          <p:spTgt spid="154634">
                                            <p:txEl>
                                              <p:charRg st="30" end="6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54634">
                                            <p:txEl>
                                              <p:charRg st="30" end="6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4634">
                                            <p:txEl>
                                              <p:charRg st="69" end="105"/>
                                            </p:txEl>
                                          </p:spTgt>
                                        </p:tgtEl>
                                        <p:attrNameLst>
                                          <p:attrName>style.visibility</p:attrName>
                                        </p:attrNameLst>
                                      </p:cBhvr>
                                      <p:to>
                                        <p:strVal val="visible"/>
                                      </p:to>
                                    </p:set>
                                    <p:anim calcmode="lin" valueType="num">
                                      <p:cBhvr additive="base">
                                        <p:cTn id="37" dur="500" fill="hold"/>
                                        <p:tgtEl>
                                          <p:spTgt spid="154634">
                                            <p:txEl>
                                              <p:charRg st="69" end="10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54634">
                                            <p:txEl>
                                              <p:charRg st="69" end="10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54634">
                                            <p:txEl>
                                              <p:charRg st="105" end="110"/>
                                            </p:txEl>
                                          </p:spTgt>
                                        </p:tgtEl>
                                        <p:attrNameLst>
                                          <p:attrName>style.visibility</p:attrName>
                                        </p:attrNameLst>
                                      </p:cBhvr>
                                      <p:to>
                                        <p:strVal val="visible"/>
                                      </p:to>
                                    </p:set>
                                    <p:anim calcmode="lin" valueType="num">
                                      <p:cBhvr additive="base">
                                        <p:cTn id="43" dur="500" fill="hold"/>
                                        <p:tgtEl>
                                          <p:spTgt spid="154634">
                                            <p:txEl>
                                              <p:charRg st="105" end="1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54634">
                                            <p:txEl>
                                              <p:charRg st="105" end="1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54634">
                                            <p:txEl>
                                              <p:charRg st="110" end="114"/>
                                            </p:txEl>
                                          </p:spTgt>
                                        </p:tgtEl>
                                        <p:attrNameLst>
                                          <p:attrName>style.visibility</p:attrName>
                                        </p:attrNameLst>
                                      </p:cBhvr>
                                      <p:to>
                                        <p:strVal val="visible"/>
                                      </p:to>
                                    </p:set>
                                    <p:anim calcmode="lin" valueType="num">
                                      <p:cBhvr additive="base">
                                        <p:cTn id="49" dur="500" fill="hold"/>
                                        <p:tgtEl>
                                          <p:spTgt spid="154634">
                                            <p:txEl>
                                              <p:charRg st="110" end="11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54634">
                                            <p:txEl>
                                              <p:charRg st="110" end="11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54634">
                                            <p:txEl>
                                              <p:charRg st="114" end="119"/>
                                            </p:txEl>
                                          </p:spTgt>
                                        </p:tgtEl>
                                        <p:attrNameLst>
                                          <p:attrName>style.visibility</p:attrName>
                                        </p:attrNameLst>
                                      </p:cBhvr>
                                      <p:to>
                                        <p:strVal val="visible"/>
                                      </p:to>
                                    </p:set>
                                    <p:anim calcmode="lin" valueType="num">
                                      <p:cBhvr additive="base">
                                        <p:cTn id="55" dur="500" fill="hold"/>
                                        <p:tgtEl>
                                          <p:spTgt spid="154634">
                                            <p:txEl>
                                              <p:charRg st="114" end="11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54634">
                                            <p:txEl>
                                              <p:charRg st="114" end="11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54634">
                                            <p:txEl>
                                              <p:charRg st="119" end="138"/>
                                            </p:txEl>
                                          </p:spTgt>
                                        </p:tgtEl>
                                        <p:attrNameLst>
                                          <p:attrName>style.visibility</p:attrName>
                                        </p:attrNameLst>
                                      </p:cBhvr>
                                      <p:to>
                                        <p:strVal val="visible"/>
                                      </p:to>
                                    </p:set>
                                    <p:anim calcmode="lin" valueType="num">
                                      <p:cBhvr additive="base">
                                        <p:cTn id="61" dur="500" fill="hold"/>
                                        <p:tgtEl>
                                          <p:spTgt spid="154634">
                                            <p:txEl>
                                              <p:charRg st="119" end="13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54634">
                                            <p:txEl>
                                              <p:charRg st="119" end="13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Grp="1"/>
          </p:cNvSpPr>
          <p:nvPr>
            <p:ph type="title"/>
          </p:nvPr>
        </p:nvSpPr>
        <p:spPr/>
        <p:txBody>
          <a:bodyPr vert="horz" wrap="square" lIns="91440" tIns="45720" rIns="91440" bIns="45720" anchor="b" anchorCtr="0"/>
          <a:p>
            <a:pPr eaLnBrk="1" hangingPunct="1"/>
            <a:r>
              <a:rPr lang="en-US" altLang="zh-CN" sz="2400" b="1" dirty="0"/>
              <a:t>Task II </a:t>
            </a:r>
            <a:r>
              <a:rPr lang="zh-CN" altLang="en-US" sz="2400" dirty="0"/>
              <a:t>请翻译下列选自商务信函的句子，并指出这些句子的语言特点和翻译难点。 </a:t>
            </a:r>
            <a:endParaRPr lang="zh-CN" altLang="en-US" sz="2400" dirty="0"/>
          </a:p>
        </p:txBody>
      </p:sp>
      <p:sp>
        <p:nvSpPr>
          <p:cNvPr id="155651" name="Rectangle 3"/>
          <p:cNvSpPr>
            <a:spLocks noGrp="1"/>
          </p:cNvSpPr>
          <p:nvPr>
            <p:ph idx="1"/>
          </p:nvPr>
        </p:nvSpPr>
        <p:spPr>
          <a:xfrm>
            <a:off x="1919605" y="1827530"/>
            <a:ext cx="9641205" cy="4625975"/>
          </a:xfrm>
        </p:spPr>
        <p:txBody>
          <a:bodyPr vert="horz" wrap="square" lIns="91440" tIns="45720" rIns="91440" bIns="45720" anchor="t" anchorCtr="0"/>
          <a:p>
            <a:pPr marL="552450" indent="-552450" eaLnBrk="1" hangingPunct="1">
              <a:buNone/>
            </a:pPr>
            <a:r>
              <a:rPr lang="en-US" altLang="zh-CN" sz="2400" dirty="0">
                <a:latin typeface="Times New Roman" panose="02020603050405020304" pitchFamily="18" charset="0"/>
                <a:cs typeface="Times New Roman" panose="02020603050405020304" pitchFamily="18" charset="0"/>
              </a:rPr>
              <a:t>1. We have heard from China Council for the Promotion of International Trade that you are in the market for electric appliance. </a:t>
            </a:r>
            <a:endParaRPr lang="en-US" altLang="zh-CN" sz="2400" dirty="0">
              <a:latin typeface="Times New Roman" panose="02020603050405020304" pitchFamily="18" charset="0"/>
              <a:cs typeface="Times New Roman" panose="02020603050405020304" pitchFamily="18" charset="0"/>
            </a:endParaRPr>
          </a:p>
          <a:p>
            <a:pPr marL="552450" indent="-552450" eaLnBrk="1" hangingPunct="1">
              <a:buNone/>
            </a:pPr>
            <a:r>
              <a:rPr lang="zh-CN" altLang="en-US" sz="2400" dirty="0">
                <a:latin typeface="Times New Roman" panose="02020603050405020304" pitchFamily="18" charset="0"/>
                <a:cs typeface="Times New Roman" panose="02020603050405020304" pitchFamily="18" charset="0"/>
              </a:rPr>
              <a:t>译文：我们从中国贸易促进会得知贵方正在寻找电器产品的供应商。</a:t>
            </a:r>
            <a:endParaRPr lang="zh-CN" altLang="en-US" sz="2400" dirty="0">
              <a:latin typeface="Times New Roman" panose="02020603050405020304" pitchFamily="18" charset="0"/>
              <a:cs typeface="Times New Roman" panose="02020603050405020304" pitchFamily="18" charset="0"/>
            </a:endParaRPr>
          </a:p>
          <a:p>
            <a:pPr marL="552450" indent="-552450" eaLnBrk="1" hangingPunct="1">
              <a:buNone/>
            </a:pPr>
            <a:endParaRPr lang="zh-CN" altLang="en-US" sz="2400" dirty="0">
              <a:solidFill>
                <a:schemeClr val="hlink"/>
              </a:solidFill>
              <a:latin typeface="Times New Roman" panose="02020603050405020304" pitchFamily="18" charset="0"/>
              <a:cs typeface="Times New Roman" panose="02020603050405020304" pitchFamily="18" charset="0"/>
            </a:endParaRPr>
          </a:p>
          <a:p>
            <a:pPr marL="552450" indent="-552450" eaLnBrk="1" hangingPunct="1">
              <a:buNone/>
            </a:pPr>
            <a:r>
              <a:rPr lang="en-US" altLang="zh-CN" sz="2400" dirty="0">
                <a:latin typeface="Times New Roman" panose="02020603050405020304" pitchFamily="18" charset="0"/>
                <a:cs typeface="Times New Roman" panose="02020603050405020304" pitchFamily="18" charset="0"/>
              </a:rPr>
              <a:t>2.	Thank you for your e-mail of 1st September suggesting that we grant you a sole agency for our household linen.</a:t>
            </a:r>
            <a:endParaRPr lang="en-US" altLang="zh-CN" sz="2400" dirty="0">
              <a:latin typeface="Times New Roman" panose="02020603050405020304" pitchFamily="18" charset="0"/>
              <a:cs typeface="Times New Roman" panose="02020603050405020304" pitchFamily="18" charset="0"/>
            </a:endParaRPr>
          </a:p>
          <a:p>
            <a:pPr marL="552450" indent="-552450" eaLnBrk="1" hangingPunct="1">
              <a:buNone/>
            </a:pPr>
            <a:r>
              <a:rPr lang="zh-CN" altLang="en-US" sz="2400" dirty="0">
                <a:latin typeface="Times New Roman" panose="02020603050405020304" pitchFamily="18" charset="0"/>
                <a:cs typeface="Times New Roman" panose="02020603050405020304" pitchFamily="18" charset="0"/>
              </a:rPr>
              <a:t>译文：</a:t>
            </a:r>
            <a:r>
              <a:rPr lang="en-US" altLang="zh-CN" sz="2400" dirty="0">
                <a:latin typeface="Times New Roman" panose="02020603050405020304" pitchFamily="18" charset="0"/>
                <a:cs typeface="Times New Roman" panose="02020603050405020304" pitchFamily="18" charset="0"/>
              </a:rPr>
              <a:t>9</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日有关建议担任家用亚麻制品独家代理的来邮收悉，谨致衷心谢意。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5651">
                                            <p:txEl>
                                              <p:charRg st="0" end="129"/>
                                            </p:txEl>
                                          </p:spTgt>
                                        </p:tgtEl>
                                        <p:attrNameLst>
                                          <p:attrName>style.visibility</p:attrName>
                                        </p:attrNameLst>
                                      </p:cBhvr>
                                      <p:to>
                                        <p:strVal val="visible"/>
                                      </p:to>
                                    </p:set>
                                    <p:animEffect transition="in" filter="checkerboard(across)">
                                      <p:cBhvr>
                                        <p:cTn id="7" dur="500"/>
                                        <p:tgtEl>
                                          <p:spTgt spid="155651">
                                            <p:txEl>
                                              <p:charRg st="0" end="129"/>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55651">
                                            <p:txEl>
                                              <p:charRg st="129" end="160"/>
                                            </p:txEl>
                                          </p:spTgt>
                                        </p:tgtEl>
                                        <p:attrNameLst>
                                          <p:attrName>style.visibility</p:attrName>
                                        </p:attrNameLst>
                                      </p:cBhvr>
                                      <p:to>
                                        <p:strVal val="visible"/>
                                      </p:to>
                                    </p:set>
                                    <p:animEffect transition="in" filter="checkerboard(across)">
                                      <p:cBhvr>
                                        <p:cTn id="12" dur="500"/>
                                        <p:tgtEl>
                                          <p:spTgt spid="155651">
                                            <p:txEl>
                                              <p:charRg st="129" end="16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55651">
                                            <p:txEl>
                                              <p:charRg st="161" end="275"/>
                                            </p:txEl>
                                          </p:spTgt>
                                        </p:tgtEl>
                                        <p:attrNameLst>
                                          <p:attrName>style.visibility</p:attrName>
                                        </p:attrNameLst>
                                      </p:cBhvr>
                                      <p:to>
                                        <p:strVal val="visible"/>
                                      </p:to>
                                    </p:set>
                                    <p:animEffect transition="in" filter="checkerboard(across)">
                                      <p:cBhvr>
                                        <p:cTn id="17" dur="500"/>
                                        <p:tgtEl>
                                          <p:spTgt spid="155651">
                                            <p:txEl>
                                              <p:charRg st="161" end="27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55651">
                                            <p:txEl>
                                              <p:charRg st="275" end="313"/>
                                            </p:txEl>
                                          </p:spTgt>
                                        </p:tgtEl>
                                        <p:attrNameLst>
                                          <p:attrName>style.visibility</p:attrName>
                                        </p:attrNameLst>
                                      </p:cBhvr>
                                      <p:to>
                                        <p:strVal val="visible"/>
                                      </p:to>
                                    </p:set>
                                    <p:animEffect transition="in" filter="checkerboard(across)">
                                      <p:cBhvr>
                                        <p:cTn id="22" dur="500"/>
                                        <p:tgtEl>
                                          <p:spTgt spid="155651">
                                            <p:txEl>
                                              <p:charRg st="275" end="3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7699" name="Rectangle 3"/>
          <p:cNvSpPr>
            <a:spLocks noGrp="1"/>
          </p:cNvSpPr>
          <p:nvPr>
            <p:ph idx="1"/>
          </p:nvPr>
        </p:nvSpPr>
        <p:spPr>
          <a:xfrm>
            <a:off x="1703705" y="1701165"/>
            <a:ext cx="9945370" cy="5399405"/>
          </a:xfrm>
        </p:spPr>
        <p:txBody>
          <a:bodyPr vert="horz" wrap="square" lIns="91440" tIns="45720" rIns="91440" bIns="45720" anchor="t" anchorCtr="0"/>
          <a:p>
            <a:pPr eaLnBrk="1" hangingPunct="1">
              <a:lnSpc>
                <a:spcPct val="80000"/>
              </a:lnSpc>
              <a:buNone/>
            </a:pPr>
            <a:r>
              <a:rPr lang="en-US" altLang="zh-CN" sz="2000" dirty="0">
                <a:latin typeface="Arial" panose="020B0604020202020204" pitchFamily="34" charset="0"/>
              </a:rPr>
              <a:t>3.</a:t>
            </a:r>
            <a:r>
              <a:rPr lang="zh-CN" altLang="en-US" sz="2400" dirty="0">
                <a:latin typeface="Times New Roman" panose="02020603050405020304" pitchFamily="18" charset="0"/>
              </a:rPr>
              <a:t>现欲扩展业务范围，盼能惠赐商品目录和报价表。</a:t>
            </a:r>
            <a:endParaRPr lang="zh-CN" altLang="en-US" sz="2400" dirty="0">
              <a:latin typeface="Times New Roman" panose="02020603050405020304" pitchFamily="18" charset="0"/>
            </a:endParaRPr>
          </a:p>
          <a:p>
            <a:pPr eaLnBrk="1" hangingPunct="1">
              <a:lnSpc>
                <a:spcPct val="80000"/>
              </a:lnSpc>
              <a:buNone/>
            </a:pPr>
            <a:r>
              <a:rPr lang="zh-CN" altLang="en-US" sz="2400" dirty="0">
                <a:latin typeface="Times New Roman" panose="02020603050405020304" pitchFamily="18" charset="0"/>
              </a:rPr>
              <a:t>  译文：</a:t>
            </a:r>
            <a:r>
              <a:rPr lang="en-US" altLang="zh-CN" sz="2400" dirty="0">
                <a:latin typeface="Times New Roman" panose="02020603050405020304" pitchFamily="18" charset="0"/>
              </a:rPr>
              <a:t>At present, we are interested in extending our range and would appreciate your catalogues and quotations. </a:t>
            </a:r>
            <a:endParaRPr lang="en-US" altLang="zh-CN" sz="2400" dirty="0">
              <a:latin typeface="Times New Roman" panose="02020603050405020304" pitchFamily="18" charset="0"/>
            </a:endParaRPr>
          </a:p>
          <a:p>
            <a:pPr eaLnBrk="1" hangingPunct="1">
              <a:lnSpc>
                <a:spcPct val="80000"/>
              </a:lnSpc>
              <a:buNone/>
            </a:pPr>
            <a:endParaRPr lang="en-US" altLang="zh-CN" sz="2400" dirty="0">
              <a:latin typeface="Times New Roman" panose="02020603050405020304" pitchFamily="18" charset="0"/>
            </a:endParaRPr>
          </a:p>
          <a:p>
            <a:pPr eaLnBrk="1" hangingPunct="1">
              <a:lnSpc>
                <a:spcPct val="80000"/>
              </a:lnSpc>
              <a:buNone/>
            </a:pPr>
            <a:r>
              <a:rPr lang="en-US" altLang="zh-CN" sz="2400" dirty="0">
                <a:latin typeface="Times New Roman" panose="02020603050405020304" pitchFamily="18" charset="0"/>
              </a:rPr>
              <a:t>4.</a:t>
            </a:r>
            <a:r>
              <a:rPr lang="zh-CN" altLang="en-US" sz="2400" dirty="0">
                <a:latin typeface="Times New Roman" panose="02020603050405020304" pitchFamily="18" charset="0"/>
              </a:rPr>
              <a:t>兹通知，标题所述货物已于昨日由“胜利”号货轮运出。 </a:t>
            </a:r>
            <a:endParaRPr lang="zh-CN" altLang="en-US" sz="2400" dirty="0">
              <a:latin typeface="Times New Roman" panose="02020603050405020304" pitchFamily="18" charset="0"/>
            </a:endParaRPr>
          </a:p>
          <a:p>
            <a:pPr eaLnBrk="1" hangingPunct="1">
              <a:lnSpc>
                <a:spcPct val="80000"/>
              </a:lnSpc>
              <a:buNone/>
            </a:pPr>
            <a:r>
              <a:rPr lang="zh-CN" altLang="en-US" sz="2400" dirty="0">
                <a:latin typeface="Times New Roman" panose="02020603050405020304" pitchFamily="18" charset="0"/>
              </a:rPr>
              <a:t>   译文：</a:t>
            </a:r>
            <a:r>
              <a:rPr lang="en-US" altLang="zh-CN" sz="2400" dirty="0">
                <a:latin typeface="Times New Roman" panose="02020603050405020304" pitchFamily="18" charset="0"/>
              </a:rPr>
              <a:t>We are pleased to advise you that the captioned goods were shipped yesterday per S.S. (Steamship) “Shengli”. </a:t>
            </a:r>
            <a:endParaRPr lang="en-US" altLang="zh-CN" sz="2400" dirty="0">
              <a:latin typeface="Times New Roman" panose="02020603050405020304" pitchFamily="18" charset="0"/>
            </a:endParaRPr>
          </a:p>
          <a:p>
            <a:pPr eaLnBrk="1" hangingPunct="1">
              <a:lnSpc>
                <a:spcPct val="80000"/>
              </a:lnSpc>
              <a:buNone/>
            </a:pPr>
            <a:endParaRPr lang="en-US" altLang="zh-CN" sz="2400" dirty="0">
              <a:latin typeface="Times New Roman" panose="02020603050405020304" pitchFamily="18" charset="0"/>
            </a:endParaRPr>
          </a:p>
          <a:p>
            <a:pPr eaLnBrk="1" hangingPunct="1">
              <a:lnSpc>
                <a:spcPct val="80000"/>
              </a:lnSpc>
              <a:buNone/>
            </a:pPr>
            <a:r>
              <a:rPr lang="en-US" altLang="zh-CN" sz="2400" dirty="0">
                <a:latin typeface="Times New Roman" panose="02020603050405020304" pitchFamily="18" charset="0"/>
              </a:rPr>
              <a:t>5.</a:t>
            </a:r>
            <a:r>
              <a:rPr lang="zh-CN" altLang="en-US" sz="2400" dirty="0">
                <a:latin typeface="Times New Roman" panose="02020603050405020304" pitchFamily="18" charset="0"/>
              </a:rPr>
              <a:t>我们希望此批订货质量与以前供应的完全一样。</a:t>
            </a:r>
            <a:endParaRPr lang="zh-CN" altLang="en-US" sz="2400" dirty="0">
              <a:latin typeface="Times New Roman" panose="02020603050405020304" pitchFamily="18" charset="0"/>
            </a:endParaRPr>
          </a:p>
          <a:p>
            <a:pPr eaLnBrk="1" hangingPunct="1">
              <a:lnSpc>
                <a:spcPct val="80000"/>
              </a:lnSpc>
              <a:buNone/>
            </a:pPr>
            <a:r>
              <a:rPr lang="zh-CN" altLang="en-US" sz="2400" dirty="0">
                <a:latin typeface="Times New Roman" panose="02020603050405020304" pitchFamily="18" charset="0"/>
              </a:rPr>
              <a:t>  译文：</a:t>
            </a:r>
            <a:r>
              <a:rPr lang="en-US" altLang="zh-CN" sz="2400" dirty="0">
                <a:latin typeface="Times New Roman" panose="02020603050405020304" pitchFamily="18" charset="0"/>
              </a:rPr>
              <a:t>We want the goods to be of exactly the same quality as that of those you previously supplied us.</a:t>
            </a:r>
            <a:r>
              <a:rPr lang="en-US" altLang="zh-CN" sz="2000" dirty="0">
                <a:latin typeface="Arial" panose="020B0604020202020204" pitchFamily="34" charset="0"/>
              </a:rPr>
              <a:t> </a:t>
            </a:r>
            <a:endParaRPr lang="en-US" altLang="zh-CN" sz="2000" dirty="0">
              <a:latin typeface="Arial" panose="020B0604020202020204" pitchFamily="34" charset="0"/>
            </a:endParaRPr>
          </a:p>
          <a:p>
            <a:pPr eaLnBrk="1" hangingPunct="1">
              <a:lnSpc>
                <a:spcPct val="80000"/>
              </a:lnSpc>
              <a:buNone/>
            </a:pPr>
            <a:endParaRPr lang="en-US" altLang="zh-CN" sz="2000" dirty="0">
              <a:solidFill>
                <a:schemeClr val="hlink"/>
              </a:solidFill>
              <a:latin typeface="Arial" panose="020B0604020202020204" pitchFamily="34" charset="0"/>
            </a:endParaRPr>
          </a:p>
          <a:p>
            <a:pPr eaLnBrk="1" hangingPunct="1">
              <a:lnSpc>
                <a:spcPct val="80000"/>
              </a:lnSpc>
              <a:buNone/>
            </a:pPr>
            <a:r>
              <a:rPr lang="en-US" altLang="zh-CN" sz="1800" dirty="0">
                <a:latin typeface="Arial" panose="020B0604020202020204" pitchFamily="34" charset="0"/>
              </a:rPr>
              <a:t>	</a:t>
            </a:r>
            <a:endParaRPr lang="en-US" altLang="zh-CN" sz="1800" dirty="0">
              <a:latin typeface="Arial" panose="020B0604020202020204" pitchFamily="34"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7699">
                                            <p:txEl>
                                              <p:charRg st="0" end="25"/>
                                            </p:txEl>
                                          </p:spTgt>
                                        </p:tgtEl>
                                        <p:attrNameLst>
                                          <p:attrName>style.visibility</p:attrName>
                                        </p:attrNameLst>
                                      </p:cBhvr>
                                      <p:to>
                                        <p:strVal val="visible"/>
                                      </p:to>
                                    </p:set>
                                    <p:animEffect transition="in" filter="wipe(down)">
                                      <p:cBhvr>
                                        <p:cTn id="7" dur="500"/>
                                        <p:tgtEl>
                                          <p:spTgt spid="157699">
                                            <p:txEl>
                                              <p:charRg st="0" end="2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7699">
                                            <p:txEl>
                                              <p:charRg st="25" end="137"/>
                                            </p:txEl>
                                          </p:spTgt>
                                        </p:tgtEl>
                                        <p:attrNameLst>
                                          <p:attrName>style.visibility</p:attrName>
                                        </p:attrNameLst>
                                      </p:cBhvr>
                                      <p:to>
                                        <p:strVal val="visible"/>
                                      </p:to>
                                    </p:set>
                                    <p:animEffect transition="in" filter="wipe(down)">
                                      <p:cBhvr>
                                        <p:cTn id="12" dur="500"/>
                                        <p:tgtEl>
                                          <p:spTgt spid="157699">
                                            <p:txEl>
                                              <p:charRg st="25" end="13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7699">
                                            <p:txEl>
                                              <p:charRg st="138" end="167"/>
                                            </p:txEl>
                                          </p:spTgt>
                                        </p:tgtEl>
                                        <p:attrNameLst>
                                          <p:attrName>style.visibility</p:attrName>
                                        </p:attrNameLst>
                                      </p:cBhvr>
                                      <p:to>
                                        <p:strVal val="visible"/>
                                      </p:to>
                                    </p:set>
                                    <p:animEffect transition="in" filter="wipe(down)">
                                      <p:cBhvr>
                                        <p:cTn id="17" dur="500"/>
                                        <p:tgtEl>
                                          <p:spTgt spid="157699">
                                            <p:txEl>
                                              <p:charRg st="138" end="16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57699">
                                            <p:txEl>
                                              <p:charRg st="167" end="283"/>
                                            </p:txEl>
                                          </p:spTgt>
                                        </p:tgtEl>
                                        <p:attrNameLst>
                                          <p:attrName>style.visibility</p:attrName>
                                        </p:attrNameLst>
                                      </p:cBhvr>
                                      <p:to>
                                        <p:strVal val="visible"/>
                                      </p:to>
                                    </p:set>
                                    <p:animEffect transition="in" filter="wipe(down)">
                                      <p:cBhvr>
                                        <p:cTn id="22" dur="500"/>
                                        <p:tgtEl>
                                          <p:spTgt spid="157699">
                                            <p:txEl>
                                              <p:charRg st="167" end="28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57699">
                                            <p:txEl>
                                              <p:charRg st="284" end="308"/>
                                            </p:txEl>
                                          </p:spTgt>
                                        </p:tgtEl>
                                        <p:attrNameLst>
                                          <p:attrName>style.visibility</p:attrName>
                                        </p:attrNameLst>
                                      </p:cBhvr>
                                      <p:to>
                                        <p:strVal val="visible"/>
                                      </p:to>
                                    </p:set>
                                    <p:animEffect transition="in" filter="wipe(down)">
                                      <p:cBhvr>
                                        <p:cTn id="27" dur="500"/>
                                        <p:tgtEl>
                                          <p:spTgt spid="157699">
                                            <p:txEl>
                                              <p:charRg st="284" end="30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57699">
                                            <p:txEl>
                                              <p:charRg st="308" end="411"/>
                                            </p:txEl>
                                          </p:spTgt>
                                        </p:tgtEl>
                                        <p:attrNameLst>
                                          <p:attrName>style.visibility</p:attrName>
                                        </p:attrNameLst>
                                      </p:cBhvr>
                                      <p:to>
                                        <p:strVal val="visible"/>
                                      </p:to>
                                    </p:set>
                                    <p:animEffect transition="in" filter="wipe(down)">
                                      <p:cBhvr>
                                        <p:cTn id="32" dur="500"/>
                                        <p:tgtEl>
                                          <p:spTgt spid="157699">
                                            <p:txEl>
                                              <p:charRg st="308" end="41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57699">
                                            <p:txEl>
                                              <p:charRg st="412" end="414"/>
                                            </p:txEl>
                                          </p:spTgt>
                                        </p:tgtEl>
                                        <p:attrNameLst>
                                          <p:attrName>style.visibility</p:attrName>
                                        </p:attrNameLst>
                                      </p:cBhvr>
                                      <p:to>
                                        <p:strVal val="visible"/>
                                      </p:to>
                                    </p:set>
                                    <p:animEffect transition="in" filter="wipe(down)">
                                      <p:cBhvr>
                                        <p:cTn id="37" dur="500"/>
                                        <p:tgtEl>
                                          <p:spTgt spid="157699">
                                            <p:txEl>
                                              <p:charRg st="412" end="4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Grp="1"/>
          </p:cNvSpPr>
          <p:nvPr>
            <p:ph type="title"/>
          </p:nvPr>
        </p:nvSpPr>
        <p:spPr/>
        <p:txBody>
          <a:bodyPr vert="horz" wrap="square" lIns="91440" tIns="45720" rIns="91440" bIns="45720" anchor="b" anchorCtr="0"/>
          <a:p>
            <a:pPr eaLnBrk="1" hangingPunct="1"/>
            <a:r>
              <a:rPr lang="en-US" altLang="zh-CN" sz="3200" b="1" dirty="0"/>
              <a:t>§ PART THREE </a:t>
            </a:r>
            <a:r>
              <a:rPr lang="zh-CN" altLang="en-US" sz="3200" dirty="0"/>
              <a:t>商务邮件翻译技巧</a:t>
            </a:r>
            <a:endParaRPr lang="zh-CN" altLang="en-US" sz="3200" dirty="0"/>
          </a:p>
        </p:txBody>
      </p:sp>
      <p:sp>
        <p:nvSpPr>
          <p:cNvPr id="162819" name="Rectangle 3"/>
          <p:cNvSpPr>
            <a:spLocks noGrp="1"/>
          </p:cNvSpPr>
          <p:nvPr>
            <p:ph idx="1"/>
          </p:nvPr>
        </p:nvSpPr>
        <p:spPr>
          <a:xfrm>
            <a:off x="1774825" y="2061210"/>
            <a:ext cx="9864725" cy="4032250"/>
          </a:xfrm>
        </p:spPr>
        <p:txBody>
          <a:bodyPr vert="horz" wrap="square" lIns="91440" tIns="45720" rIns="91440" bIns="45720" anchor="t" anchorCtr="0"/>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1. </a:t>
            </a:r>
            <a:r>
              <a:rPr lang="zh-CN" altLang="en-US" sz="2000" dirty="0">
                <a:latin typeface="Times New Roman" panose="02020603050405020304" pitchFamily="18" charset="0"/>
                <a:cs typeface="Times New Roman" panose="02020603050405020304" pitchFamily="18" charset="0"/>
              </a:rPr>
              <a:t>对比以下几组句子，判断每组里哪一句更符合商务邮件的用词规范，并说明原因。 </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第一组：</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1)We are happy to tell you that your order No. 57 has been sent according to your instruction.</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2)We are pleased to advice you that your order No. 57 has been dispatched in accordance with your instruction.</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解析：句子</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）更符合商务邮件的用词规范。商务英语邮件经常以意思相同或相近的书面词汇取代口语和非正式词汇，如以</a:t>
            </a:r>
            <a:r>
              <a:rPr lang="en-US" altLang="zh-CN" sz="2000" dirty="0">
                <a:latin typeface="Times New Roman" panose="02020603050405020304" pitchFamily="18" charset="0"/>
                <a:cs typeface="Times New Roman" panose="02020603050405020304" pitchFamily="18" charset="0"/>
              </a:rPr>
              <a:t>in accordance with </a:t>
            </a:r>
            <a:r>
              <a:rPr lang="zh-CN" altLang="en-US" sz="2000" dirty="0">
                <a:latin typeface="Times New Roman" panose="02020603050405020304" pitchFamily="18" charset="0"/>
                <a:cs typeface="Times New Roman" panose="02020603050405020304" pitchFamily="18" charset="0"/>
              </a:rPr>
              <a:t>代替</a:t>
            </a:r>
            <a:r>
              <a:rPr lang="en-US" altLang="zh-CN" sz="2000" dirty="0">
                <a:latin typeface="Times New Roman" panose="02020603050405020304" pitchFamily="18" charset="0"/>
                <a:cs typeface="Times New Roman" panose="02020603050405020304" pitchFamily="18" charset="0"/>
              </a:rPr>
              <a:t>according to</a:t>
            </a:r>
            <a:r>
              <a:rPr lang="zh-CN" altLang="en-US" sz="2000" dirty="0">
                <a:latin typeface="Times New Roman" panose="02020603050405020304" pitchFamily="18" charset="0"/>
                <a:cs typeface="Times New Roman" panose="02020603050405020304" pitchFamily="18" charset="0"/>
              </a:rPr>
              <a:t>，以</a:t>
            </a:r>
            <a:r>
              <a:rPr lang="en-US" altLang="zh-CN" sz="2000" dirty="0">
                <a:latin typeface="Times New Roman" panose="02020603050405020304" pitchFamily="18" charset="0"/>
                <a:cs typeface="Times New Roman" panose="02020603050405020304" pitchFamily="18" charset="0"/>
              </a:rPr>
              <a:t>inform </a:t>
            </a:r>
            <a:r>
              <a:rPr lang="zh-CN" altLang="en-US" sz="2000" dirty="0">
                <a:latin typeface="Times New Roman" panose="02020603050405020304" pitchFamily="18" charset="0"/>
                <a:cs typeface="Times New Roman" panose="02020603050405020304" pitchFamily="18" charset="0"/>
              </a:rPr>
              <a:t>或</a:t>
            </a:r>
            <a:r>
              <a:rPr lang="en-US" altLang="zh-CN" sz="2000" dirty="0">
                <a:latin typeface="Times New Roman" panose="02020603050405020304" pitchFamily="18" charset="0"/>
                <a:cs typeface="Times New Roman" panose="02020603050405020304" pitchFamily="18" charset="0"/>
              </a:rPr>
              <a:t>advice </a:t>
            </a:r>
            <a:r>
              <a:rPr lang="zh-CN" altLang="en-US" sz="2000" dirty="0">
                <a:latin typeface="Times New Roman" panose="02020603050405020304" pitchFamily="18" charset="0"/>
                <a:cs typeface="Times New Roman" panose="02020603050405020304" pitchFamily="18" charset="0"/>
              </a:rPr>
              <a:t>代替</a:t>
            </a:r>
            <a:r>
              <a:rPr lang="en-US" altLang="zh-CN" sz="2000" dirty="0">
                <a:latin typeface="Times New Roman" panose="02020603050405020304" pitchFamily="18" charset="0"/>
                <a:cs typeface="Times New Roman" panose="02020603050405020304" pitchFamily="18" charset="0"/>
              </a:rPr>
              <a:t>tell</a:t>
            </a:r>
            <a:r>
              <a:rPr lang="zh-CN" altLang="en-US" sz="2000" dirty="0">
                <a:latin typeface="Times New Roman" panose="02020603050405020304" pitchFamily="18" charset="0"/>
                <a:cs typeface="Times New Roman" panose="02020603050405020304" pitchFamily="18" charset="0"/>
              </a:rPr>
              <a:t>，以</a:t>
            </a:r>
            <a:r>
              <a:rPr lang="en-US" altLang="zh-CN" sz="2000" dirty="0">
                <a:latin typeface="Times New Roman" panose="02020603050405020304" pitchFamily="18" charset="0"/>
                <a:cs typeface="Times New Roman" panose="02020603050405020304" pitchFamily="18" charset="0"/>
              </a:rPr>
              <a:t>dispatch </a:t>
            </a:r>
            <a:r>
              <a:rPr lang="zh-CN" altLang="en-US" sz="2000" dirty="0">
                <a:latin typeface="Times New Roman" panose="02020603050405020304" pitchFamily="18" charset="0"/>
                <a:cs typeface="Times New Roman" panose="02020603050405020304" pitchFamily="18" charset="0"/>
              </a:rPr>
              <a:t>代替</a:t>
            </a:r>
            <a:r>
              <a:rPr lang="en-US" altLang="zh-CN" sz="2000" dirty="0">
                <a:latin typeface="Times New Roman" panose="02020603050405020304" pitchFamily="18" charset="0"/>
                <a:cs typeface="Times New Roman" panose="02020603050405020304" pitchFamily="18" charset="0"/>
              </a:rPr>
              <a:t>send</a:t>
            </a:r>
            <a:r>
              <a:rPr lang="zh-CN" altLang="en-US" sz="2000" dirty="0">
                <a:latin typeface="Times New Roman" panose="02020603050405020304" pitchFamily="18" charset="0"/>
                <a:cs typeface="Times New Roman" panose="02020603050405020304" pitchFamily="18" charset="0"/>
              </a:rPr>
              <a:t>，以</a:t>
            </a:r>
            <a:r>
              <a:rPr lang="en-US" altLang="zh-CN" sz="2000" dirty="0">
                <a:latin typeface="Times New Roman" panose="02020603050405020304" pitchFamily="18" charset="0"/>
                <a:cs typeface="Times New Roman" panose="02020603050405020304" pitchFamily="18" charset="0"/>
              </a:rPr>
              <a:t>otherwise</a:t>
            </a:r>
            <a:r>
              <a:rPr lang="zh-CN" altLang="en-US" sz="2000" dirty="0">
                <a:latin typeface="Times New Roman" panose="02020603050405020304" pitchFamily="18" charset="0"/>
                <a:cs typeface="Times New Roman" panose="02020603050405020304" pitchFamily="18" charset="0"/>
              </a:rPr>
              <a:t>代替</a:t>
            </a:r>
            <a:r>
              <a:rPr lang="en-US" altLang="zh-CN" sz="2000" dirty="0">
                <a:latin typeface="Times New Roman" panose="02020603050405020304" pitchFamily="18" charset="0"/>
                <a:cs typeface="Times New Roman" panose="02020603050405020304" pitchFamily="18" charset="0"/>
              </a:rPr>
              <a:t>or</a:t>
            </a:r>
            <a:r>
              <a:rPr lang="zh-CN" altLang="en-US" sz="2000" dirty="0">
                <a:latin typeface="Times New Roman" panose="02020603050405020304" pitchFamily="18" charset="0"/>
                <a:cs typeface="Times New Roman" panose="02020603050405020304" pitchFamily="18" charset="0"/>
              </a:rPr>
              <a:t>，以</a:t>
            </a:r>
            <a:r>
              <a:rPr lang="en-US" altLang="zh-CN" sz="2000" dirty="0">
                <a:latin typeface="Times New Roman" panose="02020603050405020304" pitchFamily="18" charset="0"/>
                <a:cs typeface="Times New Roman" panose="02020603050405020304" pitchFamily="18" charset="0"/>
              </a:rPr>
              <a:t>therefore</a:t>
            </a:r>
            <a:r>
              <a:rPr lang="zh-CN" altLang="en-US" sz="2000" dirty="0">
                <a:latin typeface="Times New Roman" panose="02020603050405020304" pitchFamily="18" charset="0"/>
                <a:cs typeface="Times New Roman" panose="02020603050405020304" pitchFamily="18" charset="0"/>
              </a:rPr>
              <a:t>代替</a:t>
            </a:r>
            <a:r>
              <a:rPr lang="en-US" altLang="zh-CN" sz="2000" dirty="0">
                <a:latin typeface="Times New Roman" panose="02020603050405020304" pitchFamily="18" charset="0"/>
                <a:cs typeface="Times New Roman" panose="02020603050405020304" pitchFamily="18" charset="0"/>
              </a:rPr>
              <a:t>so</a:t>
            </a:r>
            <a:r>
              <a:rPr lang="zh-CN" altLang="en-US" sz="2000" dirty="0">
                <a:latin typeface="Times New Roman" panose="02020603050405020304" pitchFamily="18" charset="0"/>
                <a:cs typeface="Times New Roman" panose="02020603050405020304" pitchFamily="18" charset="0"/>
              </a:rPr>
              <a:t>，以</a:t>
            </a:r>
            <a:r>
              <a:rPr lang="en-US" altLang="zh-CN" sz="2000" dirty="0">
                <a:latin typeface="Times New Roman" panose="02020603050405020304" pitchFamily="18" charset="0"/>
                <a:cs typeface="Times New Roman" panose="02020603050405020304" pitchFamily="18" charset="0"/>
              </a:rPr>
              <a:t>as for</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in connection with</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in respect to</a:t>
            </a:r>
            <a:r>
              <a:rPr lang="zh-CN" altLang="en-US" sz="2000" dirty="0">
                <a:latin typeface="Times New Roman" panose="02020603050405020304" pitchFamily="18" charset="0"/>
                <a:cs typeface="Times New Roman" panose="02020603050405020304" pitchFamily="18" charset="0"/>
              </a:rPr>
              <a:t>代替</a:t>
            </a:r>
            <a:r>
              <a:rPr lang="en-US" altLang="zh-CN" sz="2000" dirty="0">
                <a:latin typeface="Times New Roman" panose="02020603050405020304" pitchFamily="18" charset="0"/>
                <a:cs typeface="Times New Roman" panose="02020603050405020304" pitchFamily="18" charset="0"/>
              </a:rPr>
              <a:t>about</a:t>
            </a:r>
            <a:r>
              <a:rPr lang="zh-CN" altLang="en-US" sz="2000" dirty="0">
                <a:latin typeface="Times New Roman" panose="02020603050405020304" pitchFamily="18" charset="0"/>
                <a:cs typeface="Times New Roman" panose="02020603050405020304" pitchFamily="18" charset="0"/>
              </a:rPr>
              <a:t>等。 </a:t>
            </a:r>
            <a:endParaRPr lang="zh-CN" altLang="en-US" sz="2000" dirty="0">
              <a:latin typeface="Times New Roman" panose="02020603050405020304" pitchFamily="18" charset="0"/>
              <a:cs typeface="Times New Roman" panose="02020603050405020304" pitchFamily="18" charset="0"/>
            </a:endParaRPr>
          </a:p>
        </p:txBody>
      </p:sp>
      <p:sp>
        <p:nvSpPr>
          <p:cNvPr id="18436" name="Text Box 4"/>
          <p:cNvSpPr txBox="1"/>
          <p:nvPr/>
        </p:nvSpPr>
        <p:spPr>
          <a:xfrm>
            <a:off x="2351088" y="1556703"/>
            <a:ext cx="7848600"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400" b="1" dirty="0">
                <a:latin typeface="Arial" panose="020B0604020202020204" pitchFamily="34" charset="0"/>
              </a:rPr>
              <a:t>Task I  </a:t>
            </a:r>
            <a:r>
              <a:rPr lang="zh-CN" altLang="en-US" sz="2400" dirty="0"/>
              <a:t>商务邮件的词汇特点。 </a:t>
            </a:r>
            <a:endParaRPr lang="zh-CN" altLang="en-US" sz="24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2819">
                                            <p:txEl>
                                              <p:charRg st="254" end="467"/>
                                            </p:txEl>
                                          </p:spTgt>
                                        </p:tgtEl>
                                        <p:attrNameLst>
                                          <p:attrName>style.visibility</p:attrName>
                                        </p:attrNameLst>
                                      </p:cBhvr>
                                      <p:to>
                                        <p:strVal val="visible"/>
                                      </p:to>
                                    </p:set>
                                    <p:anim calcmode="lin" valueType="num">
                                      <p:cBhvr additive="base">
                                        <p:cTn id="7" dur="500" fill="hold"/>
                                        <p:tgtEl>
                                          <p:spTgt spid="162819">
                                            <p:txEl>
                                              <p:charRg st="254" end="46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2819">
                                            <p:txEl>
                                              <p:charRg st="254" end="46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7331" name="Rectangle 3"/>
          <p:cNvSpPr>
            <a:spLocks noGrp="1"/>
          </p:cNvSpPr>
          <p:nvPr>
            <p:ph idx="1"/>
          </p:nvPr>
        </p:nvSpPr>
        <p:spPr>
          <a:xfrm>
            <a:off x="1919605" y="1772920"/>
            <a:ext cx="9562465" cy="3962400"/>
          </a:xfrm>
        </p:spPr>
        <p:txBody>
          <a:bodyPr vert="horz" wrap="square" lIns="91440" tIns="45720" rIns="91440" bIns="45720" anchor="t" anchorCtr="0"/>
          <a:p>
            <a:pPr eaLnBrk="1" hangingPunct="1">
              <a:buNone/>
            </a:pPr>
            <a:r>
              <a:rPr lang="zh-CN" altLang="en-US" sz="2000" dirty="0">
                <a:latin typeface="Times New Roman" panose="02020603050405020304" pitchFamily="18" charset="0"/>
                <a:cs typeface="Times New Roman" panose="02020603050405020304" pitchFamily="18" charset="0"/>
              </a:rPr>
              <a:t>第二组：</a:t>
            </a:r>
            <a:endParaRPr lang="zh-CN" altLang="en-US" sz="2000" dirty="0">
              <a:latin typeface="Times New Roman" panose="02020603050405020304" pitchFamily="18" charset="0"/>
              <a:cs typeface="Times New Roman" panose="02020603050405020304" pitchFamily="18" charset="0"/>
            </a:endParaRPr>
          </a:p>
          <a:p>
            <a:pPr eaLnBrk="1" hangingPunct="1">
              <a:buNone/>
            </a:pPr>
            <a:r>
              <a:rPr lang="en-US" altLang="zh-CN" sz="2000" dirty="0">
                <a:latin typeface="Times New Roman" panose="02020603050405020304" pitchFamily="18" charset="0"/>
                <a:cs typeface="Times New Roman" panose="02020603050405020304" pitchFamily="18" charset="0"/>
              </a:rPr>
              <a:t>1)	We will meet you half way by offering a discount of 5% thinking of our long pleasant relations.</a:t>
            </a:r>
            <a:endParaRPr lang="en-US" altLang="zh-CN" sz="2000" dirty="0">
              <a:latin typeface="Times New Roman" panose="02020603050405020304" pitchFamily="18" charset="0"/>
              <a:cs typeface="Times New Roman" panose="02020603050405020304" pitchFamily="18" charset="0"/>
            </a:endParaRPr>
          </a:p>
          <a:p>
            <a:pPr eaLnBrk="1" hangingPunct="1">
              <a:buNone/>
            </a:pPr>
            <a:r>
              <a:rPr lang="en-US" altLang="zh-CN" sz="2000" dirty="0">
                <a:latin typeface="Times New Roman" panose="02020603050405020304" pitchFamily="18" charset="0"/>
                <a:cs typeface="Times New Roman" panose="02020603050405020304" pitchFamily="18" charset="0"/>
              </a:rPr>
              <a:t>2)	We will meet you half way by offering a discount of 5% in view of our long pleasant relations. </a:t>
            </a:r>
            <a:endParaRPr lang="en-US" altLang="zh-CN" sz="2000" dirty="0">
              <a:latin typeface="Times New Roman" panose="02020603050405020304" pitchFamily="18" charset="0"/>
              <a:cs typeface="Times New Roman" panose="02020603050405020304" pitchFamily="18" charset="0"/>
            </a:endParaRPr>
          </a:p>
          <a:p>
            <a:pPr eaLnBrk="1" hangingPunct="1">
              <a:buNone/>
            </a:pPr>
            <a:endParaRPr lang="en-US" altLang="zh-CN" sz="2000" dirty="0">
              <a:latin typeface="Times New Roman" panose="02020603050405020304" pitchFamily="18" charset="0"/>
              <a:cs typeface="Times New Roman" panose="02020603050405020304" pitchFamily="18" charset="0"/>
            </a:endParaRPr>
          </a:p>
          <a:p>
            <a:pPr eaLnBrk="1" hangingPunct="1">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解析：句子</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）更符合规范。</a:t>
            </a:r>
            <a:r>
              <a:rPr lang="en-US" altLang="zh-CN" sz="2000" dirty="0">
                <a:latin typeface="Times New Roman" panose="02020603050405020304" pitchFamily="18" charset="0"/>
                <a:cs typeface="Times New Roman" panose="02020603050405020304" pitchFamily="18" charset="0"/>
              </a:rPr>
              <a:t>Thinking of </a:t>
            </a:r>
            <a:r>
              <a:rPr lang="zh-CN" altLang="en-US" sz="2000" dirty="0">
                <a:latin typeface="Times New Roman" panose="02020603050405020304" pitchFamily="18" charset="0"/>
                <a:cs typeface="Times New Roman" panose="02020603050405020304" pitchFamily="18" charset="0"/>
              </a:rPr>
              <a:t>是比较口语化的表达。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27331">
                                            <p:txEl>
                                              <p:charRg st="204" end="245"/>
                                            </p:txEl>
                                          </p:spTgt>
                                        </p:tgtEl>
                                        <p:attrNameLst>
                                          <p:attrName>style.visibility</p:attrName>
                                        </p:attrNameLst>
                                      </p:cBhvr>
                                      <p:to>
                                        <p:strVal val="visible"/>
                                      </p:to>
                                    </p:set>
                                    <p:animEffect transition="in" filter="box(in)">
                                      <p:cBhvr>
                                        <p:cTn id="7" dur="500"/>
                                        <p:tgtEl>
                                          <p:spTgt spid="227331">
                                            <p:txEl>
                                              <p:charRg st="204" end="24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Grp="1"/>
          </p:cNvSpPr>
          <p:nvPr>
            <p:ph type="title"/>
          </p:nvPr>
        </p:nvSpPr>
        <p:spPr/>
        <p:txBody>
          <a:bodyPr vert="horz" wrap="square" lIns="91440" tIns="45720" rIns="91440" bIns="45720" anchor="b" anchorCtr="0"/>
          <a:p>
            <a:pPr eaLnBrk="1" hangingPunct="1"/>
            <a:r>
              <a:rPr lang="zh-CN" altLang="en-US" dirty="0"/>
              <a:t>第三组：</a:t>
            </a:r>
            <a:endParaRPr lang="zh-CN" altLang="en-US" dirty="0"/>
          </a:p>
        </p:txBody>
      </p:sp>
      <p:sp>
        <p:nvSpPr>
          <p:cNvPr id="228355" name="Rectangle 3"/>
          <p:cNvSpPr>
            <a:spLocks noGrp="1"/>
          </p:cNvSpPr>
          <p:nvPr>
            <p:ph idx="1"/>
          </p:nvPr>
        </p:nvSpPr>
        <p:spPr>
          <a:xfrm>
            <a:off x="1847850" y="1628775"/>
            <a:ext cx="9789795" cy="4897120"/>
          </a:xfrm>
        </p:spPr>
        <p:txBody>
          <a:bodyPr vert="horz" wrap="square" lIns="91440" tIns="45720" rIns="91440" bIns="45720" anchor="t" anchorCtr="0"/>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1) In attachment please find the quotation sheet. All offers and sales are subject to the terms and conditions printed on the reverse side hereof.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2) </a:t>
            </a:r>
            <a:r>
              <a:rPr lang="en-US" altLang="zh-CN" sz="2000" dirty="0">
                <a:latin typeface="Times New Roman" panose="02020603050405020304" pitchFamily="18" charset="0"/>
                <a:cs typeface="Times New Roman" panose="02020603050405020304" pitchFamily="18" charset="0"/>
              </a:rPr>
              <a:t>In attachment please find the quotation sheet. All offers and sales are subject to the terms and conditions printed on the reverse side of this sheet.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解析：句子</a:t>
            </a: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）更符合规范。商务英语邮件中还经常使用</a:t>
            </a:r>
            <a:r>
              <a:rPr lang="en-US" altLang="zh-CN" sz="2000" dirty="0">
                <a:latin typeface="Times New Roman" panose="02020603050405020304" pitchFamily="18" charset="0"/>
                <a:cs typeface="Times New Roman" panose="02020603050405020304" pitchFamily="18" charset="0"/>
              </a:rPr>
              <a:t>here</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there</a:t>
            </a:r>
            <a:r>
              <a:rPr lang="zh-CN" altLang="en-US" sz="2000" dirty="0">
                <a:latin typeface="Times New Roman" panose="02020603050405020304" pitchFamily="18" charset="0"/>
                <a:cs typeface="Times New Roman" panose="02020603050405020304" pitchFamily="18" charset="0"/>
              </a:rPr>
              <a:t>和</a:t>
            </a:r>
            <a:r>
              <a:rPr lang="en-US" altLang="zh-CN" sz="2000" dirty="0">
                <a:latin typeface="Times New Roman" panose="02020603050405020304" pitchFamily="18" charset="0"/>
                <a:cs typeface="Times New Roman" panose="02020603050405020304" pitchFamily="18" charset="0"/>
              </a:rPr>
              <a:t>where</a:t>
            </a:r>
            <a:r>
              <a:rPr lang="zh-CN" altLang="en-US" sz="2000" dirty="0">
                <a:latin typeface="Times New Roman" panose="02020603050405020304" pitchFamily="18" charset="0"/>
                <a:cs typeface="Times New Roman" panose="02020603050405020304" pitchFamily="18" charset="0"/>
              </a:rPr>
              <a:t>加上</a:t>
            </a:r>
            <a:r>
              <a:rPr lang="en-US" altLang="zh-CN" sz="2000" dirty="0">
                <a:latin typeface="Times New Roman" panose="02020603050405020304" pitchFamily="18" charset="0"/>
                <a:cs typeface="Times New Roman" panose="02020603050405020304" pitchFamily="18" charset="0"/>
              </a:rPr>
              <a:t>after</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by</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under</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to</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with</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from</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in</a:t>
            </a:r>
            <a:r>
              <a:rPr lang="zh-CN" altLang="en-US" sz="2000" dirty="0">
                <a:latin typeface="Times New Roman" panose="02020603050405020304" pitchFamily="18" charset="0"/>
                <a:cs typeface="Times New Roman" panose="02020603050405020304" pitchFamily="18" charset="0"/>
              </a:rPr>
              <a:t>等组成复合副词，如</a:t>
            </a:r>
            <a:r>
              <a:rPr lang="en-US" altLang="zh-CN" sz="2000" dirty="0">
                <a:latin typeface="Times New Roman" panose="02020603050405020304" pitchFamily="18" charset="0"/>
                <a:cs typeface="Times New Roman" panose="02020603050405020304" pitchFamily="18" charset="0"/>
              </a:rPr>
              <a:t>hereafter</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hereby</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herewith</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herefrom</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thereafter</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thereby</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thereunder</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thereto</a:t>
            </a:r>
            <a:r>
              <a:rPr lang="zh-CN" altLang="en-US" sz="2000" dirty="0">
                <a:latin typeface="Times New Roman" panose="02020603050405020304" pitchFamily="18" charset="0"/>
                <a:cs typeface="Times New Roman" panose="02020603050405020304" pitchFamily="18" charset="0"/>
              </a:rPr>
              <a:t>等古体词。虽然在口语中极少用到，但在外贸英语函电中会经常出现。</a:t>
            </a: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）句中的</a:t>
            </a:r>
            <a:r>
              <a:rPr lang="en-US" altLang="zh-CN" sz="2000" dirty="0">
                <a:latin typeface="Times New Roman" panose="02020603050405020304" pitchFamily="18" charset="0"/>
                <a:cs typeface="Times New Roman" panose="02020603050405020304" pitchFamily="18" charset="0"/>
              </a:rPr>
              <a:t>hereof</a:t>
            </a:r>
            <a:r>
              <a:rPr lang="zh-CN" altLang="en-US" sz="2000" dirty="0">
                <a:latin typeface="Times New Roman" panose="02020603050405020304" pitchFamily="18" charset="0"/>
                <a:cs typeface="Times New Roman" panose="02020603050405020304" pitchFamily="18" charset="0"/>
              </a:rPr>
              <a:t>等于</a:t>
            </a:r>
            <a:r>
              <a:rPr lang="en-US" altLang="zh-CN" sz="2000" dirty="0">
                <a:latin typeface="Times New Roman" panose="02020603050405020304" pitchFamily="18" charset="0"/>
                <a:cs typeface="Times New Roman" panose="02020603050405020304" pitchFamily="18" charset="0"/>
              </a:rPr>
              <a:t>of the quotation sheet</a:t>
            </a:r>
            <a:r>
              <a:rPr lang="zh-CN" altLang="en-US" sz="2000" dirty="0">
                <a:latin typeface="Times New Roman" panose="02020603050405020304" pitchFamily="18" charset="0"/>
                <a:cs typeface="Times New Roman" panose="02020603050405020304" pitchFamily="18" charset="0"/>
              </a:rPr>
              <a:t>。将这些古体词翻译成汉语时，也要对应使用一些正式词汇。一般要重复</a:t>
            </a:r>
            <a:r>
              <a:rPr lang="en-US" altLang="zh-CN" sz="2000" dirty="0">
                <a:latin typeface="Times New Roman" panose="02020603050405020304" pitchFamily="18" charset="0"/>
                <a:cs typeface="Times New Roman" panose="02020603050405020304" pitchFamily="18" charset="0"/>
              </a:rPr>
              <a:t>here</a:t>
            </a:r>
            <a:r>
              <a:rPr lang="zh-CN" altLang="en-US" sz="2000" dirty="0">
                <a:latin typeface="Times New Roman" panose="02020603050405020304" pitchFamily="18" charset="0"/>
                <a:cs typeface="Times New Roman" panose="02020603050405020304" pitchFamily="18" charset="0"/>
              </a:rPr>
              <a:t>或</a:t>
            </a:r>
            <a:r>
              <a:rPr lang="en-US" altLang="zh-CN" sz="2000" dirty="0">
                <a:latin typeface="Times New Roman" panose="02020603050405020304" pitchFamily="18" charset="0"/>
                <a:cs typeface="Times New Roman" panose="02020603050405020304" pitchFamily="18" charset="0"/>
              </a:rPr>
              <a:t>there</a:t>
            </a:r>
            <a:r>
              <a:rPr lang="zh-CN" altLang="en-US" sz="2000" dirty="0">
                <a:latin typeface="Times New Roman" panose="02020603050405020304" pitchFamily="18" charset="0"/>
                <a:cs typeface="Times New Roman" panose="02020603050405020304" pitchFamily="18" charset="0"/>
              </a:rPr>
              <a:t>代表的名词，如此句可译为：邮件附上报价单，所有报盘和销售均应以本报价单背面所印条件为准</a:t>
            </a: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28355">
                                            <p:txEl>
                                              <p:charRg st="308" end="616"/>
                                            </p:txEl>
                                          </p:spTgt>
                                        </p:tgtEl>
                                        <p:attrNameLst>
                                          <p:attrName>style.visibility</p:attrName>
                                        </p:attrNameLst>
                                      </p:cBhvr>
                                      <p:to>
                                        <p:strVal val="visible"/>
                                      </p:to>
                                    </p:set>
                                    <p:animEffect transition="in" filter="box(in)">
                                      <p:cBhvr>
                                        <p:cTn id="7" dur="500"/>
                                        <p:tgtEl>
                                          <p:spTgt spid="228355">
                                            <p:txEl>
                                              <p:charRg st="308" end="6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4"/>
          <p:cNvSpPr/>
          <p:nvPr/>
        </p:nvSpPr>
        <p:spPr>
          <a:xfrm>
            <a:off x="1919288" y="333375"/>
            <a:ext cx="7313612" cy="1143000"/>
          </a:xfrm>
          <a:prstGeom prst="rect">
            <a:avLst/>
          </a:prstGeom>
          <a:noFill/>
          <a:ln w="9525">
            <a:noFill/>
          </a:ln>
        </p:spPr>
        <p:txBody>
          <a:bodyPr anchor="b"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3600" dirty="0">
                <a:solidFill>
                  <a:schemeClr val="tx2"/>
                </a:solidFill>
                <a:latin typeface="Times New Roman" panose="02020603050405020304" pitchFamily="18" charset="0"/>
                <a:cs typeface="Times New Roman" panose="02020603050405020304" pitchFamily="18" charset="0"/>
              </a:rPr>
              <a:t>2. </a:t>
            </a:r>
            <a:r>
              <a:rPr lang="zh-CN" altLang="en-US" sz="3600" dirty="0">
                <a:solidFill>
                  <a:schemeClr val="tx2"/>
                </a:solidFill>
                <a:latin typeface="Times New Roman" panose="02020603050405020304" pitchFamily="18" charset="0"/>
                <a:cs typeface="Times New Roman" panose="02020603050405020304" pitchFamily="18" charset="0"/>
              </a:rPr>
              <a:t>翻译以下商务贸易术语及缩略语。</a:t>
            </a:r>
            <a:endParaRPr lang="zh-CN" altLang="en-US" sz="3600" dirty="0">
              <a:solidFill>
                <a:schemeClr val="tx2"/>
              </a:solidFill>
              <a:latin typeface="Times New Roman" panose="02020603050405020304" pitchFamily="18" charset="0"/>
              <a:cs typeface="Times New Roman" panose="02020603050405020304" pitchFamily="18" charset="0"/>
            </a:endParaRPr>
          </a:p>
        </p:txBody>
      </p:sp>
      <p:sp>
        <p:nvSpPr>
          <p:cNvPr id="229381" name="Rectangle 5"/>
          <p:cNvSpPr/>
          <p:nvPr/>
        </p:nvSpPr>
        <p:spPr>
          <a:xfrm>
            <a:off x="5520055" y="1557020"/>
            <a:ext cx="5990590" cy="4523105"/>
          </a:xfrm>
          <a:prstGeom prst="rect">
            <a:avLst/>
          </a:prstGeom>
          <a:noFill/>
          <a:ln w="9525">
            <a:noFill/>
          </a:ln>
        </p:spPr>
        <p:txBody>
          <a:bodyPr wrap="square" anchor="ctr" anchorCtr="0">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eaLnBrk="1" hangingPunct="1">
              <a:lnSpc>
                <a:spcPct val="120000"/>
              </a:lnSpc>
              <a:spcBef>
                <a:spcPct val="0"/>
              </a:spcBef>
              <a:buClrTx/>
              <a:buSzTx/>
              <a:buFontTx/>
              <a:buNone/>
            </a:pPr>
            <a:r>
              <a:rPr lang="zh-CN" altLang="en-US" sz="2000" dirty="0">
                <a:latin typeface="Times New Roman" panose="02020603050405020304" pitchFamily="18" charset="0"/>
                <a:cs typeface="Times New Roman" panose="02020603050405020304" pitchFamily="18" charset="0"/>
              </a:rPr>
              <a:t>独家代理</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spcBef>
                <a:spcPct val="0"/>
              </a:spcBef>
              <a:buClrTx/>
              <a:buSzTx/>
              <a:buFontTx/>
              <a:buNone/>
            </a:pPr>
            <a:r>
              <a:rPr lang="zh-CN" altLang="en-US" sz="2000" dirty="0">
                <a:latin typeface="Times New Roman" panose="02020603050405020304" pitchFamily="18" charset="0"/>
                <a:cs typeface="Times New Roman" panose="02020603050405020304" pitchFamily="18" charset="0"/>
              </a:rPr>
              <a:t>成交价</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spcBef>
                <a:spcPct val="0"/>
              </a:spcBef>
              <a:buClrTx/>
              <a:buSzTx/>
              <a:buFontTx/>
              <a:buNone/>
            </a:pPr>
            <a:r>
              <a:rPr lang="zh-CN" altLang="en-US" sz="2000" dirty="0">
                <a:latin typeface="Times New Roman" panose="02020603050405020304" pitchFamily="18" charset="0"/>
                <a:cs typeface="Times New Roman" panose="02020603050405020304" pitchFamily="18" charset="0"/>
              </a:rPr>
              <a:t>发盘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spcBef>
                <a:spcPct val="0"/>
              </a:spcBef>
              <a:buClrTx/>
              <a:buSzTx/>
              <a:buFontTx/>
              <a:buNone/>
            </a:pPr>
            <a:r>
              <a:rPr lang="zh-CN" altLang="en-US" sz="2000" dirty="0">
                <a:latin typeface="Times New Roman" panose="02020603050405020304" pitchFamily="18" charset="0"/>
                <a:cs typeface="Times New Roman" panose="02020603050405020304" pitchFamily="18" charset="0"/>
              </a:rPr>
              <a:t>还盘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spcBef>
                <a:spcPct val="0"/>
              </a:spcBef>
              <a:buClrTx/>
              <a:buSzTx/>
              <a:buFontTx/>
              <a:buNone/>
            </a:pPr>
            <a:r>
              <a:rPr lang="zh-CN" altLang="en-US" sz="2000" dirty="0">
                <a:latin typeface="Times New Roman" panose="02020603050405020304" pitchFamily="18" charset="0"/>
                <a:cs typeface="Times New Roman" panose="02020603050405020304" pitchFamily="18" charset="0"/>
              </a:rPr>
              <a:t>接受</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认可</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承兑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spcBef>
                <a:spcPct val="0"/>
              </a:spcBef>
              <a:buClrTx/>
              <a:buSzTx/>
              <a:buFontTx/>
              <a:buNone/>
            </a:pPr>
            <a:r>
              <a:rPr lang="zh-CN" altLang="en-US" sz="2000" dirty="0">
                <a:latin typeface="Times New Roman" panose="02020603050405020304" pitchFamily="18" charset="0"/>
                <a:cs typeface="Times New Roman" panose="02020603050405020304" pitchFamily="18" charset="0"/>
              </a:rPr>
              <a:t>许可方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spcBef>
                <a:spcPct val="0"/>
              </a:spcBef>
              <a:buClrTx/>
              <a:buSzTx/>
              <a:buFontTx/>
              <a:buNone/>
            </a:pPr>
            <a:r>
              <a:rPr lang="zh-CN" altLang="en-US" sz="2000" dirty="0">
                <a:latin typeface="Times New Roman" panose="02020603050405020304" pitchFamily="18" charset="0"/>
                <a:cs typeface="Times New Roman" panose="02020603050405020304" pitchFamily="18" charset="0"/>
              </a:rPr>
              <a:t>货运代理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spcBef>
                <a:spcPct val="0"/>
              </a:spcBef>
              <a:buClrTx/>
              <a:buSzTx/>
              <a:buFontTx/>
              <a:buNone/>
            </a:pPr>
            <a:r>
              <a:rPr lang="zh-CN" altLang="en-US" sz="2000" dirty="0">
                <a:latin typeface="Times New Roman" panose="02020603050405020304" pitchFamily="18" charset="0"/>
                <a:cs typeface="Times New Roman" panose="02020603050405020304" pitchFamily="18" charset="0"/>
              </a:rPr>
              <a:t>商业发票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spcBef>
                <a:spcPct val="0"/>
              </a:spcBef>
              <a:buClrTx/>
              <a:buSzTx/>
              <a:buFontTx/>
              <a:buNone/>
            </a:pPr>
            <a:r>
              <a:rPr lang="zh-CN" altLang="en-US" sz="2000" dirty="0">
                <a:latin typeface="Times New Roman" panose="02020603050405020304" pitchFamily="18" charset="0"/>
                <a:cs typeface="Times New Roman" panose="02020603050405020304" pitchFamily="18" charset="0"/>
              </a:rPr>
              <a:t>支付货币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spcBef>
                <a:spcPct val="0"/>
              </a:spcBef>
              <a:buClrTx/>
              <a:buSzTx/>
              <a:buFontTx/>
              <a:buNone/>
            </a:pPr>
            <a:r>
              <a:rPr lang="zh-CN" altLang="en-US" sz="2000" dirty="0">
                <a:latin typeface="Times New Roman" panose="02020603050405020304" pitchFamily="18" charset="0"/>
                <a:cs typeface="Times New Roman" panose="02020603050405020304" pitchFamily="18" charset="0"/>
              </a:rPr>
              <a:t>预付货款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spcBef>
                <a:spcPct val="0"/>
              </a:spcBef>
              <a:buClrTx/>
              <a:buSzTx/>
              <a:buFontTx/>
              <a:buNone/>
            </a:pPr>
            <a:r>
              <a:rPr lang="zh-CN" altLang="en-US" sz="2000" dirty="0">
                <a:latin typeface="Times New Roman" panose="02020603050405020304" pitchFamily="18" charset="0"/>
                <a:cs typeface="Times New Roman" panose="02020603050405020304" pitchFamily="18" charset="0"/>
              </a:rPr>
              <a:t>交货点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spcBef>
                <a:spcPct val="0"/>
              </a:spcBef>
              <a:buClrTx/>
              <a:buSzTx/>
              <a:buFontTx/>
              <a:buNone/>
            </a:pPr>
            <a:r>
              <a:rPr lang="zh-CN" altLang="en-US" sz="2000" dirty="0">
                <a:latin typeface="Times New Roman" panose="02020603050405020304" pitchFamily="18" charset="0"/>
                <a:cs typeface="Times New Roman" panose="02020603050405020304" pitchFamily="18" charset="0"/>
              </a:rPr>
              <a:t>成本、保险加运费价（</a:t>
            </a:r>
            <a:r>
              <a:rPr lang="en-US" altLang="zh-CN" sz="2000" dirty="0">
                <a:latin typeface="Times New Roman" panose="02020603050405020304" pitchFamily="18" charset="0"/>
                <a:cs typeface="Times New Roman" panose="02020603050405020304" pitchFamily="18" charset="0"/>
              </a:rPr>
              <a:t>cost, insurance &amp; freight</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sp>
        <p:nvSpPr>
          <p:cNvPr id="21508" name="Rectangle 6"/>
          <p:cNvSpPr/>
          <p:nvPr/>
        </p:nvSpPr>
        <p:spPr>
          <a:xfrm>
            <a:off x="2135188" y="1556703"/>
            <a:ext cx="4189412" cy="452310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eaLnBrk="1" hangingPunct="1">
              <a:spcBef>
                <a:spcPct val="0"/>
              </a:spcBef>
              <a:buClrTx/>
              <a:buSzTx/>
              <a:buFontTx/>
              <a:buAutoNum type="arabicParenR"/>
            </a:pPr>
            <a:r>
              <a:rPr lang="en-US" altLang="zh-CN" sz="2400" dirty="0">
                <a:latin typeface="Times New Roman" panose="02020603050405020304" pitchFamily="18" charset="0"/>
              </a:rPr>
              <a:t>sole agency	               </a:t>
            </a:r>
            <a:endParaRPr lang="en-US" altLang="zh-CN" sz="2400" dirty="0">
              <a:latin typeface="Times New Roman" panose="02020603050405020304" pitchFamily="18" charset="0"/>
            </a:endParaRPr>
          </a:p>
          <a:p>
            <a:pPr marL="342900" lvl="0" indent="-342900" eaLnBrk="1" hangingPunct="1">
              <a:spcBef>
                <a:spcPct val="0"/>
              </a:spcBef>
              <a:buClrTx/>
              <a:buSzTx/>
              <a:buFontTx/>
              <a:buAutoNum type="arabicParenR"/>
            </a:pPr>
            <a:r>
              <a:rPr lang="en-US" altLang="zh-CN" sz="2400" dirty="0">
                <a:latin typeface="Times New Roman" panose="02020603050405020304" pitchFamily="18" charset="0"/>
              </a:rPr>
              <a:t>close price</a:t>
            </a:r>
            <a:endParaRPr lang="en-US" altLang="zh-CN" sz="2400" dirty="0">
              <a:latin typeface="Times New Roman" panose="02020603050405020304" pitchFamily="18" charset="0"/>
            </a:endParaRPr>
          </a:p>
          <a:p>
            <a:pPr marL="342900" lvl="0" indent="-342900" eaLnBrk="1" hangingPunct="1">
              <a:spcBef>
                <a:spcPct val="0"/>
              </a:spcBef>
              <a:buClrTx/>
              <a:buSzTx/>
              <a:buFontTx/>
              <a:buNone/>
            </a:pPr>
            <a:r>
              <a:rPr lang="en-US" altLang="zh-CN" sz="2400" dirty="0">
                <a:latin typeface="Times New Roman" panose="02020603050405020304" pitchFamily="18" charset="0"/>
              </a:rPr>
              <a:t>3) offer	               </a:t>
            </a:r>
            <a:endParaRPr lang="en-US" altLang="zh-CN" sz="2400" dirty="0">
              <a:latin typeface="Times New Roman" panose="02020603050405020304" pitchFamily="18" charset="0"/>
            </a:endParaRPr>
          </a:p>
          <a:p>
            <a:pPr marL="342900" lvl="0" indent="-342900" eaLnBrk="1" hangingPunct="1">
              <a:spcBef>
                <a:spcPct val="0"/>
              </a:spcBef>
              <a:buClrTx/>
              <a:buSzTx/>
              <a:buFontTx/>
              <a:buNone/>
            </a:pPr>
            <a:r>
              <a:rPr lang="en-US" altLang="zh-CN" sz="2400" dirty="0">
                <a:latin typeface="Times New Roman" panose="02020603050405020304" pitchFamily="18" charset="0"/>
              </a:rPr>
              <a:t>4) counter offer</a:t>
            </a:r>
            <a:endParaRPr lang="en-US" altLang="zh-CN" sz="2400" dirty="0">
              <a:latin typeface="Times New Roman" panose="02020603050405020304" pitchFamily="18" charset="0"/>
            </a:endParaRPr>
          </a:p>
          <a:p>
            <a:pPr marL="342900" lvl="0" indent="-342900" eaLnBrk="1" hangingPunct="1">
              <a:spcBef>
                <a:spcPct val="0"/>
              </a:spcBef>
              <a:buClrTx/>
              <a:buSzTx/>
              <a:buFontTx/>
              <a:buNone/>
            </a:pPr>
            <a:r>
              <a:rPr lang="en-US" altLang="zh-CN" sz="2400" dirty="0">
                <a:latin typeface="Times New Roman" panose="02020603050405020304" pitchFamily="18" charset="0"/>
              </a:rPr>
              <a:t>5) acceptance 	               </a:t>
            </a:r>
            <a:endParaRPr lang="en-US" altLang="zh-CN" sz="2400" dirty="0">
              <a:latin typeface="Times New Roman" panose="02020603050405020304" pitchFamily="18" charset="0"/>
            </a:endParaRPr>
          </a:p>
          <a:p>
            <a:pPr marL="342900" lvl="0" indent="-342900" eaLnBrk="1" hangingPunct="1">
              <a:spcBef>
                <a:spcPct val="0"/>
              </a:spcBef>
              <a:buClrTx/>
              <a:buSzTx/>
              <a:buFontTx/>
              <a:buNone/>
            </a:pPr>
            <a:r>
              <a:rPr lang="en-US" altLang="zh-CN" sz="2400" dirty="0">
                <a:latin typeface="Times New Roman" panose="02020603050405020304" pitchFamily="18" charset="0"/>
              </a:rPr>
              <a:t>6) licensor</a:t>
            </a:r>
            <a:endParaRPr lang="en-US" altLang="zh-CN" sz="2400" dirty="0">
              <a:latin typeface="Times New Roman" panose="02020603050405020304" pitchFamily="18" charset="0"/>
            </a:endParaRPr>
          </a:p>
          <a:p>
            <a:pPr marL="342900" lvl="0" indent="-342900" eaLnBrk="1" hangingPunct="1">
              <a:spcBef>
                <a:spcPct val="0"/>
              </a:spcBef>
              <a:buClrTx/>
              <a:buSzTx/>
              <a:buFontTx/>
              <a:buNone/>
            </a:pPr>
            <a:r>
              <a:rPr lang="en-US" altLang="zh-CN" sz="2400" dirty="0">
                <a:latin typeface="Times New Roman" panose="02020603050405020304" pitchFamily="18" charset="0"/>
              </a:rPr>
              <a:t>7) freight forwarder</a:t>
            </a:r>
            <a:endParaRPr lang="en-US" altLang="zh-CN" sz="2400" dirty="0">
              <a:latin typeface="Times New Roman" panose="02020603050405020304" pitchFamily="18" charset="0"/>
            </a:endParaRPr>
          </a:p>
          <a:p>
            <a:pPr marL="342900" lvl="0" indent="-342900" eaLnBrk="1" hangingPunct="1">
              <a:spcBef>
                <a:spcPct val="0"/>
              </a:spcBef>
              <a:buClrTx/>
              <a:buSzTx/>
              <a:buFontTx/>
              <a:buNone/>
            </a:pPr>
            <a:r>
              <a:rPr lang="en-US" altLang="zh-CN" sz="2400" dirty="0">
                <a:latin typeface="Times New Roman" panose="02020603050405020304" pitchFamily="18" charset="0"/>
              </a:rPr>
              <a:t>8) commercial invoice</a:t>
            </a:r>
            <a:endParaRPr lang="en-US" altLang="zh-CN" sz="2400" dirty="0">
              <a:latin typeface="Times New Roman" panose="02020603050405020304" pitchFamily="18" charset="0"/>
            </a:endParaRPr>
          </a:p>
          <a:p>
            <a:pPr marL="342900" lvl="0" indent="-342900" eaLnBrk="1" hangingPunct="1">
              <a:spcBef>
                <a:spcPct val="0"/>
              </a:spcBef>
              <a:buClrTx/>
              <a:buSzTx/>
              <a:buFontTx/>
              <a:buNone/>
            </a:pPr>
            <a:r>
              <a:rPr lang="en-US" altLang="zh-CN" sz="2400" dirty="0">
                <a:latin typeface="Times New Roman" panose="02020603050405020304" pitchFamily="18" charset="0"/>
              </a:rPr>
              <a:t>9) payment currency 	</a:t>
            </a:r>
            <a:endParaRPr lang="en-US" altLang="zh-CN" sz="2400" dirty="0">
              <a:latin typeface="Times New Roman" panose="02020603050405020304" pitchFamily="18" charset="0"/>
            </a:endParaRPr>
          </a:p>
          <a:p>
            <a:pPr marL="342900" lvl="0" indent="-342900" eaLnBrk="1" hangingPunct="1">
              <a:spcBef>
                <a:spcPct val="0"/>
              </a:spcBef>
              <a:buClrTx/>
              <a:buSzTx/>
              <a:buFontTx/>
              <a:buNone/>
            </a:pPr>
            <a:r>
              <a:rPr lang="en-US" altLang="zh-CN" sz="2400" dirty="0">
                <a:latin typeface="Times New Roman" panose="02020603050405020304" pitchFamily="18" charset="0"/>
              </a:rPr>
              <a:t>10) payment in advance</a:t>
            </a:r>
            <a:endParaRPr lang="en-US" altLang="zh-CN" sz="2400" dirty="0">
              <a:latin typeface="Times New Roman" panose="02020603050405020304" pitchFamily="18" charset="0"/>
            </a:endParaRPr>
          </a:p>
          <a:p>
            <a:pPr marL="342900" lvl="0" indent="-342900" eaLnBrk="1" hangingPunct="1">
              <a:spcBef>
                <a:spcPct val="0"/>
              </a:spcBef>
              <a:buClrTx/>
              <a:buSzTx/>
              <a:buFontTx/>
              <a:buNone/>
            </a:pPr>
            <a:r>
              <a:rPr lang="en-US" altLang="zh-CN" sz="2400" dirty="0">
                <a:latin typeface="Times New Roman" panose="02020603050405020304" pitchFamily="18" charset="0"/>
              </a:rPr>
              <a:t>11) point of delivery 	</a:t>
            </a:r>
            <a:endParaRPr lang="en-US" altLang="zh-CN" sz="2400" dirty="0">
              <a:latin typeface="Times New Roman" panose="02020603050405020304" pitchFamily="18" charset="0"/>
            </a:endParaRPr>
          </a:p>
          <a:p>
            <a:pPr marL="342900" lvl="0" indent="-342900" eaLnBrk="1" hangingPunct="1">
              <a:spcBef>
                <a:spcPct val="0"/>
              </a:spcBef>
              <a:buClrTx/>
              <a:buSzTx/>
              <a:buFontTx/>
              <a:buNone/>
            </a:pPr>
            <a:r>
              <a:rPr lang="en-US" altLang="zh-CN" sz="2400" dirty="0">
                <a:latin typeface="Times New Roman" panose="02020603050405020304" pitchFamily="18" charset="0"/>
              </a:rPr>
              <a:t>12) CIF</a:t>
            </a:r>
            <a:endParaRPr lang="en-US" altLang="zh-CN" sz="2400" dirty="0">
              <a:latin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9381">
                                            <p:txEl>
                                              <p:charRg st="0" end="5"/>
                                            </p:txEl>
                                          </p:spTgt>
                                        </p:tgtEl>
                                        <p:attrNameLst>
                                          <p:attrName>style.visibility</p:attrName>
                                        </p:attrNameLst>
                                      </p:cBhvr>
                                      <p:to>
                                        <p:strVal val="visible"/>
                                      </p:to>
                                    </p:set>
                                    <p:anim calcmode="lin" valueType="num">
                                      <p:cBhvr additive="base">
                                        <p:cTn id="7" dur="500" fill="hold"/>
                                        <p:tgtEl>
                                          <p:spTgt spid="229381">
                                            <p:txEl>
                                              <p:charRg st="0"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9381">
                                            <p:txEl>
                                              <p:charRg st="0" end="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9381">
                                            <p:txEl>
                                              <p:charRg st="5" end="9"/>
                                            </p:txEl>
                                          </p:spTgt>
                                        </p:tgtEl>
                                        <p:attrNameLst>
                                          <p:attrName>style.visibility</p:attrName>
                                        </p:attrNameLst>
                                      </p:cBhvr>
                                      <p:to>
                                        <p:strVal val="visible"/>
                                      </p:to>
                                    </p:set>
                                    <p:anim calcmode="lin" valueType="num">
                                      <p:cBhvr additive="base">
                                        <p:cTn id="13" dur="500" fill="hold"/>
                                        <p:tgtEl>
                                          <p:spTgt spid="229381">
                                            <p:txEl>
                                              <p:charRg st="5" end="9"/>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9381">
                                            <p:txEl>
                                              <p:charRg st="5" end="9"/>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9381">
                                            <p:txEl>
                                              <p:charRg st="9" end="29"/>
                                            </p:txEl>
                                          </p:spTgt>
                                        </p:tgtEl>
                                        <p:attrNameLst>
                                          <p:attrName>style.visibility</p:attrName>
                                        </p:attrNameLst>
                                      </p:cBhvr>
                                      <p:to>
                                        <p:strVal val="visible"/>
                                      </p:to>
                                    </p:set>
                                    <p:anim calcmode="lin" valueType="num">
                                      <p:cBhvr additive="base">
                                        <p:cTn id="19" dur="500" fill="hold"/>
                                        <p:tgtEl>
                                          <p:spTgt spid="229381">
                                            <p:txEl>
                                              <p:charRg st="9" end="2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9381">
                                            <p:txEl>
                                              <p:charRg st="9" end="29"/>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29381">
                                            <p:txEl>
                                              <p:charRg st="29" end="33"/>
                                            </p:txEl>
                                          </p:spTgt>
                                        </p:tgtEl>
                                        <p:attrNameLst>
                                          <p:attrName>style.visibility</p:attrName>
                                        </p:attrNameLst>
                                      </p:cBhvr>
                                      <p:to>
                                        <p:strVal val="visible"/>
                                      </p:to>
                                    </p:set>
                                    <p:anim calcmode="lin" valueType="num">
                                      <p:cBhvr additive="base">
                                        <p:cTn id="25" dur="500" fill="hold"/>
                                        <p:tgtEl>
                                          <p:spTgt spid="229381">
                                            <p:txEl>
                                              <p:charRg st="29" end="3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9381">
                                            <p:txEl>
                                              <p:charRg st="29" end="3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29381">
                                            <p:txEl>
                                              <p:charRg st="33" end="59"/>
                                            </p:txEl>
                                          </p:spTgt>
                                        </p:tgtEl>
                                        <p:attrNameLst>
                                          <p:attrName>style.visibility</p:attrName>
                                        </p:attrNameLst>
                                      </p:cBhvr>
                                      <p:to>
                                        <p:strVal val="visible"/>
                                      </p:to>
                                    </p:set>
                                    <p:anim calcmode="lin" valueType="num">
                                      <p:cBhvr additive="base">
                                        <p:cTn id="31" dur="500" fill="hold"/>
                                        <p:tgtEl>
                                          <p:spTgt spid="229381">
                                            <p:txEl>
                                              <p:charRg st="33" end="5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9381">
                                            <p:txEl>
                                              <p:charRg st="33" end="5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9381">
                                            <p:txEl>
                                              <p:charRg st="59" end="65"/>
                                            </p:txEl>
                                          </p:spTgt>
                                        </p:tgtEl>
                                        <p:attrNameLst>
                                          <p:attrName>style.visibility</p:attrName>
                                        </p:attrNameLst>
                                      </p:cBhvr>
                                      <p:to>
                                        <p:strVal val="visible"/>
                                      </p:to>
                                    </p:set>
                                    <p:anim calcmode="lin" valueType="num">
                                      <p:cBhvr additive="base">
                                        <p:cTn id="37" dur="500" fill="hold"/>
                                        <p:tgtEl>
                                          <p:spTgt spid="229381">
                                            <p:txEl>
                                              <p:charRg st="59" end="6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9381">
                                            <p:txEl>
                                              <p:charRg st="59" end="6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29381">
                                            <p:txEl>
                                              <p:charRg st="65" end="71"/>
                                            </p:txEl>
                                          </p:spTgt>
                                        </p:tgtEl>
                                        <p:attrNameLst>
                                          <p:attrName>style.visibility</p:attrName>
                                        </p:attrNameLst>
                                      </p:cBhvr>
                                      <p:to>
                                        <p:strVal val="visible"/>
                                      </p:to>
                                    </p:set>
                                    <p:anim calcmode="lin" valueType="num">
                                      <p:cBhvr additive="base">
                                        <p:cTn id="43" dur="500" fill="hold"/>
                                        <p:tgtEl>
                                          <p:spTgt spid="229381">
                                            <p:txEl>
                                              <p:charRg st="65" end="7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29381">
                                            <p:txEl>
                                              <p:charRg st="65" end="7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29381">
                                            <p:txEl>
                                              <p:charRg st="71" end="78"/>
                                            </p:txEl>
                                          </p:spTgt>
                                        </p:tgtEl>
                                        <p:attrNameLst>
                                          <p:attrName>style.visibility</p:attrName>
                                        </p:attrNameLst>
                                      </p:cBhvr>
                                      <p:to>
                                        <p:strVal val="visible"/>
                                      </p:to>
                                    </p:set>
                                    <p:anim calcmode="lin" valueType="num">
                                      <p:cBhvr additive="base">
                                        <p:cTn id="49" dur="500" fill="hold"/>
                                        <p:tgtEl>
                                          <p:spTgt spid="229381">
                                            <p:txEl>
                                              <p:charRg st="71" end="7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29381">
                                            <p:txEl>
                                              <p:charRg st="71" end="7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29381">
                                            <p:txEl>
                                              <p:charRg st="78" end="86"/>
                                            </p:txEl>
                                          </p:spTgt>
                                        </p:tgtEl>
                                        <p:attrNameLst>
                                          <p:attrName>style.visibility</p:attrName>
                                        </p:attrNameLst>
                                      </p:cBhvr>
                                      <p:to>
                                        <p:strVal val="visible"/>
                                      </p:to>
                                    </p:set>
                                    <p:anim calcmode="lin" valueType="num">
                                      <p:cBhvr additive="base">
                                        <p:cTn id="55" dur="500" fill="hold"/>
                                        <p:tgtEl>
                                          <p:spTgt spid="229381">
                                            <p:txEl>
                                              <p:charRg st="78" end="8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29381">
                                            <p:txEl>
                                              <p:charRg st="78" end="8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29381">
                                            <p:txEl>
                                              <p:charRg st="86" end="93"/>
                                            </p:txEl>
                                          </p:spTgt>
                                        </p:tgtEl>
                                        <p:attrNameLst>
                                          <p:attrName>style.visibility</p:attrName>
                                        </p:attrNameLst>
                                      </p:cBhvr>
                                      <p:to>
                                        <p:strVal val="visible"/>
                                      </p:to>
                                    </p:set>
                                    <p:anim calcmode="lin" valueType="num">
                                      <p:cBhvr additive="base">
                                        <p:cTn id="61" dur="500" fill="hold"/>
                                        <p:tgtEl>
                                          <p:spTgt spid="229381">
                                            <p:txEl>
                                              <p:charRg st="86" end="9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29381">
                                            <p:txEl>
                                              <p:charRg st="86" end="9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29381">
                                            <p:txEl>
                                              <p:charRg st="93" end="99"/>
                                            </p:txEl>
                                          </p:spTgt>
                                        </p:tgtEl>
                                        <p:attrNameLst>
                                          <p:attrName>style.visibility</p:attrName>
                                        </p:attrNameLst>
                                      </p:cBhvr>
                                      <p:to>
                                        <p:strVal val="visible"/>
                                      </p:to>
                                    </p:set>
                                    <p:anim calcmode="lin" valueType="num">
                                      <p:cBhvr additive="base">
                                        <p:cTn id="67" dur="500" fill="hold"/>
                                        <p:tgtEl>
                                          <p:spTgt spid="229381">
                                            <p:txEl>
                                              <p:charRg st="93" end="9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29381">
                                            <p:txEl>
                                              <p:charRg st="93" end="9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29381">
                                            <p:txEl>
                                              <p:charRg st="99" end="109"/>
                                            </p:txEl>
                                          </p:spTgt>
                                        </p:tgtEl>
                                        <p:attrNameLst>
                                          <p:attrName>style.visibility</p:attrName>
                                        </p:attrNameLst>
                                      </p:cBhvr>
                                      <p:to>
                                        <p:strVal val="visible"/>
                                      </p:to>
                                    </p:set>
                                    <p:anim calcmode="lin" valueType="num">
                                      <p:cBhvr additive="base">
                                        <p:cTn id="73" dur="500" fill="hold"/>
                                        <p:tgtEl>
                                          <p:spTgt spid="229381">
                                            <p:txEl>
                                              <p:charRg st="99" end="109"/>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29381">
                                            <p:txEl>
                                              <p:charRg st="99" end="10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3"/>
          <p:cNvSpPr>
            <a:spLocks noGrp="1"/>
          </p:cNvSpPr>
          <p:nvPr>
            <p:ph idx="1"/>
          </p:nvPr>
        </p:nvSpPr>
        <p:spPr>
          <a:xfrm>
            <a:off x="2135188" y="1557020"/>
            <a:ext cx="3024187" cy="5051425"/>
          </a:xfrm>
        </p:spPr>
        <p:txBody>
          <a:bodyPr vert="horz" wrap="square" lIns="91440" tIns="45720" rIns="91440" bIns="45720" anchor="t" anchorCtr="0"/>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13) CFR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14) FOB</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15) D/P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16) D/A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17) G.W.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18) N.W.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19) S/C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20) L/C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21) P/L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22) T/T	</a:t>
            </a:r>
            <a:endParaRPr lang="en-US" altLang="zh-CN" sz="2400" dirty="0">
              <a:latin typeface="Times New Roman" panose="02020603050405020304" pitchFamily="18" charset="0"/>
              <a:cs typeface="Times New Roman" panose="02020603050405020304" pitchFamily="18" charset="0"/>
            </a:endParaRPr>
          </a:p>
        </p:txBody>
      </p:sp>
      <p:sp>
        <p:nvSpPr>
          <p:cNvPr id="278532" name="Rectangle 4"/>
          <p:cNvSpPr/>
          <p:nvPr/>
        </p:nvSpPr>
        <p:spPr>
          <a:xfrm>
            <a:off x="4151313" y="1568133"/>
            <a:ext cx="6516687" cy="5040312"/>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eaLnBrk="1" hangingPunct="1">
              <a:lnSpc>
                <a:spcPct val="90000"/>
              </a:lnSpc>
              <a:buNone/>
            </a:pPr>
            <a:r>
              <a:rPr lang="zh-CN" altLang="en-US" sz="2400" dirty="0">
                <a:latin typeface="Times New Roman" panose="02020603050405020304" pitchFamily="18" charset="0"/>
                <a:cs typeface="Times New Roman" panose="02020603050405020304" pitchFamily="18" charset="0"/>
              </a:rPr>
              <a:t>成本加运费（</a:t>
            </a:r>
            <a:r>
              <a:rPr lang="en-US" altLang="zh-CN" sz="2400" dirty="0">
                <a:latin typeface="Times New Roman" panose="02020603050405020304" pitchFamily="18" charset="0"/>
                <a:cs typeface="Times New Roman" panose="02020603050405020304" pitchFamily="18" charset="0"/>
              </a:rPr>
              <a:t>cost and freight)	</a:t>
            </a:r>
            <a:endParaRPr lang="en-US" altLang="zh-CN" sz="2400" dirty="0">
              <a:latin typeface="Times New Roman" panose="02020603050405020304" pitchFamily="18" charset="0"/>
              <a:cs typeface="Times New Roman" panose="02020603050405020304" pitchFamily="18" charset="0"/>
            </a:endParaRPr>
          </a:p>
          <a:p>
            <a:pPr marL="342900" lvl="0" indent="-342900" eaLnBrk="1" hangingPunct="1">
              <a:lnSpc>
                <a:spcPct val="90000"/>
              </a:lnSpc>
              <a:buNone/>
            </a:pPr>
            <a:r>
              <a:rPr lang="zh-CN" altLang="en-US" sz="2400" dirty="0">
                <a:latin typeface="Times New Roman" panose="02020603050405020304" pitchFamily="18" charset="0"/>
                <a:cs typeface="Times New Roman" panose="02020603050405020304" pitchFamily="18" charset="0"/>
              </a:rPr>
              <a:t>离岸价（</a:t>
            </a:r>
            <a:r>
              <a:rPr lang="en-US" altLang="zh-CN" sz="2400" dirty="0">
                <a:latin typeface="Times New Roman" panose="02020603050405020304" pitchFamily="18" charset="0"/>
                <a:cs typeface="Times New Roman" panose="02020603050405020304" pitchFamily="18" charset="0"/>
              </a:rPr>
              <a:t>free on board</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marL="342900" lvl="0" indent="-342900" eaLnBrk="1" hangingPunct="1">
              <a:lnSpc>
                <a:spcPct val="90000"/>
              </a:lnSpc>
              <a:buNone/>
            </a:pPr>
            <a:r>
              <a:rPr lang="zh-CN" altLang="en-US" sz="2400" dirty="0">
                <a:latin typeface="Times New Roman" panose="02020603050405020304" pitchFamily="18" charset="0"/>
                <a:cs typeface="Times New Roman" panose="02020603050405020304" pitchFamily="18" charset="0"/>
              </a:rPr>
              <a:t>付款交单（</a:t>
            </a:r>
            <a:r>
              <a:rPr lang="en-US" altLang="zh-CN" sz="2400" dirty="0">
                <a:latin typeface="Times New Roman" panose="02020603050405020304" pitchFamily="18" charset="0"/>
                <a:cs typeface="Times New Roman" panose="02020603050405020304" pitchFamily="18" charset="0"/>
              </a:rPr>
              <a:t>document against payment)</a:t>
            </a:r>
            <a:endParaRPr lang="en-US" altLang="zh-CN" sz="2400" dirty="0">
              <a:latin typeface="Times New Roman" panose="02020603050405020304" pitchFamily="18" charset="0"/>
              <a:cs typeface="Times New Roman" panose="02020603050405020304" pitchFamily="18" charset="0"/>
            </a:endParaRPr>
          </a:p>
          <a:p>
            <a:pPr marL="342900" lvl="0" indent="-342900" eaLnBrk="1" hangingPunct="1">
              <a:lnSpc>
                <a:spcPct val="90000"/>
              </a:lnSpc>
              <a:buNone/>
            </a:pPr>
            <a:r>
              <a:rPr lang="zh-CN" altLang="en-US" sz="2400" dirty="0">
                <a:latin typeface="Times New Roman" panose="02020603050405020304" pitchFamily="18" charset="0"/>
                <a:cs typeface="Times New Roman" panose="02020603050405020304" pitchFamily="18" charset="0"/>
              </a:rPr>
              <a:t>承兑交单（</a:t>
            </a:r>
            <a:r>
              <a:rPr lang="en-US" altLang="zh-CN" sz="2400" dirty="0">
                <a:latin typeface="Times New Roman" panose="02020603050405020304" pitchFamily="18" charset="0"/>
                <a:cs typeface="Times New Roman" panose="02020603050405020304" pitchFamily="18" charset="0"/>
              </a:rPr>
              <a:t>document against acceptance</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marL="342900" lvl="0" indent="-342900" eaLnBrk="1" hangingPunct="1">
              <a:lnSpc>
                <a:spcPct val="90000"/>
              </a:lnSpc>
              <a:buNone/>
            </a:pPr>
            <a:r>
              <a:rPr lang="zh-CN" altLang="en-US" sz="2400" dirty="0">
                <a:latin typeface="Times New Roman" panose="02020603050405020304" pitchFamily="18" charset="0"/>
                <a:cs typeface="Times New Roman" panose="02020603050405020304" pitchFamily="18" charset="0"/>
              </a:rPr>
              <a:t>毛重 （</a:t>
            </a:r>
            <a:r>
              <a:rPr lang="en-US" altLang="zh-CN" sz="2400" dirty="0">
                <a:latin typeface="Times New Roman" panose="02020603050405020304" pitchFamily="18" charset="0"/>
                <a:cs typeface="Times New Roman" panose="02020603050405020304" pitchFamily="18" charset="0"/>
              </a:rPr>
              <a:t>gross weight</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marL="342900" lvl="0" indent="-342900" eaLnBrk="1" hangingPunct="1">
              <a:lnSpc>
                <a:spcPct val="90000"/>
              </a:lnSpc>
              <a:buNone/>
            </a:pPr>
            <a:r>
              <a:rPr lang="zh-CN" altLang="en-US" sz="2400" dirty="0">
                <a:latin typeface="Times New Roman" panose="02020603050405020304" pitchFamily="18" charset="0"/>
                <a:cs typeface="Times New Roman" panose="02020603050405020304" pitchFamily="18" charset="0"/>
              </a:rPr>
              <a:t>净重 （</a:t>
            </a:r>
            <a:r>
              <a:rPr lang="en-US" altLang="zh-CN" sz="2400" dirty="0">
                <a:latin typeface="Times New Roman" panose="02020603050405020304" pitchFamily="18" charset="0"/>
                <a:cs typeface="Times New Roman" panose="02020603050405020304" pitchFamily="18" charset="0"/>
              </a:rPr>
              <a:t>net weight</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marL="342900" lvl="0" indent="-342900" eaLnBrk="1" hangingPunct="1">
              <a:lnSpc>
                <a:spcPct val="90000"/>
              </a:lnSpc>
              <a:buNone/>
            </a:pPr>
            <a:r>
              <a:rPr lang="zh-CN" altLang="en-US" sz="2400" dirty="0">
                <a:latin typeface="Times New Roman" panose="02020603050405020304" pitchFamily="18" charset="0"/>
                <a:cs typeface="Times New Roman" panose="02020603050405020304" pitchFamily="18" charset="0"/>
              </a:rPr>
              <a:t>销售确认书（</a:t>
            </a:r>
            <a:r>
              <a:rPr lang="en-US" altLang="zh-CN" sz="2400" dirty="0">
                <a:latin typeface="Times New Roman" panose="02020603050405020304" pitchFamily="18" charset="0"/>
                <a:cs typeface="Times New Roman" panose="02020603050405020304" pitchFamily="18" charset="0"/>
              </a:rPr>
              <a:t>sales confirmation</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marL="342900" lvl="0" indent="-342900" eaLnBrk="1" hangingPunct="1">
              <a:lnSpc>
                <a:spcPct val="90000"/>
              </a:lnSpc>
              <a:buNone/>
            </a:pPr>
            <a:r>
              <a:rPr lang="zh-CN" altLang="en-US" sz="2400" dirty="0">
                <a:latin typeface="Times New Roman" panose="02020603050405020304" pitchFamily="18" charset="0"/>
                <a:cs typeface="Times New Roman" panose="02020603050405020304" pitchFamily="18" charset="0"/>
              </a:rPr>
              <a:t>信用证（</a:t>
            </a:r>
            <a:r>
              <a:rPr lang="en-US" altLang="zh-CN" sz="2400" dirty="0">
                <a:latin typeface="Times New Roman" panose="02020603050405020304" pitchFamily="18" charset="0"/>
                <a:cs typeface="Times New Roman" panose="02020603050405020304" pitchFamily="18" charset="0"/>
              </a:rPr>
              <a:t>letter of credit</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marL="342900" lvl="0" indent="-342900" eaLnBrk="1" hangingPunct="1">
              <a:lnSpc>
                <a:spcPct val="90000"/>
              </a:lnSpc>
              <a:buNone/>
            </a:pPr>
            <a:r>
              <a:rPr lang="zh-CN" altLang="en-US" sz="2400" dirty="0">
                <a:latin typeface="Times New Roman" panose="02020603050405020304" pitchFamily="18" charset="0"/>
                <a:cs typeface="Times New Roman" panose="02020603050405020304" pitchFamily="18" charset="0"/>
              </a:rPr>
              <a:t>盈亏（</a:t>
            </a:r>
            <a:r>
              <a:rPr lang="en-US" altLang="zh-CN" sz="2400" dirty="0">
                <a:latin typeface="Times New Roman" panose="02020603050405020304" pitchFamily="18" charset="0"/>
                <a:cs typeface="Times New Roman" panose="02020603050405020304" pitchFamily="18" charset="0"/>
              </a:rPr>
              <a:t>profit and loss</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marL="342900" lvl="0" indent="-342900" eaLnBrk="1" hangingPunct="1">
              <a:lnSpc>
                <a:spcPct val="90000"/>
              </a:lnSpc>
              <a:buNone/>
            </a:pPr>
            <a:r>
              <a:rPr lang="zh-CN" altLang="en-US" sz="2400" dirty="0">
                <a:latin typeface="Times New Roman" panose="02020603050405020304" pitchFamily="18" charset="0"/>
                <a:cs typeface="Times New Roman" panose="02020603050405020304" pitchFamily="18" charset="0"/>
              </a:rPr>
              <a:t>电汇 （</a:t>
            </a:r>
            <a:r>
              <a:rPr lang="en-US" altLang="zh-CN" sz="2400" dirty="0">
                <a:latin typeface="Times New Roman" panose="02020603050405020304" pitchFamily="18" charset="0"/>
                <a:cs typeface="Times New Roman" panose="02020603050405020304" pitchFamily="18" charset="0"/>
              </a:rPr>
              <a:t>telegraphic transfer</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8532">
                                            <p:txEl>
                                              <p:charRg st="0" end="25"/>
                                            </p:txEl>
                                          </p:spTgt>
                                        </p:tgtEl>
                                        <p:attrNameLst>
                                          <p:attrName>style.visibility</p:attrName>
                                        </p:attrNameLst>
                                      </p:cBhvr>
                                      <p:to>
                                        <p:strVal val="visible"/>
                                      </p:to>
                                    </p:set>
                                    <p:anim calcmode="lin" valueType="num">
                                      <p:cBhvr additive="base">
                                        <p:cTn id="7" dur="500" fill="hold"/>
                                        <p:tgtEl>
                                          <p:spTgt spid="278532">
                                            <p:txEl>
                                              <p:charRg st="0" end="2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78532">
                                            <p:txEl>
                                              <p:charRg st="0" end="2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78532">
                                            <p:txEl>
                                              <p:charRg st="25" end="45"/>
                                            </p:txEl>
                                          </p:spTgt>
                                        </p:tgtEl>
                                        <p:attrNameLst>
                                          <p:attrName>style.visibility</p:attrName>
                                        </p:attrNameLst>
                                      </p:cBhvr>
                                      <p:to>
                                        <p:strVal val="visible"/>
                                      </p:to>
                                    </p:set>
                                    <p:anim calcmode="lin" valueType="num">
                                      <p:cBhvr additive="base">
                                        <p:cTn id="13" dur="500" fill="hold"/>
                                        <p:tgtEl>
                                          <p:spTgt spid="278532">
                                            <p:txEl>
                                              <p:charRg st="25" end="4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78532">
                                            <p:txEl>
                                              <p:charRg st="25" end="4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78532">
                                            <p:txEl>
                                              <p:charRg st="45" end="76"/>
                                            </p:txEl>
                                          </p:spTgt>
                                        </p:tgtEl>
                                        <p:attrNameLst>
                                          <p:attrName>style.visibility</p:attrName>
                                        </p:attrNameLst>
                                      </p:cBhvr>
                                      <p:to>
                                        <p:strVal val="visible"/>
                                      </p:to>
                                    </p:set>
                                    <p:anim calcmode="lin" valueType="num">
                                      <p:cBhvr additive="base">
                                        <p:cTn id="19" dur="500" fill="hold"/>
                                        <p:tgtEl>
                                          <p:spTgt spid="278532">
                                            <p:txEl>
                                              <p:charRg st="45" end="7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78532">
                                            <p:txEl>
                                              <p:charRg st="45" end="7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78532">
                                            <p:txEl>
                                              <p:charRg st="76" end="111"/>
                                            </p:txEl>
                                          </p:spTgt>
                                        </p:tgtEl>
                                        <p:attrNameLst>
                                          <p:attrName>style.visibility</p:attrName>
                                        </p:attrNameLst>
                                      </p:cBhvr>
                                      <p:to>
                                        <p:strVal val="visible"/>
                                      </p:to>
                                    </p:set>
                                    <p:anim calcmode="lin" valueType="num">
                                      <p:cBhvr additive="base">
                                        <p:cTn id="25" dur="500" fill="hold"/>
                                        <p:tgtEl>
                                          <p:spTgt spid="278532">
                                            <p:txEl>
                                              <p:charRg st="76" end="11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78532">
                                            <p:txEl>
                                              <p:charRg st="76" end="11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78532">
                                            <p:txEl>
                                              <p:charRg st="111" end="131"/>
                                            </p:txEl>
                                          </p:spTgt>
                                        </p:tgtEl>
                                        <p:attrNameLst>
                                          <p:attrName>style.visibility</p:attrName>
                                        </p:attrNameLst>
                                      </p:cBhvr>
                                      <p:to>
                                        <p:strVal val="visible"/>
                                      </p:to>
                                    </p:set>
                                    <p:anim calcmode="lin" valueType="num">
                                      <p:cBhvr additive="base">
                                        <p:cTn id="31" dur="500" fill="hold"/>
                                        <p:tgtEl>
                                          <p:spTgt spid="278532">
                                            <p:txEl>
                                              <p:charRg st="111" end="13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78532">
                                            <p:txEl>
                                              <p:charRg st="111" end="13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78532">
                                            <p:txEl>
                                              <p:charRg st="131" end="148"/>
                                            </p:txEl>
                                          </p:spTgt>
                                        </p:tgtEl>
                                        <p:attrNameLst>
                                          <p:attrName>style.visibility</p:attrName>
                                        </p:attrNameLst>
                                      </p:cBhvr>
                                      <p:to>
                                        <p:strVal val="visible"/>
                                      </p:to>
                                    </p:set>
                                    <p:anim calcmode="lin" valueType="num">
                                      <p:cBhvr additive="base">
                                        <p:cTn id="37" dur="500" fill="hold"/>
                                        <p:tgtEl>
                                          <p:spTgt spid="278532">
                                            <p:txEl>
                                              <p:charRg st="131" end="14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78532">
                                            <p:txEl>
                                              <p:charRg st="131" end="14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78532">
                                            <p:txEl>
                                              <p:charRg st="148" end="176"/>
                                            </p:txEl>
                                          </p:spTgt>
                                        </p:tgtEl>
                                        <p:attrNameLst>
                                          <p:attrName>style.visibility</p:attrName>
                                        </p:attrNameLst>
                                      </p:cBhvr>
                                      <p:to>
                                        <p:strVal val="visible"/>
                                      </p:to>
                                    </p:set>
                                    <p:anim calcmode="lin" valueType="num">
                                      <p:cBhvr additive="base">
                                        <p:cTn id="43" dur="500" fill="hold"/>
                                        <p:tgtEl>
                                          <p:spTgt spid="278532">
                                            <p:txEl>
                                              <p:charRg st="148" end="17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78532">
                                            <p:txEl>
                                              <p:charRg st="148" end="17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78532">
                                            <p:txEl>
                                              <p:charRg st="176" end="199"/>
                                            </p:txEl>
                                          </p:spTgt>
                                        </p:tgtEl>
                                        <p:attrNameLst>
                                          <p:attrName>style.visibility</p:attrName>
                                        </p:attrNameLst>
                                      </p:cBhvr>
                                      <p:to>
                                        <p:strVal val="visible"/>
                                      </p:to>
                                    </p:set>
                                    <p:anim calcmode="lin" valueType="num">
                                      <p:cBhvr additive="base">
                                        <p:cTn id="49" dur="500" fill="hold"/>
                                        <p:tgtEl>
                                          <p:spTgt spid="278532">
                                            <p:txEl>
                                              <p:charRg st="176" end="19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78532">
                                            <p:txEl>
                                              <p:charRg st="176" end="19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78532">
                                            <p:txEl>
                                              <p:charRg st="199" end="220"/>
                                            </p:txEl>
                                          </p:spTgt>
                                        </p:tgtEl>
                                        <p:attrNameLst>
                                          <p:attrName>style.visibility</p:attrName>
                                        </p:attrNameLst>
                                      </p:cBhvr>
                                      <p:to>
                                        <p:strVal val="visible"/>
                                      </p:to>
                                    </p:set>
                                    <p:anim calcmode="lin" valueType="num">
                                      <p:cBhvr additive="base">
                                        <p:cTn id="55" dur="500" fill="hold"/>
                                        <p:tgtEl>
                                          <p:spTgt spid="278532">
                                            <p:txEl>
                                              <p:charRg st="199" end="22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78532">
                                            <p:txEl>
                                              <p:charRg st="199" end="22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78532">
                                            <p:txEl>
                                              <p:charRg st="220" end="246"/>
                                            </p:txEl>
                                          </p:spTgt>
                                        </p:tgtEl>
                                        <p:attrNameLst>
                                          <p:attrName>style.visibility</p:attrName>
                                        </p:attrNameLst>
                                      </p:cBhvr>
                                      <p:to>
                                        <p:strVal val="visible"/>
                                      </p:to>
                                    </p:set>
                                    <p:anim calcmode="lin" valueType="num">
                                      <p:cBhvr additive="base">
                                        <p:cTn id="61" dur="500" fill="hold"/>
                                        <p:tgtEl>
                                          <p:spTgt spid="278532">
                                            <p:txEl>
                                              <p:charRg st="220" end="246"/>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78532">
                                            <p:txEl>
                                              <p:charRg st="220" end="24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4867" name="Rectangle 3"/>
          <p:cNvSpPr>
            <a:spLocks noGrp="1"/>
          </p:cNvSpPr>
          <p:nvPr>
            <p:ph idx="1"/>
          </p:nvPr>
        </p:nvSpPr>
        <p:spPr>
          <a:xfrm>
            <a:off x="1826895" y="1602105"/>
            <a:ext cx="9870440" cy="5255895"/>
          </a:xfrm>
        </p:spPr>
        <p:txBody>
          <a:bodyPr vert="horz" wrap="square" lIns="91440" tIns="45720" rIns="91440" bIns="45720" anchor="t" anchorCtr="0"/>
          <a:p>
            <a:pPr eaLnBrk="1" hangingPunct="1">
              <a:buNone/>
            </a:pPr>
            <a:r>
              <a:rPr lang="en-US" altLang="zh-CN" sz="2400" dirty="0">
                <a:latin typeface="Times New Roman" panose="02020603050405020304" pitchFamily="18" charset="0"/>
                <a:cs typeface="Times New Roman" panose="02020603050405020304" pitchFamily="18" charset="0"/>
              </a:rPr>
              <a:t>1)Average is of two kinds: General </a:t>
            </a:r>
            <a:r>
              <a:rPr lang="en-US" altLang="zh-CN" sz="2400" i="1" dirty="0">
                <a:latin typeface="Times New Roman" panose="02020603050405020304" pitchFamily="18" charset="0"/>
                <a:cs typeface="Times New Roman" panose="02020603050405020304" pitchFamily="18" charset="0"/>
              </a:rPr>
              <a:t>Average</a:t>
            </a:r>
            <a:r>
              <a:rPr lang="en-US" altLang="zh-CN" sz="2400" dirty="0">
                <a:latin typeface="Times New Roman" panose="02020603050405020304" pitchFamily="18" charset="0"/>
                <a:cs typeface="Times New Roman" panose="02020603050405020304" pitchFamily="18" charset="0"/>
              </a:rPr>
              <a:t> and Particular </a:t>
            </a:r>
            <a:r>
              <a:rPr lang="en-US" altLang="zh-CN" sz="2400" i="1" dirty="0">
                <a:latin typeface="Times New Roman" panose="02020603050405020304" pitchFamily="18" charset="0"/>
                <a:cs typeface="Times New Roman" panose="02020603050405020304" pitchFamily="18" charset="0"/>
              </a:rPr>
              <a:t>Average</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译文：海损有两种：一种是共同海损，另一种是单独海损。</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b="1" dirty="0">
                <a:latin typeface="Times New Roman" panose="02020603050405020304" pitchFamily="18" charset="0"/>
                <a:cs typeface="Times New Roman" panose="02020603050405020304" pitchFamily="18" charset="0"/>
              </a:rPr>
              <a:t>共同海损</a:t>
            </a:r>
            <a:r>
              <a:rPr lang="zh-CN" altLang="en-US" sz="2400" dirty="0">
                <a:latin typeface="Times New Roman" panose="02020603050405020304" pitchFamily="18" charset="0"/>
                <a:cs typeface="Times New Roman" panose="02020603050405020304" pitchFamily="18" charset="0"/>
              </a:rPr>
              <a:t>是指为了使船舶或船上货物避免共同危险，而有意地、合理地作出的特殊牺牲或支付的特殊费用。共同海损损失应由船、货（包括不同的货主）各方共同负担。</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b="1" dirty="0">
                <a:latin typeface="Times New Roman" panose="02020603050405020304" pitchFamily="18" charset="0"/>
                <a:cs typeface="Times New Roman" panose="02020603050405020304" pitchFamily="18" charset="0"/>
              </a:rPr>
              <a:t>单独海损</a:t>
            </a:r>
            <a:r>
              <a:rPr lang="zh-CN" altLang="en-US" sz="2400" dirty="0">
                <a:latin typeface="Times New Roman" panose="02020603050405020304" pitchFamily="18" charset="0"/>
                <a:cs typeface="Times New Roman" panose="02020603050405020304" pitchFamily="18" charset="0"/>
              </a:rPr>
              <a:t>是指保险标的物在海上遭受承保范围内的风险所造成的部分灭失或损害，即指除共同海损以外的部分损失 。</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2)Chinese silk is very popular in Europe. We would like to work with you to </a:t>
            </a:r>
            <a:r>
              <a:rPr lang="en-US" altLang="zh-CN" sz="2400" i="1" dirty="0">
                <a:latin typeface="Times New Roman" panose="02020603050405020304" pitchFamily="18" charset="0"/>
                <a:cs typeface="Times New Roman" panose="02020603050405020304" pitchFamily="18" charset="0"/>
              </a:rPr>
              <a:t>market </a:t>
            </a:r>
            <a:r>
              <a:rPr lang="en-US" altLang="zh-CN" sz="2400" dirty="0">
                <a:latin typeface="Times New Roman" panose="02020603050405020304" pitchFamily="18" charset="0"/>
                <a:cs typeface="Times New Roman" panose="02020603050405020304" pitchFamily="18" charset="0"/>
              </a:rPr>
              <a:t>it in the US and South America. </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译文：中国丝绸在欧洲深受欢迎。我们愿同你方合作在美国及南美销售。 </a:t>
            </a:r>
            <a:endParaRPr lang="zh-CN" altLang="en-US" sz="2400" dirty="0">
              <a:latin typeface="Times New Roman" panose="02020603050405020304" pitchFamily="18" charset="0"/>
              <a:cs typeface="Times New Roman" panose="02020603050405020304" pitchFamily="18" charset="0"/>
            </a:endParaRPr>
          </a:p>
        </p:txBody>
      </p:sp>
      <p:sp>
        <p:nvSpPr>
          <p:cNvPr id="23555" name="Rectangle 8"/>
          <p:cNvSpPr>
            <a:spLocks noGrp="1"/>
          </p:cNvSpPr>
          <p:nvPr>
            <p:ph type="title"/>
          </p:nvPr>
        </p:nvSpPr>
        <p:spPr/>
        <p:txBody>
          <a:bodyPr vert="horz" wrap="square" lIns="91440" tIns="45720" rIns="91440" bIns="45720" anchor="b" anchorCtr="0"/>
          <a:p>
            <a:pPr eaLnBrk="1" hangingPunct="1"/>
            <a:r>
              <a:rPr lang="en-US" altLang="zh-CN" sz="3200" dirty="0"/>
              <a:t>3. </a:t>
            </a:r>
            <a:r>
              <a:rPr lang="zh-CN" altLang="en-US" sz="3200" dirty="0"/>
              <a:t>翻译以下句子，注意斜体词在句中的意思与其常用词义的区别。</a:t>
            </a:r>
            <a:endParaRPr lang="zh-CN" altLang="en-US" sz="32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4867">
                                            <p:txEl>
                                              <p:charRg st="0" end="68"/>
                                            </p:txEl>
                                          </p:spTgt>
                                        </p:tgtEl>
                                        <p:attrNameLst>
                                          <p:attrName>style.visibility</p:attrName>
                                        </p:attrNameLst>
                                      </p:cBhvr>
                                      <p:to>
                                        <p:strVal val="visible"/>
                                      </p:to>
                                    </p:set>
                                    <p:anim calcmode="lin" valueType="num">
                                      <p:cBhvr additive="base">
                                        <p:cTn id="7" dur="500" fill="hold"/>
                                        <p:tgtEl>
                                          <p:spTgt spid="164867">
                                            <p:txEl>
                                              <p:charRg st="0" end="6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4867">
                                            <p:txEl>
                                              <p:charRg st="0" end="68"/>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4867">
                                            <p:txEl>
                                              <p:charRg st="68" end="97"/>
                                            </p:txEl>
                                          </p:spTgt>
                                        </p:tgtEl>
                                        <p:attrNameLst>
                                          <p:attrName>style.visibility</p:attrName>
                                        </p:attrNameLst>
                                      </p:cBhvr>
                                      <p:to>
                                        <p:strVal val="visible"/>
                                      </p:to>
                                    </p:set>
                                    <p:anim calcmode="lin" valueType="num">
                                      <p:cBhvr additive="base">
                                        <p:cTn id="13" dur="500" fill="hold"/>
                                        <p:tgtEl>
                                          <p:spTgt spid="164867">
                                            <p:txEl>
                                              <p:charRg st="68" end="9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4867">
                                            <p:txEl>
                                              <p:charRg st="68" end="97"/>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4867">
                                            <p:txEl>
                                              <p:charRg st="97" end="172"/>
                                            </p:txEl>
                                          </p:spTgt>
                                        </p:tgtEl>
                                        <p:attrNameLst>
                                          <p:attrName>style.visibility</p:attrName>
                                        </p:attrNameLst>
                                      </p:cBhvr>
                                      <p:to>
                                        <p:strVal val="visible"/>
                                      </p:to>
                                    </p:set>
                                    <p:anim calcmode="lin" valueType="num">
                                      <p:cBhvr additive="base">
                                        <p:cTn id="19" dur="500" fill="hold"/>
                                        <p:tgtEl>
                                          <p:spTgt spid="164867">
                                            <p:txEl>
                                              <p:charRg st="97" end="17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4867">
                                            <p:txEl>
                                              <p:charRg st="97" end="17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4867">
                                            <p:txEl>
                                              <p:charRg st="172" end="225"/>
                                            </p:txEl>
                                          </p:spTgt>
                                        </p:tgtEl>
                                        <p:attrNameLst>
                                          <p:attrName>style.visibility</p:attrName>
                                        </p:attrNameLst>
                                      </p:cBhvr>
                                      <p:to>
                                        <p:strVal val="visible"/>
                                      </p:to>
                                    </p:set>
                                    <p:anim calcmode="lin" valueType="num">
                                      <p:cBhvr additive="base">
                                        <p:cTn id="25" dur="500" fill="hold"/>
                                        <p:tgtEl>
                                          <p:spTgt spid="164867">
                                            <p:txEl>
                                              <p:charRg st="172" end="22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4867">
                                            <p:txEl>
                                              <p:charRg st="172" end="22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4867">
                                            <p:txEl>
                                              <p:charRg st="225" end="341"/>
                                            </p:txEl>
                                          </p:spTgt>
                                        </p:tgtEl>
                                        <p:attrNameLst>
                                          <p:attrName>style.visibility</p:attrName>
                                        </p:attrNameLst>
                                      </p:cBhvr>
                                      <p:to>
                                        <p:strVal val="visible"/>
                                      </p:to>
                                    </p:set>
                                    <p:anim calcmode="lin" valueType="num">
                                      <p:cBhvr additive="base">
                                        <p:cTn id="31" dur="500" fill="hold"/>
                                        <p:tgtEl>
                                          <p:spTgt spid="164867">
                                            <p:txEl>
                                              <p:charRg st="225" end="34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4867">
                                            <p:txEl>
                                              <p:charRg st="225" end="34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4867">
                                            <p:txEl>
                                              <p:charRg st="341" end="378"/>
                                            </p:txEl>
                                          </p:spTgt>
                                        </p:tgtEl>
                                        <p:attrNameLst>
                                          <p:attrName>style.visibility</p:attrName>
                                        </p:attrNameLst>
                                      </p:cBhvr>
                                      <p:to>
                                        <p:strVal val="visible"/>
                                      </p:to>
                                    </p:set>
                                    <p:anim calcmode="lin" valueType="num">
                                      <p:cBhvr additive="base">
                                        <p:cTn id="37" dur="500" fill="hold"/>
                                        <p:tgtEl>
                                          <p:spTgt spid="164867">
                                            <p:txEl>
                                              <p:charRg st="341" end="37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4867">
                                            <p:txEl>
                                              <p:charRg st="341" end="37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dirty="0">
                <a:ln>
                  <a:noFill/>
                </a:ln>
                <a:solidFill>
                  <a:srgbClr val="006699"/>
                </a:solidFill>
                <a:effectLst>
                  <a:outerShdw blurRad="38100" dist="38100" dir="2700000" algn="tl">
                    <a:srgbClr val="C0C0C0"/>
                  </a:outerShdw>
                </a:effectLst>
                <a:uLnTx/>
                <a:uFillTx/>
                <a:latin typeface="+mj-lt"/>
                <a:ea typeface="+mj-ea"/>
                <a:cs typeface="+mj-cs"/>
              </a:rPr>
              <a:t>第十一单元 商务电子邮件翻译</a:t>
            </a:r>
            <a:endParaRPr kumimoji="0" lang="zh-CN" altLang="en-US" sz="4800" b="1" i="0" u="none" strike="noStrike" kern="0" cap="none" spc="0" normalizeH="0" baseline="0" noProof="0" dirty="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1316" name="Rectangle 4"/>
          <p:cNvSpPr>
            <a:spLocks noChangeArrowheads="1"/>
          </p:cNvSpPr>
          <p:nvPr/>
        </p:nvSpPr>
        <p:spPr bwMode="auto">
          <a:xfrm>
            <a:off x="1524000" y="0"/>
            <a:ext cx="4464050" cy="55308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pic>
        <p:nvPicPr>
          <p:cNvPr id="6148" name="Picture 12" descr="MC900299933[1]"/>
          <p:cNvPicPr>
            <a:picLocks noChangeAspect="1"/>
          </p:cNvPicPr>
          <p:nvPr/>
        </p:nvPicPr>
        <p:blipFill>
          <a:blip r:embed="rId1"/>
          <a:stretch>
            <a:fillRect/>
          </a:stretch>
        </p:blipFill>
        <p:spPr>
          <a:xfrm>
            <a:off x="5087938" y="2924175"/>
            <a:ext cx="2584450" cy="2765425"/>
          </a:xfrm>
          <a:prstGeom prst="rect">
            <a:avLst/>
          </a:prstGeom>
          <a:noFill/>
          <a:ln w="9525">
            <a:noFill/>
          </a:ln>
        </p:spPr>
      </p:pic>
    </p:spTree>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0402" name="Rectangle 2"/>
          <p:cNvSpPr>
            <a:spLocks noGrp="1"/>
          </p:cNvSpPr>
          <p:nvPr>
            <p:ph idx="1"/>
          </p:nvPr>
        </p:nvSpPr>
        <p:spPr>
          <a:xfrm>
            <a:off x="1775460" y="1557020"/>
            <a:ext cx="9867265" cy="5400675"/>
          </a:xfrm>
        </p:spPr>
        <p:txBody>
          <a:bodyPr vert="horz" wrap="square" lIns="91440" tIns="45720" rIns="91440" bIns="45720" anchor="t" anchorCtr="0"/>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3)We shall write and ask for their </a:t>
            </a:r>
            <a:r>
              <a:rPr lang="en-US" altLang="zh-CN" sz="2400" i="1" dirty="0">
                <a:latin typeface="Times New Roman" panose="02020603050405020304" pitchFamily="18" charset="0"/>
                <a:cs typeface="Times New Roman" panose="02020603050405020304" pitchFamily="18" charset="0"/>
              </a:rPr>
              <a:t>ceiling </a:t>
            </a:r>
            <a:r>
              <a:rPr lang="en-US" altLang="zh-CN" sz="2400" dirty="0">
                <a:latin typeface="Times New Roman" panose="02020603050405020304" pitchFamily="18" charset="0"/>
                <a:cs typeface="Times New Roman" panose="02020603050405020304" pitchFamily="18" charset="0"/>
              </a:rPr>
              <a:t>for the advertising project and then we can budget accordingly. </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译文：我们将发函询问他们广告项目的最高费用，然后相应做出预算。 </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4)We wonder whether you are satisfied with our </a:t>
            </a:r>
            <a:r>
              <a:rPr lang="en-US" altLang="zh-CN" sz="2400" i="1" dirty="0">
                <a:latin typeface="Times New Roman" panose="02020603050405020304" pitchFamily="18" charset="0"/>
                <a:cs typeface="Times New Roman" panose="02020603050405020304" pitchFamily="18" charset="0"/>
              </a:rPr>
              <a:t>quotations</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译文：我们想知道贵方对我方报价是否满意。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0402">
                                            <p:txEl>
                                              <p:charRg st="0" end="108"/>
                                            </p:txEl>
                                          </p:spTgt>
                                        </p:tgtEl>
                                        <p:attrNameLst>
                                          <p:attrName>style.visibility</p:attrName>
                                        </p:attrNameLst>
                                      </p:cBhvr>
                                      <p:to>
                                        <p:strVal val="visible"/>
                                      </p:to>
                                    </p:set>
                                    <p:animEffect transition="in" filter="blinds(horizontal)">
                                      <p:cBhvr>
                                        <p:cTn id="7" dur="500"/>
                                        <p:tgtEl>
                                          <p:spTgt spid="230402">
                                            <p:txEl>
                                              <p:charRg st="0" end="108"/>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0402">
                                            <p:txEl>
                                              <p:charRg st="108" end="143"/>
                                            </p:txEl>
                                          </p:spTgt>
                                        </p:tgtEl>
                                        <p:attrNameLst>
                                          <p:attrName>style.visibility</p:attrName>
                                        </p:attrNameLst>
                                      </p:cBhvr>
                                      <p:to>
                                        <p:strVal val="visible"/>
                                      </p:to>
                                    </p:set>
                                    <p:animEffect transition="in" filter="blinds(horizontal)">
                                      <p:cBhvr>
                                        <p:cTn id="12" dur="500"/>
                                        <p:tgtEl>
                                          <p:spTgt spid="230402">
                                            <p:txEl>
                                              <p:charRg st="108" end="14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0402">
                                            <p:txEl>
                                              <p:charRg st="144" end="204"/>
                                            </p:txEl>
                                          </p:spTgt>
                                        </p:tgtEl>
                                        <p:attrNameLst>
                                          <p:attrName>style.visibility</p:attrName>
                                        </p:attrNameLst>
                                      </p:cBhvr>
                                      <p:to>
                                        <p:strVal val="visible"/>
                                      </p:to>
                                    </p:set>
                                    <p:animEffect transition="in" filter="blinds(horizontal)">
                                      <p:cBhvr>
                                        <p:cTn id="17" dur="500"/>
                                        <p:tgtEl>
                                          <p:spTgt spid="230402">
                                            <p:txEl>
                                              <p:charRg st="144" end="20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0402">
                                            <p:txEl>
                                              <p:charRg st="204" end="228"/>
                                            </p:txEl>
                                          </p:spTgt>
                                        </p:tgtEl>
                                        <p:attrNameLst>
                                          <p:attrName>style.visibility</p:attrName>
                                        </p:attrNameLst>
                                      </p:cBhvr>
                                      <p:to>
                                        <p:strVal val="visible"/>
                                      </p:to>
                                    </p:set>
                                    <p:animEffect transition="in" filter="blinds(horizontal)">
                                      <p:cBhvr>
                                        <p:cTn id="22" dur="500"/>
                                        <p:tgtEl>
                                          <p:spTgt spid="230402">
                                            <p:txEl>
                                              <p:charRg st="204" end="22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5891" name="Rectangle 3"/>
          <p:cNvSpPr>
            <a:spLocks noGrp="1"/>
          </p:cNvSpPr>
          <p:nvPr>
            <p:ph idx="1"/>
          </p:nvPr>
        </p:nvSpPr>
        <p:spPr>
          <a:xfrm>
            <a:off x="1637665" y="1484630"/>
            <a:ext cx="9982200" cy="5373370"/>
          </a:xfrm>
        </p:spPr>
        <p:txBody>
          <a:bodyPr vert="horz" wrap="square" lIns="91440" tIns="45720" rIns="91440" bIns="45720" anchor="t" anchorCtr="0"/>
          <a:p>
            <a:pPr eaLnBrk="1" hangingPunct="1">
              <a:lnSpc>
                <a:spcPct val="110000"/>
              </a:lnSpc>
              <a:buNone/>
            </a:pPr>
            <a:r>
              <a:rPr lang="en-US" altLang="zh-CN" sz="2200" dirty="0">
                <a:latin typeface="Times New Roman" panose="02020603050405020304" pitchFamily="18" charset="0"/>
                <a:cs typeface="Times New Roman" panose="02020603050405020304" pitchFamily="18" charset="0"/>
              </a:rPr>
              <a:t>1</a:t>
            </a:r>
            <a:r>
              <a:rPr lang="zh-CN" altLang="en-US" sz="2200" dirty="0">
                <a:latin typeface="Times New Roman" panose="02020603050405020304" pitchFamily="18" charset="0"/>
                <a:cs typeface="Times New Roman" panose="02020603050405020304" pitchFamily="18" charset="0"/>
              </a:rPr>
              <a:t>）原文：</a:t>
            </a:r>
            <a:r>
              <a:rPr lang="en-US" altLang="zh-CN" sz="2200" dirty="0">
                <a:latin typeface="Times New Roman" panose="02020603050405020304" pitchFamily="18" charset="0"/>
                <a:cs typeface="Times New Roman" panose="02020603050405020304" pitchFamily="18" charset="0"/>
              </a:rPr>
              <a:t>Your claim should be supported by sufficient evidence.</a:t>
            </a:r>
            <a:endParaRPr lang="en-US" altLang="zh-CN" sz="22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200" dirty="0">
                <a:latin typeface="Times New Roman" panose="02020603050405020304" pitchFamily="18" charset="0"/>
                <a:cs typeface="Times New Roman" panose="02020603050405020304" pitchFamily="18" charset="0"/>
              </a:rPr>
              <a:t>译文：你方索赔须有充分的证据。（    ）</a:t>
            </a:r>
            <a:endParaRPr lang="zh-CN" altLang="en-US" sz="2200" u="sng"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200" dirty="0">
                <a:latin typeface="Times New Roman" panose="02020603050405020304" pitchFamily="18" charset="0"/>
                <a:cs typeface="Times New Roman" panose="02020603050405020304" pitchFamily="18" charset="0"/>
              </a:rPr>
              <a:t> 翻译正确。“</a:t>
            </a:r>
            <a:r>
              <a:rPr lang="en-US" altLang="zh-CN" sz="2200" dirty="0">
                <a:latin typeface="Times New Roman" panose="02020603050405020304" pitchFamily="18" charset="0"/>
                <a:cs typeface="Times New Roman" panose="02020603050405020304" pitchFamily="18" charset="0"/>
              </a:rPr>
              <a:t>claim”</a:t>
            </a:r>
            <a:r>
              <a:rPr lang="zh-CN" altLang="en-US" sz="2200" dirty="0">
                <a:latin typeface="Times New Roman" panose="02020603050405020304" pitchFamily="18" charset="0"/>
                <a:cs typeface="Times New Roman" panose="02020603050405020304" pitchFamily="18" charset="0"/>
              </a:rPr>
              <a:t>在此为“索赔”之意，而非“声称、断言”。</a:t>
            </a:r>
            <a:endParaRPr lang="zh-CN" altLang="en-US" sz="22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200" dirty="0">
                <a:latin typeface="Times New Roman" panose="02020603050405020304" pitchFamily="18" charset="0"/>
                <a:cs typeface="Times New Roman" panose="02020603050405020304" pitchFamily="18" charset="0"/>
              </a:rPr>
              <a:t>2</a:t>
            </a:r>
            <a:r>
              <a:rPr lang="zh-CN" altLang="en-US" sz="2200" dirty="0">
                <a:latin typeface="Times New Roman" panose="02020603050405020304" pitchFamily="18" charset="0"/>
                <a:cs typeface="Times New Roman" panose="02020603050405020304" pitchFamily="18" charset="0"/>
              </a:rPr>
              <a:t>）原文：</a:t>
            </a:r>
            <a:r>
              <a:rPr lang="en-US" altLang="zh-CN" sz="2200" dirty="0">
                <a:latin typeface="Times New Roman" panose="02020603050405020304" pitchFamily="18" charset="0"/>
                <a:cs typeface="Times New Roman" panose="02020603050405020304" pitchFamily="18" charset="0"/>
              </a:rPr>
              <a:t>We shall take out insurance at this end under our Open Policy.</a:t>
            </a:r>
            <a:endParaRPr lang="en-US" altLang="zh-CN" sz="22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200" dirty="0">
                <a:latin typeface="Times New Roman" panose="02020603050405020304" pitchFamily="18" charset="0"/>
                <a:cs typeface="Times New Roman" panose="02020603050405020304" pitchFamily="18" charset="0"/>
              </a:rPr>
              <a:t>译文：我们将在开放政策下在此办理保险。（    ）</a:t>
            </a:r>
            <a:endParaRPr lang="zh-CN" altLang="en-US" sz="2200" u="sng"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200" dirty="0">
                <a:latin typeface="Times New Roman" panose="02020603050405020304" pitchFamily="18" charset="0"/>
                <a:cs typeface="Times New Roman" panose="02020603050405020304" pitchFamily="18" charset="0"/>
              </a:rPr>
              <a:t>翻译错误。“</a:t>
            </a:r>
            <a:r>
              <a:rPr lang="en-US" altLang="zh-CN" sz="2200" dirty="0">
                <a:latin typeface="Times New Roman" panose="02020603050405020304" pitchFamily="18" charset="0"/>
                <a:cs typeface="Times New Roman" panose="02020603050405020304" pitchFamily="18" charset="0"/>
              </a:rPr>
              <a:t>Open Policy”</a:t>
            </a:r>
            <a:r>
              <a:rPr lang="zh-CN" altLang="en-US" sz="2200" dirty="0">
                <a:latin typeface="Times New Roman" panose="02020603050405020304" pitchFamily="18" charset="0"/>
                <a:cs typeface="Times New Roman" panose="02020603050405020304" pitchFamily="18" charset="0"/>
              </a:rPr>
              <a:t>在商务英语中是“预约保单”之意，而不能根据字面意思将其译成“开放政策”。</a:t>
            </a:r>
            <a:r>
              <a:rPr lang="zh-CN" altLang="en-US" sz="2200" u="sng" dirty="0">
                <a:latin typeface="Times New Roman" panose="02020603050405020304" pitchFamily="18" charset="0"/>
                <a:cs typeface="Times New Roman" panose="02020603050405020304" pitchFamily="18" charset="0"/>
              </a:rPr>
              <a:t> </a:t>
            </a:r>
            <a:endParaRPr lang="zh-CN" altLang="en-US" sz="2200" u="sng"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200" dirty="0">
                <a:latin typeface="Times New Roman" panose="02020603050405020304" pitchFamily="18" charset="0"/>
                <a:cs typeface="Times New Roman" panose="02020603050405020304" pitchFamily="18" charset="0"/>
              </a:rPr>
              <a:t>TIP: </a:t>
            </a:r>
            <a:r>
              <a:rPr lang="zh-CN" altLang="en-US" sz="2200" dirty="0">
                <a:latin typeface="Times New Roman" panose="02020603050405020304" pitchFamily="18" charset="0"/>
                <a:cs typeface="Times New Roman" panose="02020603050405020304" pitchFamily="18" charset="0"/>
              </a:rPr>
              <a:t>是保险公司承保被保险人在一定时期内发运的，以</a:t>
            </a:r>
            <a:r>
              <a:rPr lang="en-US" altLang="zh-CN" sz="2200" dirty="0">
                <a:latin typeface="Times New Roman" panose="02020603050405020304" pitchFamily="18" charset="0"/>
                <a:cs typeface="Times New Roman" panose="02020603050405020304" pitchFamily="18" charset="0"/>
                <a:hlinkClick r:id="rId1" tooltip="CIF"/>
              </a:rPr>
              <a:t>CIF</a:t>
            </a:r>
            <a:r>
              <a:rPr lang="zh-CN" altLang="en-US" sz="2200" dirty="0">
                <a:latin typeface="Times New Roman" panose="02020603050405020304" pitchFamily="18" charset="0"/>
                <a:cs typeface="Times New Roman" panose="02020603050405020304" pitchFamily="18" charset="0"/>
              </a:rPr>
              <a:t>价格条件成交的出口货物或以</a:t>
            </a:r>
            <a:r>
              <a:rPr lang="en-US" altLang="zh-CN" sz="2200" dirty="0">
                <a:latin typeface="Times New Roman" panose="02020603050405020304" pitchFamily="18" charset="0"/>
                <a:cs typeface="Times New Roman" panose="02020603050405020304" pitchFamily="18" charset="0"/>
                <a:hlinkClick r:id="rId2" tooltip="FOB"/>
              </a:rPr>
              <a:t>FOB</a:t>
            </a:r>
            <a:r>
              <a:rPr lang="en-US" altLang="zh-CN" sz="2200" dirty="0">
                <a:latin typeface="Times New Roman" panose="02020603050405020304" pitchFamily="18" charset="0"/>
                <a:cs typeface="Times New Roman" panose="02020603050405020304" pitchFamily="18" charset="0"/>
              </a:rPr>
              <a:t> </a:t>
            </a:r>
            <a:r>
              <a:rPr lang="en-US" altLang="zh-CN" sz="2200" dirty="0">
                <a:latin typeface="Times New Roman" panose="02020603050405020304" pitchFamily="18" charset="0"/>
                <a:cs typeface="Times New Roman" panose="02020603050405020304" pitchFamily="18" charset="0"/>
                <a:hlinkClick r:id="rId3" tooltip="CFR"/>
              </a:rPr>
              <a:t>CFR</a:t>
            </a:r>
            <a:r>
              <a:rPr lang="zh-CN" altLang="en-US" sz="2200" dirty="0">
                <a:latin typeface="Times New Roman" panose="02020603050405020304" pitchFamily="18" charset="0"/>
                <a:cs typeface="Times New Roman" panose="02020603050405020304" pitchFamily="18" charset="0"/>
              </a:rPr>
              <a:t>价格条件进口货物的保险单。预约保险单载明保险货物的范围、承保险别、保险费率、每批运输货物的最高保险金额以及保险费的计算办法。 </a:t>
            </a:r>
            <a:endParaRPr lang="zh-CN" altLang="en-US" sz="22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200" u="sng" dirty="0">
                <a:latin typeface="Times New Roman" panose="02020603050405020304" pitchFamily="18" charset="0"/>
                <a:cs typeface="Times New Roman" panose="02020603050405020304" pitchFamily="18" charset="0"/>
              </a:rPr>
              <a:t>         </a:t>
            </a:r>
            <a:endParaRPr lang="zh-CN" altLang="en-US" sz="22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200" dirty="0">
                <a:latin typeface="Times New Roman" panose="02020603050405020304" pitchFamily="18" charset="0"/>
                <a:cs typeface="Times New Roman" panose="02020603050405020304" pitchFamily="18" charset="0"/>
              </a:rPr>
              <a:t> </a:t>
            </a:r>
            <a:endParaRPr lang="zh-CN" altLang="en-US" sz="2200" dirty="0">
              <a:latin typeface="Times New Roman" panose="02020603050405020304" pitchFamily="18" charset="0"/>
              <a:cs typeface="Times New Roman" panose="02020603050405020304" pitchFamily="18" charset="0"/>
            </a:endParaRPr>
          </a:p>
        </p:txBody>
      </p:sp>
      <p:sp>
        <p:nvSpPr>
          <p:cNvPr id="25603" name="Rectangle 4"/>
          <p:cNvSpPr>
            <a:spLocks noGrp="1"/>
          </p:cNvSpPr>
          <p:nvPr>
            <p:ph type="title"/>
          </p:nvPr>
        </p:nvSpPr>
        <p:spPr/>
        <p:txBody>
          <a:bodyPr vert="horz" wrap="square" lIns="91440" tIns="45720" rIns="91440" bIns="45720" anchor="b" anchorCtr="0"/>
          <a:p>
            <a:pPr eaLnBrk="1" hangingPunct="1"/>
            <a:r>
              <a:rPr lang="en-US" altLang="zh-CN" sz="3000" dirty="0"/>
              <a:t>4. </a:t>
            </a:r>
            <a:r>
              <a:rPr lang="zh-CN" altLang="en-US" sz="3000" dirty="0"/>
              <a:t>判断下列句子翻译的正误，正确的在括号内画“√”，错误的画“</a:t>
            </a:r>
            <a:r>
              <a:rPr lang="en-US" altLang="zh-CN" sz="3000" dirty="0"/>
              <a:t>×”</a:t>
            </a:r>
            <a:r>
              <a:rPr lang="zh-CN" altLang="en-US" sz="3000" dirty="0"/>
              <a:t>并将其改正。</a:t>
            </a:r>
            <a:endParaRPr lang="zh-CN" altLang="en-US" sz="30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5891">
                                            <p:txEl>
                                              <p:charRg st="82" end="116"/>
                                            </p:txEl>
                                          </p:spTgt>
                                        </p:tgtEl>
                                        <p:attrNameLst>
                                          <p:attrName>style.visibility</p:attrName>
                                        </p:attrNameLst>
                                      </p:cBhvr>
                                      <p:to>
                                        <p:strVal val="visible"/>
                                      </p:to>
                                    </p:set>
                                    <p:anim calcmode="lin" valueType="num">
                                      <p:cBhvr additive="base">
                                        <p:cTn id="7" dur="500" fill="hold"/>
                                        <p:tgtEl>
                                          <p:spTgt spid="165891">
                                            <p:txEl>
                                              <p:charRg st="82" end="11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5891">
                                            <p:txEl>
                                              <p:charRg st="82" end="116"/>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5891">
                                            <p:txEl>
                                              <p:charRg st="210" end="266"/>
                                            </p:txEl>
                                          </p:spTgt>
                                        </p:tgtEl>
                                        <p:attrNameLst>
                                          <p:attrName>style.visibility</p:attrName>
                                        </p:attrNameLst>
                                      </p:cBhvr>
                                      <p:to>
                                        <p:strVal val="visible"/>
                                      </p:to>
                                    </p:set>
                                    <p:anim calcmode="lin" valueType="num">
                                      <p:cBhvr additive="base">
                                        <p:cTn id="13" dur="500" fill="hold"/>
                                        <p:tgtEl>
                                          <p:spTgt spid="165891">
                                            <p:txEl>
                                              <p:charRg st="210" end="26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5891">
                                            <p:txEl>
                                              <p:charRg st="210" end="266"/>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5891">
                                            <p:txEl>
                                              <p:charRg st="266" end="380"/>
                                            </p:txEl>
                                          </p:spTgt>
                                        </p:tgtEl>
                                        <p:attrNameLst>
                                          <p:attrName>style.visibility</p:attrName>
                                        </p:attrNameLst>
                                      </p:cBhvr>
                                      <p:to>
                                        <p:strVal val="visible"/>
                                      </p:to>
                                    </p:set>
                                    <p:anim calcmode="lin" valueType="num">
                                      <p:cBhvr additive="base">
                                        <p:cTn id="19" dur="500" fill="hold"/>
                                        <p:tgtEl>
                                          <p:spTgt spid="165891">
                                            <p:txEl>
                                              <p:charRg st="266" end="38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5891">
                                            <p:txEl>
                                              <p:charRg st="266" end="38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a:spLocks noGrp="1"/>
          </p:cNvSpPr>
          <p:nvPr>
            <p:ph type="title"/>
          </p:nvPr>
        </p:nvSpPr>
        <p:spPr>
          <a:xfrm>
            <a:off x="1919605" y="764540"/>
            <a:ext cx="1401763" cy="679450"/>
          </a:xfrm>
        </p:spPr>
        <p:txBody>
          <a:bodyPr vert="horz" wrap="square" lIns="91440" tIns="45720" rIns="91440" bIns="45720" anchor="b" anchorCtr="0"/>
          <a:p>
            <a:pPr eaLnBrk="1" hangingPunct="1"/>
            <a:r>
              <a:rPr lang="zh-CN" altLang="en-US" dirty="0"/>
              <a:t>解析：</a:t>
            </a:r>
            <a:endParaRPr lang="zh-CN" altLang="en-US" dirty="0"/>
          </a:p>
        </p:txBody>
      </p:sp>
      <p:sp>
        <p:nvSpPr>
          <p:cNvPr id="231427" name="Rectangle 3"/>
          <p:cNvSpPr>
            <a:spLocks noGrp="1"/>
          </p:cNvSpPr>
          <p:nvPr>
            <p:ph idx="1"/>
          </p:nvPr>
        </p:nvSpPr>
        <p:spPr>
          <a:xfrm>
            <a:off x="1877060" y="1628775"/>
            <a:ext cx="9836785" cy="5400675"/>
          </a:xfrm>
        </p:spPr>
        <p:txBody>
          <a:bodyPr vert="horz" wrap="square" lIns="91440" tIns="45720" rIns="91440" bIns="45720" anchor="t" anchorCtr="0"/>
          <a:p>
            <a:pPr eaLnBrk="1" hangingPunct="1">
              <a:lnSpc>
                <a:spcPct val="120000"/>
              </a:lnSpc>
              <a:buNone/>
            </a:pPr>
            <a:r>
              <a:rPr lang="en-US" altLang="zh-CN" sz="2200" dirty="0">
                <a:latin typeface="Times New Roman" panose="02020603050405020304" pitchFamily="18" charset="0"/>
                <a:cs typeface="Times New Roman" panose="02020603050405020304" pitchFamily="18" charset="0"/>
              </a:rPr>
              <a:t>3</a:t>
            </a:r>
            <a:r>
              <a:rPr lang="zh-CN" altLang="en-US" sz="2200" dirty="0">
                <a:latin typeface="Times New Roman" panose="02020603050405020304" pitchFamily="18" charset="0"/>
                <a:cs typeface="Times New Roman" panose="02020603050405020304" pitchFamily="18" charset="0"/>
              </a:rPr>
              <a:t>）原文：卖方须于</a:t>
            </a:r>
            <a:r>
              <a:rPr lang="en-US" altLang="zh-CN" sz="2200" dirty="0">
                <a:latin typeface="Times New Roman" panose="02020603050405020304" pitchFamily="18" charset="0"/>
                <a:cs typeface="Times New Roman" panose="02020603050405020304" pitchFamily="18" charset="0"/>
              </a:rPr>
              <a:t>9</a:t>
            </a:r>
            <a:r>
              <a:rPr lang="zh-CN" altLang="en-US" sz="2200" dirty="0">
                <a:latin typeface="Times New Roman" panose="02020603050405020304" pitchFamily="18" charset="0"/>
                <a:cs typeface="Times New Roman" panose="02020603050405020304" pitchFamily="18" charset="0"/>
              </a:rPr>
              <a:t>月</a:t>
            </a:r>
            <a:r>
              <a:rPr lang="en-US" altLang="zh-CN" sz="2200" dirty="0">
                <a:latin typeface="Times New Roman" panose="02020603050405020304" pitchFamily="18" charset="0"/>
                <a:cs typeface="Times New Roman" panose="02020603050405020304" pitchFamily="18" charset="0"/>
              </a:rPr>
              <a:t>10</a:t>
            </a:r>
            <a:r>
              <a:rPr lang="zh-CN" altLang="en-US" sz="2200" dirty="0">
                <a:latin typeface="Times New Roman" panose="02020603050405020304" pitchFamily="18" charset="0"/>
                <a:cs typeface="Times New Roman" panose="02020603050405020304" pitchFamily="18" charset="0"/>
              </a:rPr>
              <a:t>日前（不含</a:t>
            </a:r>
            <a:r>
              <a:rPr lang="en-US" altLang="zh-CN" sz="2200" dirty="0">
                <a:latin typeface="Times New Roman" panose="02020603050405020304" pitchFamily="18" charset="0"/>
                <a:cs typeface="Times New Roman" panose="02020603050405020304" pitchFamily="18" charset="0"/>
              </a:rPr>
              <a:t>9</a:t>
            </a:r>
            <a:r>
              <a:rPr lang="zh-CN" altLang="en-US" sz="2200" dirty="0">
                <a:latin typeface="Times New Roman" panose="02020603050405020304" pitchFamily="18" charset="0"/>
                <a:cs typeface="Times New Roman" panose="02020603050405020304" pitchFamily="18" charset="0"/>
              </a:rPr>
              <a:t>月</a:t>
            </a:r>
            <a:r>
              <a:rPr lang="en-US" altLang="zh-CN" sz="2200" dirty="0">
                <a:latin typeface="Times New Roman" panose="02020603050405020304" pitchFamily="18" charset="0"/>
                <a:cs typeface="Times New Roman" panose="02020603050405020304" pitchFamily="18" charset="0"/>
              </a:rPr>
              <a:t>10</a:t>
            </a:r>
            <a:r>
              <a:rPr lang="zh-CN" altLang="en-US" sz="2200" dirty="0">
                <a:latin typeface="Times New Roman" panose="02020603050405020304" pitchFamily="18" charset="0"/>
                <a:cs typeface="Times New Roman" panose="02020603050405020304" pitchFamily="18" charset="0"/>
              </a:rPr>
              <a:t>日）将货物交给买方。</a:t>
            </a:r>
            <a:endParaRPr lang="zh-CN" altLang="en-US" sz="22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200" dirty="0">
                <a:latin typeface="Times New Roman" panose="02020603050405020304" pitchFamily="18" charset="0"/>
                <a:cs typeface="Times New Roman" panose="02020603050405020304" pitchFamily="18" charset="0"/>
              </a:rPr>
              <a:t>译文：</a:t>
            </a:r>
            <a:r>
              <a:rPr lang="en-US" altLang="zh-CN" sz="2200" dirty="0">
                <a:latin typeface="Times New Roman" panose="02020603050405020304" pitchFamily="18" charset="0"/>
                <a:cs typeface="Times New Roman" panose="02020603050405020304" pitchFamily="18" charset="0"/>
              </a:rPr>
              <a:t>The vendor shall deliver the goods to the vendee by September 10. (    )</a:t>
            </a:r>
            <a:endParaRPr lang="en-US" altLang="zh-CN" sz="2200" u="sng"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200" dirty="0">
                <a:latin typeface="Times New Roman" panose="02020603050405020304" pitchFamily="18" charset="0"/>
                <a:cs typeface="Times New Roman" panose="02020603050405020304" pitchFamily="18" charset="0"/>
              </a:rPr>
              <a:t>翻译不够准确，原句的意思是交货日期不包括</a:t>
            </a:r>
            <a:r>
              <a:rPr lang="en-US" altLang="zh-CN" sz="2200" dirty="0">
                <a:latin typeface="Times New Roman" panose="02020603050405020304" pitchFamily="18" charset="0"/>
                <a:cs typeface="Times New Roman" panose="02020603050405020304" pitchFamily="18" charset="0"/>
              </a:rPr>
              <a:t>9</a:t>
            </a:r>
            <a:r>
              <a:rPr lang="zh-CN" altLang="en-US" sz="2200" dirty="0">
                <a:latin typeface="Times New Roman" panose="02020603050405020304" pitchFamily="18" charset="0"/>
                <a:cs typeface="Times New Roman" panose="02020603050405020304" pitchFamily="18" charset="0"/>
              </a:rPr>
              <a:t>月</a:t>
            </a:r>
            <a:r>
              <a:rPr lang="en-US" altLang="zh-CN" sz="2200" dirty="0">
                <a:latin typeface="Times New Roman" panose="02020603050405020304" pitchFamily="18" charset="0"/>
                <a:cs typeface="Times New Roman" panose="02020603050405020304" pitchFamily="18" charset="0"/>
              </a:rPr>
              <a:t>10</a:t>
            </a:r>
            <a:r>
              <a:rPr lang="zh-CN" altLang="en-US" sz="2200" dirty="0">
                <a:latin typeface="Times New Roman" panose="02020603050405020304" pitchFamily="18" charset="0"/>
                <a:cs typeface="Times New Roman" panose="02020603050405020304" pitchFamily="18" charset="0"/>
              </a:rPr>
              <a:t>日，而翻译中用了</a:t>
            </a:r>
            <a:r>
              <a:rPr lang="en-US" altLang="zh-CN" sz="2200" dirty="0">
                <a:latin typeface="Times New Roman" panose="02020603050405020304" pitchFamily="18" charset="0"/>
                <a:cs typeface="Times New Roman" panose="02020603050405020304" pitchFamily="18" charset="0"/>
              </a:rPr>
              <a:t>by</a:t>
            </a:r>
            <a:r>
              <a:rPr lang="zh-CN" altLang="en-US" sz="2200" dirty="0">
                <a:latin typeface="Times New Roman" panose="02020603050405020304" pitchFamily="18" charset="0"/>
                <a:cs typeface="Times New Roman" panose="02020603050405020304" pitchFamily="18" charset="0"/>
              </a:rPr>
              <a:t>，则将时间扩大到包括</a:t>
            </a:r>
            <a:r>
              <a:rPr lang="en-US" altLang="zh-CN" sz="2200" dirty="0">
                <a:latin typeface="Times New Roman" panose="02020603050405020304" pitchFamily="18" charset="0"/>
                <a:cs typeface="Times New Roman" panose="02020603050405020304" pitchFamily="18" charset="0"/>
              </a:rPr>
              <a:t>9</a:t>
            </a:r>
            <a:r>
              <a:rPr lang="zh-CN" altLang="en-US" sz="2200" dirty="0">
                <a:latin typeface="Times New Roman" panose="02020603050405020304" pitchFamily="18" charset="0"/>
                <a:cs typeface="Times New Roman" panose="02020603050405020304" pitchFamily="18" charset="0"/>
              </a:rPr>
              <a:t>月</a:t>
            </a:r>
            <a:r>
              <a:rPr lang="en-US" altLang="zh-CN" sz="2200" dirty="0">
                <a:latin typeface="Times New Roman" panose="02020603050405020304" pitchFamily="18" charset="0"/>
                <a:cs typeface="Times New Roman" panose="02020603050405020304" pitchFamily="18" charset="0"/>
              </a:rPr>
              <a:t>10</a:t>
            </a:r>
            <a:r>
              <a:rPr lang="zh-CN" altLang="en-US" sz="2200" dirty="0">
                <a:latin typeface="Times New Roman" panose="02020603050405020304" pitchFamily="18" charset="0"/>
                <a:cs typeface="Times New Roman" panose="02020603050405020304" pitchFamily="18" charset="0"/>
              </a:rPr>
              <a:t>日。因此，把</a:t>
            </a:r>
            <a:r>
              <a:rPr lang="en-US" altLang="zh-CN" sz="2200" dirty="0">
                <a:latin typeface="Times New Roman" panose="02020603050405020304" pitchFamily="18" charset="0"/>
                <a:cs typeface="Times New Roman" panose="02020603050405020304" pitchFamily="18" charset="0"/>
              </a:rPr>
              <a:t>by</a:t>
            </a:r>
            <a:r>
              <a:rPr lang="zh-CN" altLang="en-US" sz="2200" dirty="0">
                <a:latin typeface="Times New Roman" panose="02020603050405020304" pitchFamily="18" charset="0"/>
                <a:cs typeface="Times New Roman" panose="02020603050405020304" pitchFamily="18" charset="0"/>
              </a:rPr>
              <a:t>改成</a:t>
            </a:r>
            <a:r>
              <a:rPr lang="en-US" altLang="zh-CN" sz="2200" dirty="0">
                <a:latin typeface="Times New Roman" panose="02020603050405020304" pitchFamily="18" charset="0"/>
                <a:cs typeface="Times New Roman" panose="02020603050405020304" pitchFamily="18" charset="0"/>
              </a:rPr>
              <a:t>before</a:t>
            </a:r>
            <a:r>
              <a:rPr lang="zh-CN" altLang="en-US" sz="2200" dirty="0">
                <a:latin typeface="Times New Roman" panose="02020603050405020304" pitchFamily="18" charset="0"/>
                <a:cs typeface="Times New Roman" panose="02020603050405020304" pitchFamily="18" charset="0"/>
              </a:rPr>
              <a:t>将更准确地表达原句的意思。</a:t>
            </a:r>
            <a:endParaRPr lang="zh-CN" altLang="en-US" sz="22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200" dirty="0">
                <a:latin typeface="Times New Roman" panose="02020603050405020304" pitchFamily="18" charset="0"/>
                <a:cs typeface="Times New Roman" panose="02020603050405020304" pitchFamily="18" charset="0"/>
              </a:rPr>
              <a:t>4</a:t>
            </a:r>
            <a:r>
              <a:rPr lang="zh-CN" altLang="en-US" sz="2200" dirty="0">
                <a:latin typeface="Times New Roman" panose="02020603050405020304" pitchFamily="18" charset="0"/>
                <a:cs typeface="Times New Roman" panose="02020603050405020304" pitchFamily="18" charset="0"/>
              </a:rPr>
              <a:t>）原文：该产品在本地的销售看好，我方出价可达每吨</a:t>
            </a:r>
            <a:r>
              <a:rPr lang="en-US" altLang="zh-CN" sz="2200" dirty="0">
                <a:latin typeface="Times New Roman" panose="02020603050405020304" pitchFamily="18" charset="0"/>
                <a:cs typeface="Times New Roman" panose="02020603050405020304" pitchFamily="18" charset="0"/>
              </a:rPr>
              <a:t>150</a:t>
            </a:r>
            <a:r>
              <a:rPr lang="zh-CN" altLang="en-US" sz="2200" dirty="0">
                <a:latin typeface="Times New Roman" panose="02020603050405020304" pitchFamily="18" charset="0"/>
                <a:cs typeface="Times New Roman" panose="02020603050405020304" pitchFamily="18" charset="0"/>
              </a:rPr>
              <a:t>美元或以上。（    ）</a:t>
            </a:r>
            <a:endParaRPr lang="zh-CN" altLang="en-US" sz="22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200" dirty="0">
                <a:latin typeface="Times New Roman" panose="02020603050405020304" pitchFamily="18" charset="0"/>
                <a:cs typeface="Times New Roman" panose="02020603050405020304" pitchFamily="18" charset="0"/>
              </a:rPr>
              <a:t>译文：</a:t>
            </a:r>
            <a:r>
              <a:rPr lang="en-US" altLang="zh-CN" sz="2200" dirty="0">
                <a:latin typeface="Times New Roman" panose="02020603050405020304" pitchFamily="18" charset="0"/>
                <a:cs typeface="Times New Roman" panose="02020603050405020304" pitchFamily="18" charset="0"/>
              </a:rPr>
              <a:t>The market here for this product is active, and the best price we can offer is over US $150 per ton.</a:t>
            </a:r>
            <a:endParaRPr lang="en-US" altLang="zh-CN" sz="2200" u="sng"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200" dirty="0">
                <a:latin typeface="Times New Roman" panose="02020603050405020304" pitchFamily="18" charset="0"/>
                <a:cs typeface="Times New Roman" panose="02020603050405020304" pitchFamily="18" charset="0"/>
              </a:rPr>
              <a:t>  </a:t>
            </a:r>
            <a:r>
              <a:rPr lang="zh-CN" altLang="en-US" sz="2200" dirty="0">
                <a:latin typeface="Times New Roman" panose="02020603050405020304" pitchFamily="18" charset="0"/>
                <a:cs typeface="Times New Roman" panose="02020603050405020304" pitchFamily="18" charset="0"/>
              </a:rPr>
              <a:t>翻译不够准确</a:t>
            </a:r>
            <a:r>
              <a:rPr lang="en-US" altLang="zh-CN" sz="2200" dirty="0">
                <a:latin typeface="Times New Roman" panose="02020603050405020304" pitchFamily="18" charset="0"/>
                <a:cs typeface="Times New Roman" panose="02020603050405020304" pitchFamily="18" charset="0"/>
              </a:rPr>
              <a:t>, “over US $150”</a:t>
            </a:r>
            <a:r>
              <a:rPr lang="zh-CN" altLang="en-US" sz="2200" dirty="0">
                <a:latin typeface="Times New Roman" panose="02020603050405020304" pitchFamily="18" charset="0"/>
                <a:cs typeface="Times New Roman" panose="02020603050405020304" pitchFamily="18" charset="0"/>
              </a:rPr>
              <a:t>并没有包括</a:t>
            </a:r>
            <a:r>
              <a:rPr lang="en-US" altLang="zh-CN" sz="2200" dirty="0">
                <a:latin typeface="Times New Roman" panose="02020603050405020304" pitchFamily="18" charset="0"/>
                <a:cs typeface="Times New Roman" panose="02020603050405020304" pitchFamily="18" charset="0"/>
              </a:rPr>
              <a:t>150</a:t>
            </a:r>
            <a:r>
              <a:rPr lang="zh-CN" altLang="en-US" sz="2200" dirty="0">
                <a:latin typeface="Times New Roman" panose="02020603050405020304" pitchFamily="18" charset="0"/>
                <a:cs typeface="Times New Roman" panose="02020603050405020304" pitchFamily="18" charset="0"/>
              </a:rPr>
              <a:t>美元，因此，应改为：</a:t>
            </a:r>
            <a:r>
              <a:rPr lang="en-US" altLang="zh-CN" sz="2200" dirty="0">
                <a:latin typeface="Times New Roman" panose="02020603050405020304" pitchFamily="18" charset="0"/>
                <a:cs typeface="Times New Roman" panose="02020603050405020304" pitchFamily="18" charset="0"/>
              </a:rPr>
              <a:t>The market here for this product is active, and the best price we can offer is US $150 or over per ton.</a:t>
            </a:r>
            <a:endParaRPr lang="en-US" altLang="zh-CN" sz="22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1427">
                                            <p:txEl>
                                              <p:charRg st="109" end="187"/>
                                            </p:txEl>
                                          </p:spTgt>
                                        </p:tgtEl>
                                        <p:attrNameLst>
                                          <p:attrName>style.visibility</p:attrName>
                                        </p:attrNameLst>
                                      </p:cBhvr>
                                      <p:to>
                                        <p:strVal val="visible"/>
                                      </p:to>
                                    </p:set>
                                    <p:anim calcmode="lin" valueType="num">
                                      <p:cBhvr additive="base">
                                        <p:cTn id="7" dur="500" fill="hold"/>
                                        <p:tgtEl>
                                          <p:spTgt spid="231427">
                                            <p:txEl>
                                              <p:charRg st="109" end="18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1427">
                                            <p:txEl>
                                              <p:charRg st="109" end="187"/>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1427">
                                            <p:txEl>
                                              <p:charRg st="348" end="494"/>
                                            </p:txEl>
                                          </p:spTgt>
                                        </p:tgtEl>
                                        <p:attrNameLst>
                                          <p:attrName>style.visibility</p:attrName>
                                        </p:attrNameLst>
                                      </p:cBhvr>
                                      <p:to>
                                        <p:strVal val="visible"/>
                                      </p:to>
                                    </p:set>
                                    <p:anim calcmode="lin" valueType="num">
                                      <p:cBhvr additive="base">
                                        <p:cTn id="13" dur="500" fill="hold"/>
                                        <p:tgtEl>
                                          <p:spTgt spid="231427">
                                            <p:txEl>
                                              <p:charRg st="348" end="49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1427">
                                            <p:txEl>
                                              <p:charRg st="348" end="49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2"/>
          <p:cNvSpPr>
            <a:spLocks noGrp="1"/>
          </p:cNvSpPr>
          <p:nvPr>
            <p:ph type="title"/>
          </p:nvPr>
        </p:nvSpPr>
        <p:spPr/>
        <p:txBody>
          <a:bodyPr vert="horz" wrap="square" lIns="91440" tIns="45720" rIns="91440" bIns="45720" anchor="b" anchorCtr="0"/>
          <a:p>
            <a:pPr eaLnBrk="1" hangingPunct="1"/>
            <a:r>
              <a:rPr lang="en-US" altLang="zh-CN" sz="2800" b="1" dirty="0"/>
              <a:t>Task II </a:t>
            </a:r>
            <a:r>
              <a:rPr lang="en-US" altLang="zh-CN" sz="2800" dirty="0"/>
              <a:t> </a:t>
            </a:r>
            <a:r>
              <a:rPr lang="zh-CN" altLang="en-US" sz="2800" dirty="0"/>
              <a:t>翻译以下几组商务信函句子，讨论每一组的句式特点。</a:t>
            </a:r>
            <a:endParaRPr lang="zh-CN" altLang="en-US" sz="2800" dirty="0"/>
          </a:p>
        </p:txBody>
      </p:sp>
      <p:sp>
        <p:nvSpPr>
          <p:cNvPr id="27651" name="Rectangle 3"/>
          <p:cNvSpPr>
            <a:spLocks noGrp="1"/>
          </p:cNvSpPr>
          <p:nvPr>
            <p:ph idx="1"/>
          </p:nvPr>
        </p:nvSpPr>
        <p:spPr>
          <a:xfrm>
            <a:off x="1911985" y="1557655"/>
            <a:ext cx="9634220" cy="4679950"/>
          </a:xfrm>
        </p:spPr>
        <p:txBody>
          <a:bodyPr vert="horz" wrap="square" lIns="91440" tIns="45720" rIns="91440" bIns="45720" anchor="t" anchorCtr="0"/>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第一组：</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1.	We have been doing business with you for many years and hope that you will quote us your rock-bottom price against our enquiries; otherwise we’ll have no choice but to place our order elsewhere. </a:t>
            </a:r>
            <a:endParaRPr lang="en-US" altLang="zh-CN" sz="2000" u="sng"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u="sng"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2.	To meet this important client’s request for moving up the time of delivery, a special arrangement has been made and we are now pleased to inform you that the full quantity of your order will be shipped in the beginning of May. </a:t>
            </a:r>
            <a:endParaRPr lang="en-US" altLang="zh-CN" sz="2000" u="sng"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u="sng"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在我方同各国商人的贸易中，一贯坚持平等互利的原则，希望通过双方努力，促进对彼此互利的业务和友谊。</a:t>
            </a:r>
            <a:endParaRPr lang="zh-CN" altLang="en-US" sz="2000" u="sng"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a:spLocks noGrp="1"/>
          </p:cNvSpPr>
          <p:nvPr>
            <p:ph type="title"/>
          </p:nvPr>
        </p:nvSpPr>
        <p:spPr>
          <a:xfrm>
            <a:off x="1991995" y="908685"/>
            <a:ext cx="1041400" cy="463550"/>
          </a:xfrm>
        </p:spPr>
        <p:txBody>
          <a:bodyPr vert="horz" wrap="square" lIns="91440" tIns="45720" rIns="91440" bIns="45720" anchor="b" anchorCtr="0"/>
          <a:p>
            <a:pPr eaLnBrk="1" hangingPunct="1"/>
            <a:r>
              <a:rPr lang="zh-CN" altLang="en-US" sz="3200" dirty="0"/>
              <a:t>解析：</a:t>
            </a:r>
            <a:endParaRPr lang="zh-CN" altLang="en-US" sz="3200" dirty="0"/>
          </a:p>
        </p:txBody>
      </p:sp>
      <p:sp>
        <p:nvSpPr>
          <p:cNvPr id="28675" name="Rectangle 3"/>
          <p:cNvSpPr>
            <a:spLocks noGrp="1"/>
          </p:cNvSpPr>
          <p:nvPr>
            <p:ph idx="1"/>
          </p:nvPr>
        </p:nvSpPr>
        <p:spPr>
          <a:xfrm>
            <a:off x="1775460" y="1557020"/>
            <a:ext cx="9759315" cy="6264275"/>
          </a:xfrm>
        </p:spPr>
        <p:txBody>
          <a:bodyPr vert="horz" wrap="square" lIns="91440" tIns="45720" rIns="91440" bIns="45720" anchor="t" anchorCtr="0"/>
          <a:p>
            <a:pPr eaLnBrk="1" hangingPunct="1">
              <a:lnSpc>
                <a:spcPct val="100000"/>
              </a:lnSpc>
            </a:pPr>
            <a:r>
              <a:rPr lang="zh-CN" altLang="en-US" sz="1800" dirty="0">
                <a:latin typeface="Times New Roman" panose="02020603050405020304" pitchFamily="18" charset="0"/>
                <a:cs typeface="Times New Roman" panose="02020603050405020304" pitchFamily="18" charset="0"/>
              </a:rPr>
              <a:t>第一组：商务邮件属于正式文体，主要为书面语，常用复杂句。状语从句、分词短语插入语、同位语、独立主格结构在商务邮件中也频繁使用。由于商务邮件里常要表示某些条款相互成立、互为条件，或对一连串具有因果关系的事件进行叙述，比起短句，长句能更准确地表达这种多层次的复杂逻辑关系。对于这种复杂冗长的句子，只要对原文进行仔细分析并灵活应用各种翻译技巧进行翻译，就能恰当地翻译原文，准确传递原文含义。具体分析如下：</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cs typeface="Times New Roman" panose="02020603050405020304" pitchFamily="18" charset="0"/>
              </a:rPr>
              <a:t>1. </a:t>
            </a:r>
            <a:r>
              <a:rPr lang="zh-CN" altLang="en-US" sz="1800" dirty="0">
                <a:latin typeface="Times New Roman" panose="02020603050405020304" pitchFamily="18" charset="0"/>
                <a:cs typeface="Times New Roman" panose="02020603050405020304" pitchFamily="18" charset="0"/>
              </a:rPr>
              <a:t>此句虽然较长，但是思路清晰、结构严谨。此句可译为：</a:t>
            </a:r>
            <a:r>
              <a:rPr lang="zh-CN" altLang="en-US" sz="1800" b="1" dirty="0">
                <a:latin typeface="Times New Roman" panose="02020603050405020304" pitchFamily="18" charset="0"/>
                <a:cs typeface="Times New Roman" panose="02020603050405020304" pitchFamily="18" charset="0"/>
              </a:rPr>
              <a:t>我们和你们已有多年的业务关系，希望对我们的询价报最低价。否则，我们就不得不向他处订货了。</a:t>
            </a:r>
            <a:endParaRPr lang="zh-CN" altLang="en-US" sz="1800" b="1"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cs typeface="Times New Roman" panose="02020603050405020304" pitchFamily="18" charset="0"/>
              </a:rPr>
              <a:t>2. </a:t>
            </a:r>
            <a:r>
              <a:rPr lang="zh-CN" altLang="en-US" sz="1800" dirty="0">
                <a:latin typeface="Times New Roman" panose="02020603050405020304" pitchFamily="18" charset="0"/>
                <a:cs typeface="Times New Roman" panose="02020603050405020304" pitchFamily="18" charset="0"/>
              </a:rPr>
              <a:t>此句是由</a:t>
            </a:r>
            <a:r>
              <a:rPr lang="en-US" altLang="zh-CN" sz="1800" dirty="0">
                <a:latin typeface="Times New Roman" panose="02020603050405020304" pitchFamily="18" charset="0"/>
                <a:cs typeface="Times New Roman" panose="02020603050405020304" pitchFamily="18" charset="0"/>
              </a:rPr>
              <a:t>and</a:t>
            </a:r>
            <a:r>
              <a:rPr lang="zh-CN" altLang="en-US" sz="1800" dirty="0">
                <a:latin typeface="Times New Roman" panose="02020603050405020304" pitchFamily="18" charset="0"/>
                <a:cs typeface="Times New Roman" panose="02020603050405020304" pitchFamily="18" charset="0"/>
              </a:rPr>
              <a:t>连接的两个分句，前一个分句有一个目的状语，后一个分句是一个从句，翻译时可以把结构打散，再重新组合。可译为</a:t>
            </a:r>
            <a:r>
              <a:rPr lang="zh-CN" altLang="en-US" sz="1800" b="1" dirty="0">
                <a:latin typeface="Times New Roman" panose="02020603050405020304" pitchFamily="18" charset="0"/>
                <a:cs typeface="Times New Roman" panose="02020603050405020304" pitchFamily="18" charset="0"/>
              </a:rPr>
              <a:t>：为了满足这位重要客户提前交货的要求，我们已作特殊安排。现通知贵方，全部货物将于</a:t>
            </a:r>
            <a:r>
              <a:rPr lang="en-US" altLang="zh-CN" sz="1800" b="1" dirty="0">
                <a:latin typeface="Times New Roman" panose="02020603050405020304" pitchFamily="18" charset="0"/>
                <a:cs typeface="Times New Roman" panose="02020603050405020304" pitchFamily="18" charset="0"/>
              </a:rPr>
              <a:t>5</a:t>
            </a:r>
            <a:r>
              <a:rPr lang="zh-CN" altLang="en-US" sz="1800" b="1" dirty="0">
                <a:latin typeface="Times New Roman" panose="02020603050405020304" pitchFamily="18" charset="0"/>
                <a:cs typeface="Times New Roman" panose="02020603050405020304" pitchFamily="18" charset="0"/>
              </a:rPr>
              <a:t>月初交运。</a:t>
            </a:r>
            <a:endParaRPr lang="zh-CN" altLang="en-US" sz="1800" b="1"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cs typeface="Times New Roman" panose="02020603050405020304" pitchFamily="18" charset="0"/>
              </a:rPr>
              <a:t>3. In our trade with merchants of various countries, we always adhere to the principle of equality and mutual benefit; therefore, it is our hope to promote, by joint efforts, both trade and friendship to our mutual advantage. </a:t>
            </a:r>
            <a:endParaRPr lang="en-US" altLang="zh-CN" sz="1800" dirty="0">
              <a:latin typeface="Times New Roman" panose="02020603050405020304" pitchFamily="18" charset="0"/>
              <a:cs typeface="Times New Roman" panose="02020603050405020304" pitchFamily="18" charset="0"/>
            </a:endParaRPr>
          </a:p>
          <a:p>
            <a:pPr eaLnBrk="1" hangingPunct="1">
              <a:lnSpc>
                <a:spcPct val="100000"/>
              </a:lnSpc>
            </a:pPr>
            <a:r>
              <a:rPr lang="zh-CN" altLang="en-US" sz="1800" dirty="0">
                <a:latin typeface="Times New Roman" panose="02020603050405020304" pitchFamily="18" charset="0"/>
                <a:cs typeface="Times New Roman" panose="02020603050405020304" pitchFamily="18" charset="0"/>
              </a:rPr>
              <a:t>译文使用了长句，同时使用了介词短语（如</a:t>
            </a:r>
            <a:r>
              <a:rPr lang="en-US" altLang="zh-CN" sz="1800" dirty="0">
                <a:latin typeface="Times New Roman" panose="02020603050405020304" pitchFamily="18" charset="0"/>
                <a:cs typeface="Times New Roman" panose="02020603050405020304" pitchFamily="18" charset="0"/>
              </a:rPr>
              <a:t>In our trade with merchants of various countries</a:t>
            </a:r>
            <a:r>
              <a:rPr lang="zh-CN" altLang="en-US" sz="1800" dirty="0">
                <a:latin typeface="Times New Roman" panose="02020603050405020304" pitchFamily="18" charset="0"/>
                <a:cs typeface="Times New Roman" panose="02020603050405020304" pitchFamily="18" charset="0"/>
              </a:rPr>
              <a:t>）、插入语（如</a:t>
            </a:r>
            <a:r>
              <a:rPr lang="en-US" altLang="zh-CN" sz="1800" dirty="0">
                <a:latin typeface="Times New Roman" panose="02020603050405020304" pitchFamily="18" charset="0"/>
                <a:cs typeface="Times New Roman" panose="02020603050405020304" pitchFamily="18" charset="0"/>
              </a:rPr>
              <a:t>by joint efforts</a:t>
            </a:r>
            <a:r>
              <a:rPr lang="zh-CN" altLang="en-US" sz="1800" dirty="0">
                <a:latin typeface="Times New Roman" panose="02020603050405020304" pitchFamily="18" charset="0"/>
                <a:cs typeface="Times New Roman" panose="02020603050405020304" pitchFamily="18" charset="0"/>
              </a:rPr>
              <a:t>）从而使译文更符合英文商务邮件的句式规范。</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Rectangle 2"/>
          <p:cNvSpPr>
            <a:spLocks noGrp="1"/>
          </p:cNvSpPr>
          <p:nvPr>
            <p:ph type="title"/>
          </p:nvPr>
        </p:nvSpPr>
        <p:spPr/>
        <p:txBody>
          <a:bodyPr vert="horz" wrap="square" lIns="91440" tIns="45720" rIns="91440" bIns="45720" anchor="b" anchorCtr="0"/>
          <a:p>
            <a:pPr eaLnBrk="1" hangingPunct="1"/>
            <a:r>
              <a:rPr lang="zh-CN" altLang="en-US" dirty="0"/>
              <a:t>第二组：</a:t>
            </a:r>
            <a:endParaRPr lang="zh-CN" altLang="en-US" dirty="0"/>
          </a:p>
        </p:txBody>
      </p:sp>
      <p:sp>
        <p:nvSpPr>
          <p:cNvPr id="29699" name="Rectangle 3"/>
          <p:cNvSpPr>
            <a:spLocks noGrp="1"/>
          </p:cNvSpPr>
          <p:nvPr>
            <p:ph idx="1"/>
          </p:nvPr>
        </p:nvSpPr>
        <p:spPr>
          <a:xfrm>
            <a:off x="1839595" y="1557655"/>
            <a:ext cx="9644380" cy="4824095"/>
          </a:xfrm>
        </p:spPr>
        <p:txBody>
          <a:bodyPr vert="horz" wrap="square" lIns="91440" tIns="45720" rIns="91440" bIns="45720" anchor="t" anchorCtr="0"/>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4.	Please be informed that, on account of the fluctuations of foreign exchanges the quotation is subject to change without previous notice. </a:t>
            </a:r>
            <a:endParaRPr lang="en-US" altLang="zh-CN" sz="2400" u="sng"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u="sng"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5.	We should be grateful if you would give us further details of Chinese leather shoes. </a:t>
            </a:r>
            <a:endParaRPr lang="en-US" altLang="zh-CN" sz="2400" u="sng"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u="sng"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6.	</a:t>
            </a:r>
            <a:r>
              <a:rPr lang="zh-CN" altLang="en-US" sz="2400" dirty="0">
                <a:latin typeface="Times New Roman" panose="02020603050405020304" pitchFamily="18" charset="0"/>
                <a:cs typeface="Times New Roman" panose="02020603050405020304" pitchFamily="18" charset="0"/>
              </a:rPr>
              <a:t>现附上商品小册子和价格表各一份，以便贵公司能对我们出口棉布的情况有一个大概的了解。</a:t>
            </a:r>
            <a:endParaRPr lang="zh-CN" altLang="en-US" sz="2400" u="sng" dirty="0">
              <a:latin typeface="Times New Roman" panose="02020603050405020304" pitchFamily="18" charset="0"/>
              <a:cs typeface="Times New Roman" panose="02020603050405020304" pitchFamily="18" charset="0"/>
            </a:endParaRPr>
          </a:p>
          <a:p>
            <a:pPr eaLnBrk="1" hangingPunct="1">
              <a:lnSpc>
                <a:spcPct val="90000"/>
              </a:lnSpc>
              <a:buNone/>
            </a:pPr>
            <a:r>
              <a:rPr lang="zh-CN" altLang="en-US" sz="2400" u="sng"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7.	</a:t>
            </a:r>
            <a:r>
              <a:rPr lang="zh-CN" altLang="en-US" sz="2400" dirty="0">
                <a:latin typeface="Times New Roman" panose="02020603050405020304" pitchFamily="18" charset="0"/>
                <a:cs typeface="Times New Roman" panose="02020603050405020304" pitchFamily="18" charset="0"/>
              </a:rPr>
              <a:t>兹确认我方今天发出电报装运通知，并通知贵方，本公司已装运贵方订购的</a:t>
            </a:r>
            <a:r>
              <a:rPr lang="en-US" altLang="zh-CN" sz="2400" dirty="0">
                <a:latin typeface="Times New Roman" panose="02020603050405020304" pitchFamily="18" charset="0"/>
                <a:cs typeface="Times New Roman" panose="02020603050405020304" pitchFamily="18" charset="0"/>
              </a:rPr>
              <a:t>5 000</a:t>
            </a:r>
            <a:r>
              <a:rPr lang="zh-CN" altLang="en-US" sz="2400" dirty="0">
                <a:latin typeface="Times New Roman" panose="02020603050405020304" pitchFamily="18" charset="0"/>
                <a:cs typeface="Times New Roman" panose="02020603050405020304" pitchFamily="18" charset="0"/>
              </a:rPr>
              <a:t>吨铁屑，经由太平洋号货轮于</a:t>
            </a: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20</a:t>
            </a:r>
            <a:r>
              <a:rPr lang="zh-CN" altLang="en-US" sz="2400" dirty="0">
                <a:latin typeface="Times New Roman" panose="02020603050405020304" pitchFamily="18" charset="0"/>
                <a:cs typeface="Times New Roman" panose="02020603050405020304" pitchFamily="18" charset="0"/>
              </a:rPr>
              <a:t>日载离此处。</a:t>
            </a:r>
            <a:endParaRPr lang="zh-CN" altLang="en-US" sz="2400" u="sng" dirty="0">
              <a:latin typeface="Times New Roman" panose="02020603050405020304" pitchFamily="18" charset="0"/>
              <a:cs typeface="Times New Roman" panose="02020603050405020304" pitchFamily="18" charset="0"/>
            </a:endParaRPr>
          </a:p>
          <a:p>
            <a:pPr eaLnBrk="1" hangingPunct="1">
              <a:lnSpc>
                <a:spcPct val="90000"/>
              </a:lnSpc>
              <a:buNone/>
            </a:pPr>
            <a:r>
              <a:rPr lang="zh-CN" altLang="en-US" sz="2400" u="sng"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2"/>
          <p:cNvSpPr>
            <a:spLocks noGrp="1"/>
          </p:cNvSpPr>
          <p:nvPr>
            <p:ph type="title"/>
          </p:nvPr>
        </p:nvSpPr>
        <p:spPr>
          <a:xfrm>
            <a:off x="1991995" y="802640"/>
            <a:ext cx="7313295" cy="681990"/>
          </a:xfrm>
        </p:spPr>
        <p:txBody>
          <a:bodyPr vert="horz" wrap="square" lIns="91440" tIns="45720" rIns="91440" bIns="45720" anchor="b" anchorCtr="0"/>
          <a:p>
            <a:pPr eaLnBrk="1" hangingPunct="1"/>
            <a:r>
              <a:rPr lang="zh-CN" altLang="en-US" sz="3200" dirty="0"/>
              <a:t>解析：</a:t>
            </a:r>
            <a:endParaRPr lang="zh-CN" altLang="en-US" sz="3200" dirty="0"/>
          </a:p>
        </p:txBody>
      </p:sp>
      <p:sp>
        <p:nvSpPr>
          <p:cNvPr id="29699" name="Rectangle 3"/>
          <p:cNvSpPr>
            <a:spLocks noGrp="1" noChangeArrowheads="1"/>
          </p:cNvSpPr>
          <p:nvPr>
            <p:ph idx="1"/>
          </p:nvPr>
        </p:nvSpPr>
        <p:spPr>
          <a:xfrm>
            <a:off x="1487805" y="1484630"/>
            <a:ext cx="10121900" cy="4968875"/>
          </a:xfrm>
        </p:spPr>
        <p:txBody>
          <a:bodyPr vert="horz" wrap="square" lIns="91440" tIns="45720" rIns="91440" bIns="45720" numCol="1" anchor="t" anchorCtr="0" compatLnSpc="1"/>
          <a:lstStyle/>
          <a:p>
            <a:pPr marL="342900" marR="0" lvl="0" indent="0" algn="just" defTabSz="914400" rtl="0" eaLnBrk="0" fontAlgn="base" latinLnBrk="0" hangingPunct="0">
              <a:lnSpc>
                <a:spcPct val="140000"/>
              </a:lnSpc>
              <a:spcBef>
                <a:spcPct val="20000"/>
              </a:spcBef>
              <a:spcAft>
                <a:spcPts val="0"/>
              </a:spcAft>
              <a:buClr>
                <a:schemeClr val="tx2"/>
              </a:buClr>
              <a:buSzPct val="70000"/>
              <a:buFont typeface="Wingdings" panose="05000000000000000000" pitchFamily="2" charset="2"/>
              <a:buNone/>
              <a:defRPr/>
            </a:pPr>
            <a:r>
              <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公文写作的结构相对固定，因此有些表达方式在使用中逐渐形成固定的套语。中文和英文商务邮件中都有其固定的句式，因而在翻译实践中要注意将其翻译成对应的套语。例如：</a:t>
            </a:r>
            <a:endPar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342900" marR="0" lvl="0" indent="0" algn="just" defTabSz="914400" rtl="0" eaLnBrk="0" fontAlgn="base" latinLnBrk="0" hangingPunct="0">
              <a:lnSpc>
                <a:spcPct val="140000"/>
              </a:lnSpc>
              <a:spcBef>
                <a:spcPct val="20000"/>
              </a:spcBef>
              <a:spcAft>
                <a:spcPts val="0"/>
              </a:spcAft>
              <a:buClr>
                <a:schemeClr val="tx2"/>
              </a:buClr>
              <a:buSzPct val="70000"/>
              <a:buFont typeface="Wingdings" panose="05000000000000000000" pitchFamily="2" charset="2"/>
              <a:buNone/>
              <a:defRPr/>
            </a:pPr>
            <a:r>
              <a:rPr kumimoji="0" lang="en-US"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 </a:t>
            </a:r>
            <a:r>
              <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商务邮件首段首句常见套语有：</a:t>
            </a:r>
            <a:r>
              <a:rPr kumimoji="0" lang="en-US"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Thank you for your e-mail of…; We are in receipt of your e-mail of...</a:t>
            </a:r>
            <a:r>
              <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等。翻译时可套用中文邮件，直接译成“</a:t>
            </a:r>
            <a:r>
              <a:rPr kumimoji="0" lang="en-US" altLang="zh-CN" sz="1800" b="0" i="0" u="none" strike="noStrike" kern="105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rPr>
              <a:t>×</a:t>
            </a:r>
            <a:r>
              <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月</a:t>
            </a:r>
            <a:r>
              <a:rPr kumimoji="0" lang="en-US" altLang="zh-CN" sz="1800" b="0" i="0" u="none" strike="noStrike" kern="105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rPr>
              <a:t>×</a:t>
            </a:r>
            <a:r>
              <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日来邮收到，不胜感谢，兹回复如下”。</a:t>
            </a:r>
            <a:endPar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342900" marR="0" lvl="0" indent="0" algn="just" defTabSz="914400" rtl="0" eaLnBrk="0" fontAlgn="base" latinLnBrk="0" hangingPunct="0">
              <a:lnSpc>
                <a:spcPct val="140000"/>
              </a:lnSpc>
              <a:spcBef>
                <a:spcPct val="20000"/>
              </a:spcBef>
              <a:spcAft>
                <a:spcPts val="0"/>
              </a:spcAft>
              <a:buClr>
                <a:schemeClr val="tx2"/>
              </a:buClr>
              <a:buSzPct val="70000"/>
              <a:buFont typeface="Wingdings" panose="05000000000000000000" pitchFamily="2" charset="2"/>
              <a:buNone/>
              <a:defRPr/>
            </a:pPr>
            <a:r>
              <a:rPr kumimoji="0" lang="en-US"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 </a:t>
            </a:r>
            <a:r>
              <a:rPr kumimoji="0" lang="zh-CN" altLang="zh-CN" sz="1800" b="0" i="0" u="none" strike="noStrike" kern="1050" cap="none" spc="3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表示通知对方时常用：</a:t>
            </a:r>
            <a:r>
              <a:rPr kumimoji="0" lang="en-US" altLang="zh-CN" sz="1800" b="0" i="0" u="none" strike="noStrike" kern="1050" cap="none" spc="3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We are pleased to inform you ...</a:t>
            </a:r>
            <a:r>
              <a:rPr kumimoji="0" lang="zh-CN" altLang="zh-CN" sz="1800" b="0" i="0" u="none" strike="noStrike" kern="1050" cap="none" spc="3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，对应中文译成“特此奉</a:t>
            </a:r>
            <a:r>
              <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告……”。</a:t>
            </a:r>
            <a:endPar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342900" marR="0" lvl="0" indent="0" algn="just" defTabSz="914400" rtl="0" eaLnBrk="0" fontAlgn="base" latinLnBrk="0" hangingPunct="0">
              <a:lnSpc>
                <a:spcPct val="140000"/>
              </a:lnSpc>
              <a:spcBef>
                <a:spcPct val="20000"/>
              </a:spcBef>
              <a:spcAft>
                <a:spcPts val="0"/>
              </a:spcAft>
              <a:buClr>
                <a:schemeClr val="tx2"/>
              </a:buClr>
              <a:buSzPct val="70000"/>
              <a:buFont typeface="Wingdings" panose="05000000000000000000" pitchFamily="2" charset="2"/>
              <a:buNone/>
              <a:defRPr/>
            </a:pPr>
            <a:r>
              <a:rPr kumimoji="0" lang="en-US"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 </a:t>
            </a:r>
            <a:r>
              <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随邮附上某物时常用英语表达有</a:t>
            </a:r>
            <a:r>
              <a:rPr kumimoji="0" lang="en-US"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Attached please find/We are attaching…</a:t>
            </a:r>
            <a:r>
              <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等，译成符合汉语习惯的“随邮附上……”。</a:t>
            </a:r>
            <a:endPar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342900" marR="0" lvl="0" indent="0" algn="just" defTabSz="914400" rtl="0" eaLnBrk="0" fontAlgn="base" latinLnBrk="0" hangingPunct="0">
              <a:lnSpc>
                <a:spcPct val="140000"/>
              </a:lnSpc>
              <a:spcBef>
                <a:spcPct val="20000"/>
              </a:spcBef>
              <a:spcAft>
                <a:spcPts val="0"/>
              </a:spcAft>
              <a:buClr>
                <a:schemeClr val="tx2"/>
              </a:buClr>
              <a:buSzPct val="70000"/>
              <a:buFont typeface="Wingdings" panose="05000000000000000000" pitchFamily="2" charset="2"/>
              <a:buNone/>
              <a:defRPr/>
            </a:pPr>
            <a:r>
              <a:rPr kumimoji="0" lang="en-US"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 </a:t>
            </a:r>
            <a:r>
              <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请求对方做某事的汉语句式为“请……将不胜感激”，商务信函常用：</a:t>
            </a:r>
            <a:r>
              <a:rPr kumimoji="0" lang="en-US"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We would appreciate; It would be appreciated</a:t>
            </a:r>
            <a:r>
              <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等。如</a:t>
            </a:r>
            <a:r>
              <a:rPr kumimoji="0" lang="en-US"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It would be appreciated that you could quote your prices of CIF Shanghai for the computers.</a:t>
            </a:r>
            <a:r>
              <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（请报电脑的上海到岸价，将不胜感谢）。</a:t>
            </a:r>
            <a:r>
              <a:rPr kumimoji="0" lang="en-US"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We are looking forward with interest to your reply. Your early reply will be highly appreciated</a:t>
            </a:r>
            <a:r>
              <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rPr>
              <a:t>等。邮件结尾译成“盼复”等常用套语。</a:t>
            </a:r>
            <a:endParaRPr kumimoji="0" lang="zh-CN" altLang="zh-CN" sz="18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Rectangle 3"/>
          <p:cNvSpPr>
            <a:spLocks noGrp="1"/>
          </p:cNvSpPr>
          <p:nvPr>
            <p:ph idx="1"/>
          </p:nvPr>
        </p:nvSpPr>
        <p:spPr>
          <a:xfrm>
            <a:off x="1847850" y="1557020"/>
            <a:ext cx="9662795" cy="3034030"/>
          </a:xfrm>
        </p:spPr>
        <p:txBody>
          <a:bodyPr vert="horz" wrap="square" lIns="91440" tIns="45720" rIns="91440" bIns="45720" anchor="t" anchorCtr="0"/>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4. </a:t>
            </a:r>
            <a:r>
              <a:rPr lang="zh-CN" altLang="en-US" sz="2400" dirty="0">
                <a:latin typeface="Times New Roman" panose="02020603050405020304" pitchFamily="18" charset="0"/>
                <a:cs typeface="Times New Roman" panose="02020603050405020304" pitchFamily="18" charset="0"/>
              </a:rPr>
              <a:t>译文：兹告知贵方，由于外汇的波动，报价随时可能变化，不另行通知。</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5. </a:t>
            </a:r>
            <a:r>
              <a:rPr lang="zh-CN" altLang="en-US" sz="2400" dirty="0">
                <a:latin typeface="Times New Roman" panose="02020603050405020304" pitchFamily="18" charset="0"/>
                <a:cs typeface="Times New Roman" panose="02020603050405020304" pitchFamily="18" charset="0"/>
              </a:rPr>
              <a:t>译文：如能告知中国皮鞋的其他详情，将不胜感激。</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 译文：</a:t>
            </a:r>
            <a:r>
              <a:rPr lang="en-US" altLang="zh-CN" sz="2400" dirty="0">
                <a:latin typeface="Times New Roman" panose="02020603050405020304" pitchFamily="18" charset="0"/>
                <a:cs typeface="Times New Roman" panose="02020603050405020304" pitchFamily="18" charset="0"/>
              </a:rPr>
              <a:t>In order to give you a general idea of the Cotton Piece Goods now available for export, we enclose a brochure and a price list. </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2627" name="Rectangle 3"/>
          <p:cNvSpPr>
            <a:spLocks noGrp="1"/>
          </p:cNvSpPr>
          <p:nvPr>
            <p:ph idx="1"/>
          </p:nvPr>
        </p:nvSpPr>
        <p:spPr>
          <a:xfrm>
            <a:off x="1847850" y="1628775"/>
            <a:ext cx="9676765" cy="4114800"/>
          </a:xfrm>
        </p:spPr>
        <p:txBody>
          <a:bodyPr vert="horz" wrap="square" lIns="91440" tIns="45720" rIns="91440" bIns="45720" anchor="t" anchorCtr="0"/>
          <a:p>
            <a:pPr eaLnBrk="1" hangingPunct="1">
              <a:lnSpc>
                <a:spcPct val="120000"/>
              </a:lnSpc>
              <a:buNone/>
            </a:pPr>
            <a:r>
              <a:rPr lang="en-US" altLang="zh-CN" sz="2400"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兹确认我方今天发出电报装运通知，并通知贵方，本公司已装运贵方订购的</a:t>
            </a:r>
            <a:r>
              <a:rPr lang="en-US" altLang="zh-CN" sz="2400" dirty="0">
                <a:latin typeface="Times New Roman" panose="02020603050405020304" pitchFamily="18" charset="0"/>
                <a:cs typeface="Times New Roman" panose="02020603050405020304" pitchFamily="18" charset="0"/>
              </a:rPr>
              <a:t>5 000</a:t>
            </a:r>
            <a:r>
              <a:rPr lang="zh-CN" altLang="en-US" sz="2400" dirty="0">
                <a:latin typeface="Times New Roman" panose="02020603050405020304" pitchFamily="18" charset="0"/>
                <a:cs typeface="Times New Roman" panose="02020603050405020304" pitchFamily="18" charset="0"/>
              </a:rPr>
              <a:t>吨铁屑，经由太平洋号货轮于</a:t>
            </a: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20</a:t>
            </a:r>
            <a:r>
              <a:rPr lang="zh-CN" altLang="en-US" sz="2400" dirty="0">
                <a:latin typeface="Times New Roman" panose="02020603050405020304" pitchFamily="18" charset="0"/>
                <a:cs typeface="Times New Roman" panose="02020603050405020304" pitchFamily="18" charset="0"/>
              </a:rPr>
              <a:t>日载离此处。</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a:t>
            </a:r>
            <a:r>
              <a:rPr lang="en-US" altLang="zh-CN" sz="2400" dirty="0">
                <a:latin typeface="Times New Roman" panose="02020603050405020304" pitchFamily="18" charset="0"/>
                <a:cs typeface="Times New Roman" panose="02020603050405020304" pitchFamily="18" charset="0"/>
              </a:rPr>
              <a:t>We are pleased to confirm our cable shipping advice for today, and inform you that we have shipped you 5,000 tons of iron scrap per s.s. Pacific leaving here on May 20. </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原句中的“兹确认”是中文信函套语，可以套用英语“</a:t>
            </a:r>
            <a:r>
              <a:rPr lang="en-US" altLang="zh-CN" sz="2400" dirty="0">
                <a:latin typeface="Times New Roman" panose="02020603050405020304" pitchFamily="18" charset="0"/>
                <a:cs typeface="Times New Roman" panose="02020603050405020304" pitchFamily="18" charset="0"/>
              </a:rPr>
              <a:t>We are pleased to”</a:t>
            </a:r>
            <a:r>
              <a:rPr lang="zh-CN" altLang="en-US" sz="2400" dirty="0">
                <a:latin typeface="Times New Roman" panose="02020603050405020304" pitchFamily="18" charset="0"/>
                <a:cs typeface="Times New Roman" panose="02020603050405020304" pitchFamily="18" charset="0"/>
              </a:rPr>
              <a:t>，这是非常规范的处理方法。而且原句较长，英语译文也使用长句的处理方式。 </a:t>
            </a:r>
            <a:endParaRPr lang="zh-CN" altLang="en-US" sz="2400" dirty="0">
              <a:latin typeface="Times New Roman" panose="02020603050405020304" pitchFamily="18" charset="0"/>
              <a:cs typeface="Times New Roman" panose="02020603050405020304" pitchFamily="18" charset="0"/>
            </a:endParaRPr>
          </a:p>
          <a:p>
            <a:pPr eaLnBrk="1" hangingPunct="1"/>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2627">
                                            <p:txEl>
                                              <p:charRg st="0" end="64"/>
                                            </p:txEl>
                                          </p:spTgt>
                                        </p:tgtEl>
                                        <p:attrNameLst>
                                          <p:attrName>style.visibility</p:attrName>
                                        </p:attrNameLst>
                                      </p:cBhvr>
                                      <p:to>
                                        <p:strVal val="visible"/>
                                      </p:to>
                                    </p:set>
                                    <p:anim calcmode="lin" valueType="num">
                                      <p:cBhvr additive="base">
                                        <p:cTn id="7" dur="500" fill="hold"/>
                                        <p:tgtEl>
                                          <p:spTgt spid="282627">
                                            <p:txEl>
                                              <p:charRg st="0" end="6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2627">
                                            <p:txEl>
                                              <p:charRg st="0" end="6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2627">
                                            <p:txEl>
                                              <p:charRg st="64" end="237"/>
                                            </p:txEl>
                                          </p:spTgt>
                                        </p:tgtEl>
                                        <p:attrNameLst>
                                          <p:attrName>style.visibility</p:attrName>
                                        </p:attrNameLst>
                                      </p:cBhvr>
                                      <p:to>
                                        <p:strVal val="visible"/>
                                      </p:to>
                                    </p:set>
                                    <p:anim calcmode="lin" valueType="num">
                                      <p:cBhvr additive="base">
                                        <p:cTn id="13" dur="500" fill="hold"/>
                                        <p:tgtEl>
                                          <p:spTgt spid="282627">
                                            <p:txEl>
                                              <p:charRg st="64" end="23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2627">
                                            <p:txEl>
                                              <p:charRg st="64" end="237"/>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2627">
                                            <p:txEl>
                                              <p:charRg st="237" end="316"/>
                                            </p:txEl>
                                          </p:spTgt>
                                        </p:tgtEl>
                                        <p:attrNameLst>
                                          <p:attrName>style.visibility</p:attrName>
                                        </p:attrNameLst>
                                      </p:cBhvr>
                                      <p:to>
                                        <p:strVal val="visible"/>
                                      </p:to>
                                    </p:set>
                                    <p:anim calcmode="lin" valueType="num">
                                      <p:cBhvr additive="base">
                                        <p:cTn id="19" dur="500" fill="hold"/>
                                        <p:tgtEl>
                                          <p:spTgt spid="282627">
                                            <p:txEl>
                                              <p:charRg st="237" end="31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82627">
                                            <p:txEl>
                                              <p:charRg st="237" end="3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2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Rectangle 2"/>
          <p:cNvSpPr>
            <a:spLocks noGrp="1"/>
          </p:cNvSpPr>
          <p:nvPr>
            <p:ph type="title"/>
          </p:nvPr>
        </p:nvSpPr>
        <p:spPr>
          <a:xfrm>
            <a:off x="1992313" y="333375"/>
            <a:ext cx="8424862" cy="1143000"/>
          </a:xfrm>
        </p:spPr>
        <p:txBody>
          <a:bodyPr vert="horz" wrap="square" lIns="91440" tIns="45720" rIns="91440" bIns="45720" anchor="b" anchorCtr="0"/>
          <a:p>
            <a:pPr eaLnBrk="1" hangingPunct="1"/>
            <a:r>
              <a:rPr lang="en-US" altLang="zh-CN" sz="2800" dirty="0"/>
              <a:t> </a:t>
            </a:r>
            <a:r>
              <a:rPr lang="en-US" altLang="zh-CN" sz="2800" b="1" dirty="0"/>
              <a:t>Task III</a:t>
            </a:r>
            <a:r>
              <a:rPr lang="en-US" altLang="zh-CN" sz="2800" dirty="0"/>
              <a:t>  </a:t>
            </a:r>
            <a:r>
              <a:rPr lang="zh-CN" altLang="en-US" sz="2800" dirty="0"/>
              <a:t>完成以下练习，注意把握商务信函的语气特点。</a:t>
            </a:r>
            <a:endParaRPr lang="zh-CN" altLang="en-US" sz="2800" dirty="0"/>
          </a:p>
        </p:txBody>
      </p:sp>
      <p:sp>
        <p:nvSpPr>
          <p:cNvPr id="33795" name="Rectangle 3"/>
          <p:cNvSpPr>
            <a:spLocks noGrp="1"/>
          </p:cNvSpPr>
          <p:nvPr>
            <p:ph idx="1"/>
          </p:nvPr>
        </p:nvSpPr>
        <p:spPr>
          <a:xfrm>
            <a:off x="1882140" y="1700530"/>
            <a:ext cx="9700895" cy="4554220"/>
          </a:xfrm>
        </p:spPr>
        <p:txBody>
          <a:bodyPr vert="horz" wrap="square" lIns="91440" tIns="45720" rIns="91440" bIns="45720" anchor="t" anchorCtr="0"/>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对比以下每组内的两个句子，判断哪些句子更符合商务邮件的语气要求。</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第一组：</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1)	We have not received your payment of the balance of US $5,000.</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2)	We regret having to remind you that we have not received your payment of the balance of US $5,000.</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第二组：</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1) You have to replace the damaged goods.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2) We will appreciate it if you replace the damaged records.</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第三组：</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1) We cannot fill your order because you failed to send your check.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2) We shall be glad to fill your order as soon as we receive your check. </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7"/>
          <p:cNvSpPr>
            <a:spLocks noGrp="1"/>
          </p:cNvSpPr>
          <p:nvPr>
            <p:ph type="title"/>
          </p:nvPr>
        </p:nvSpPr>
        <p:spPr/>
        <p:txBody>
          <a:bodyPr vert="horz" wrap="square" lIns="91440" tIns="45720" rIns="91440" bIns="45720" anchor="b" anchorCtr="0"/>
          <a:p>
            <a:pPr eaLnBrk="1" hangingPunct="1">
              <a:buNone/>
            </a:pPr>
            <a:r>
              <a:rPr lang="zh-CN" altLang="en-US" sz="4400" dirty="0"/>
              <a:t>商务电子邮件</a:t>
            </a:r>
            <a:r>
              <a:rPr lang="zh-CN" altLang="en-US" sz="4400" dirty="0"/>
              <a:t>翻译</a:t>
            </a:r>
            <a:endParaRPr lang="zh-CN" altLang="en-US" sz="4400" dirty="0"/>
          </a:p>
        </p:txBody>
      </p:sp>
      <p:sp>
        <p:nvSpPr>
          <p:cNvPr id="144393" name="Rectangle 9"/>
          <p:cNvSpPr>
            <a:spLocks noChangeArrowheads="1"/>
          </p:cNvSpPr>
          <p:nvPr/>
        </p:nvSpPr>
        <p:spPr bwMode="auto">
          <a:xfrm>
            <a:off x="2424113" y="1773238"/>
            <a:ext cx="2486025"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本章概要</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2" name="Text Box 12"/>
          <p:cNvSpPr txBox="1"/>
          <p:nvPr/>
        </p:nvSpPr>
        <p:spPr>
          <a:xfrm>
            <a:off x="1991995" y="2421255"/>
            <a:ext cx="9500235" cy="2799715"/>
          </a:xfrm>
          <a:prstGeom prst="rect">
            <a:avLst/>
          </a:prstGeom>
          <a:solidFill>
            <a:schemeClr val="accent2"/>
          </a:solidFill>
          <a:ln w="9525" cap="flat" cmpd="sng">
            <a:solidFill>
              <a:schemeClr val="tx2"/>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10000"/>
              </a:lnSpc>
              <a:spcBef>
                <a:spcPct val="50000"/>
              </a:spcBef>
              <a:buClrTx/>
              <a:buSzTx/>
              <a:buFontTx/>
              <a:buNone/>
            </a:pPr>
            <a:r>
              <a:rPr lang="en-US" altLang="zh-CN" sz="2000" b="1" dirty="0"/>
              <a:t>      </a:t>
            </a:r>
            <a:r>
              <a:rPr lang="zh-CN" altLang="zh-CN" sz="2000" b="1" dirty="0"/>
              <a:t>党的十八大以来，我国对外贸易取得历史性成就，贸易大国地位进一步巩固，未来贸易仍将是我国经济高质量发展的重要动力。在加快建设贸易强国的进程中，国际商务活动会更加频繁，随着经济贸易与合作的领域不断扩大，跨国商务邮件作为合作商家之间、厂家与客户之间联系业务、沟通商情、咨询答复的主要途径和工具将受到更多重视。商务邮件是国际贸易与国际交往过程中必不可少的沟通与交流方式，得体、规范的商务邮件能与外商建立并保持良好的业务关系，甚至能避免因纠纷而产生的种种不良后果。本单元首先介绍商务邮件的格式，然后通过翻译实践让读者了解其文体特点，总结商务邮件翻译的基本原则和注意事项。</a:t>
            </a:r>
            <a:endParaRPr lang="zh-CN" altLang="zh-CN" sz="2000" b="1" dirty="0"/>
          </a:p>
        </p:txBody>
      </p:sp>
    </p:spTree>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Rectangle 3"/>
          <p:cNvSpPr>
            <a:spLocks noGrp="1"/>
          </p:cNvSpPr>
          <p:nvPr>
            <p:ph idx="1"/>
          </p:nvPr>
        </p:nvSpPr>
        <p:spPr/>
        <p:txBody>
          <a:bodyPr vert="horz" wrap="square" lIns="91440" tIns="45720" rIns="91440" bIns="45720" anchor="t" anchorCtr="0"/>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解析</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商务邮件注重传达礼貌、得体的语气。礼貌和委婉的用语可以使阅读方获得好感。委婉礼貌用语可以在拒绝对方的要求或条件时显得婉转而易于接受，而不至于破坏双方的贸易关系。由此看来，不难得出这三组句子都是第</a:t>
            </a: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）句的语气更符合商务邮件的语气要求。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Rectangle 2"/>
          <p:cNvSpPr>
            <a:spLocks noGrp="1"/>
          </p:cNvSpPr>
          <p:nvPr>
            <p:ph type="title"/>
          </p:nvPr>
        </p:nvSpPr>
        <p:spPr/>
        <p:txBody>
          <a:bodyPr vert="horz" wrap="square" lIns="91440" tIns="45720" rIns="91440" bIns="45720" anchor="b" anchorCtr="0"/>
          <a:p>
            <a:pPr eaLnBrk="1" hangingPunct="1"/>
            <a:r>
              <a:rPr lang="en-US" altLang="zh-CN" sz="3500" dirty="0"/>
              <a:t>2. </a:t>
            </a:r>
            <a:r>
              <a:rPr lang="zh-CN" altLang="en-US" sz="3500" dirty="0"/>
              <a:t>翻译以下句子，注意保持原文的语气。</a:t>
            </a:r>
            <a:endParaRPr lang="zh-CN" altLang="en-US" sz="3500" dirty="0"/>
          </a:p>
        </p:txBody>
      </p:sp>
      <p:sp>
        <p:nvSpPr>
          <p:cNvPr id="35843" name="Rectangle 3"/>
          <p:cNvSpPr>
            <a:spLocks noGrp="1"/>
          </p:cNvSpPr>
          <p:nvPr>
            <p:ph idx="1"/>
          </p:nvPr>
        </p:nvSpPr>
        <p:spPr>
          <a:xfrm>
            <a:off x="1939290" y="1700530"/>
            <a:ext cx="9497695" cy="4770120"/>
          </a:xfrm>
        </p:spPr>
        <p:txBody>
          <a:bodyPr vert="horz" wrap="square" lIns="91440" tIns="45720" rIns="91440" bIns="45720" anchor="t" anchorCtr="0"/>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）感谢贵方</a:t>
            </a:r>
            <a:r>
              <a:rPr lang="en-US" altLang="zh-CN" sz="2400"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日来邮，现附上第</a:t>
            </a:r>
            <a:r>
              <a:rPr lang="en-US" altLang="zh-CN" sz="2400" dirty="0">
                <a:latin typeface="Times New Roman" panose="02020603050405020304" pitchFamily="18" charset="0"/>
                <a:cs typeface="Times New Roman" panose="02020603050405020304" pitchFamily="18" charset="0"/>
              </a:rPr>
              <a:t>2245</a:t>
            </a:r>
            <a:r>
              <a:rPr lang="zh-CN" altLang="en-US" sz="2400" dirty="0">
                <a:latin typeface="Times New Roman" panose="02020603050405020304" pitchFamily="18" charset="0"/>
                <a:cs typeface="Times New Roman" panose="02020603050405020304" pitchFamily="18" charset="0"/>
              </a:rPr>
              <a:t>号女鞋订单。</a:t>
            </a:r>
            <a:endParaRPr lang="zh-CN" altLang="en-US" sz="2400" u="sng" dirty="0">
              <a:latin typeface="Times New Roman" panose="02020603050405020304" pitchFamily="18" charset="0"/>
              <a:cs typeface="Times New Roman" panose="02020603050405020304" pitchFamily="18" charset="0"/>
            </a:endParaRPr>
          </a:p>
          <a:p>
            <a:pPr eaLnBrk="1" hangingPunct="1">
              <a:lnSpc>
                <a:spcPct val="90000"/>
              </a:lnSpc>
              <a:buNone/>
            </a:pPr>
            <a:r>
              <a:rPr lang="zh-CN" altLang="en-US" sz="2400" u="sng"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）根据贵方</a:t>
            </a: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日来邮，我方乐意订购下列货物。</a:t>
            </a:r>
            <a:endParaRPr lang="zh-CN" altLang="en-US" sz="2400" u="sng" dirty="0">
              <a:latin typeface="Times New Roman" panose="02020603050405020304" pitchFamily="18" charset="0"/>
              <a:cs typeface="Times New Roman" panose="02020603050405020304" pitchFamily="18" charset="0"/>
            </a:endParaRPr>
          </a:p>
          <a:p>
            <a:pPr eaLnBrk="1" hangingPunct="1">
              <a:lnSpc>
                <a:spcPct val="90000"/>
              </a:lnSpc>
              <a:buNone/>
            </a:pPr>
            <a:r>
              <a:rPr lang="zh-CN" altLang="en-US" sz="2400" u="sng"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If you can accept US $275 and send us a proforma invoice, we will open a letter of credit for 1,000 sets. </a:t>
            </a:r>
            <a:endParaRPr lang="en-US" altLang="zh-CN" sz="2400" u="sng"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u="sng"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In reply to your enquiry of May 12, we regret to tell you that our cotton sweaters do not come in any size larger than 18. </a:t>
            </a:r>
            <a:endParaRPr lang="en-US" altLang="zh-CN" sz="2400" u="sng"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Rectangle 3"/>
          <p:cNvSpPr>
            <a:spLocks noGrp="1"/>
          </p:cNvSpPr>
          <p:nvPr>
            <p:ph idx="1"/>
          </p:nvPr>
        </p:nvSpPr>
        <p:spPr>
          <a:xfrm>
            <a:off x="1847850" y="1628775"/>
            <a:ext cx="9714865" cy="6453505"/>
          </a:xfrm>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解析</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在国际商务邮件中，委婉礼貌的语气还用在表达感谢、快乐、满意、道歉等语句中。要达到语句委婉，可以采用情态动词、被动语态、虚拟语气、使用</a:t>
            </a:r>
            <a:r>
              <a:rPr lang="en-US" altLang="zh-CN" sz="2000" dirty="0">
                <a:latin typeface="Times New Roman" panose="02020603050405020304" pitchFamily="18" charset="0"/>
                <a:cs typeface="Times New Roman" panose="02020603050405020304" pitchFamily="18" charset="0"/>
              </a:rPr>
              <a:t>please</a:t>
            </a:r>
            <a:r>
              <a:rPr lang="zh-CN" altLang="en-US" sz="2000" dirty="0">
                <a:latin typeface="Times New Roman" panose="02020603050405020304" pitchFamily="18" charset="0"/>
                <a:cs typeface="Times New Roman" panose="02020603050405020304" pitchFamily="18" charset="0"/>
              </a:rPr>
              <a:t>、疑问句等来表达。因此在翻译中，也要注意采用这些方式来保持原句的语气和口吻。</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Thank you for your e-mail of June 6 and we enclose our Order No. 2245 for lady’s shoes.</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With reference to your e-mail of May 6, we are pleased to place an order for the following.</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）如能接受</a:t>
            </a:r>
            <a:r>
              <a:rPr lang="en-US" altLang="zh-CN" sz="2000" dirty="0">
                <a:latin typeface="Times New Roman" panose="02020603050405020304" pitchFamily="18" charset="0"/>
                <a:cs typeface="Times New Roman" panose="02020603050405020304" pitchFamily="18" charset="0"/>
              </a:rPr>
              <a:t>275</a:t>
            </a:r>
            <a:r>
              <a:rPr lang="zh-CN" altLang="en-US" sz="2000" dirty="0">
                <a:latin typeface="Times New Roman" panose="02020603050405020304" pitchFamily="18" charset="0"/>
                <a:cs typeface="Times New Roman" panose="02020603050405020304" pitchFamily="18" charset="0"/>
              </a:rPr>
              <a:t>美元的价格并寄送形式发票，我方即开立</a:t>
            </a:r>
            <a:r>
              <a:rPr lang="en-US" altLang="zh-CN" sz="2000" dirty="0">
                <a:latin typeface="Times New Roman" panose="02020603050405020304" pitchFamily="18" charset="0"/>
                <a:cs typeface="Times New Roman" panose="02020603050405020304" pitchFamily="18" charset="0"/>
              </a:rPr>
              <a:t>1 000</a:t>
            </a:r>
            <a:r>
              <a:rPr lang="zh-CN" altLang="en-US" sz="2000" dirty="0">
                <a:latin typeface="Times New Roman" panose="02020603050405020304" pitchFamily="18" charset="0"/>
                <a:cs typeface="Times New Roman" panose="02020603050405020304" pitchFamily="18" charset="0"/>
              </a:rPr>
              <a:t>套的信用证。</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）扰贵方</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月</a:t>
            </a:r>
            <a:r>
              <a:rPr lang="en-US" altLang="zh-CN" sz="2000" dirty="0">
                <a:latin typeface="Times New Roman" panose="02020603050405020304" pitchFamily="18" charset="0"/>
                <a:cs typeface="Times New Roman" panose="02020603050405020304" pitchFamily="18" charset="0"/>
              </a:rPr>
              <a:t>12</a:t>
            </a:r>
            <a:r>
              <a:rPr lang="zh-CN" altLang="en-US" sz="2000" dirty="0">
                <a:latin typeface="Times New Roman" panose="02020603050405020304" pitchFamily="18" charset="0"/>
                <a:cs typeface="Times New Roman" panose="02020603050405020304" pitchFamily="18" charset="0"/>
              </a:rPr>
              <a:t>日来邮询问之事，我们很遗憾的奉告，我们的全棉运动服最大号为</a:t>
            </a:r>
            <a:r>
              <a:rPr lang="en-US" altLang="zh-CN" sz="2000" dirty="0">
                <a:latin typeface="Times New Roman" panose="02020603050405020304" pitchFamily="18" charset="0"/>
                <a:cs typeface="Times New Roman" panose="02020603050405020304" pitchFamily="18" charset="0"/>
              </a:rPr>
              <a:t>18</a:t>
            </a:r>
            <a:r>
              <a:rPr lang="zh-CN" altLang="en-US" sz="2000" dirty="0">
                <a:latin typeface="Times New Roman" panose="02020603050405020304" pitchFamily="18" charset="0"/>
                <a:cs typeface="Times New Roman" panose="02020603050405020304" pitchFamily="18" charset="0"/>
              </a:rPr>
              <a:t>号。</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Rectangle 2"/>
          <p:cNvSpPr>
            <a:spLocks noGrp="1"/>
          </p:cNvSpPr>
          <p:nvPr>
            <p:ph type="title"/>
          </p:nvPr>
        </p:nvSpPr>
        <p:spPr/>
        <p:txBody>
          <a:bodyPr vert="horz" wrap="square" lIns="91440" tIns="45720" rIns="91440" bIns="45720" anchor="b" anchorCtr="0"/>
          <a:p>
            <a:pPr eaLnBrk="1" hangingPunct="1"/>
            <a:r>
              <a:rPr lang="en-US" altLang="zh-CN" b="1" dirty="0"/>
              <a:t>§ PART FOUR </a:t>
            </a:r>
            <a:r>
              <a:rPr lang="zh-CN" altLang="en-US" dirty="0"/>
              <a:t>讨论：</a:t>
            </a:r>
            <a:endParaRPr lang="zh-CN" altLang="en-US" dirty="0"/>
          </a:p>
        </p:txBody>
      </p:sp>
      <p:sp>
        <p:nvSpPr>
          <p:cNvPr id="37891" name="Rectangle 3"/>
          <p:cNvSpPr>
            <a:spLocks noGrp="1"/>
          </p:cNvSpPr>
          <p:nvPr>
            <p:ph idx="1"/>
          </p:nvPr>
        </p:nvSpPr>
        <p:spPr>
          <a:xfrm>
            <a:off x="6456045" y="2061210"/>
            <a:ext cx="3824288" cy="2952750"/>
          </a:xfrm>
        </p:spPr>
        <p:txBody>
          <a:bodyPr vert="horz" wrap="square" lIns="91440" tIns="45720" rIns="91440" bIns="45720" anchor="t" anchorCtr="0"/>
          <a:p>
            <a:pPr eaLnBrk="1" hangingPunct="1"/>
            <a:r>
              <a:rPr lang="zh-CN" altLang="en-US" sz="2400" dirty="0">
                <a:latin typeface="Times New Roman" panose="02020603050405020304" pitchFamily="18" charset="0"/>
                <a:cs typeface="Times New Roman" panose="02020603050405020304" pitchFamily="18" charset="0"/>
              </a:rPr>
              <a:t>讨论：通过上述翻译任务，你认为翻译商务电子邮件需要注意哪些事项？同时可以采取哪些翻译策略 </a:t>
            </a:r>
            <a:r>
              <a:rPr lang="en-US" altLang="zh-CN" sz="2400" dirty="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p:txBody>
      </p:sp>
      <p:pic>
        <p:nvPicPr>
          <p:cNvPr id="37892" name="Picture 6" descr="MP900422122[1]"/>
          <p:cNvPicPr>
            <a:picLocks noChangeAspect="1"/>
          </p:cNvPicPr>
          <p:nvPr/>
        </p:nvPicPr>
        <p:blipFill>
          <a:blip r:embed="rId1"/>
          <a:stretch>
            <a:fillRect/>
          </a:stretch>
        </p:blipFill>
        <p:spPr>
          <a:xfrm>
            <a:off x="2351723" y="2060893"/>
            <a:ext cx="3600450" cy="2371725"/>
          </a:xfrm>
          <a:prstGeom prst="rect">
            <a:avLst/>
          </a:prstGeom>
          <a:noFill/>
          <a:ln w="9525">
            <a:noFill/>
          </a:ln>
        </p:spPr>
      </p:pic>
    </p:spTree>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Rectangle 2"/>
          <p:cNvSpPr>
            <a:spLocks noGrp="1"/>
          </p:cNvSpPr>
          <p:nvPr>
            <p:ph type="title"/>
          </p:nvPr>
        </p:nvSpPr>
        <p:spPr/>
        <p:txBody>
          <a:bodyPr vert="horz" wrap="square" lIns="91440" tIns="45720" rIns="91440" bIns="45720" anchor="b" anchorCtr="0"/>
          <a:p>
            <a:pPr eaLnBrk="1" hangingPunct="1"/>
            <a:r>
              <a:rPr lang="en-US" altLang="zh-CN" b="1" dirty="0"/>
              <a:t>I.</a:t>
            </a:r>
            <a:r>
              <a:rPr lang="zh-CN" altLang="en-US" dirty="0"/>
              <a:t>商务信函翻译总结</a:t>
            </a:r>
            <a:endParaRPr lang="zh-CN" altLang="en-US" dirty="0"/>
          </a:p>
        </p:txBody>
      </p:sp>
      <p:sp>
        <p:nvSpPr>
          <p:cNvPr id="38915" name="Rectangle 3"/>
          <p:cNvSpPr>
            <a:spLocks noGrp="1"/>
          </p:cNvSpPr>
          <p:nvPr>
            <p:ph idx="1"/>
          </p:nvPr>
        </p:nvSpPr>
        <p:spPr/>
        <p:txBody>
          <a:bodyPr vert="horz" wrap="square" lIns="91440" tIns="45720" rIns="91440" bIns="45720" anchor="t" anchorCtr="0"/>
          <a:p>
            <a:pPr eaLnBrk="1" hangingPunct="1"/>
            <a:r>
              <a:rPr lang="zh-CN" altLang="en-US" sz="2400" dirty="0"/>
              <a:t>本单元从商务电子邮件的定义和格式谈起，讲述了商务电邮</a:t>
            </a:r>
            <a:r>
              <a:rPr lang="zh-CN" altLang="en-US" sz="2400" dirty="0"/>
              <a:t>的词汇、句式和语气特点。现将商务邮件翻译的原则和技巧进行归纳，见下页表格。</a:t>
            </a:r>
            <a:endParaRPr lang="zh-CN" altLang="en-US" sz="2400" dirty="0"/>
          </a:p>
        </p:txBody>
      </p:sp>
      <p:pic>
        <p:nvPicPr>
          <p:cNvPr id="38916" name="Picture 4" descr="Img227837360"/>
          <p:cNvPicPr>
            <a:picLocks noChangeAspect="1"/>
          </p:cNvPicPr>
          <p:nvPr/>
        </p:nvPicPr>
        <p:blipFill>
          <a:blip r:embed="rId1"/>
          <a:stretch>
            <a:fillRect/>
          </a:stretch>
        </p:blipFill>
        <p:spPr>
          <a:xfrm>
            <a:off x="3216275" y="3716338"/>
            <a:ext cx="3241675" cy="2090737"/>
          </a:xfrm>
          <a:prstGeom prst="rect">
            <a:avLst/>
          </a:prstGeom>
          <a:noFill/>
          <a:ln w="9525">
            <a:noFill/>
          </a:ln>
        </p:spPr>
      </p:pic>
    </p:spTree>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Rectangle 2"/>
          <p:cNvSpPr>
            <a:spLocks noGrp="1"/>
          </p:cNvSpPr>
          <p:nvPr>
            <p:ph type="title"/>
          </p:nvPr>
        </p:nvSpPr>
        <p:spPr/>
        <p:txBody>
          <a:bodyPr vert="horz" wrap="square" lIns="91440" tIns="45720" rIns="91440" bIns="45720" anchor="b" anchorCtr="0"/>
          <a:p>
            <a:pPr eaLnBrk="1" hangingPunct="1">
              <a:buNone/>
            </a:pPr>
            <a:r>
              <a:rPr lang="zh-CN" altLang="en-US" dirty="0"/>
              <a:t>商务邮件</a:t>
            </a:r>
            <a:r>
              <a:rPr lang="zh-CN" altLang="en-US" dirty="0"/>
              <a:t>的语言特点与翻译技巧 </a:t>
            </a:r>
            <a:endParaRPr lang="zh-CN" altLang="en-US" dirty="0"/>
          </a:p>
        </p:txBody>
      </p:sp>
      <p:graphicFrame>
        <p:nvGraphicFramePr>
          <p:cNvPr id="190757" name="Group 293"/>
          <p:cNvGraphicFramePr>
            <a:graphicFrameLocks noGrp="1"/>
          </p:cNvGraphicFramePr>
          <p:nvPr>
            <p:ph type="tbl" idx="1"/>
            <p:custDataLst>
              <p:tags r:id="rId1"/>
            </p:custDataLst>
          </p:nvPr>
        </p:nvGraphicFramePr>
        <p:xfrm>
          <a:off x="1849120" y="1654810"/>
          <a:ext cx="9702165" cy="3623310"/>
        </p:xfrm>
        <a:graphic>
          <a:graphicData uri="http://schemas.openxmlformats.org/drawingml/2006/table">
            <a:tbl>
              <a:tblPr/>
              <a:tblGrid>
                <a:gridCol w="2541270"/>
                <a:gridCol w="7160895"/>
              </a:tblGrid>
              <a:tr h="398780">
                <a:tc rowSpan="4">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商务邮件的语言特点</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用词恰当：尽量使用客气、礼貌、正式、严谨、专业的词汇</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8" marB="45708"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104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句式规范：注意长句或分词短语、不定式短语、独立主格、插入语等的使用，尽量使译文句子符合句式规范</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8" marB="4570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4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语气贴切：措辞委婉、礼貌得体</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8" marB="4570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4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选词准确：选用庄重规范的词语</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8" marB="4570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40">
                <a:tc rowSpan="3">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商务邮件的翻译技巧</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08" marB="45708"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拆句法：翻译复杂句时可先拆句，然后根据逻辑关系进行组合</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8" marB="45708"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24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套译法：找到目的语相应的套语</a:t>
                      </a:r>
                      <a:endParaRPr kumimoji="0" lang="zh-CN" altLang="en-US" sz="20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8" marB="4570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3853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语气移植：采用情态动词、被动语态、虚拟语气、使用</a:t>
                      </a:r>
                      <a:r>
                        <a:rPr kumimoji="0" lang="en-US" altLang="zh-CN"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please</a:t>
                      </a:r>
                      <a:r>
                        <a:rPr kumimoji="0" lang="zh-CN" altLang="en-US" sz="20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、疑问句等来表达礼貌、委婉的语气</a:t>
                      </a:r>
                      <a:endParaRPr kumimoji="0" lang="zh-CN" altLang="en-US" sz="20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08" marB="4570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Rectangle 2"/>
          <p:cNvSpPr>
            <a:spLocks noGrp="1"/>
          </p:cNvSpPr>
          <p:nvPr>
            <p:ph type="title"/>
          </p:nvPr>
        </p:nvSpPr>
        <p:spPr/>
        <p:txBody>
          <a:bodyPr vert="horz" wrap="square" lIns="91440" tIns="45720" rIns="91440" bIns="45720" anchor="b" anchorCtr="0"/>
          <a:p>
            <a:pPr eaLnBrk="1" hangingPunct="1"/>
            <a:r>
              <a:rPr lang="en-US" altLang="zh-CN" b="1" dirty="0"/>
              <a:t>II.</a:t>
            </a:r>
            <a:r>
              <a:rPr lang="en-US" altLang="zh-CN" dirty="0"/>
              <a:t> </a:t>
            </a:r>
            <a:r>
              <a:rPr lang="zh-CN" altLang="en-US" dirty="0"/>
              <a:t>商务邮件翻译余论 </a:t>
            </a:r>
            <a:endParaRPr lang="zh-CN" altLang="en-US" dirty="0"/>
          </a:p>
        </p:txBody>
      </p:sp>
      <p:sp>
        <p:nvSpPr>
          <p:cNvPr id="40963" name="Rectangle 3"/>
          <p:cNvSpPr>
            <a:spLocks noGrp="1"/>
          </p:cNvSpPr>
          <p:nvPr>
            <p:ph idx="1"/>
          </p:nvPr>
        </p:nvSpPr>
        <p:spPr>
          <a:xfrm>
            <a:off x="2279650" y="1701165"/>
            <a:ext cx="9152890" cy="4194175"/>
          </a:xfrm>
        </p:spPr>
        <p:txBody>
          <a:bodyPr vert="horz" wrap="square" lIns="91440" tIns="45720" rIns="91440" bIns="45720" anchor="t" anchorCtr="0"/>
          <a:p>
            <a:pPr eaLnBrk="1" hangingPunct="1"/>
            <a:r>
              <a:rPr lang="en-US" altLang="zh-CN" sz="2400" dirty="0">
                <a:latin typeface="Times New Roman" panose="02020603050405020304" pitchFamily="18" charset="0"/>
                <a:cs typeface="Times New Roman" panose="02020603050405020304" pitchFamily="18" charset="0"/>
              </a:rPr>
              <a:t>1. </a:t>
            </a:r>
            <a:r>
              <a:rPr lang="zh-CN" altLang="en-US" sz="2400" dirty="0">
                <a:latin typeface="Times New Roman" panose="02020603050405020304" pitchFamily="18" charset="0"/>
                <a:cs typeface="Times New Roman" panose="02020603050405020304" pitchFamily="18" charset="0"/>
              </a:rPr>
              <a:t>商务邮件翻译技巧 </a:t>
            </a:r>
            <a:endParaRPr lang="zh-CN" altLang="en-US" sz="2400" dirty="0">
              <a:latin typeface="Times New Roman" panose="02020603050405020304" pitchFamily="18" charset="0"/>
              <a:cs typeface="Times New Roman" panose="02020603050405020304" pitchFamily="18" charset="0"/>
            </a:endParaRPr>
          </a:p>
          <a:p>
            <a:pPr eaLnBrk="1" hangingPunct="1"/>
            <a:r>
              <a:rPr lang="zh-CN" altLang="en-US" sz="2400" dirty="0">
                <a:latin typeface="Times New Roman" panose="02020603050405020304" pitchFamily="18" charset="0"/>
                <a:cs typeface="Times New Roman" panose="02020603050405020304" pitchFamily="18" charset="0"/>
              </a:rPr>
              <a:t>商务信函翻译过程中，可能采用各种翻译技巧，使其译文忠实、通顺、准确、清楚。比如：</a:t>
            </a:r>
            <a:endParaRPr lang="zh-CN" altLang="en-US" sz="2400" dirty="0">
              <a:latin typeface="Times New Roman" panose="02020603050405020304" pitchFamily="18" charset="0"/>
              <a:cs typeface="Times New Roman" panose="02020603050405020304" pitchFamily="18" charset="0"/>
            </a:endParaRPr>
          </a:p>
          <a:p>
            <a:pPr eaLnBrk="1" hangingPunct="1"/>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Attached please find the price list and catalogue of this season. Would you be kind enough to study them and inform us your requirements for the coming season?  </a:t>
            </a:r>
            <a:endParaRPr lang="en-US" altLang="zh-CN" sz="2400" dirty="0">
              <a:latin typeface="Times New Roman" panose="02020603050405020304" pitchFamily="18" charset="0"/>
              <a:cs typeface="Times New Roman" panose="02020603050405020304" pitchFamily="18" charset="0"/>
            </a:endParaRPr>
          </a:p>
          <a:p>
            <a:pPr eaLnBrk="1" hangingPunct="1"/>
            <a:r>
              <a:rPr lang="zh-CN" altLang="en-US" sz="2400" dirty="0">
                <a:latin typeface="Times New Roman" panose="02020603050405020304" pitchFamily="18" charset="0"/>
                <a:cs typeface="Times New Roman" panose="02020603050405020304" pitchFamily="18" charset="0"/>
              </a:rPr>
              <a:t>译文：随邮附上我方本季产品目录及价格单。阅后请告诉我方贵方对下一季节产品的要求好吗？</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Rectangle 3"/>
          <p:cNvSpPr>
            <a:spLocks noGrp="1"/>
          </p:cNvSpPr>
          <p:nvPr>
            <p:ph idx="1"/>
          </p:nvPr>
        </p:nvSpPr>
        <p:spPr/>
        <p:txBody>
          <a:bodyPr vert="horz" wrap="square" lIns="91440" tIns="45720" rIns="91440" bIns="45720" anchor="t" anchorCtr="0"/>
          <a:p>
            <a:pPr eaLnBrk="1" hangingPunct="1"/>
            <a:r>
              <a:rPr lang="zh-CN" altLang="en-US" sz="2400" dirty="0">
                <a:latin typeface="Times New Roman" panose="02020603050405020304" pitchFamily="18" charset="0"/>
                <a:cs typeface="Times New Roman" panose="02020603050405020304" pitchFamily="18" charset="0"/>
              </a:rPr>
              <a:t>本句中原文使用非常委婉客气的结构“</a:t>
            </a:r>
            <a:r>
              <a:rPr lang="en-US" altLang="zh-CN" sz="2400" dirty="0">
                <a:latin typeface="Times New Roman" panose="02020603050405020304" pitchFamily="18" charset="0"/>
                <a:cs typeface="Times New Roman" panose="02020603050405020304" pitchFamily="18" charset="0"/>
              </a:rPr>
              <a:t>Would you be kind enough to”</a:t>
            </a:r>
            <a:r>
              <a:rPr lang="zh-CN" altLang="en-US" sz="2400" dirty="0">
                <a:latin typeface="Times New Roman" panose="02020603050405020304" pitchFamily="18" charset="0"/>
                <a:cs typeface="Times New Roman" panose="02020603050405020304" pitchFamily="18" charset="0"/>
              </a:rPr>
              <a:t>，翻译成汉语时尽量维持原文语气，使用了“贵方”，以示尊重。商务信函翻译还可以灵活应用拆译法、增词法等翻译方法，比如：</a:t>
            </a:r>
            <a:endParaRPr lang="zh-CN" altLang="en-US" sz="2400" dirty="0">
              <a:latin typeface="Times New Roman" panose="02020603050405020304" pitchFamily="18" charset="0"/>
              <a:cs typeface="Times New Roman" panose="02020603050405020304" pitchFamily="18" charset="0"/>
            </a:endParaRPr>
          </a:p>
          <a:p>
            <a:pPr eaLnBrk="1" hangingPunct="1"/>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We look forward to your quotations for the arts and crafts which we are interested in. </a:t>
            </a:r>
            <a:endParaRPr lang="en-US" altLang="zh-CN" sz="2400" dirty="0">
              <a:latin typeface="Times New Roman" panose="02020603050405020304" pitchFamily="18" charset="0"/>
              <a:cs typeface="Times New Roman" panose="02020603050405020304" pitchFamily="18" charset="0"/>
            </a:endParaRPr>
          </a:p>
          <a:p>
            <a:pPr eaLnBrk="1" hangingPunct="1"/>
            <a:r>
              <a:rPr lang="zh-CN" altLang="en-US" sz="2400" dirty="0">
                <a:latin typeface="Times New Roman" panose="02020603050405020304" pitchFamily="18" charset="0"/>
                <a:cs typeface="Times New Roman" panose="02020603050405020304" pitchFamily="18" charset="0"/>
              </a:rPr>
              <a:t>译文：我方对贵公司工艺品很感兴趣，期待报价。</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内容占位符 2"/>
          <p:cNvSpPr>
            <a:spLocks noGrp="1"/>
          </p:cNvSpPr>
          <p:nvPr>
            <p:ph idx="1"/>
          </p:nvPr>
        </p:nvSpPr>
        <p:spPr>
          <a:xfrm>
            <a:off x="1847850" y="1628775"/>
            <a:ext cx="9641840" cy="4114800"/>
          </a:xfrm>
        </p:spPr>
        <p:txBody>
          <a:bodyPr vert="horz" wrap="square" lIns="91440" tIns="45720" rIns="91440" bIns="45720" anchor="t" anchorCtr="0"/>
          <a:p>
            <a:pPr eaLnBrk="1" hangingPunct="1">
              <a:lnSpc>
                <a:spcPct val="110000"/>
              </a:lnSpc>
            </a:pPr>
            <a:r>
              <a:rPr lang="zh-CN" altLang="en-US" sz="2400" dirty="0">
                <a:latin typeface="Times New Roman" panose="02020603050405020304" pitchFamily="18" charset="0"/>
                <a:cs typeface="Times New Roman" panose="02020603050405020304" pitchFamily="18" charset="0"/>
              </a:rPr>
              <a:t>［例</a:t>
            </a:r>
            <a:r>
              <a:rPr lang="en-US" altLang="zh-CN" sz="2400"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We are pleased to advise you that your order No. 1245 dated October 1, 2023 has now been put on the No. 888 Guangzhou-Bangkok express. Enclosed is consignment note No. 20231001 which should be presented on collection. Thank you for your order.</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latin typeface="Times New Roman" panose="02020603050405020304" pitchFamily="18" charset="0"/>
                <a:cs typeface="Times New Roman" panose="02020603050405020304" pitchFamily="18" charset="0"/>
              </a:rPr>
              <a:t>译文：我方很高兴通知贵方，你方</a:t>
            </a:r>
            <a:r>
              <a:rPr lang="en-US" altLang="zh-CN" sz="2400" dirty="0">
                <a:latin typeface="Times New Roman" panose="02020603050405020304" pitchFamily="18" charset="0"/>
                <a:cs typeface="Times New Roman" panose="02020603050405020304" pitchFamily="18" charset="0"/>
              </a:rPr>
              <a:t>2023</a:t>
            </a:r>
            <a:r>
              <a:rPr lang="zh-CN" altLang="en-US" sz="2400" dirty="0">
                <a:latin typeface="Times New Roman" panose="02020603050405020304" pitchFamily="18" charset="0"/>
                <a:cs typeface="Times New Roman" panose="02020603050405020304" pitchFamily="18" charset="0"/>
              </a:rPr>
              <a:t>年</a:t>
            </a:r>
            <a:r>
              <a:rPr lang="en-US" altLang="zh-CN" sz="2400"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日</a:t>
            </a:r>
            <a:r>
              <a:rPr lang="en-US" altLang="zh-CN" sz="2400" dirty="0">
                <a:latin typeface="Times New Roman" panose="02020603050405020304" pitchFamily="18" charset="0"/>
                <a:cs typeface="Times New Roman" panose="02020603050405020304" pitchFamily="18" charset="0"/>
              </a:rPr>
              <a:t>1245</a:t>
            </a:r>
            <a:r>
              <a:rPr lang="zh-CN" altLang="en-US" sz="2400" dirty="0">
                <a:latin typeface="Times New Roman" panose="02020603050405020304" pitchFamily="18" charset="0"/>
                <a:cs typeface="Times New Roman" panose="02020603050405020304" pitchFamily="18" charset="0"/>
              </a:rPr>
              <a:t>号订单所订货物已由</a:t>
            </a:r>
            <a:r>
              <a:rPr lang="en-US" altLang="zh-CN" sz="2400" dirty="0">
                <a:latin typeface="Times New Roman" panose="02020603050405020304" pitchFamily="18" charset="0"/>
                <a:cs typeface="Times New Roman" panose="02020603050405020304" pitchFamily="18" charset="0"/>
              </a:rPr>
              <a:t>888</a:t>
            </a:r>
            <a:r>
              <a:rPr lang="zh-CN" altLang="en-US" sz="2400" dirty="0">
                <a:latin typeface="Times New Roman" panose="02020603050405020304" pitchFamily="18" charset="0"/>
                <a:cs typeface="Times New Roman" panose="02020603050405020304" pitchFamily="18" charset="0"/>
              </a:rPr>
              <a:t>号广州至曼谷快车装运，随函附上</a:t>
            </a:r>
            <a:r>
              <a:rPr lang="en-US" altLang="zh-CN" sz="2400" dirty="0">
                <a:latin typeface="Times New Roman" panose="02020603050405020304" pitchFamily="18" charset="0"/>
                <a:cs typeface="Times New Roman" panose="02020603050405020304" pitchFamily="18" charset="0"/>
              </a:rPr>
              <a:t>20231001</a:t>
            </a:r>
            <a:r>
              <a:rPr lang="zh-CN" altLang="en-US" sz="2400" dirty="0">
                <a:latin typeface="Times New Roman" panose="02020603050405020304" pitchFamily="18" charset="0"/>
                <a:cs typeface="Times New Roman" panose="02020603050405020304" pitchFamily="18" charset="0"/>
              </a:rPr>
              <a:t>号发货通知书，提货时请出示。感谢贵方订购。</a:t>
            </a:r>
            <a:endParaRPr lang="zh-CN" altLang="en-US" sz="2400" dirty="0">
              <a:latin typeface="Times New Roman" panose="02020603050405020304" pitchFamily="18" charset="0"/>
              <a:cs typeface="Times New Roman" panose="02020603050405020304" pitchFamily="18" charset="0"/>
            </a:endParaRPr>
          </a:p>
          <a:p>
            <a:pPr eaLnBrk="1" hangingPunct="1"/>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5" name="内容占位符 2"/>
          <p:cNvSpPr>
            <a:spLocks noGrp="1"/>
          </p:cNvSpPr>
          <p:nvPr>
            <p:ph idx="1"/>
          </p:nvPr>
        </p:nvSpPr>
        <p:spPr>
          <a:xfrm>
            <a:off x="1703705" y="1628775"/>
            <a:ext cx="9893300" cy="4114800"/>
          </a:xfrm>
        </p:spPr>
        <p:txBody>
          <a:bodyPr vert="horz" wrap="square" lIns="91440" tIns="45720" rIns="91440" bIns="45720" anchor="t" anchorCtr="0"/>
          <a:p>
            <a:pPr eaLnBrk="1" hangingPunct="1"/>
            <a:r>
              <a:rPr lang="zh-CN" altLang="zh-CN" sz="2400" dirty="0">
                <a:latin typeface="Times New Roman" panose="02020603050405020304" pitchFamily="18" charset="0"/>
                <a:cs typeface="Times New Roman" panose="02020603050405020304" pitchFamily="18" charset="0"/>
              </a:rPr>
              <a:t>［例</a:t>
            </a:r>
            <a:r>
              <a:rPr lang="en-US" altLang="zh-CN" sz="2400" dirty="0">
                <a:latin typeface="Times New Roman" panose="02020603050405020304" pitchFamily="18" charset="0"/>
                <a:cs typeface="Times New Roman" panose="02020603050405020304" pitchFamily="18" charset="0"/>
              </a:rPr>
              <a:t>4</a:t>
            </a:r>
            <a:r>
              <a:rPr lang="zh-CN" altLang="zh-CN"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We want to notice you that prices of copier parts and components have gone up steadily since the second half of the year. Though we have tried hard to keep our quotations down, we are afraid the margin for keeping on going like this will not last long. Therefore, we suggest that you will let us have your order before further rises in costs, which will lead to a raise in prices very soon unavoidably. </a:t>
            </a:r>
            <a:endParaRPr lang="zh-CN" altLang="zh-CN" sz="2400" dirty="0">
              <a:latin typeface="Times New Roman" panose="02020603050405020304" pitchFamily="18" charset="0"/>
              <a:cs typeface="Times New Roman" panose="02020603050405020304" pitchFamily="18" charset="0"/>
            </a:endParaRPr>
          </a:p>
          <a:p>
            <a:pPr eaLnBrk="1" hangingPunct="1"/>
            <a:r>
              <a:rPr lang="zh-CN" altLang="zh-CN" sz="2400" dirty="0">
                <a:latin typeface="Times New Roman" panose="02020603050405020304" pitchFamily="18" charset="0"/>
                <a:cs typeface="Times New Roman" panose="02020603050405020304" pitchFamily="18" charset="0"/>
              </a:rPr>
              <a:t>译文：我方想通知贵方，自下半年以来，复印机的零部件价格一直不断上涨。尽管我方尽量压低报价，但恐怕这种情况不会维持太久。因此，建议贵方在零部件再次涨价，并不可避免地引起成品涨价之前便向我方订货。</a:t>
            </a:r>
            <a:endParaRPr lang="zh-CN" altLang="zh-CN" sz="2400" dirty="0">
              <a:latin typeface="Times New Roman" panose="02020603050405020304" pitchFamily="18" charset="0"/>
              <a:cs typeface="Times New Roman" panose="02020603050405020304" pitchFamily="18" charset="0"/>
            </a:endParaRPr>
          </a:p>
          <a:p>
            <a:pPr eaLnBrk="1" hangingPunct="1"/>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2"/>
          <p:cNvSpPr>
            <a:spLocks noGrp="1"/>
          </p:cNvSpPr>
          <p:nvPr>
            <p:ph type="title"/>
          </p:nvPr>
        </p:nvSpPr>
        <p:spPr/>
        <p:txBody>
          <a:bodyPr vert="horz" wrap="square" lIns="91440" tIns="45720" rIns="91440" bIns="45720" anchor="b" anchorCtr="0"/>
          <a:p>
            <a:pPr eaLnBrk="1" hangingPunct="1">
              <a:buNone/>
            </a:pPr>
            <a:r>
              <a:rPr lang="zh-CN" altLang="en-US" sz="4400" dirty="0"/>
              <a:t>商务电子邮件</a:t>
            </a:r>
            <a:r>
              <a:rPr lang="zh-CN" altLang="en-US" sz="4400" dirty="0"/>
              <a:t>翻译</a:t>
            </a:r>
            <a:endParaRPr lang="zh-CN" altLang="en-US" sz="4400" dirty="0"/>
          </a:p>
        </p:txBody>
      </p:sp>
      <p:sp>
        <p:nvSpPr>
          <p:cNvPr id="143364" name="Rectangle 4"/>
          <p:cNvSpPr>
            <a:spLocks noChangeArrowheads="1"/>
          </p:cNvSpPr>
          <p:nvPr/>
        </p:nvSpPr>
        <p:spPr bwMode="auto">
          <a:xfrm>
            <a:off x="2782888" y="1844675"/>
            <a:ext cx="1944688"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本章重点</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8196" name="Text Box 5"/>
          <p:cNvSpPr txBox="1"/>
          <p:nvPr/>
        </p:nvSpPr>
        <p:spPr>
          <a:xfrm>
            <a:off x="3539173" y="2492693"/>
            <a:ext cx="5113337" cy="1260475"/>
          </a:xfrm>
          <a:prstGeom prst="rect">
            <a:avLst/>
          </a:prstGeom>
          <a:solidFill>
            <a:schemeClr val="accent2"/>
          </a:solidFill>
          <a:ln w="9525" cap="flat" cmpd="sng">
            <a:solidFill>
              <a:schemeClr val="tx2"/>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nSpc>
                <a:spcPct val="80000"/>
              </a:lnSpc>
              <a:buNone/>
            </a:pPr>
            <a:r>
              <a:rPr lang="en-US" altLang="zh-CN" sz="2000" b="1" dirty="0">
                <a:latin typeface="Times New Roman" panose="02020603050405020304" pitchFamily="18" charset="0"/>
                <a:cs typeface="Times New Roman" panose="02020603050405020304" pitchFamily="18" charset="0"/>
              </a:rPr>
              <a:t>1. </a:t>
            </a:r>
            <a:r>
              <a:rPr lang="zh-CN" altLang="zh-CN" sz="2000" b="1" dirty="0">
                <a:latin typeface="Times New Roman" panose="02020603050405020304" pitchFamily="18" charset="0"/>
                <a:cs typeface="Times New Roman" panose="02020603050405020304" pitchFamily="18" charset="0"/>
              </a:rPr>
              <a:t>了解商务邮件格式；</a:t>
            </a:r>
            <a:endParaRPr lang="zh-CN" altLang="zh-CN" sz="2000" b="1" dirty="0">
              <a:latin typeface="Times New Roman" panose="02020603050405020304" pitchFamily="18" charset="0"/>
              <a:cs typeface="Times New Roman" panose="02020603050405020304" pitchFamily="18" charset="0"/>
            </a:endParaRPr>
          </a:p>
          <a:p>
            <a:pPr marL="0" lvl="0" indent="0">
              <a:lnSpc>
                <a:spcPct val="80000"/>
              </a:lnSpc>
              <a:buNone/>
            </a:pPr>
            <a:r>
              <a:rPr lang="en-US" altLang="zh-CN" sz="2000" b="1" dirty="0">
                <a:latin typeface="Times New Roman" panose="02020603050405020304" pitchFamily="18" charset="0"/>
                <a:cs typeface="Times New Roman" panose="02020603050405020304" pitchFamily="18" charset="0"/>
              </a:rPr>
              <a:t>2. </a:t>
            </a:r>
            <a:r>
              <a:rPr lang="zh-CN" altLang="zh-CN" sz="2000" b="1" dirty="0">
                <a:latin typeface="Times New Roman" panose="02020603050405020304" pitchFamily="18" charset="0"/>
                <a:cs typeface="Times New Roman" panose="02020603050405020304" pitchFamily="18" charset="0"/>
              </a:rPr>
              <a:t>了解商务邮件篇章结构；</a:t>
            </a:r>
            <a:endParaRPr lang="zh-CN" altLang="zh-CN" sz="2000" b="1" dirty="0">
              <a:latin typeface="Times New Roman" panose="02020603050405020304" pitchFamily="18" charset="0"/>
              <a:cs typeface="Times New Roman" panose="02020603050405020304" pitchFamily="18" charset="0"/>
            </a:endParaRPr>
          </a:p>
          <a:p>
            <a:pPr marL="0" lvl="0" indent="0">
              <a:lnSpc>
                <a:spcPct val="80000"/>
              </a:lnSpc>
              <a:buNone/>
            </a:pPr>
            <a:r>
              <a:rPr lang="en-US" altLang="zh-CN" sz="2000" b="1" dirty="0">
                <a:latin typeface="Times New Roman" panose="02020603050405020304" pitchFamily="18" charset="0"/>
                <a:cs typeface="Times New Roman" panose="02020603050405020304" pitchFamily="18" charset="0"/>
              </a:rPr>
              <a:t>3. </a:t>
            </a:r>
            <a:r>
              <a:rPr lang="zh-CN" altLang="zh-CN" sz="2000" b="1" dirty="0">
                <a:latin typeface="Times New Roman" panose="02020603050405020304" pitchFamily="18" charset="0"/>
                <a:cs typeface="Times New Roman" panose="02020603050405020304" pitchFamily="18" charset="0"/>
              </a:rPr>
              <a:t>掌握商务邮件的文体特点及翻译技巧；</a:t>
            </a:r>
            <a:endParaRPr lang="zh-CN" altLang="zh-CN" sz="2000" b="1" dirty="0">
              <a:latin typeface="Times New Roman" panose="02020603050405020304" pitchFamily="18" charset="0"/>
              <a:cs typeface="Times New Roman" panose="02020603050405020304" pitchFamily="18" charset="0"/>
            </a:endParaRPr>
          </a:p>
          <a:p>
            <a:pPr marL="0" lvl="0" indent="0">
              <a:lnSpc>
                <a:spcPct val="80000"/>
              </a:lnSpc>
              <a:buNone/>
            </a:pPr>
            <a:r>
              <a:rPr lang="en-US" altLang="zh-CN" sz="2000" b="1" dirty="0">
                <a:latin typeface="Times New Roman" panose="02020603050405020304" pitchFamily="18" charset="0"/>
                <a:cs typeface="Times New Roman" panose="02020603050405020304" pitchFamily="18" charset="0"/>
              </a:rPr>
              <a:t>4. </a:t>
            </a:r>
            <a:r>
              <a:rPr lang="zh-CN" altLang="zh-CN" sz="2000" b="1" dirty="0">
                <a:latin typeface="Times New Roman" panose="02020603050405020304" pitchFamily="18" charset="0"/>
                <a:cs typeface="Times New Roman" panose="02020603050405020304" pitchFamily="18" charset="0"/>
              </a:rPr>
              <a:t>掌握商务翻译中正反交替翻译技巧。</a:t>
            </a:r>
            <a:endParaRPr lang="zh-CN" altLang="en-US" sz="3200" b="1" dirty="0">
              <a:latin typeface="Times New Roman" panose="02020603050405020304" pitchFamily="18" charset="0"/>
              <a:cs typeface="Times New Roman" panose="02020603050405020304" pitchFamily="18" charset="0"/>
            </a:endParaRPr>
          </a:p>
        </p:txBody>
      </p:sp>
      <p:sp>
        <p:nvSpPr>
          <p:cNvPr id="143366" name="Rectangle 6"/>
          <p:cNvSpPr>
            <a:spLocks noChangeArrowheads="1"/>
          </p:cNvSpPr>
          <p:nvPr/>
        </p:nvSpPr>
        <p:spPr bwMode="auto">
          <a:xfrm>
            <a:off x="2927350" y="4005263"/>
            <a:ext cx="1511300" cy="431800"/>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本章难点</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8198" name="Text Box 7"/>
          <p:cNvSpPr txBox="1"/>
          <p:nvPr/>
        </p:nvSpPr>
        <p:spPr>
          <a:xfrm>
            <a:off x="3503930" y="4653280"/>
            <a:ext cx="5196840" cy="398780"/>
          </a:xfrm>
          <a:prstGeom prst="rect">
            <a:avLst/>
          </a:prstGeom>
          <a:solidFill>
            <a:schemeClr val="accent2"/>
          </a:solidFill>
          <a:ln w="9525" cap="flat" cmpd="sng">
            <a:solidFill>
              <a:schemeClr val="tx2"/>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zh-CN" altLang="en-US" sz="2000" b="1" dirty="0"/>
              <a:t>商务邮件中专业词汇和套语的翻译。</a:t>
            </a:r>
            <a:r>
              <a:rPr lang="zh-CN" altLang="en-US" sz="2000" dirty="0"/>
              <a:t> </a:t>
            </a:r>
            <a:endParaRPr lang="zh-CN" altLang="en-US" sz="2000" dirty="0"/>
          </a:p>
        </p:txBody>
      </p:sp>
    </p:spTree>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Rectangle 3"/>
          <p:cNvSpPr>
            <a:spLocks noGrp="1"/>
          </p:cNvSpPr>
          <p:nvPr>
            <p:ph idx="1"/>
          </p:nvPr>
        </p:nvSpPr>
        <p:spPr>
          <a:xfrm>
            <a:off x="1826684" y="1700848"/>
            <a:ext cx="9751483" cy="4114800"/>
          </a:xfrm>
        </p:spPr>
        <p:txBody>
          <a:bodyPr vert="horz" wrap="square" lIns="91440" tIns="45720" rIns="91440" bIns="45720" anchor="t" anchorCtr="0"/>
          <a:p>
            <a:pPr eaLnBrk="1" hangingPunct="1">
              <a:lnSpc>
                <a:spcPct val="120000"/>
              </a:lnSpc>
              <a:buNone/>
            </a:pPr>
            <a:r>
              <a:rPr lang="en-US" altLang="zh-CN" sz="2100" dirty="0">
                <a:latin typeface="Times New Roman" panose="02020603050405020304" pitchFamily="18" charset="0"/>
                <a:cs typeface="Times New Roman" panose="02020603050405020304" pitchFamily="18" charset="0"/>
              </a:rPr>
              <a:t>2. </a:t>
            </a:r>
            <a:r>
              <a:rPr lang="zh-CN" altLang="en-US" sz="2100" dirty="0">
                <a:latin typeface="Times New Roman" panose="02020603050405020304" pitchFamily="18" charset="0"/>
                <a:cs typeface="Times New Roman" panose="02020603050405020304" pitchFamily="18" charset="0"/>
              </a:rPr>
              <a:t>商务信函称呼的翻译及注意事项</a:t>
            </a:r>
            <a:endParaRPr lang="zh-CN" altLang="en-US" sz="21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100" dirty="0">
                <a:latin typeface="Times New Roman" panose="02020603050405020304" pitchFamily="18" charset="0"/>
                <a:cs typeface="Times New Roman" panose="02020603050405020304" pitchFamily="18" charset="0"/>
              </a:rPr>
              <a:t>商务信函最常见的称呼有：</a:t>
            </a:r>
            <a:r>
              <a:rPr lang="en-US" altLang="zh-CN" sz="2100" dirty="0">
                <a:latin typeface="Times New Roman" panose="02020603050405020304" pitchFamily="18" charset="0"/>
                <a:cs typeface="Times New Roman" panose="02020603050405020304" pitchFamily="18" charset="0"/>
              </a:rPr>
              <a:t>Dear Sirs/Madam, My dear Sir, Dear Mr., My dear Ms XXX, Gentlemen </a:t>
            </a:r>
            <a:r>
              <a:rPr lang="zh-CN" altLang="en-US" sz="2100" dirty="0">
                <a:latin typeface="Times New Roman" panose="02020603050405020304" pitchFamily="18" charset="0"/>
                <a:cs typeface="Times New Roman" panose="02020603050405020304" pitchFamily="18" charset="0"/>
              </a:rPr>
              <a:t>等。在商务英语信函翻译中应注意以下几点：</a:t>
            </a:r>
            <a:endParaRPr lang="zh-CN" altLang="en-US" sz="21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100" dirty="0">
                <a:latin typeface="Times New Roman" panose="02020603050405020304" pitchFamily="18" charset="0"/>
                <a:cs typeface="Times New Roman" panose="02020603050405020304" pitchFamily="18" charset="0"/>
              </a:rPr>
              <a:t>1</a:t>
            </a:r>
            <a:r>
              <a:rPr lang="zh-CN" altLang="en-US" sz="2100" dirty="0">
                <a:latin typeface="Times New Roman" panose="02020603050405020304" pitchFamily="18" charset="0"/>
                <a:cs typeface="Times New Roman" panose="02020603050405020304" pitchFamily="18" charset="0"/>
              </a:rPr>
              <a:t>）对女性的称呼，无论是已婚还是未婚，都统称：</a:t>
            </a:r>
            <a:r>
              <a:rPr lang="en-US" altLang="zh-CN" sz="2100" dirty="0">
                <a:latin typeface="Times New Roman" panose="02020603050405020304" pitchFamily="18" charset="0"/>
                <a:cs typeface="Times New Roman" panose="02020603050405020304" pitchFamily="18" charset="0"/>
              </a:rPr>
              <a:t>Dear Madam</a:t>
            </a:r>
            <a:r>
              <a:rPr lang="zh-CN" altLang="en-US" sz="2100" dirty="0">
                <a:latin typeface="Times New Roman" panose="02020603050405020304" pitchFamily="18" charset="0"/>
                <a:cs typeface="Times New Roman" panose="02020603050405020304" pitchFamily="18" charset="0"/>
              </a:rPr>
              <a:t>，切忌使用</a:t>
            </a:r>
            <a:r>
              <a:rPr lang="en-US" altLang="zh-CN" sz="2100" dirty="0">
                <a:latin typeface="Times New Roman" panose="02020603050405020304" pitchFamily="18" charset="0"/>
                <a:cs typeface="Times New Roman" panose="02020603050405020304" pitchFamily="18" charset="0"/>
              </a:rPr>
              <a:t>Dear Miss</a:t>
            </a:r>
            <a:r>
              <a:rPr lang="zh-CN" altLang="en-US" sz="2100" dirty="0">
                <a:latin typeface="Times New Roman" panose="02020603050405020304" pitchFamily="18" charset="0"/>
                <a:cs typeface="Times New Roman" panose="02020603050405020304" pitchFamily="18" charset="0"/>
              </a:rPr>
              <a:t>。</a:t>
            </a:r>
            <a:endParaRPr lang="zh-CN" altLang="en-US" sz="21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100" dirty="0">
                <a:latin typeface="Times New Roman" panose="02020603050405020304" pitchFamily="18" charset="0"/>
                <a:cs typeface="Times New Roman" panose="02020603050405020304" pitchFamily="18" charset="0"/>
              </a:rPr>
              <a:t>2</a:t>
            </a:r>
            <a:r>
              <a:rPr lang="zh-CN" altLang="en-US" sz="2100" dirty="0">
                <a:latin typeface="Times New Roman" panose="02020603050405020304" pitchFamily="18" charset="0"/>
                <a:cs typeface="Times New Roman" panose="02020603050405020304" pitchFamily="18" charset="0"/>
              </a:rPr>
              <a:t>）英国人偏爱使用</a:t>
            </a:r>
            <a:r>
              <a:rPr lang="en-US" altLang="zh-CN" sz="2100" dirty="0">
                <a:latin typeface="Times New Roman" panose="02020603050405020304" pitchFamily="18" charset="0"/>
                <a:cs typeface="Times New Roman" panose="02020603050405020304" pitchFamily="18" charset="0"/>
              </a:rPr>
              <a:t>Dear Sirs</a:t>
            </a:r>
            <a:r>
              <a:rPr lang="zh-CN" altLang="en-US" sz="2100" dirty="0">
                <a:latin typeface="Times New Roman" panose="02020603050405020304" pitchFamily="18" charset="0"/>
                <a:cs typeface="Times New Roman" panose="02020603050405020304" pitchFamily="18" charset="0"/>
              </a:rPr>
              <a:t>；而美国人偏爱使用</a:t>
            </a:r>
            <a:r>
              <a:rPr lang="en-US" altLang="zh-CN" sz="2100" dirty="0">
                <a:latin typeface="Times New Roman" panose="02020603050405020304" pitchFamily="18" charset="0"/>
                <a:cs typeface="Times New Roman" panose="02020603050405020304" pitchFamily="18" charset="0"/>
              </a:rPr>
              <a:t>Dear Gentlemen</a:t>
            </a:r>
            <a:r>
              <a:rPr lang="zh-CN" altLang="en-US" sz="2100" dirty="0">
                <a:latin typeface="Times New Roman" panose="02020603050405020304" pitchFamily="18" charset="0"/>
                <a:cs typeface="Times New Roman" panose="02020603050405020304" pitchFamily="18" charset="0"/>
              </a:rPr>
              <a:t>。</a:t>
            </a:r>
            <a:endParaRPr lang="zh-CN" altLang="en-US" sz="21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100" dirty="0">
                <a:latin typeface="Times New Roman" panose="02020603050405020304" pitchFamily="18" charset="0"/>
                <a:cs typeface="Times New Roman" panose="02020603050405020304" pitchFamily="18" charset="0"/>
              </a:rPr>
              <a:t>3</a:t>
            </a:r>
            <a:r>
              <a:rPr lang="zh-CN" altLang="en-US" sz="2100" dirty="0">
                <a:latin typeface="Times New Roman" panose="02020603050405020304" pitchFamily="18" charset="0"/>
                <a:cs typeface="Times New Roman" panose="02020603050405020304" pitchFamily="18" charset="0"/>
              </a:rPr>
              <a:t>）</a:t>
            </a:r>
            <a:r>
              <a:rPr lang="en-US" altLang="zh-CN" sz="2100" dirty="0">
                <a:latin typeface="Times New Roman" panose="02020603050405020304" pitchFamily="18" charset="0"/>
                <a:cs typeface="Times New Roman" panose="02020603050405020304" pitchFamily="18" charset="0"/>
              </a:rPr>
              <a:t>Gentlemen</a:t>
            </a:r>
            <a:r>
              <a:rPr lang="zh-CN" altLang="en-US" sz="2100" dirty="0">
                <a:latin typeface="Times New Roman" panose="02020603050405020304" pitchFamily="18" charset="0"/>
                <a:cs typeface="Times New Roman" panose="02020603050405020304" pitchFamily="18" charset="0"/>
              </a:rPr>
              <a:t>仅用复数形式，不用单数形式</a:t>
            </a:r>
            <a:r>
              <a:rPr lang="en-US" altLang="zh-CN" sz="2100" dirty="0">
                <a:latin typeface="Times New Roman" panose="02020603050405020304" pitchFamily="18" charset="0"/>
                <a:cs typeface="Times New Roman" panose="02020603050405020304" pitchFamily="18" charset="0"/>
              </a:rPr>
              <a:t>Gentleman</a:t>
            </a:r>
            <a:r>
              <a:rPr lang="zh-CN" altLang="en-US" sz="2100" dirty="0">
                <a:latin typeface="Times New Roman" panose="02020603050405020304" pitchFamily="18" charset="0"/>
                <a:cs typeface="Times New Roman" panose="02020603050405020304" pitchFamily="18" charset="0"/>
              </a:rPr>
              <a:t>，也不用</a:t>
            </a:r>
            <a:r>
              <a:rPr lang="en-US" altLang="zh-CN" sz="2100" dirty="0">
                <a:latin typeface="Times New Roman" panose="02020603050405020304" pitchFamily="18" charset="0"/>
                <a:cs typeface="Times New Roman" panose="02020603050405020304" pitchFamily="18" charset="0"/>
              </a:rPr>
              <a:t>Dear Gentlemen</a:t>
            </a:r>
            <a:r>
              <a:rPr lang="zh-CN" altLang="en-US" sz="2100" dirty="0">
                <a:latin typeface="Times New Roman" panose="02020603050405020304" pitchFamily="18" charset="0"/>
                <a:cs typeface="Times New Roman" panose="02020603050405020304" pitchFamily="18" charset="0"/>
              </a:rPr>
              <a:t>。</a:t>
            </a:r>
            <a:endParaRPr lang="zh-CN" altLang="en-US" sz="21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100" dirty="0">
                <a:latin typeface="Times New Roman" panose="02020603050405020304" pitchFamily="18" charset="0"/>
                <a:cs typeface="Times New Roman" panose="02020603050405020304" pitchFamily="18" charset="0"/>
              </a:rPr>
              <a:t>4</a:t>
            </a:r>
            <a:r>
              <a:rPr lang="zh-CN" altLang="en-US" sz="2100" dirty="0">
                <a:latin typeface="Times New Roman" panose="02020603050405020304" pitchFamily="18" charset="0"/>
                <a:cs typeface="Times New Roman" panose="02020603050405020304" pitchFamily="18" charset="0"/>
              </a:rPr>
              <a:t>）</a:t>
            </a:r>
            <a:r>
              <a:rPr lang="en-US" altLang="zh-CN" sz="2100" dirty="0">
                <a:latin typeface="Times New Roman" panose="02020603050405020304" pitchFamily="18" charset="0"/>
                <a:cs typeface="Times New Roman" panose="02020603050405020304" pitchFamily="18" charset="0"/>
              </a:rPr>
              <a:t>My dear Mrs. Hartley</a:t>
            </a:r>
            <a:r>
              <a:rPr lang="zh-CN" altLang="en-US" sz="2100" dirty="0">
                <a:latin typeface="Times New Roman" panose="02020603050405020304" pitchFamily="18" charset="0"/>
                <a:cs typeface="Times New Roman" panose="02020603050405020304" pitchFamily="18" charset="0"/>
              </a:rPr>
              <a:t>并不意味着比</a:t>
            </a:r>
            <a:r>
              <a:rPr lang="en-US" altLang="zh-CN" sz="2100" dirty="0">
                <a:latin typeface="Times New Roman" panose="02020603050405020304" pitchFamily="18" charset="0"/>
                <a:cs typeface="Times New Roman" panose="02020603050405020304" pitchFamily="18" charset="0"/>
              </a:rPr>
              <a:t>Dear Mrs. Hartley</a:t>
            </a:r>
            <a:r>
              <a:rPr lang="zh-CN" altLang="en-US" sz="2100" dirty="0">
                <a:latin typeface="Times New Roman" panose="02020603050405020304" pitchFamily="18" charset="0"/>
                <a:cs typeface="Times New Roman" panose="02020603050405020304" pitchFamily="18" charset="0"/>
              </a:rPr>
              <a:t>更亲密，相反前者是更为正式的称呼。</a:t>
            </a:r>
            <a:endParaRPr lang="zh-CN" altLang="en-US" sz="21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Rectangle 3"/>
          <p:cNvSpPr>
            <a:spLocks noGrp="1"/>
          </p:cNvSpPr>
          <p:nvPr>
            <p:ph idx="1"/>
          </p:nvPr>
        </p:nvSpPr>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cs typeface="Times New Roman" panose="02020603050405020304" pitchFamily="18" charset="0"/>
              </a:rPr>
              <a:t>英文商务电子邮件里的称呼往往是和结束语紧密相关的。最常见的结束语有：</a:t>
            </a:r>
            <a:r>
              <a:rPr lang="en-US" altLang="zh-CN" sz="2000" dirty="0">
                <a:latin typeface="Times New Roman" panose="02020603050405020304" pitchFamily="18" charset="0"/>
                <a:cs typeface="Times New Roman" panose="02020603050405020304" pitchFamily="18" charset="0"/>
              </a:rPr>
              <a:t>Yours truly, Yours sincerely, Yours faithfully</a:t>
            </a:r>
            <a:r>
              <a:rPr lang="zh-CN" altLang="en-US" sz="2000" dirty="0">
                <a:latin typeface="Times New Roman" panose="02020603050405020304" pitchFamily="18" charset="0"/>
                <a:cs typeface="Times New Roman" panose="02020603050405020304" pitchFamily="18" charset="0"/>
              </a:rPr>
              <a:t>。如何把这些称呼和结束语译成汉语，是至关重要的问题。最糟糕的莫过于错将“</a:t>
            </a:r>
            <a:r>
              <a:rPr lang="en-US" altLang="zh-CN" sz="2000" dirty="0">
                <a:latin typeface="Times New Roman" panose="02020603050405020304" pitchFamily="18" charset="0"/>
                <a:cs typeface="Times New Roman" panose="02020603050405020304" pitchFamily="18" charset="0"/>
              </a:rPr>
              <a:t>Dear Madam”</a:t>
            </a:r>
            <a:r>
              <a:rPr lang="zh-CN" altLang="en-US" sz="2000" dirty="0">
                <a:latin typeface="Times New Roman" panose="02020603050405020304" pitchFamily="18" charset="0"/>
                <a:cs typeface="Times New Roman" panose="02020603050405020304" pitchFamily="18" charset="0"/>
              </a:rPr>
              <a:t>译成“亲爱的夫人”，而将“</a:t>
            </a:r>
            <a:r>
              <a:rPr lang="en-US" altLang="zh-CN" sz="2000" dirty="0">
                <a:latin typeface="Times New Roman" panose="02020603050405020304" pitchFamily="18" charset="0"/>
                <a:cs typeface="Times New Roman" panose="02020603050405020304" pitchFamily="18" charset="0"/>
              </a:rPr>
              <a:t>Yours sincerely”</a:t>
            </a:r>
            <a:r>
              <a:rPr lang="zh-CN" altLang="en-US" sz="2000" dirty="0">
                <a:latin typeface="Times New Roman" panose="02020603050405020304" pitchFamily="18" charset="0"/>
                <a:cs typeface="Times New Roman" panose="02020603050405020304" pitchFamily="18" charset="0"/>
              </a:rPr>
              <a:t>译成“您的忠诚的”。英文商务信函中的“</a:t>
            </a:r>
            <a:r>
              <a:rPr lang="en-US" altLang="zh-CN" sz="2000" dirty="0">
                <a:latin typeface="Times New Roman" panose="02020603050405020304" pitchFamily="18" charset="0"/>
                <a:cs typeface="Times New Roman" panose="02020603050405020304" pitchFamily="18" charset="0"/>
              </a:rPr>
              <a:t>Dear”</a:t>
            </a:r>
            <a:r>
              <a:rPr lang="zh-CN" altLang="en-US" sz="2000" dirty="0">
                <a:latin typeface="Times New Roman" panose="02020603050405020304" pitchFamily="18" charset="0"/>
                <a:cs typeface="Times New Roman" panose="02020603050405020304" pitchFamily="18" charset="0"/>
              </a:rPr>
              <a:t>，是一种对收信人的尊称，只不过是一种礼节、俗套而已；而在汉语的书信称呼中，“亲爱的”却是一种昵称，仅用于私人关系非常亲密的人，如家人或情侣之间。因此，“</a:t>
            </a:r>
            <a:r>
              <a:rPr lang="en-US" altLang="zh-CN" sz="2000" dirty="0">
                <a:latin typeface="Times New Roman" panose="02020603050405020304" pitchFamily="18" charset="0"/>
                <a:cs typeface="Times New Roman" panose="02020603050405020304" pitchFamily="18" charset="0"/>
              </a:rPr>
              <a:t>Dear”</a:t>
            </a:r>
            <a:r>
              <a:rPr lang="zh-CN" altLang="en-US" sz="2000" dirty="0">
                <a:latin typeface="Times New Roman" panose="02020603050405020304" pitchFamily="18" charset="0"/>
                <a:cs typeface="Times New Roman" panose="02020603050405020304" pitchFamily="18" charset="0"/>
              </a:rPr>
              <a:t>和“亲爱的”在书信里的称呼并不等值。英语商务邮件的结束语“</a:t>
            </a:r>
            <a:r>
              <a:rPr lang="en-US" altLang="zh-CN" sz="2000" dirty="0">
                <a:latin typeface="Times New Roman" panose="02020603050405020304" pitchFamily="18" charset="0"/>
                <a:cs typeface="Times New Roman" panose="02020603050405020304" pitchFamily="18" charset="0"/>
              </a:rPr>
              <a:t>Yours sincerely”</a:t>
            </a:r>
            <a:r>
              <a:rPr lang="zh-CN" altLang="en-US" sz="2000" dirty="0">
                <a:latin typeface="Times New Roman" panose="02020603050405020304" pitchFamily="18" charset="0"/>
                <a:cs typeface="Times New Roman" panose="02020603050405020304" pitchFamily="18" charset="0"/>
              </a:rPr>
              <a:t>等，也只是程式上的要求，同样不能按字面直译。</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3"/>
          <p:cNvSpPr>
            <a:spLocks noGrp="1"/>
          </p:cNvSpPr>
          <p:nvPr>
            <p:ph idx="1"/>
          </p:nvPr>
        </p:nvSpPr>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cs typeface="Times New Roman" panose="02020603050405020304" pitchFamily="18" charset="0"/>
              </a:rPr>
              <a:t>那么该如何翻译英语商务邮件中的称呼和结束语呢？从大量的邮件翻译实践中来看，其译法不尽相同。如果称呼是泛称“</a:t>
            </a:r>
            <a:r>
              <a:rPr lang="en-US" altLang="zh-CN" sz="2000" dirty="0">
                <a:latin typeface="Times New Roman" panose="02020603050405020304" pitchFamily="18" charset="0"/>
                <a:cs typeface="Times New Roman" panose="02020603050405020304" pitchFamily="18" charset="0"/>
              </a:rPr>
              <a:t>Gentlemen”</a:t>
            </a:r>
            <a:r>
              <a:rPr lang="zh-CN" altLang="en-US" sz="2000" dirty="0">
                <a:latin typeface="Times New Roman" panose="02020603050405020304" pitchFamily="18" charset="0"/>
                <a:cs typeface="Times New Roman" panose="02020603050405020304" pitchFamily="18" charset="0"/>
              </a:rPr>
              <a:t>或“</a:t>
            </a:r>
            <a:r>
              <a:rPr lang="en-US" altLang="zh-CN" sz="2000" dirty="0">
                <a:latin typeface="Times New Roman" panose="02020603050405020304" pitchFamily="18" charset="0"/>
                <a:cs typeface="Times New Roman" panose="02020603050405020304" pitchFamily="18" charset="0"/>
              </a:rPr>
              <a:t>Dear Sirs”</a:t>
            </a:r>
            <a:r>
              <a:rPr lang="zh-CN" altLang="en-US" sz="2000" dirty="0">
                <a:latin typeface="Times New Roman" panose="02020603050405020304" pitchFamily="18" charset="0"/>
                <a:cs typeface="Times New Roman" panose="02020603050405020304" pitchFamily="18" charset="0"/>
              </a:rPr>
              <a:t>，或“</a:t>
            </a:r>
            <a:r>
              <a:rPr lang="en-US" altLang="zh-CN" sz="2000" dirty="0">
                <a:latin typeface="Times New Roman" panose="02020603050405020304" pitchFamily="18" charset="0"/>
                <a:cs typeface="Times New Roman" panose="02020603050405020304" pitchFamily="18" charset="0"/>
              </a:rPr>
              <a:t>My dear Sirs”</a:t>
            </a:r>
            <a:r>
              <a:rPr lang="zh-CN" altLang="en-US" sz="2000" dirty="0">
                <a:latin typeface="Times New Roman" panose="02020603050405020304" pitchFamily="18" charset="0"/>
                <a:cs typeface="Times New Roman" panose="02020603050405020304" pitchFamily="18" charset="0"/>
              </a:rPr>
              <a:t>，可简单地译作“先生”，略过“</a:t>
            </a:r>
            <a:r>
              <a:rPr lang="en-US" altLang="zh-CN" sz="2000" dirty="0">
                <a:latin typeface="Times New Roman" panose="02020603050405020304" pitchFamily="18" charset="0"/>
                <a:cs typeface="Times New Roman" panose="02020603050405020304" pitchFamily="18" charset="0"/>
              </a:rPr>
              <a:t>Dear”</a:t>
            </a:r>
            <a:r>
              <a:rPr lang="zh-CN" altLang="en-US" sz="2000" dirty="0">
                <a:latin typeface="Times New Roman" panose="02020603050405020304" pitchFamily="18" charset="0"/>
                <a:cs typeface="Times New Roman" panose="02020603050405020304" pitchFamily="18" charset="0"/>
              </a:rPr>
              <a:t>或“</a:t>
            </a:r>
            <a:r>
              <a:rPr lang="en-US" altLang="zh-CN" sz="2000" dirty="0">
                <a:latin typeface="Times New Roman" panose="02020603050405020304" pitchFamily="18" charset="0"/>
                <a:cs typeface="Times New Roman" panose="02020603050405020304" pitchFamily="18" charset="0"/>
              </a:rPr>
              <a:t>My dear”</a:t>
            </a:r>
            <a:r>
              <a:rPr lang="zh-CN" altLang="en-US" sz="2000" dirty="0">
                <a:latin typeface="Times New Roman" panose="02020603050405020304" pitchFamily="18" charset="0"/>
                <a:cs typeface="Times New Roman" panose="02020603050405020304" pitchFamily="18" charset="0"/>
              </a:rPr>
              <a:t>；或加上“尊敬的”。如果有具体收信人名字的，按现代书信的格式，可译成：</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“某某先生 </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某某女士 </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某某同志</a:t>
            </a:r>
            <a:r>
              <a:rPr lang="en-US" altLang="zh-CN" sz="2000" dirty="0">
                <a:latin typeface="Times New Roman" panose="02020603050405020304" pitchFamily="18" charset="0"/>
                <a:cs typeface="Times New Roman" panose="02020603050405020304" pitchFamily="18" charset="0"/>
              </a:rPr>
              <a:t>:</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您好！”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Rectangle 3"/>
          <p:cNvSpPr>
            <a:spLocks noGrp="1"/>
          </p:cNvSpPr>
          <p:nvPr>
            <p:ph idx="1"/>
          </p:nvPr>
        </p:nvSpPr>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汉译英的情况也值得注意。在汉语的邮件称呼里，如果是寄给个人的，人们往往习惯于在收信人的姓名后加上头衔或职业名称，如：“李教授”、“王老师”、“张局长”、“肖经理”等。但在英语信件中，只有少数几个显要的头衔才可用于称呼，如“</a:t>
            </a:r>
            <a:r>
              <a:rPr lang="en-US" altLang="zh-CN" sz="2000" dirty="0">
                <a:latin typeface="Times New Roman" panose="02020603050405020304" pitchFamily="18" charset="0"/>
                <a:cs typeface="Times New Roman" panose="02020603050405020304" pitchFamily="18" charset="0"/>
              </a:rPr>
              <a:t>Professor</a:t>
            </a:r>
            <a:r>
              <a:rPr lang="zh-CN" altLang="en-US" sz="2000" dirty="0">
                <a:latin typeface="Times New Roman" panose="02020603050405020304" pitchFamily="18" charset="0"/>
                <a:cs typeface="Times New Roman" panose="02020603050405020304" pitchFamily="18" charset="0"/>
              </a:rPr>
              <a:t>（教授）”、“</a:t>
            </a:r>
            <a:r>
              <a:rPr lang="en-US" altLang="zh-CN" sz="2000" dirty="0">
                <a:latin typeface="Times New Roman" panose="02020603050405020304" pitchFamily="18" charset="0"/>
                <a:cs typeface="Times New Roman" panose="02020603050405020304" pitchFamily="18" charset="0"/>
              </a:rPr>
              <a:t>Doctor</a:t>
            </a:r>
            <a:r>
              <a:rPr lang="zh-CN" altLang="en-US" sz="2000" dirty="0">
                <a:latin typeface="Times New Roman" panose="02020603050405020304" pitchFamily="18" charset="0"/>
                <a:cs typeface="Times New Roman" panose="02020603050405020304" pitchFamily="18" charset="0"/>
              </a:rPr>
              <a:t>（博士）”、“</a:t>
            </a:r>
            <a:r>
              <a:rPr lang="en-US" altLang="zh-CN" sz="2000" dirty="0">
                <a:latin typeface="Times New Roman" panose="02020603050405020304" pitchFamily="18" charset="0"/>
                <a:cs typeface="Times New Roman" panose="02020603050405020304" pitchFamily="18" charset="0"/>
              </a:rPr>
              <a:t>President</a:t>
            </a:r>
            <a:r>
              <a:rPr lang="zh-CN" altLang="en-US" sz="2000" dirty="0">
                <a:latin typeface="Times New Roman" panose="02020603050405020304" pitchFamily="18" charset="0"/>
                <a:cs typeface="Times New Roman" panose="02020603050405020304" pitchFamily="18" charset="0"/>
              </a:rPr>
              <a:t>（总统）”、“</a:t>
            </a:r>
            <a:r>
              <a:rPr lang="en-US" altLang="zh-CN" sz="2000" dirty="0">
                <a:latin typeface="Times New Roman" panose="02020603050405020304" pitchFamily="18" charset="0"/>
                <a:cs typeface="Times New Roman" panose="02020603050405020304" pitchFamily="18" charset="0"/>
              </a:rPr>
              <a:t>Mayor</a:t>
            </a:r>
            <a:r>
              <a:rPr lang="zh-CN" altLang="en-US" sz="2000" dirty="0">
                <a:latin typeface="Times New Roman" panose="02020603050405020304" pitchFamily="18" charset="0"/>
                <a:cs typeface="Times New Roman" panose="02020603050405020304" pitchFamily="18" charset="0"/>
              </a:rPr>
              <a:t>（市长）”。因此，“史密斯教授”，在称呼里就可英译为“</a:t>
            </a:r>
            <a:r>
              <a:rPr lang="en-US" altLang="zh-CN" sz="2000" dirty="0">
                <a:latin typeface="Times New Roman" panose="02020603050405020304" pitchFamily="18" charset="0"/>
                <a:cs typeface="Times New Roman" panose="02020603050405020304" pitchFamily="18" charset="0"/>
              </a:rPr>
              <a:t>Dear Professor Smith”</a:t>
            </a:r>
            <a:r>
              <a:rPr lang="zh-CN" altLang="en-US" sz="2000" dirty="0">
                <a:latin typeface="Times New Roman" panose="02020603050405020304" pitchFamily="18" charset="0"/>
                <a:cs typeface="Times New Roman" panose="02020603050405020304" pitchFamily="18" charset="0"/>
              </a:rPr>
              <a:t>，但“史密斯老师”、“ 史密斯局长”、“ 史密斯经理”等，只好按照英语的表达习惯，统称为“</a:t>
            </a:r>
            <a:r>
              <a:rPr lang="en-US" altLang="zh-CN" sz="2000" dirty="0">
                <a:latin typeface="Times New Roman" panose="02020603050405020304" pitchFamily="18" charset="0"/>
                <a:cs typeface="Times New Roman" panose="02020603050405020304" pitchFamily="18" charset="0"/>
              </a:rPr>
              <a:t>Dear Mr. Smith”</a:t>
            </a:r>
            <a:r>
              <a:rPr lang="zh-CN" altLang="en-US" sz="2000" dirty="0">
                <a:latin typeface="Times New Roman" panose="02020603050405020304" pitchFamily="18" charset="0"/>
                <a:cs typeface="Times New Roman" panose="02020603050405020304" pitchFamily="18" charset="0"/>
              </a:rPr>
              <a:t>。如果收信人是已婚女性，则译为“</a:t>
            </a:r>
            <a:r>
              <a:rPr lang="en-US" altLang="zh-CN" sz="2000" dirty="0">
                <a:latin typeface="Times New Roman" panose="02020603050405020304" pitchFamily="18" charset="0"/>
                <a:cs typeface="Times New Roman" panose="02020603050405020304" pitchFamily="18" charset="0"/>
              </a:rPr>
              <a:t>Dear Mrs. Smith”</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Rectangle 3"/>
          <p:cNvSpPr>
            <a:spLocks noGrp="1"/>
          </p:cNvSpPr>
          <p:nvPr>
            <p:ph idx="1"/>
          </p:nvPr>
        </p:nvSpPr>
        <p:spPr>
          <a:xfrm>
            <a:off x="1771650" y="1773555"/>
            <a:ext cx="9665335" cy="4114800"/>
          </a:xfrm>
        </p:spPr>
        <p:txBody>
          <a:bodyPr vert="horz" wrap="square" lIns="91440" tIns="45720" rIns="91440" bIns="45720" anchor="t" anchorCtr="0"/>
          <a:p>
            <a:pPr eaLnBrk="1" hangingPunct="1">
              <a:lnSpc>
                <a:spcPct val="120000"/>
              </a:lnSpc>
              <a:buNone/>
            </a:pPr>
            <a:r>
              <a:rPr lang="en-US" altLang="zh-CN" sz="2000" dirty="0"/>
              <a:t>        </a:t>
            </a:r>
            <a:r>
              <a:rPr lang="zh-CN" altLang="en-US" sz="2000" dirty="0"/>
              <a:t>至于英文商务电邮的结束语，事实上只不过是一种谦称，不必照字面直译成</a:t>
            </a:r>
            <a:r>
              <a:rPr lang="zh-CN" altLang="en-US" sz="2000" dirty="0">
                <a:latin typeface="Arial" panose="020B0604020202020204" pitchFamily="34" charset="0"/>
              </a:rPr>
              <a:t>“</a:t>
            </a:r>
            <a:r>
              <a:rPr lang="zh-CN" altLang="en-US" sz="2000" dirty="0"/>
              <a:t>您的忠诚的</a:t>
            </a:r>
            <a:r>
              <a:rPr lang="zh-CN" altLang="en-US" sz="2000" dirty="0">
                <a:latin typeface="Arial" panose="020B0604020202020204" pitchFamily="34" charset="0"/>
              </a:rPr>
              <a:t>”</a:t>
            </a:r>
            <a:r>
              <a:rPr lang="zh-CN" altLang="en-US" sz="2000" dirty="0"/>
              <a:t>或</a:t>
            </a:r>
            <a:r>
              <a:rPr lang="zh-CN" altLang="en-US" sz="2000" dirty="0">
                <a:latin typeface="Arial" panose="020B0604020202020204" pitchFamily="34" charset="0"/>
              </a:rPr>
              <a:t>“</a:t>
            </a:r>
            <a:r>
              <a:rPr lang="zh-CN" altLang="en-US" sz="2000" dirty="0"/>
              <a:t>您的忠实的</a:t>
            </a:r>
            <a:r>
              <a:rPr lang="zh-CN" altLang="en-US" sz="2000" dirty="0">
                <a:latin typeface="Arial" panose="020B0604020202020204" pitchFamily="34" charset="0"/>
              </a:rPr>
              <a:t>”</a:t>
            </a:r>
            <a:r>
              <a:rPr lang="zh-CN" altLang="en-US" sz="2000" dirty="0"/>
              <a:t>，这不符合汉语的表达习惯。我国公函中有相当的礼辞，如</a:t>
            </a:r>
            <a:r>
              <a:rPr lang="zh-CN" altLang="en-US" sz="2000" dirty="0">
                <a:latin typeface="Arial" panose="020B0604020202020204" pitchFamily="34" charset="0"/>
              </a:rPr>
              <a:t>“</a:t>
            </a:r>
            <a:r>
              <a:rPr lang="zh-CN" altLang="en-US" sz="2000" dirty="0"/>
              <a:t>谨启</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谨上</a:t>
            </a:r>
            <a:r>
              <a:rPr lang="zh-CN" altLang="en-US" sz="2000" dirty="0">
                <a:latin typeface="Arial" panose="020B0604020202020204" pitchFamily="34" charset="0"/>
              </a:rPr>
              <a:t>”</a:t>
            </a:r>
            <a:r>
              <a:rPr lang="zh-CN" altLang="en-US" sz="2000" dirty="0"/>
              <a:t>、</a:t>
            </a:r>
            <a:r>
              <a:rPr lang="zh-CN" altLang="en-US" sz="2000" dirty="0">
                <a:latin typeface="Arial" panose="020B0604020202020204" pitchFamily="34" charset="0"/>
              </a:rPr>
              <a:t>“</a:t>
            </a:r>
            <a:r>
              <a:rPr lang="zh-CN" altLang="en-US" sz="2000" dirty="0"/>
              <a:t>敬上</a:t>
            </a:r>
            <a:r>
              <a:rPr lang="zh-CN" altLang="en-US" sz="2000" dirty="0">
                <a:latin typeface="Arial" panose="020B0604020202020204" pitchFamily="34" charset="0"/>
              </a:rPr>
              <a:t>”</a:t>
            </a:r>
            <a:r>
              <a:rPr lang="zh-CN" altLang="en-US" sz="2000" dirty="0"/>
              <a:t>，在此不妨套用。在特定的场合，也可译为</a:t>
            </a:r>
            <a:r>
              <a:rPr lang="zh-CN" altLang="en-US" sz="2000" dirty="0">
                <a:latin typeface="Arial" panose="020B0604020202020204" pitchFamily="34" charset="0"/>
              </a:rPr>
              <a:t>“</a:t>
            </a:r>
            <a:r>
              <a:rPr lang="zh-CN" altLang="en-US" sz="2000" dirty="0"/>
              <a:t>顺致敬意！</a:t>
            </a:r>
            <a:r>
              <a:rPr lang="zh-CN" altLang="en-US" sz="2000" dirty="0">
                <a:latin typeface="Arial" panose="020B0604020202020204" pitchFamily="34" charset="0"/>
              </a:rPr>
              <a:t>”</a:t>
            </a:r>
            <a:r>
              <a:rPr lang="zh-CN" altLang="en-US" sz="2000" dirty="0"/>
              <a:t>，或写成两行：</a:t>
            </a:r>
            <a:endParaRPr lang="zh-CN" altLang="en-US" sz="2000" dirty="0"/>
          </a:p>
          <a:p>
            <a:pPr eaLnBrk="1" hangingPunct="1">
              <a:lnSpc>
                <a:spcPct val="120000"/>
              </a:lnSpc>
              <a:buNone/>
            </a:pPr>
            <a:r>
              <a:rPr lang="zh-CN" altLang="en-US" sz="2000" dirty="0"/>
              <a:t>          此致</a:t>
            </a:r>
            <a:endParaRPr lang="zh-CN" altLang="en-US" sz="2000" dirty="0"/>
          </a:p>
          <a:p>
            <a:pPr eaLnBrk="1" hangingPunct="1">
              <a:lnSpc>
                <a:spcPct val="120000"/>
              </a:lnSpc>
              <a:buNone/>
            </a:pPr>
            <a:r>
              <a:rPr lang="zh-CN" altLang="en-US" sz="2000" dirty="0"/>
              <a:t>    敬礼！</a:t>
            </a:r>
            <a:endParaRPr lang="zh-CN" altLang="en-US" sz="2000" dirty="0"/>
          </a:p>
          <a:p>
            <a:pPr eaLnBrk="1" hangingPunct="1">
              <a:lnSpc>
                <a:spcPct val="120000"/>
              </a:lnSpc>
              <a:buNone/>
            </a:pPr>
            <a:r>
              <a:rPr lang="zh-CN" altLang="en-US" sz="2000" dirty="0"/>
              <a:t>    或：</a:t>
            </a:r>
            <a:endParaRPr lang="zh-CN" altLang="en-US" sz="2000" dirty="0"/>
          </a:p>
          <a:p>
            <a:pPr eaLnBrk="1" hangingPunct="1">
              <a:lnSpc>
                <a:spcPct val="120000"/>
              </a:lnSpc>
              <a:buNone/>
            </a:pPr>
            <a:r>
              <a:rPr lang="zh-CN" altLang="en-US" sz="2000" dirty="0"/>
              <a:t>          此致</a:t>
            </a:r>
            <a:r>
              <a:rPr lang="en-US" altLang="zh-CN" sz="2000" dirty="0"/>
              <a:t>! </a:t>
            </a:r>
            <a:endParaRPr lang="en-US" altLang="zh-CN" sz="2000" dirty="0"/>
          </a:p>
          <a:p>
            <a:pPr eaLnBrk="1" hangingPunct="1">
              <a:lnSpc>
                <a:spcPct val="120000"/>
              </a:lnSpc>
              <a:buNone/>
            </a:pPr>
            <a:r>
              <a:rPr lang="en-US" altLang="zh-CN" sz="2000" dirty="0"/>
              <a:t>                                          ×××</a:t>
            </a:r>
            <a:r>
              <a:rPr lang="zh-CN" altLang="en-US" sz="2000" dirty="0"/>
              <a:t>谨上</a:t>
            </a:r>
            <a:r>
              <a:rPr lang="zh-CN" altLang="en-US" sz="2000" dirty="0">
                <a:latin typeface="Arial" panose="020B0604020202020204" pitchFamily="34" charset="0"/>
              </a:rPr>
              <a:t> </a:t>
            </a:r>
            <a:r>
              <a:rPr lang="en-US" altLang="zh-CN" sz="2000" dirty="0"/>
              <a:t>/</a:t>
            </a:r>
            <a:r>
              <a:rPr lang="en-US" altLang="zh-CN" sz="2000" dirty="0">
                <a:latin typeface="Arial" panose="020B0604020202020204" pitchFamily="34" charset="0"/>
              </a:rPr>
              <a:t> </a:t>
            </a:r>
            <a:r>
              <a:rPr lang="zh-CN" altLang="en-US" sz="2000" dirty="0"/>
              <a:t>上 </a:t>
            </a:r>
            <a:endParaRPr lang="zh-CN" altLang="en-US" sz="2000" dirty="0"/>
          </a:p>
        </p:txBody>
      </p:sp>
    </p:spTree>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3"/>
          <p:cNvSpPr>
            <a:spLocks noGrp="1"/>
          </p:cNvSpPr>
          <p:nvPr>
            <p:ph idx="1"/>
          </p:nvPr>
        </p:nvSpPr>
        <p:spPr/>
        <p:txBody>
          <a:bodyPr vert="horz" wrap="square" lIns="91440" tIns="45720" rIns="91440" bIns="45720" anchor="t" anchorCtr="0"/>
          <a:p>
            <a:pPr eaLnBrk="1" hangingPunct="1">
              <a:lnSpc>
                <a:spcPct val="120000"/>
              </a:lnSpc>
            </a:pPr>
            <a:r>
              <a:rPr lang="zh-CN" altLang="en-US" sz="2400" dirty="0">
                <a:latin typeface="Times New Roman" panose="02020603050405020304" pitchFamily="18" charset="0"/>
                <a:cs typeface="Times New Roman" panose="02020603050405020304" pitchFamily="18" charset="0"/>
              </a:rPr>
              <a:t>如果是回信也可译成“</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谨复”。如果是汉译英，解决的办法就更为简单，对于“谨启”、“谨上”、“敬上”之类则可根据信头的称呼，统统还原为“</a:t>
            </a:r>
            <a:r>
              <a:rPr lang="en-US" altLang="zh-CN" sz="2400" dirty="0">
                <a:latin typeface="Times New Roman" panose="02020603050405020304" pitchFamily="18" charset="0"/>
                <a:cs typeface="Times New Roman" panose="02020603050405020304" pitchFamily="18" charset="0"/>
              </a:rPr>
              <a:t>Yours sincerely”</a:t>
            </a:r>
            <a:r>
              <a:rPr lang="zh-CN" altLang="en-US" sz="2400" dirty="0">
                <a:latin typeface="Times New Roman" panose="02020603050405020304" pitchFamily="18" charset="0"/>
                <a:cs typeface="Times New Roman" panose="02020603050405020304" pitchFamily="18" charset="0"/>
              </a:rPr>
              <a:t>或“</a:t>
            </a:r>
            <a:r>
              <a:rPr lang="en-US" altLang="zh-CN" sz="2400" dirty="0">
                <a:latin typeface="Times New Roman" panose="02020603050405020304" pitchFamily="18" charset="0"/>
                <a:cs typeface="Times New Roman" panose="02020603050405020304" pitchFamily="18" charset="0"/>
              </a:rPr>
              <a:t>Yours truly”</a:t>
            </a:r>
            <a:r>
              <a:rPr lang="zh-CN" altLang="en-US" sz="2400" dirty="0">
                <a:latin typeface="Times New Roman" panose="02020603050405020304" pitchFamily="18" charset="0"/>
                <a:cs typeface="Times New Roman" panose="02020603050405020304" pitchFamily="18" charset="0"/>
              </a:rPr>
              <a:t>等。汉语信尾的那些结束语是可有可无的，可在英文邮件件中则是不可缺少的组成部分，因此，汉语原文信尾即使没有使用像“谨启”、“谨上”、“敬上”之类，也应相应地增译“</a:t>
            </a:r>
            <a:r>
              <a:rPr lang="en-US" altLang="zh-CN" sz="2400" dirty="0">
                <a:latin typeface="Times New Roman" panose="02020603050405020304" pitchFamily="18" charset="0"/>
                <a:cs typeface="Times New Roman" panose="02020603050405020304" pitchFamily="18" charset="0"/>
              </a:rPr>
              <a:t>Yours sincerely”</a:t>
            </a:r>
            <a:r>
              <a:rPr lang="zh-CN" altLang="en-US" sz="2400" dirty="0">
                <a:latin typeface="Times New Roman" panose="02020603050405020304" pitchFamily="18" charset="0"/>
                <a:cs typeface="Times New Roman" panose="02020603050405020304" pitchFamily="18" charset="0"/>
              </a:rPr>
              <a:t>或“</a:t>
            </a:r>
            <a:r>
              <a:rPr lang="en-US" altLang="zh-CN" sz="2400" dirty="0">
                <a:latin typeface="Times New Roman" panose="02020603050405020304" pitchFamily="18" charset="0"/>
                <a:cs typeface="Times New Roman" panose="02020603050405020304" pitchFamily="18" charset="0"/>
              </a:rPr>
              <a:t>Yours truly”</a:t>
            </a:r>
            <a:r>
              <a:rPr lang="zh-CN" altLang="en-US" sz="2400" dirty="0">
                <a:latin typeface="Times New Roman" panose="02020603050405020304" pitchFamily="18" charset="0"/>
                <a:cs typeface="Times New Roman" panose="02020603050405020304" pitchFamily="18" charset="0"/>
              </a:rPr>
              <a:t>等。</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Rectangle 3"/>
          <p:cNvSpPr>
            <a:spLocks noGrp="1"/>
          </p:cNvSpPr>
          <p:nvPr>
            <p:ph type="body" sz="half" idx="1"/>
          </p:nvPr>
        </p:nvSpPr>
        <p:spPr>
          <a:xfrm>
            <a:off x="1776730" y="1700530"/>
            <a:ext cx="9639935" cy="4681220"/>
          </a:xfrm>
        </p:spPr>
        <p:txBody>
          <a:bodyPr vert="horz" wrap="square" lIns="91440" tIns="45720" rIns="91440" bIns="45720" anchor="t" anchorCtr="0"/>
          <a:p>
            <a:pPr eaLnBrk="1" hangingPunct="1">
              <a:lnSpc>
                <a:spcPct val="90000"/>
              </a:lnSpc>
              <a:buClr>
                <a:schemeClr val="tx2"/>
              </a:buClr>
              <a:buSzPct val="70000"/>
              <a:buFont typeface="Wingdings" panose="05000000000000000000" pitchFamily="2" charset="2"/>
              <a:buNone/>
            </a:pPr>
            <a:r>
              <a:rPr lang="en-US" altLang="zh-CN" sz="2000" dirty="0"/>
              <a:t>      </a:t>
            </a:r>
            <a:endParaRPr lang="zh-CN" altLang="en-US" sz="2000" dirty="0"/>
          </a:p>
          <a:p>
            <a:pPr eaLnBrk="1" hangingPunct="1">
              <a:lnSpc>
                <a:spcPct val="90000"/>
              </a:lnSpc>
              <a:buClr>
                <a:schemeClr val="tx2"/>
              </a:buClr>
              <a:buSzPct val="70000"/>
              <a:buFont typeface="Wingdings" panose="05000000000000000000" pitchFamily="2" charset="2"/>
              <a:buNone/>
            </a:pPr>
            <a:endParaRPr lang="zh-CN" altLang="en-US" sz="2000" dirty="0"/>
          </a:p>
          <a:p>
            <a:pPr eaLnBrk="1" hangingPunct="1">
              <a:lnSpc>
                <a:spcPct val="90000"/>
              </a:lnSpc>
              <a:buClr>
                <a:schemeClr val="tx2"/>
              </a:buClr>
              <a:buSzPct val="70000"/>
              <a:buFont typeface="Wingdings" panose="05000000000000000000" pitchFamily="2" charset="2"/>
              <a:buNone/>
            </a:pPr>
            <a:endParaRPr lang="zh-CN" altLang="en-US" sz="2000" dirty="0"/>
          </a:p>
          <a:p>
            <a:pPr eaLnBrk="1" hangingPunct="1">
              <a:lnSpc>
                <a:spcPct val="90000"/>
              </a:lnSpc>
              <a:buClr>
                <a:schemeClr val="tx2"/>
              </a:buClr>
              <a:buSzPct val="70000"/>
              <a:buFont typeface="Wingdings" panose="05000000000000000000" pitchFamily="2" charset="2"/>
              <a:buNone/>
            </a:pPr>
            <a:endParaRPr lang="zh-CN" altLang="en-US" sz="2000" dirty="0"/>
          </a:p>
          <a:p>
            <a:pPr eaLnBrk="1" hangingPunct="1">
              <a:lnSpc>
                <a:spcPct val="90000"/>
              </a:lnSpc>
              <a:buClr>
                <a:schemeClr val="tx2"/>
              </a:buClr>
              <a:buSzPct val="70000"/>
              <a:buFont typeface="Wingdings" panose="05000000000000000000" pitchFamily="2" charset="2"/>
              <a:buNone/>
            </a:pPr>
            <a:endParaRPr lang="zh-CN" altLang="en-US" sz="2000" dirty="0"/>
          </a:p>
          <a:p>
            <a:pPr eaLnBrk="1" hangingPunct="1">
              <a:lnSpc>
                <a:spcPct val="90000"/>
              </a:lnSpc>
              <a:buClr>
                <a:schemeClr val="tx2"/>
              </a:buClr>
              <a:buSzPct val="70000"/>
              <a:buFont typeface="Wingdings" panose="05000000000000000000" pitchFamily="2" charset="2"/>
              <a:buNone/>
            </a:pPr>
            <a:endParaRPr lang="zh-CN" altLang="en-US" sz="2000" dirty="0"/>
          </a:p>
          <a:p>
            <a:pPr eaLnBrk="1" hangingPunct="1">
              <a:lnSpc>
                <a:spcPct val="90000"/>
              </a:lnSpc>
              <a:buClr>
                <a:schemeClr val="tx2"/>
              </a:buClr>
              <a:buSzPct val="70000"/>
              <a:buFont typeface="Wingdings" panose="05000000000000000000" pitchFamily="2" charset="2"/>
              <a:buNone/>
            </a:pPr>
            <a:endParaRPr lang="zh-CN" altLang="en-US" sz="2000" dirty="0"/>
          </a:p>
          <a:p>
            <a:pPr eaLnBrk="1" hangingPunct="1">
              <a:lnSpc>
                <a:spcPct val="90000"/>
              </a:lnSpc>
              <a:buClr>
                <a:schemeClr val="tx2"/>
              </a:buClr>
              <a:buSzPct val="70000"/>
              <a:buFont typeface="Wingdings" panose="05000000000000000000" pitchFamily="2" charset="2"/>
              <a:buNone/>
            </a:pPr>
            <a:r>
              <a:rPr lang="zh-CN" altLang="en-US" sz="2000" dirty="0"/>
              <a:t>         </a:t>
            </a:r>
            <a:endParaRPr lang="zh-CN" altLang="en-US" sz="2000" dirty="0"/>
          </a:p>
          <a:p>
            <a:pPr eaLnBrk="1" hangingPunct="1">
              <a:lnSpc>
                <a:spcPct val="90000"/>
              </a:lnSpc>
              <a:buClr>
                <a:schemeClr val="tx2"/>
              </a:buClr>
              <a:buSzPct val="70000"/>
              <a:buFont typeface="Wingdings" panose="05000000000000000000" pitchFamily="2" charset="2"/>
              <a:buNone/>
            </a:pPr>
            <a:r>
              <a:rPr lang="zh-CN" altLang="en-US" sz="2000" dirty="0"/>
              <a:t>         </a:t>
            </a:r>
            <a:endParaRPr lang="zh-CN" altLang="en-US" sz="2000" dirty="0"/>
          </a:p>
          <a:p>
            <a:pPr eaLnBrk="1" hangingPunct="1">
              <a:lnSpc>
                <a:spcPct val="90000"/>
              </a:lnSpc>
              <a:buClr>
                <a:schemeClr val="tx2"/>
              </a:buClr>
              <a:buSzPct val="70000"/>
              <a:buFont typeface="Wingdings" panose="05000000000000000000" pitchFamily="2" charset="2"/>
              <a:buNone/>
            </a:pPr>
            <a:r>
              <a:rPr lang="zh-CN" altLang="en-US" sz="2000" dirty="0"/>
              <a:t>   </a:t>
            </a:r>
            <a:endParaRPr lang="zh-CN" altLang="en-US" sz="2000" dirty="0"/>
          </a:p>
          <a:p>
            <a:pPr eaLnBrk="1" hangingPunct="1">
              <a:lnSpc>
                <a:spcPct val="90000"/>
              </a:lnSpc>
              <a:buClr>
                <a:schemeClr val="tx2"/>
              </a:buClr>
              <a:buSzPct val="70000"/>
              <a:buFont typeface="Wingdings" panose="05000000000000000000" pitchFamily="2" charset="2"/>
              <a:buNone/>
            </a:pPr>
            <a:r>
              <a:rPr lang="en-US" altLang="zh-CN" sz="2000" dirty="0"/>
              <a:t>    </a:t>
            </a:r>
            <a:r>
              <a:rPr lang="zh-CN" altLang="en-US" sz="2000" dirty="0"/>
              <a:t>原译虽说没有曲解原文的意思，但却行文罗嗦，有失汉语书信的语言风格。实际上，汉语也有类似的客套话，言简意赅，译者可充分发挥译入语的语言优势。</a:t>
            </a:r>
            <a:r>
              <a:rPr lang="zh-CN" altLang="en-US" sz="2500" dirty="0"/>
              <a:t> </a:t>
            </a:r>
            <a:endParaRPr lang="zh-CN" altLang="en-US" sz="2500" dirty="0"/>
          </a:p>
        </p:txBody>
      </p:sp>
      <p:graphicFrame>
        <p:nvGraphicFramePr>
          <p:cNvPr id="248944" name="Group 112"/>
          <p:cNvGraphicFramePr>
            <a:graphicFrameLocks noGrp="1"/>
          </p:cNvGraphicFramePr>
          <p:nvPr>
            <p:ph sz="half" idx="1"/>
            <p:custDataLst>
              <p:tags r:id="rId1"/>
            </p:custDataLst>
          </p:nvPr>
        </p:nvGraphicFramePr>
        <p:xfrm>
          <a:off x="2135505" y="1701165"/>
          <a:ext cx="9185275" cy="2969895"/>
        </p:xfrm>
        <a:graphic>
          <a:graphicData uri="http://schemas.openxmlformats.org/drawingml/2006/table">
            <a:tbl>
              <a:tblPr/>
              <a:tblGrid>
                <a:gridCol w="850900"/>
                <a:gridCol w="2804160"/>
                <a:gridCol w="3258185"/>
                <a:gridCol w="2272030"/>
              </a:tblGrid>
              <a:tr h="488315">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序号</a:t>
                      </a:r>
                      <a:endPar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原文</a:t>
                      </a:r>
                      <a:endPar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原译</a:t>
                      </a:r>
                      <a:endPar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改译</a:t>
                      </a:r>
                      <a:endPar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8845">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a:t>
                      </a:r>
                      <a:endPar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Your favorable information will be appreciated.</a:t>
                      </a:r>
                      <a:endPar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我们期望得到你们的好消息。</a:t>
                      </a:r>
                      <a:endPar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恭候佳音！</a:t>
                      </a:r>
                      <a:endPar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9480">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a:t>
                      </a:r>
                      <a:endPar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Your early reply will be highly appreciated.</a:t>
                      </a:r>
                      <a:endPar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我们将会十分感激你们的早日答复。</a:t>
                      </a:r>
                      <a:endPar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如蒙早复，不胜感激！</a:t>
                      </a:r>
                      <a:endPar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3255">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a:t>
                      </a:r>
                      <a:endPar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Awaiting your immediate reply.</a:t>
                      </a:r>
                      <a:endParaRPr kumimoji="0" lang="en-US" altLang="zh-CN" sz="1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等候你们的早日回信。</a:t>
                      </a:r>
                      <a:endParaRPr kumimoji="0" lang="zh-CN" altLang="en-US"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请即复！</a:t>
                      </a:r>
                      <a:endParaRPr kumimoji="0" lang="zh-CN" altLang="en-US" sz="1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08" marB="45708"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文本框 1"/>
          <p:cNvSpPr txBox="1"/>
          <p:nvPr/>
        </p:nvSpPr>
        <p:spPr>
          <a:xfrm>
            <a:off x="1940560" y="908685"/>
            <a:ext cx="7898765" cy="423545"/>
          </a:xfrm>
          <a:prstGeom prst="rect">
            <a:avLst/>
          </a:prstGeom>
          <a:noFill/>
        </p:spPr>
        <p:txBody>
          <a:bodyPr wrap="square" rtlCol="0">
            <a:spAutoFit/>
          </a:bodyPr>
          <a:p>
            <a:pPr eaLnBrk="1" hangingPunct="1">
              <a:lnSpc>
                <a:spcPct val="90000"/>
              </a:lnSpc>
              <a:buClr>
                <a:schemeClr val="tx2"/>
              </a:buClr>
              <a:buSzPct val="70000"/>
              <a:buFont typeface="Wingdings" panose="05000000000000000000" pitchFamily="2" charset="2"/>
              <a:buNone/>
            </a:pPr>
            <a:r>
              <a:rPr lang="zh-CN" altLang="en-US" sz="2400" dirty="0">
                <a:sym typeface="+mn-ea"/>
              </a:rPr>
              <a:t>此外，英语商务邮件的结尾常常使用一些套语，如表</a:t>
            </a:r>
            <a:r>
              <a:rPr lang="en-US" altLang="zh-CN" sz="2400" dirty="0">
                <a:sym typeface="+mn-ea"/>
              </a:rPr>
              <a:t>2</a:t>
            </a:r>
            <a:r>
              <a:rPr lang="zh-CN" altLang="en-US" sz="2400" dirty="0">
                <a:sym typeface="+mn-ea"/>
              </a:rPr>
              <a:t>：</a:t>
            </a:r>
            <a:endParaRPr lang="zh-CN" altLang="en-US" sz="2400" dirty="0">
              <a:sym typeface="+mn-ea"/>
            </a:endParaRPr>
          </a:p>
        </p:txBody>
      </p:sp>
    </p:spTree>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Rectangle 2"/>
          <p:cNvSpPr>
            <a:spLocks noGrp="1"/>
          </p:cNvSpPr>
          <p:nvPr>
            <p:ph type="title"/>
          </p:nvPr>
        </p:nvSpPr>
        <p:spPr/>
        <p:txBody>
          <a:bodyPr vert="horz" wrap="square" lIns="91440" tIns="45720" rIns="91440" bIns="45720" anchor="b" anchorCtr="0"/>
          <a:p>
            <a:pPr eaLnBrk="1" hangingPunct="1"/>
            <a:r>
              <a:rPr lang="en-US" altLang="zh-CN" sz="2800" dirty="0"/>
              <a:t> </a:t>
            </a:r>
            <a:r>
              <a:rPr lang="en-US" altLang="zh-CN" sz="2800" b="1" dirty="0"/>
              <a:t>PART FIVE</a:t>
            </a:r>
            <a:r>
              <a:rPr lang="en-US" altLang="zh-CN" sz="2800" dirty="0"/>
              <a:t> </a:t>
            </a:r>
            <a:r>
              <a:rPr lang="zh-CN" altLang="en-US" sz="2800" dirty="0"/>
              <a:t>译技点津：商务翻译技巧之正反转换翻译 </a:t>
            </a:r>
            <a:endParaRPr lang="zh-CN" altLang="en-US" sz="2800" dirty="0"/>
          </a:p>
        </p:txBody>
      </p:sp>
      <p:sp>
        <p:nvSpPr>
          <p:cNvPr id="52227" name="Rectangle 3"/>
          <p:cNvSpPr>
            <a:spLocks noGrp="1"/>
          </p:cNvSpPr>
          <p:nvPr>
            <p:ph idx="1"/>
          </p:nvPr>
        </p:nvSpPr>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cs typeface="Times New Roman" panose="02020603050405020304" pitchFamily="18" charset="0"/>
              </a:rPr>
              <a:t>每一种语言都有肯定和否定表达方式，英语的否定表达按语言学家们的划分大致有</a:t>
            </a: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类：完全否定（带</a:t>
            </a:r>
            <a:r>
              <a:rPr lang="en-US" altLang="zh-CN" sz="2000" dirty="0">
                <a:latin typeface="Times New Roman" panose="02020603050405020304" pitchFamily="18" charset="0"/>
                <a:cs typeface="Times New Roman" panose="02020603050405020304" pitchFamily="18" charset="0"/>
              </a:rPr>
              <a:t>no</a:t>
            </a:r>
            <a:r>
              <a:rPr lang="zh-CN" altLang="en-US" sz="2000" dirty="0">
                <a:latin typeface="Times New Roman" panose="02020603050405020304" pitchFamily="18" charset="0"/>
                <a:cs typeface="Times New Roman" panose="02020603050405020304" pitchFamily="18" charset="0"/>
              </a:rPr>
              <a:t>的词语，如</a:t>
            </a:r>
            <a:r>
              <a:rPr lang="en-US" altLang="zh-CN" sz="2000" dirty="0">
                <a:latin typeface="Times New Roman" panose="02020603050405020304" pitchFamily="18" charset="0"/>
                <a:cs typeface="Times New Roman" panose="02020603050405020304" pitchFamily="18" charset="0"/>
              </a:rPr>
              <a:t>nothing</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none</a:t>
            </a:r>
            <a:r>
              <a:rPr lang="zh-CN" altLang="en-US" sz="2000" dirty="0">
                <a:latin typeface="Times New Roman" panose="02020603050405020304" pitchFamily="18" charset="0"/>
                <a:cs typeface="Times New Roman" panose="02020603050405020304" pitchFamily="18" charset="0"/>
              </a:rPr>
              <a:t>等）、半否定（</a:t>
            </a:r>
            <a:r>
              <a:rPr lang="en-US" altLang="zh-CN" sz="2000" dirty="0">
                <a:latin typeface="Times New Roman" panose="02020603050405020304" pitchFamily="18" charset="0"/>
                <a:cs typeface="Times New Roman" panose="02020603050405020304" pitchFamily="18" charset="0"/>
              </a:rPr>
              <a:t>hard1y</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scarcely</a:t>
            </a:r>
            <a:r>
              <a:rPr lang="zh-CN" altLang="en-US" sz="2000" dirty="0">
                <a:latin typeface="Times New Roman" panose="02020603050405020304" pitchFamily="18" charset="0"/>
                <a:cs typeface="Times New Roman" panose="02020603050405020304" pitchFamily="18" charset="0"/>
              </a:rPr>
              <a:t>等）、部分否定（</a:t>
            </a:r>
            <a:r>
              <a:rPr lang="en-US" altLang="zh-CN" sz="2000" dirty="0">
                <a:latin typeface="Times New Roman" panose="02020603050405020304" pitchFamily="18" charset="0"/>
                <a:cs typeface="Times New Roman" panose="02020603050405020304" pitchFamily="18" charset="0"/>
              </a:rPr>
              <a:t>not all</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not every</a:t>
            </a:r>
            <a:r>
              <a:rPr lang="zh-CN" altLang="en-US" sz="2000" dirty="0">
                <a:latin typeface="Times New Roman" panose="02020603050405020304" pitchFamily="18" charset="0"/>
                <a:cs typeface="Times New Roman" panose="02020603050405020304" pitchFamily="18" charset="0"/>
              </a:rPr>
              <a:t>等）及带否定意义的词语（</a:t>
            </a:r>
            <a:r>
              <a:rPr lang="en-US" altLang="zh-CN" sz="2000" dirty="0">
                <a:latin typeface="Times New Roman" panose="02020603050405020304" pitchFamily="18" charset="0"/>
                <a:cs typeface="Times New Roman" panose="02020603050405020304" pitchFamily="18" charset="0"/>
              </a:rPr>
              <a:t>fail, without</a:t>
            </a:r>
            <a:r>
              <a:rPr lang="zh-CN" altLang="en-US" sz="2000" dirty="0">
                <a:latin typeface="Times New Roman" panose="02020603050405020304" pitchFamily="18" charset="0"/>
                <a:cs typeface="Times New Roman" panose="02020603050405020304" pitchFamily="18" charset="0"/>
              </a:rPr>
              <a:t>等）。一般情况下肯定和否定可以对号入座，但是英汉翻译过程中经常遇到这样的情况：英语词、句在字面上是肯定形式，但若照着直译，往往语句不通；倘若译为汉语的否定词或其他否定形式，反倒文从字顺。因此有时需要采用正反交替的方法，正说反译、反说正译，这样才能准确地传达出原文的语言内涵。</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Rectangle 2"/>
          <p:cNvSpPr>
            <a:spLocks noGrp="1"/>
          </p:cNvSpPr>
          <p:nvPr>
            <p:ph type="title"/>
          </p:nvPr>
        </p:nvSpPr>
        <p:spPr/>
        <p:txBody>
          <a:bodyPr vert="horz" wrap="square" lIns="91440" tIns="45720" rIns="91440" bIns="45720" anchor="b" anchorCtr="0"/>
          <a:p>
            <a:pPr eaLnBrk="1" hangingPunct="1"/>
            <a:r>
              <a:rPr lang="en-US" altLang="zh-CN" b="1" dirty="0"/>
              <a:t>I.</a:t>
            </a:r>
            <a:r>
              <a:rPr lang="en-US" altLang="zh-CN" dirty="0"/>
              <a:t> </a:t>
            </a:r>
            <a:r>
              <a:rPr lang="zh-CN" altLang="en-US" dirty="0"/>
              <a:t>英语为肯定式，汉语译作否定式</a:t>
            </a:r>
            <a:endParaRPr lang="zh-CN" altLang="en-US" dirty="0"/>
          </a:p>
        </p:txBody>
      </p:sp>
      <p:sp>
        <p:nvSpPr>
          <p:cNvPr id="53251" name="Rectangle 3"/>
          <p:cNvSpPr>
            <a:spLocks noGrp="1"/>
          </p:cNvSpPr>
          <p:nvPr>
            <p:ph idx="1"/>
          </p:nvPr>
        </p:nvSpPr>
        <p:spPr/>
        <p:txBody>
          <a:bodyPr vert="horz" wrap="square" lIns="91440" tIns="45720" rIns="91440" bIns="45720" anchor="t" anchorCtr="0"/>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由于思维习惯和语言习惯的问题，翻译过程中如果采用直译会造成文句不通的现象，因此需要正说反译。譬如“</a:t>
            </a:r>
            <a:r>
              <a:rPr lang="en-US" altLang="zh-CN" sz="2400" dirty="0">
                <a:latin typeface="Times New Roman" panose="02020603050405020304" pitchFamily="18" charset="0"/>
                <a:cs typeface="Times New Roman" panose="02020603050405020304" pitchFamily="18" charset="0"/>
              </a:rPr>
              <a:t>Please keep the fire burning.”</a:t>
            </a:r>
            <a:r>
              <a:rPr lang="zh-CN" altLang="en-US" sz="2400" dirty="0">
                <a:latin typeface="Times New Roman" panose="02020603050405020304" pitchFamily="18" charset="0"/>
                <a:cs typeface="Times New Roman" panose="02020603050405020304" pitchFamily="18" charset="0"/>
              </a:rPr>
              <a:t>，我们一般不说“请保持火燃烧”，而是译作“别让火灭了”。这种方法可广泛用于各种词类、短语，甚至整个句子的翻译，比如：</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2931" name="Rectangle 3"/>
          <p:cNvSpPr>
            <a:spLocks noGrp="1"/>
          </p:cNvSpPr>
          <p:nvPr>
            <p:ph idx="1"/>
          </p:nvPr>
        </p:nvSpPr>
        <p:spPr>
          <a:xfrm>
            <a:off x="1720850" y="1700530"/>
            <a:ext cx="9704070" cy="4410075"/>
          </a:xfrm>
        </p:spPr>
        <p:txBody>
          <a:bodyPr vert="horz" wrap="square" lIns="91440" tIns="45720" rIns="91440" bIns="45720" anchor="t" anchorCtr="0"/>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Such a chance was </a:t>
            </a:r>
            <a:r>
              <a:rPr lang="en-US" altLang="zh-CN" sz="2400" i="1" dirty="0">
                <a:latin typeface="Times New Roman" panose="02020603050405020304" pitchFamily="18" charset="0"/>
                <a:cs typeface="Times New Roman" panose="02020603050405020304" pitchFamily="18" charset="0"/>
              </a:rPr>
              <a:t>denied </a:t>
            </a:r>
            <a:r>
              <a:rPr lang="en-US" altLang="zh-CN" sz="2400" dirty="0">
                <a:latin typeface="Times New Roman" panose="02020603050405020304" pitchFamily="18" charset="0"/>
                <a:cs typeface="Times New Roman" panose="02020603050405020304" pitchFamily="18" charset="0"/>
              </a:rPr>
              <a:t>(to) me.</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译文：我没有得到这样一个机会。</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The pair of shoes is past repair.</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译文：这双鞋子无法修补了。</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This is more than we could bear.</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译文：这是我们所不能忍受的。</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It was </a:t>
            </a:r>
            <a:r>
              <a:rPr lang="en-US" altLang="zh-CN" sz="2400" i="1" dirty="0">
                <a:latin typeface="Times New Roman" panose="02020603050405020304" pitchFamily="18" charset="0"/>
                <a:cs typeface="Times New Roman" panose="02020603050405020304" pitchFamily="18" charset="0"/>
              </a:rPr>
              <a:t>beyond</a:t>
            </a:r>
            <a:r>
              <a:rPr lang="en-US" altLang="zh-CN" sz="2400" dirty="0">
                <a:latin typeface="Times New Roman" panose="02020603050405020304" pitchFamily="18" charset="0"/>
                <a:cs typeface="Times New Roman" panose="02020603050405020304" pitchFamily="18" charset="0"/>
              </a:rPr>
              <a:t> his power to sign such a contract.</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译文：他无权签订这种合同。</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2931">
                                            <p:txEl>
                                              <p:charRg st="0" end="41"/>
                                            </p:txEl>
                                          </p:spTgt>
                                        </p:tgtEl>
                                        <p:attrNameLst>
                                          <p:attrName>style.visibility</p:attrName>
                                        </p:attrNameLst>
                                      </p:cBhvr>
                                      <p:to>
                                        <p:strVal val="visible"/>
                                      </p:to>
                                    </p:set>
                                    <p:animEffect transition="in" filter="blinds(horizontal)">
                                      <p:cBhvr>
                                        <p:cTn id="7" dur="500"/>
                                        <p:tgtEl>
                                          <p:spTgt spid="252931">
                                            <p:txEl>
                                              <p:charRg st="0" end="4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52931">
                                            <p:txEl>
                                              <p:charRg st="41" end="68"/>
                                            </p:txEl>
                                          </p:spTgt>
                                        </p:tgtEl>
                                        <p:attrNameLst>
                                          <p:attrName>style.visibility</p:attrName>
                                        </p:attrNameLst>
                                      </p:cBhvr>
                                      <p:to>
                                        <p:strVal val="visible"/>
                                      </p:to>
                                    </p:set>
                                    <p:animEffect transition="in" filter="blinds(horizontal)">
                                      <p:cBhvr>
                                        <p:cTn id="12" dur="500"/>
                                        <p:tgtEl>
                                          <p:spTgt spid="252931">
                                            <p:txEl>
                                              <p:charRg st="41" end="6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52931">
                                            <p:txEl>
                                              <p:charRg st="68" end="109"/>
                                            </p:txEl>
                                          </p:spTgt>
                                        </p:tgtEl>
                                        <p:attrNameLst>
                                          <p:attrName>style.visibility</p:attrName>
                                        </p:attrNameLst>
                                      </p:cBhvr>
                                      <p:to>
                                        <p:strVal val="visible"/>
                                      </p:to>
                                    </p:set>
                                    <p:animEffect transition="in" filter="blinds(horizontal)">
                                      <p:cBhvr>
                                        <p:cTn id="17" dur="500"/>
                                        <p:tgtEl>
                                          <p:spTgt spid="252931">
                                            <p:txEl>
                                              <p:charRg st="68" end="10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52931">
                                            <p:txEl>
                                              <p:charRg st="109" end="134"/>
                                            </p:txEl>
                                          </p:spTgt>
                                        </p:tgtEl>
                                        <p:attrNameLst>
                                          <p:attrName>style.visibility</p:attrName>
                                        </p:attrNameLst>
                                      </p:cBhvr>
                                      <p:to>
                                        <p:strVal val="visible"/>
                                      </p:to>
                                    </p:set>
                                    <p:animEffect transition="in" filter="blinds(horizontal)">
                                      <p:cBhvr>
                                        <p:cTn id="22" dur="500"/>
                                        <p:tgtEl>
                                          <p:spTgt spid="252931">
                                            <p:txEl>
                                              <p:charRg st="109" end="13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52931">
                                            <p:txEl>
                                              <p:charRg st="134" end="174"/>
                                            </p:txEl>
                                          </p:spTgt>
                                        </p:tgtEl>
                                        <p:attrNameLst>
                                          <p:attrName>style.visibility</p:attrName>
                                        </p:attrNameLst>
                                      </p:cBhvr>
                                      <p:to>
                                        <p:strVal val="visible"/>
                                      </p:to>
                                    </p:set>
                                    <p:animEffect transition="in" filter="blinds(horizontal)">
                                      <p:cBhvr>
                                        <p:cTn id="27" dur="500"/>
                                        <p:tgtEl>
                                          <p:spTgt spid="252931">
                                            <p:txEl>
                                              <p:charRg st="134" end="17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52931">
                                            <p:txEl>
                                              <p:charRg st="174" end="200"/>
                                            </p:txEl>
                                          </p:spTgt>
                                        </p:tgtEl>
                                        <p:attrNameLst>
                                          <p:attrName>style.visibility</p:attrName>
                                        </p:attrNameLst>
                                      </p:cBhvr>
                                      <p:to>
                                        <p:strVal val="visible"/>
                                      </p:to>
                                    </p:set>
                                    <p:animEffect transition="in" filter="blinds(horizontal)">
                                      <p:cBhvr>
                                        <p:cTn id="32" dur="500"/>
                                        <p:tgtEl>
                                          <p:spTgt spid="252931">
                                            <p:txEl>
                                              <p:charRg st="174" end="20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52931">
                                            <p:txEl>
                                              <p:charRg st="200" end="256"/>
                                            </p:txEl>
                                          </p:spTgt>
                                        </p:tgtEl>
                                        <p:attrNameLst>
                                          <p:attrName>style.visibility</p:attrName>
                                        </p:attrNameLst>
                                      </p:cBhvr>
                                      <p:to>
                                        <p:strVal val="visible"/>
                                      </p:to>
                                    </p:set>
                                    <p:animEffect transition="in" filter="blinds(horizontal)">
                                      <p:cBhvr>
                                        <p:cTn id="37" dur="500"/>
                                        <p:tgtEl>
                                          <p:spTgt spid="252931">
                                            <p:txEl>
                                              <p:charRg st="200" end="25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52931">
                                            <p:txEl>
                                              <p:charRg st="256" end="281"/>
                                            </p:txEl>
                                          </p:spTgt>
                                        </p:tgtEl>
                                        <p:attrNameLst>
                                          <p:attrName>style.visibility</p:attrName>
                                        </p:attrNameLst>
                                      </p:cBhvr>
                                      <p:to>
                                        <p:strVal val="visible"/>
                                      </p:to>
                                    </p:set>
                                    <p:animEffect transition="in" filter="blinds(horizontal)">
                                      <p:cBhvr>
                                        <p:cTn id="42" dur="500"/>
                                        <p:tgtEl>
                                          <p:spTgt spid="252931">
                                            <p:txEl>
                                              <p:charRg st="256" end="28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93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2"/>
          <p:cNvSpPr>
            <a:spLocks noGrp="1"/>
          </p:cNvSpPr>
          <p:nvPr>
            <p:ph type="title"/>
          </p:nvPr>
        </p:nvSpPr>
        <p:spPr>
          <a:xfrm>
            <a:off x="1998345" y="549275"/>
            <a:ext cx="8583295" cy="967105"/>
          </a:xfrm>
        </p:spPr>
        <p:txBody>
          <a:bodyPr vert="horz" wrap="square" lIns="91440" tIns="45720" rIns="91440" bIns="45720" anchor="b" anchorCtr="0"/>
          <a:p>
            <a:pPr eaLnBrk="1" hangingPunct="1"/>
            <a:r>
              <a:rPr lang="en-US" altLang="zh-CN" sz="2800" b="1" dirty="0">
                <a:latin typeface="Times New Roman" panose="02020603050405020304" pitchFamily="18" charset="0"/>
              </a:rPr>
              <a:t>§ </a:t>
            </a:r>
            <a:r>
              <a:rPr lang="en-US" altLang="zh-CN" sz="2800" b="1" dirty="0"/>
              <a:t>PART ONE </a:t>
            </a:r>
            <a:r>
              <a:rPr lang="zh-CN" altLang="en-US" sz="2800" b="1" dirty="0"/>
              <a:t>商务信函的分类、功能及其篇章结构</a:t>
            </a:r>
            <a:r>
              <a:rPr lang="zh-CN" altLang="en-US" dirty="0"/>
              <a:t> </a:t>
            </a:r>
            <a:endParaRPr lang="zh-CN" altLang="en-US" dirty="0"/>
          </a:p>
        </p:txBody>
      </p:sp>
      <p:sp>
        <p:nvSpPr>
          <p:cNvPr id="9219" name="Rectangle 10"/>
          <p:cNvSpPr>
            <a:spLocks noGrp="1"/>
          </p:cNvSpPr>
          <p:nvPr>
            <p:ph idx="1"/>
          </p:nvPr>
        </p:nvSpPr>
        <p:spPr>
          <a:xfrm>
            <a:off x="2783840" y="1844675"/>
            <a:ext cx="8007985" cy="1504950"/>
          </a:xfrm>
        </p:spPr>
        <p:txBody>
          <a:bodyPr vert="horz" wrap="square" lIns="91440" tIns="45720" rIns="91440" bIns="45720" anchor="t" anchorCtr="0"/>
          <a:p>
            <a:pPr eaLnBrk="1" hangingPunct="1"/>
            <a:r>
              <a:rPr lang="en-US" altLang="zh-CN" sz="2800" b="1" dirty="0">
                <a:latin typeface="Arial" panose="020B0604020202020204" pitchFamily="34" charset="0"/>
              </a:rPr>
              <a:t>Task I </a:t>
            </a:r>
            <a:r>
              <a:rPr lang="en-US" altLang="zh-CN" sz="2800" dirty="0">
                <a:latin typeface="Arial" panose="020B0604020202020204" pitchFamily="34" charset="0"/>
              </a:rPr>
              <a:t> </a:t>
            </a:r>
            <a:r>
              <a:rPr lang="zh-CN" altLang="en-US" sz="2800" dirty="0">
                <a:latin typeface="Arial" panose="020B0604020202020204" pitchFamily="34" charset="0"/>
              </a:rPr>
              <a:t>阅读以下商务电子邮件并思考：写此邮件</a:t>
            </a:r>
            <a:r>
              <a:rPr lang="zh-CN" altLang="en-US" sz="2800" dirty="0">
                <a:latin typeface="Arial" panose="020B0604020202020204" pitchFamily="34" charset="0"/>
              </a:rPr>
              <a:t>的目的是什么？</a:t>
            </a:r>
            <a:endParaRPr lang="zh-CN" altLang="en-US" sz="2800" dirty="0">
              <a:latin typeface="Arial" panose="020B0604020202020204" pitchFamily="34" charset="0"/>
            </a:endParaRPr>
          </a:p>
        </p:txBody>
      </p:sp>
      <p:pic>
        <p:nvPicPr>
          <p:cNvPr id="9220" name="Picture 13" descr="MP900315598[1]"/>
          <p:cNvPicPr>
            <a:picLocks noChangeAspect="1"/>
          </p:cNvPicPr>
          <p:nvPr/>
        </p:nvPicPr>
        <p:blipFill>
          <a:blip r:embed="rId1"/>
          <a:stretch>
            <a:fillRect/>
          </a:stretch>
        </p:blipFill>
        <p:spPr>
          <a:xfrm>
            <a:off x="3216275" y="3284538"/>
            <a:ext cx="3657600" cy="2609850"/>
          </a:xfrm>
          <a:prstGeom prst="rect">
            <a:avLst/>
          </a:prstGeom>
          <a:noFill/>
          <a:ln w="9525">
            <a:noFill/>
          </a:ln>
        </p:spPr>
      </p:pic>
    </p:spTree>
  </p:cSld>
  <p:clrMapOvr>
    <a:masterClrMapping/>
  </p:clrMapOvr>
  <p:transition spd="slow">
    <p:randomBar dir="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3955" name="Rectangle 3"/>
          <p:cNvSpPr>
            <a:spLocks noGrp="1"/>
          </p:cNvSpPr>
          <p:nvPr>
            <p:ph idx="1"/>
          </p:nvPr>
        </p:nvSpPr>
        <p:spPr>
          <a:xfrm>
            <a:off x="2135188" y="1772603"/>
            <a:ext cx="8072437" cy="4114800"/>
          </a:xfrm>
        </p:spPr>
        <p:txBody>
          <a:bodyPr vert="horz" wrap="square" lIns="91440" tIns="45720" rIns="91440" bIns="45720" anchor="t" anchorCtr="0"/>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His anger is out of hand.</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译文：他怒不可遏。</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They feel great anxiety about his sickness.</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译文：他的病情让他们感到焦虑不安。</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If it worked once</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it can work twice.</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译文：一次得手，再次不愁。</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8</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His refusal is final.</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译文：他的拒绝是不可更改的。</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3955">
                                            <p:txEl>
                                              <p:charRg st="0" end="33"/>
                                            </p:txEl>
                                          </p:spTgt>
                                        </p:tgtEl>
                                        <p:attrNameLst>
                                          <p:attrName>style.visibility</p:attrName>
                                        </p:attrNameLst>
                                      </p:cBhvr>
                                      <p:to>
                                        <p:strVal val="visible"/>
                                      </p:to>
                                    </p:set>
                                    <p:anim calcmode="lin" valueType="num">
                                      <p:cBhvr additive="base">
                                        <p:cTn id="7" dur="500" fill="hold"/>
                                        <p:tgtEl>
                                          <p:spTgt spid="253955">
                                            <p:txEl>
                                              <p:charRg st="0" end="3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3955">
                                            <p:txEl>
                                              <p:charRg st="0" end="3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3955">
                                            <p:txEl>
                                              <p:charRg st="33" end="54"/>
                                            </p:txEl>
                                          </p:spTgt>
                                        </p:tgtEl>
                                        <p:attrNameLst>
                                          <p:attrName>style.visibility</p:attrName>
                                        </p:attrNameLst>
                                      </p:cBhvr>
                                      <p:to>
                                        <p:strVal val="visible"/>
                                      </p:to>
                                    </p:set>
                                    <p:anim calcmode="lin" valueType="num">
                                      <p:cBhvr additive="base">
                                        <p:cTn id="13" dur="500" fill="hold"/>
                                        <p:tgtEl>
                                          <p:spTgt spid="253955">
                                            <p:txEl>
                                              <p:charRg st="33" end="5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3955">
                                            <p:txEl>
                                              <p:charRg st="33" end="5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3955">
                                            <p:txEl>
                                              <p:charRg st="54" end="105"/>
                                            </p:txEl>
                                          </p:spTgt>
                                        </p:tgtEl>
                                        <p:attrNameLst>
                                          <p:attrName>style.visibility</p:attrName>
                                        </p:attrNameLst>
                                      </p:cBhvr>
                                      <p:to>
                                        <p:strVal val="visible"/>
                                      </p:to>
                                    </p:set>
                                    <p:anim calcmode="lin" valueType="num">
                                      <p:cBhvr additive="base">
                                        <p:cTn id="19" dur="500" fill="hold"/>
                                        <p:tgtEl>
                                          <p:spTgt spid="253955">
                                            <p:txEl>
                                              <p:charRg st="54" end="10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3955">
                                            <p:txEl>
                                              <p:charRg st="54" end="10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3955">
                                            <p:txEl>
                                              <p:charRg st="105" end="134"/>
                                            </p:txEl>
                                          </p:spTgt>
                                        </p:tgtEl>
                                        <p:attrNameLst>
                                          <p:attrName>style.visibility</p:attrName>
                                        </p:attrNameLst>
                                      </p:cBhvr>
                                      <p:to>
                                        <p:strVal val="visible"/>
                                      </p:to>
                                    </p:set>
                                    <p:anim calcmode="lin" valueType="num">
                                      <p:cBhvr additive="base">
                                        <p:cTn id="25" dur="500" fill="hold"/>
                                        <p:tgtEl>
                                          <p:spTgt spid="253955">
                                            <p:txEl>
                                              <p:charRg st="105" end="13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3955">
                                            <p:txEl>
                                              <p:charRg st="105" end="13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53955">
                                            <p:txEl>
                                              <p:charRg st="134" end="178"/>
                                            </p:txEl>
                                          </p:spTgt>
                                        </p:tgtEl>
                                        <p:attrNameLst>
                                          <p:attrName>style.visibility</p:attrName>
                                        </p:attrNameLst>
                                      </p:cBhvr>
                                      <p:to>
                                        <p:strVal val="visible"/>
                                      </p:to>
                                    </p:set>
                                    <p:anim calcmode="lin" valueType="num">
                                      <p:cBhvr additive="base">
                                        <p:cTn id="31" dur="500" fill="hold"/>
                                        <p:tgtEl>
                                          <p:spTgt spid="253955">
                                            <p:txEl>
                                              <p:charRg st="134" end="17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3955">
                                            <p:txEl>
                                              <p:charRg st="134" end="17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53955">
                                            <p:txEl>
                                              <p:charRg st="178" end="203"/>
                                            </p:txEl>
                                          </p:spTgt>
                                        </p:tgtEl>
                                        <p:attrNameLst>
                                          <p:attrName>style.visibility</p:attrName>
                                        </p:attrNameLst>
                                      </p:cBhvr>
                                      <p:to>
                                        <p:strVal val="visible"/>
                                      </p:to>
                                    </p:set>
                                    <p:anim calcmode="lin" valueType="num">
                                      <p:cBhvr additive="base">
                                        <p:cTn id="37" dur="500" fill="hold"/>
                                        <p:tgtEl>
                                          <p:spTgt spid="253955">
                                            <p:txEl>
                                              <p:charRg st="178" end="20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53955">
                                            <p:txEl>
                                              <p:charRg st="178" end="20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53955">
                                            <p:txEl>
                                              <p:charRg st="203" end="232"/>
                                            </p:txEl>
                                          </p:spTgt>
                                        </p:tgtEl>
                                        <p:attrNameLst>
                                          <p:attrName>style.visibility</p:attrName>
                                        </p:attrNameLst>
                                      </p:cBhvr>
                                      <p:to>
                                        <p:strVal val="visible"/>
                                      </p:to>
                                    </p:set>
                                    <p:anim calcmode="lin" valueType="num">
                                      <p:cBhvr additive="base">
                                        <p:cTn id="43" dur="500" fill="hold"/>
                                        <p:tgtEl>
                                          <p:spTgt spid="253955">
                                            <p:txEl>
                                              <p:charRg st="203" end="23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53955">
                                            <p:txEl>
                                              <p:charRg st="203" end="23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53955">
                                            <p:txEl>
                                              <p:charRg st="232" end="258"/>
                                            </p:txEl>
                                          </p:spTgt>
                                        </p:tgtEl>
                                        <p:attrNameLst>
                                          <p:attrName>style.visibility</p:attrName>
                                        </p:attrNameLst>
                                      </p:cBhvr>
                                      <p:to>
                                        <p:strVal val="visible"/>
                                      </p:to>
                                    </p:set>
                                    <p:anim calcmode="lin" valueType="num">
                                      <p:cBhvr additive="base">
                                        <p:cTn id="49" dur="500" fill="hold"/>
                                        <p:tgtEl>
                                          <p:spTgt spid="253955">
                                            <p:txEl>
                                              <p:charRg st="232" end="25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53955">
                                            <p:txEl>
                                              <p:charRg st="232" end="25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955"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Rectangle 2"/>
          <p:cNvSpPr>
            <a:spLocks noGrp="1"/>
          </p:cNvSpPr>
          <p:nvPr>
            <p:ph type="title"/>
          </p:nvPr>
        </p:nvSpPr>
        <p:spPr/>
        <p:txBody>
          <a:bodyPr vert="horz" wrap="square" lIns="91440" tIns="45720" rIns="91440" bIns="45720" anchor="b" anchorCtr="0"/>
          <a:p>
            <a:pPr eaLnBrk="1" hangingPunct="1"/>
            <a:r>
              <a:rPr lang="en-US" altLang="zh-CN" b="1" dirty="0"/>
              <a:t>II.</a:t>
            </a:r>
            <a:r>
              <a:rPr lang="en-US" altLang="zh-CN" dirty="0"/>
              <a:t> </a:t>
            </a:r>
            <a:r>
              <a:rPr lang="zh-CN" altLang="en-US" dirty="0"/>
              <a:t>英语为否定式，汉语译作肯定式</a:t>
            </a:r>
            <a:endParaRPr lang="zh-CN" altLang="en-US" dirty="0"/>
          </a:p>
        </p:txBody>
      </p:sp>
      <p:sp>
        <p:nvSpPr>
          <p:cNvPr id="56323" name="Rectangle 3"/>
          <p:cNvSpPr>
            <a:spLocks noGrp="1"/>
          </p:cNvSpPr>
          <p:nvPr>
            <p:ph idx="1"/>
          </p:nvPr>
        </p:nvSpPr>
        <p:spPr/>
        <p:txBody>
          <a:bodyPr vert="horz" wrap="square" lIns="91440" tIns="45720" rIns="91440" bIns="45720" anchor="t" anchorCtr="0"/>
          <a:p>
            <a:pPr eaLnBrk="1" hangingPunct="1">
              <a:lnSpc>
                <a:spcPct val="14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英语中有大量含有否定意义的肯定句。许多含有</a:t>
            </a:r>
            <a:r>
              <a:rPr lang="en-US" altLang="zh-CN" sz="2400" dirty="0">
                <a:latin typeface="Times New Roman" panose="02020603050405020304" pitchFamily="18" charset="0"/>
                <a:cs typeface="Times New Roman" panose="02020603050405020304" pitchFamily="18" charset="0"/>
              </a:rPr>
              <a:t>not, no, none, never, hardly, scarcely, little</a:t>
            </a:r>
            <a:r>
              <a:rPr lang="zh-CN" altLang="en-US" sz="2400" dirty="0">
                <a:latin typeface="Times New Roman" panose="02020603050405020304" pitchFamily="18" charset="0"/>
                <a:cs typeface="Times New Roman" panose="02020603050405020304" pitchFamily="18" charset="0"/>
              </a:rPr>
              <a:t>等否定意义的动词、形容词、副词、介词短语，以及有些包含了否定词的句子，运用所谓的“负负得正”的反译法来处理否定式，一方面可以准确传达原义，另一方面可以顺应汉语的表达习惯。</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03" name="Rectangle 3"/>
          <p:cNvSpPr>
            <a:spLocks noGrp="1"/>
          </p:cNvSpPr>
          <p:nvPr>
            <p:ph idx="1"/>
          </p:nvPr>
        </p:nvSpPr>
        <p:spPr>
          <a:xfrm>
            <a:off x="1835150" y="1700530"/>
            <a:ext cx="9728835" cy="4752975"/>
          </a:xfrm>
        </p:spPr>
        <p:txBody>
          <a:bodyPr vert="horz" wrap="square" lIns="91440" tIns="45720" rIns="91440" bIns="45720" anchor="t" anchorCtr="0"/>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9</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He is no idiot.</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译文：他精明的很。</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10</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We can’t wait to meet you.</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译文：我们要立刻见到你。（我们迫不及待地想见到你。）</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11</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Don’t forget to tell me about it.</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译文：一定记着告诉我。</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12</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We must never stop taking an optimistic view of life.</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译文：对生活，我们要永远保持乐观的态度。</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13</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Students, with no exception, are to hand in your exercises this afternoon.</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译文：今天下午学生统一交作业。</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6003">
                                            <p:txEl>
                                              <p:charRg st="0" end="23"/>
                                            </p:txEl>
                                          </p:spTgt>
                                        </p:tgtEl>
                                        <p:attrNameLst>
                                          <p:attrName>style.visibility</p:attrName>
                                        </p:attrNameLst>
                                      </p:cBhvr>
                                      <p:to>
                                        <p:strVal val="visible"/>
                                      </p:to>
                                    </p:set>
                                    <p:animEffect transition="in" filter="box(in)">
                                      <p:cBhvr>
                                        <p:cTn id="7" dur="500"/>
                                        <p:tgtEl>
                                          <p:spTgt spid="256003">
                                            <p:txEl>
                                              <p:charRg st="0" end="23"/>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56003">
                                            <p:txEl>
                                              <p:charRg st="23" end="44"/>
                                            </p:txEl>
                                          </p:spTgt>
                                        </p:tgtEl>
                                        <p:attrNameLst>
                                          <p:attrName>style.visibility</p:attrName>
                                        </p:attrNameLst>
                                      </p:cBhvr>
                                      <p:to>
                                        <p:strVal val="visible"/>
                                      </p:to>
                                    </p:set>
                                    <p:animEffect transition="in" filter="box(in)">
                                      <p:cBhvr>
                                        <p:cTn id="12" dur="500"/>
                                        <p:tgtEl>
                                          <p:spTgt spid="256003">
                                            <p:txEl>
                                              <p:charRg st="23" end="4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56003">
                                            <p:txEl>
                                              <p:charRg st="44" end="79"/>
                                            </p:txEl>
                                          </p:spTgt>
                                        </p:tgtEl>
                                        <p:attrNameLst>
                                          <p:attrName>style.visibility</p:attrName>
                                        </p:attrNameLst>
                                      </p:cBhvr>
                                      <p:to>
                                        <p:strVal val="visible"/>
                                      </p:to>
                                    </p:set>
                                    <p:animEffect transition="in" filter="box(in)">
                                      <p:cBhvr>
                                        <p:cTn id="17" dur="500"/>
                                        <p:tgtEl>
                                          <p:spTgt spid="256003">
                                            <p:txEl>
                                              <p:charRg st="44" end="7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56003">
                                            <p:txEl>
                                              <p:charRg st="79" end="119"/>
                                            </p:txEl>
                                          </p:spTgt>
                                        </p:tgtEl>
                                        <p:attrNameLst>
                                          <p:attrName>style.visibility</p:attrName>
                                        </p:attrNameLst>
                                      </p:cBhvr>
                                      <p:to>
                                        <p:strVal val="visible"/>
                                      </p:to>
                                    </p:set>
                                    <p:animEffect transition="in" filter="box(in)">
                                      <p:cBhvr>
                                        <p:cTn id="22" dur="500"/>
                                        <p:tgtEl>
                                          <p:spTgt spid="256003">
                                            <p:txEl>
                                              <p:charRg st="79" end="11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56003">
                                            <p:txEl>
                                              <p:charRg st="119" end="161"/>
                                            </p:txEl>
                                          </p:spTgt>
                                        </p:tgtEl>
                                        <p:attrNameLst>
                                          <p:attrName>style.visibility</p:attrName>
                                        </p:attrNameLst>
                                      </p:cBhvr>
                                      <p:to>
                                        <p:strVal val="visible"/>
                                      </p:to>
                                    </p:set>
                                    <p:animEffect transition="in" filter="box(in)">
                                      <p:cBhvr>
                                        <p:cTn id="27" dur="500"/>
                                        <p:tgtEl>
                                          <p:spTgt spid="256003">
                                            <p:txEl>
                                              <p:charRg st="119" end="16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56003">
                                            <p:txEl>
                                              <p:charRg st="161" end="186"/>
                                            </p:txEl>
                                          </p:spTgt>
                                        </p:tgtEl>
                                        <p:attrNameLst>
                                          <p:attrName>style.visibility</p:attrName>
                                        </p:attrNameLst>
                                      </p:cBhvr>
                                      <p:to>
                                        <p:strVal val="visible"/>
                                      </p:to>
                                    </p:set>
                                    <p:animEffect transition="in" filter="box(in)">
                                      <p:cBhvr>
                                        <p:cTn id="32" dur="500"/>
                                        <p:tgtEl>
                                          <p:spTgt spid="256003">
                                            <p:txEl>
                                              <p:charRg st="161" end="18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56003">
                                            <p:txEl>
                                              <p:charRg st="186" end="248"/>
                                            </p:txEl>
                                          </p:spTgt>
                                        </p:tgtEl>
                                        <p:attrNameLst>
                                          <p:attrName>style.visibility</p:attrName>
                                        </p:attrNameLst>
                                      </p:cBhvr>
                                      <p:to>
                                        <p:strVal val="visible"/>
                                      </p:to>
                                    </p:set>
                                    <p:animEffect transition="in" filter="box(in)">
                                      <p:cBhvr>
                                        <p:cTn id="37" dur="500"/>
                                        <p:tgtEl>
                                          <p:spTgt spid="256003">
                                            <p:txEl>
                                              <p:charRg st="186" end="24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256003">
                                            <p:txEl>
                                              <p:charRg st="248" end="282"/>
                                            </p:txEl>
                                          </p:spTgt>
                                        </p:tgtEl>
                                        <p:attrNameLst>
                                          <p:attrName>style.visibility</p:attrName>
                                        </p:attrNameLst>
                                      </p:cBhvr>
                                      <p:to>
                                        <p:strVal val="visible"/>
                                      </p:to>
                                    </p:set>
                                    <p:animEffect transition="in" filter="box(in)">
                                      <p:cBhvr>
                                        <p:cTn id="42" dur="500"/>
                                        <p:tgtEl>
                                          <p:spTgt spid="256003">
                                            <p:txEl>
                                              <p:charRg st="248" end="28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256003">
                                            <p:txEl>
                                              <p:charRg st="282" end="365"/>
                                            </p:txEl>
                                          </p:spTgt>
                                        </p:tgtEl>
                                        <p:attrNameLst>
                                          <p:attrName>style.visibility</p:attrName>
                                        </p:attrNameLst>
                                      </p:cBhvr>
                                      <p:to>
                                        <p:strVal val="visible"/>
                                      </p:to>
                                    </p:set>
                                    <p:animEffect transition="in" filter="box(in)">
                                      <p:cBhvr>
                                        <p:cTn id="47" dur="500"/>
                                        <p:tgtEl>
                                          <p:spTgt spid="256003">
                                            <p:txEl>
                                              <p:charRg st="282" end="36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256003">
                                            <p:txEl>
                                              <p:charRg st="365" end="394"/>
                                            </p:txEl>
                                          </p:spTgt>
                                        </p:tgtEl>
                                        <p:attrNameLst>
                                          <p:attrName>style.visibility</p:attrName>
                                        </p:attrNameLst>
                                      </p:cBhvr>
                                      <p:to>
                                        <p:strVal val="visible"/>
                                      </p:to>
                                    </p:set>
                                    <p:animEffect transition="in" filter="box(in)">
                                      <p:cBhvr>
                                        <p:cTn id="52" dur="500"/>
                                        <p:tgtEl>
                                          <p:spTgt spid="256003">
                                            <p:txEl>
                                              <p:charRg st="365" end="39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0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2"/>
          <p:cNvSpPr>
            <a:spLocks noGrp="1"/>
          </p:cNvSpPr>
          <p:nvPr>
            <p:ph type="title"/>
          </p:nvPr>
        </p:nvSpPr>
        <p:spPr/>
        <p:txBody>
          <a:bodyPr vert="horz" wrap="square" lIns="91440" tIns="45720" rIns="91440" bIns="45720" anchor="b" anchorCtr="0"/>
          <a:p>
            <a:pPr eaLnBrk="1" hangingPunct="1"/>
            <a:r>
              <a:rPr lang="en-US" altLang="zh-CN" b="1" dirty="0"/>
              <a:t>III.</a:t>
            </a:r>
            <a:r>
              <a:rPr lang="en-US" altLang="zh-CN" dirty="0"/>
              <a:t> </a:t>
            </a:r>
            <a:r>
              <a:rPr lang="zh-CN" altLang="en-US" dirty="0"/>
              <a:t>英语中的双重否定结构</a:t>
            </a:r>
            <a:endParaRPr lang="zh-CN" altLang="en-US" dirty="0"/>
          </a:p>
        </p:txBody>
      </p:sp>
      <p:sp>
        <p:nvSpPr>
          <p:cNvPr id="58371" name="Rectangle 3"/>
          <p:cNvSpPr>
            <a:spLocks noGrp="1"/>
          </p:cNvSpPr>
          <p:nvPr>
            <p:ph idx="1"/>
          </p:nvPr>
        </p:nvSpPr>
        <p:spPr/>
        <p:txBody>
          <a:bodyPr vert="horz" wrap="square" lIns="91440" tIns="45720" rIns="91440" bIns="45720" anchor="t" anchorCtr="0"/>
          <a:p>
            <a:pPr eaLnBrk="1" hangingPunct="1">
              <a:lnSpc>
                <a:spcPct val="14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在同一个句子中，两次运用否定手段就称为双重否定，通常由否定词</a:t>
            </a:r>
            <a:r>
              <a:rPr lang="en-US" altLang="zh-CN" sz="2400" dirty="0">
                <a:latin typeface="Times New Roman" panose="02020603050405020304" pitchFamily="18" charset="0"/>
                <a:cs typeface="Times New Roman" panose="02020603050405020304" pitchFamily="18" charset="0"/>
              </a:rPr>
              <a:t>no</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not</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never</a:t>
            </a:r>
            <a:r>
              <a:rPr lang="zh-CN" altLang="en-US" sz="2400" dirty="0">
                <a:latin typeface="Times New Roman" panose="02020603050405020304" pitchFamily="18" charset="0"/>
                <a:cs typeface="Times New Roman" panose="02020603050405020304" pitchFamily="18" charset="0"/>
              </a:rPr>
              <a:t>等表示否定意义的词连用构成，如“</a:t>
            </a:r>
            <a:r>
              <a:rPr lang="en-US" altLang="zh-CN" sz="2400" dirty="0">
                <a:latin typeface="Times New Roman" panose="02020603050405020304" pitchFamily="18" charset="0"/>
                <a:cs typeface="Times New Roman" panose="02020603050405020304" pitchFamily="18" charset="0"/>
              </a:rPr>
              <a:t>not… without…”</a:t>
            </a:r>
            <a:r>
              <a:rPr lang="zh-CN" altLang="en-US" sz="2400" dirty="0">
                <a:latin typeface="Times New Roman" panose="02020603050405020304" pitchFamily="18" charset="0"/>
                <a:cs typeface="Times New Roman" panose="02020603050405020304" pitchFamily="18" charset="0"/>
              </a:rPr>
              <a:t>为否定结构，翻译中有时译成肯定句更好，有时则译成双重否定比较妥当。例如：</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8051" name="Rectangle 3"/>
          <p:cNvSpPr>
            <a:spLocks noGrp="1"/>
          </p:cNvSpPr>
          <p:nvPr>
            <p:ph idx="1"/>
          </p:nvPr>
        </p:nvSpPr>
        <p:spPr>
          <a:xfrm>
            <a:off x="1775460" y="1557020"/>
            <a:ext cx="9841865" cy="6668770"/>
          </a:xfrm>
        </p:spPr>
        <p:txBody>
          <a:bodyPr vert="horz" wrap="square" lIns="91440" tIns="45720" rIns="91440" bIns="45720" anchor="t" anchorCtr="0"/>
          <a:p>
            <a:pPr eaLnBrk="1" hangingPunct="1">
              <a:lnSpc>
                <a:spcPct val="10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14</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In a small company such things cannot be done without remark.</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：在一家小公司里，这类事情少不了不受到关注。</a:t>
            </a:r>
            <a:endParaRPr lang="zh-CN" altLang="en-US" sz="20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2000" dirty="0">
                <a:latin typeface="Times New Roman" panose="02020603050405020304" pitchFamily="18" charset="0"/>
                <a:cs typeface="Times New Roman" panose="02020603050405020304" pitchFamily="18" charset="0"/>
              </a:rPr>
              <a:t>            译文</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：在一家小公司里，这类事情注定会引起别人的注意。</a:t>
            </a:r>
            <a:endParaRPr lang="zh-CN" altLang="en-US" sz="2000" dirty="0">
              <a:latin typeface="Times New Roman" panose="02020603050405020304" pitchFamily="18" charset="0"/>
              <a:cs typeface="Times New Roman" panose="02020603050405020304" pitchFamily="18" charset="0"/>
            </a:endParaRPr>
          </a:p>
          <a:p>
            <a:pPr eaLnBrk="1" hangingPunct="1">
              <a:lnSpc>
                <a:spcPct val="100000"/>
              </a:lnSpc>
              <a:buNone/>
            </a:pPr>
            <a:endParaRPr lang="zh-CN" altLang="en-US" sz="20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2000" dirty="0">
                <a:latin typeface="Times New Roman" panose="02020603050405020304" pitchFamily="18" charset="0"/>
                <a:cs typeface="Times New Roman" panose="02020603050405020304" pitchFamily="18" charset="0"/>
              </a:rPr>
              <a:t>英语中的双重否定结构往往可以翻译成肯定句，比如：</a:t>
            </a:r>
            <a:endParaRPr lang="zh-CN" altLang="en-US" sz="20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15</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They never meet without a quarrel but they still have not resolved the dispute of the contract.</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译文：他们总是</a:t>
            </a:r>
            <a:r>
              <a:rPr lang="zh-CN" altLang="en-US" sz="2000" b="1" dirty="0">
                <a:latin typeface="Times New Roman" panose="02020603050405020304" pitchFamily="18" charset="0"/>
                <a:cs typeface="Times New Roman" panose="02020603050405020304" pitchFamily="18" charset="0"/>
              </a:rPr>
              <a:t>一</a:t>
            </a:r>
            <a:r>
              <a:rPr lang="zh-CN" altLang="en-US" sz="2000" dirty="0">
                <a:latin typeface="Times New Roman" panose="02020603050405020304" pitchFamily="18" charset="0"/>
                <a:cs typeface="Times New Roman" panose="02020603050405020304" pitchFamily="18" charset="0"/>
              </a:rPr>
              <a:t>见面就吵架，但还是没有解决合同纠纷。</a:t>
            </a:r>
            <a:endParaRPr lang="zh-CN" altLang="en-US" sz="20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16</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Mexico City is in an earthquake zone and earth tremors are not unusual.</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译文：墨西哥城位于地震带，时常有小震。</a:t>
            </a:r>
            <a:endParaRPr lang="zh-CN" altLang="en-US" sz="20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17</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It’s a rare book on reengineering that doesn’t include an insurance example.</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译文：几乎所有讨论组合的书都会以保险行业为例。</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8051">
                                            <p:txEl>
                                              <p:charRg st="0" end="70"/>
                                            </p:txEl>
                                          </p:spTgt>
                                        </p:tgtEl>
                                        <p:attrNameLst>
                                          <p:attrName>style.visibility</p:attrName>
                                        </p:attrNameLst>
                                      </p:cBhvr>
                                      <p:to>
                                        <p:strVal val="visible"/>
                                      </p:to>
                                    </p:set>
                                    <p:anim calcmode="lin" valueType="num">
                                      <p:cBhvr additive="base">
                                        <p:cTn id="7" dur="500" fill="hold"/>
                                        <p:tgtEl>
                                          <p:spTgt spid="258051">
                                            <p:txEl>
                                              <p:charRg st="0" end="7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8051">
                                            <p:txEl>
                                              <p:charRg st="0" end="7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8051">
                                            <p:txEl>
                                              <p:charRg st="70" end="108"/>
                                            </p:txEl>
                                          </p:spTgt>
                                        </p:tgtEl>
                                        <p:attrNameLst>
                                          <p:attrName>style.visibility</p:attrName>
                                        </p:attrNameLst>
                                      </p:cBhvr>
                                      <p:to>
                                        <p:strVal val="visible"/>
                                      </p:to>
                                    </p:set>
                                    <p:anim calcmode="lin" valueType="num">
                                      <p:cBhvr additive="base">
                                        <p:cTn id="13" dur="500" fill="hold"/>
                                        <p:tgtEl>
                                          <p:spTgt spid="258051">
                                            <p:txEl>
                                              <p:charRg st="70" end="108"/>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8051">
                                            <p:txEl>
                                              <p:charRg st="70" end="108"/>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8051">
                                            <p:txEl>
                                              <p:charRg st="108" end="148"/>
                                            </p:txEl>
                                          </p:spTgt>
                                        </p:tgtEl>
                                        <p:attrNameLst>
                                          <p:attrName>style.visibility</p:attrName>
                                        </p:attrNameLst>
                                      </p:cBhvr>
                                      <p:to>
                                        <p:strVal val="visible"/>
                                      </p:to>
                                    </p:set>
                                    <p:anim calcmode="lin" valueType="num">
                                      <p:cBhvr additive="base">
                                        <p:cTn id="19" dur="500" fill="hold"/>
                                        <p:tgtEl>
                                          <p:spTgt spid="258051">
                                            <p:txEl>
                                              <p:charRg st="108" end="14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8051">
                                            <p:txEl>
                                              <p:charRg st="108" end="148"/>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8051">
                                            <p:txEl>
                                              <p:charRg st="149" end="174"/>
                                            </p:txEl>
                                          </p:spTgt>
                                        </p:tgtEl>
                                        <p:attrNameLst>
                                          <p:attrName>style.visibility</p:attrName>
                                        </p:attrNameLst>
                                      </p:cBhvr>
                                      <p:to>
                                        <p:strVal val="visible"/>
                                      </p:to>
                                    </p:set>
                                    <p:anim calcmode="lin" valueType="num">
                                      <p:cBhvr additive="base">
                                        <p:cTn id="25" dur="500" fill="hold"/>
                                        <p:tgtEl>
                                          <p:spTgt spid="258051">
                                            <p:txEl>
                                              <p:charRg st="149" end="17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8051">
                                            <p:txEl>
                                              <p:charRg st="149" end="17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58051">
                                            <p:txEl>
                                              <p:charRg st="174" end="278"/>
                                            </p:txEl>
                                          </p:spTgt>
                                        </p:tgtEl>
                                        <p:attrNameLst>
                                          <p:attrName>style.visibility</p:attrName>
                                        </p:attrNameLst>
                                      </p:cBhvr>
                                      <p:to>
                                        <p:strVal val="visible"/>
                                      </p:to>
                                    </p:set>
                                    <p:anim calcmode="lin" valueType="num">
                                      <p:cBhvr additive="base">
                                        <p:cTn id="31" dur="500" fill="hold"/>
                                        <p:tgtEl>
                                          <p:spTgt spid="258051">
                                            <p:txEl>
                                              <p:charRg st="174" end="27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8051">
                                            <p:txEl>
                                              <p:charRg st="174" end="27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58051">
                                            <p:txEl>
                                              <p:charRg st="278" end="318"/>
                                            </p:txEl>
                                          </p:spTgt>
                                        </p:tgtEl>
                                        <p:attrNameLst>
                                          <p:attrName>style.visibility</p:attrName>
                                        </p:attrNameLst>
                                      </p:cBhvr>
                                      <p:to>
                                        <p:strVal val="visible"/>
                                      </p:to>
                                    </p:set>
                                    <p:anim calcmode="lin" valueType="num">
                                      <p:cBhvr additive="base">
                                        <p:cTn id="37" dur="500" fill="hold"/>
                                        <p:tgtEl>
                                          <p:spTgt spid="258051">
                                            <p:txEl>
                                              <p:charRg st="278" end="31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58051">
                                            <p:txEl>
                                              <p:charRg st="278" end="31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58051">
                                            <p:txEl>
                                              <p:charRg st="318" end="398"/>
                                            </p:txEl>
                                          </p:spTgt>
                                        </p:tgtEl>
                                        <p:attrNameLst>
                                          <p:attrName>style.visibility</p:attrName>
                                        </p:attrNameLst>
                                      </p:cBhvr>
                                      <p:to>
                                        <p:strVal val="visible"/>
                                      </p:to>
                                    </p:set>
                                    <p:anim calcmode="lin" valueType="num">
                                      <p:cBhvr additive="base">
                                        <p:cTn id="43" dur="500" fill="hold"/>
                                        <p:tgtEl>
                                          <p:spTgt spid="258051">
                                            <p:txEl>
                                              <p:charRg st="318" end="39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58051">
                                            <p:txEl>
                                              <p:charRg st="318" end="39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58051">
                                            <p:txEl>
                                              <p:charRg st="398" end="431"/>
                                            </p:txEl>
                                          </p:spTgt>
                                        </p:tgtEl>
                                        <p:attrNameLst>
                                          <p:attrName>style.visibility</p:attrName>
                                        </p:attrNameLst>
                                      </p:cBhvr>
                                      <p:to>
                                        <p:strVal val="visible"/>
                                      </p:to>
                                    </p:set>
                                    <p:anim calcmode="lin" valueType="num">
                                      <p:cBhvr additive="base">
                                        <p:cTn id="49" dur="500" fill="hold"/>
                                        <p:tgtEl>
                                          <p:spTgt spid="258051">
                                            <p:txEl>
                                              <p:charRg st="398" end="43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58051">
                                            <p:txEl>
                                              <p:charRg st="398" end="43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58051">
                                            <p:txEl>
                                              <p:charRg st="431" end="516"/>
                                            </p:txEl>
                                          </p:spTgt>
                                        </p:tgtEl>
                                        <p:attrNameLst>
                                          <p:attrName>style.visibility</p:attrName>
                                        </p:attrNameLst>
                                      </p:cBhvr>
                                      <p:to>
                                        <p:strVal val="visible"/>
                                      </p:to>
                                    </p:set>
                                    <p:anim calcmode="lin" valueType="num">
                                      <p:cBhvr additive="base">
                                        <p:cTn id="55" dur="500" fill="hold"/>
                                        <p:tgtEl>
                                          <p:spTgt spid="258051">
                                            <p:txEl>
                                              <p:charRg st="431" end="51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58051">
                                            <p:txEl>
                                              <p:charRg st="431" end="51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58051">
                                            <p:txEl>
                                              <p:charRg st="516" end="553"/>
                                            </p:txEl>
                                          </p:spTgt>
                                        </p:tgtEl>
                                        <p:attrNameLst>
                                          <p:attrName>style.visibility</p:attrName>
                                        </p:attrNameLst>
                                      </p:cBhvr>
                                      <p:to>
                                        <p:strVal val="visible"/>
                                      </p:to>
                                    </p:set>
                                    <p:anim calcmode="lin" valueType="num">
                                      <p:cBhvr additive="base">
                                        <p:cTn id="61" dur="500" fill="hold"/>
                                        <p:tgtEl>
                                          <p:spTgt spid="258051">
                                            <p:txEl>
                                              <p:charRg st="516" end="55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58051">
                                            <p:txEl>
                                              <p:charRg st="516" end="55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051"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9075" name="Rectangle 3"/>
          <p:cNvSpPr>
            <a:spLocks noGrp="1"/>
          </p:cNvSpPr>
          <p:nvPr>
            <p:ph idx="1"/>
          </p:nvPr>
        </p:nvSpPr>
        <p:spPr>
          <a:xfrm>
            <a:off x="1631950" y="1628775"/>
            <a:ext cx="10091420" cy="5761355"/>
          </a:xfrm>
        </p:spPr>
        <p:txBody>
          <a:bodyPr vert="horz" wrap="square" lIns="91440" tIns="45720" rIns="91440" bIns="45720" anchor="t" anchorCtr="0"/>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18</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 offer is not unacceptable.</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译文：此报价并不是不可接受的。</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19</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There is no smoke without fire.</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译文：无风不起浪。</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20</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Few persons dissented from this suggestion.</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译文：几乎没有人不同意这个建议。</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21</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As we all know, no life can exist without water.</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译文：正如我们所知，没有水，任何生命都将不复存在。</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22</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Japan cannot be economically independent without trade with foreign countries.</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译文：日本不与外国通商，经济上不可能独立。</a:t>
            </a:r>
            <a:endParaRPr lang="zh-CN" altLang="en-US" sz="2000" dirty="0">
              <a:latin typeface="Times New Roman" panose="02020603050405020304" pitchFamily="18" charset="0"/>
              <a:cs typeface="Times New Roman" panose="02020603050405020304" pitchFamily="18" charset="0"/>
            </a:endParaRPr>
          </a:p>
        </p:txBody>
      </p:sp>
      <p:sp>
        <p:nvSpPr>
          <p:cNvPr id="2" name="文本框 1"/>
          <p:cNvSpPr txBox="1"/>
          <p:nvPr/>
        </p:nvSpPr>
        <p:spPr>
          <a:xfrm>
            <a:off x="1847850" y="692785"/>
            <a:ext cx="9508490" cy="768350"/>
          </a:xfrm>
          <a:prstGeom prst="rect">
            <a:avLst/>
          </a:prstGeom>
          <a:noFill/>
        </p:spPr>
        <p:txBody>
          <a:bodyPr wrap="square" rtlCol="0">
            <a:spAutoFit/>
          </a:bodyPr>
          <a:p>
            <a:pPr eaLnBrk="1" hangingPunct="1">
              <a:lnSpc>
                <a:spcPct val="110000"/>
              </a:lnSpc>
              <a:buNone/>
            </a:pPr>
            <a:r>
              <a:rPr lang="zh-CN" altLang="en-US" sz="2000" dirty="0">
                <a:latin typeface="Times New Roman" panose="02020603050405020304" pitchFamily="18" charset="0"/>
                <a:cs typeface="Times New Roman" panose="02020603050405020304" pitchFamily="18" charset="0"/>
                <a:sym typeface="+mn-ea"/>
              </a:rPr>
              <a:t>英语中应用双重否定形式，一般是用来加强或减弱语气，有时为了语气委婉，可以译为汉语的双重否定句，保留原文的修辞色彩。例如：</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9075">
                                            <p:txEl>
                                              <p:charRg st="61" end="100"/>
                                            </p:txEl>
                                          </p:spTgt>
                                        </p:tgtEl>
                                        <p:attrNameLst>
                                          <p:attrName>style.visibility</p:attrName>
                                        </p:attrNameLst>
                                      </p:cBhvr>
                                      <p:to>
                                        <p:strVal val="visible"/>
                                      </p:to>
                                    </p:set>
                                    <p:anim calcmode="lin" valueType="num">
                                      <p:cBhvr additive="base">
                                        <p:cTn id="7" dur="500" fill="hold"/>
                                        <p:tgtEl>
                                          <p:spTgt spid="259075">
                                            <p:txEl>
                                              <p:charRg st="61" end="10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9075">
                                            <p:txEl>
                                              <p:charRg st="61" end="10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9075">
                                            <p:txEl>
                                              <p:charRg st="100" end="129"/>
                                            </p:txEl>
                                          </p:spTgt>
                                        </p:tgtEl>
                                        <p:attrNameLst>
                                          <p:attrName>style.visibility</p:attrName>
                                        </p:attrNameLst>
                                      </p:cBhvr>
                                      <p:to>
                                        <p:strVal val="visible"/>
                                      </p:to>
                                    </p:set>
                                    <p:anim calcmode="lin" valueType="num">
                                      <p:cBhvr additive="base">
                                        <p:cTn id="13" dur="500" fill="hold"/>
                                        <p:tgtEl>
                                          <p:spTgt spid="259075">
                                            <p:txEl>
                                              <p:charRg st="100" end="129"/>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9075">
                                            <p:txEl>
                                              <p:charRg st="100" end="129"/>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9075">
                                            <p:txEl>
                                              <p:charRg st="129" end="169"/>
                                            </p:txEl>
                                          </p:spTgt>
                                        </p:tgtEl>
                                        <p:attrNameLst>
                                          <p:attrName>style.visibility</p:attrName>
                                        </p:attrNameLst>
                                      </p:cBhvr>
                                      <p:to>
                                        <p:strVal val="visible"/>
                                      </p:to>
                                    </p:set>
                                    <p:anim calcmode="lin" valueType="num">
                                      <p:cBhvr additive="base">
                                        <p:cTn id="19" dur="500" fill="hold"/>
                                        <p:tgtEl>
                                          <p:spTgt spid="259075">
                                            <p:txEl>
                                              <p:charRg st="129" end="16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9075">
                                            <p:txEl>
                                              <p:charRg st="129" end="169"/>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9075">
                                            <p:txEl>
                                              <p:charRg st="169" end="192"/>
                                            </p:txEl>
                                          </p:spTgt>
                                        </p:tgtEl>
                                        <p:attrNameLst>
                                          <p:attrName>style.visibility</p:attrName>
                                        </p:attrNameLst>
                                      </p:cBhvr>
                                      <p:to>
                                        <p:strVal val="visible"/>
                                      </p:to>
                                    </p:set>
                                    <p:anim calcmode="lin" valueType="num">
                                      <p:cBhvr additive="base">
                                        <p:cTn id="25" dur="500" fill="hold"/>
                                        <p:tgtEl>
                                          <p:spTgt spid="259075">
                                            <p:txEl>
                                              <p:charRg st="169" end="19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9075">
                                            <p:txEl>
                                              <p:charRg st="169" end="19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59075">
                                            <p:txEl>
                                              <p:charRg st="192" end="244"/>
                                            </p:txEl>
                                          </p:spTgt>
                                        </p:tgtEl>
                                        <p:attrNameLst>
                                          <p:attrName>style.visibility</p:attrName>
                                        </p:attrNameLst>
                                      </p:cBhvr>
                                      <p:to>
                                        <p:strVal val="visible"/>
                                      </p:to>
                                    </p:set>
                                    <p:anim calcmode="lin" valueType="num">
                                      <p:cBhvr additive="base">
                                        <p:cTn id="31" dur="500" fill="hold"/>
                                        <p:tgtEl>
                                          <p:spTgt spid="259075">
                                            <p:txEl>
                                              <p:charRg st="192" end="24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9075">
                                            <p:txEl>
                                              <p:charRg st="192" end="24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59075">
                                            <p:txEl>
                                              <p:charRg st="244" end="274"/>
                                            </p:txEl>
                                          </p:spTgt>
                                        </p:tgtEl>
                                        <p:attrNameLst>
                                          <p:attrName>style.visibility</p:attrName>
                                        </p:attrNameLst>
                                      </p:cBhvr>
                                      <p:to>
                                        <p:strVal val="visible"/>
                                      </p:to>
                                    </p:set>
                                    <p:anim calcmode="lin" valueType="num">
                                      <p:cBhvr additive="base">
                                        <p:cTn id="37" dur="500" fill="hold"/>
                                        <p:tgtEl>
                                          <p:spTgt spid="259075">
                                            <p:txEl>
                                              <p:charRg st="244" end="27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59075">
                                            <p:txEl>
                                              <p:charRg st="244" end="27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59075">
                                            <p:txEl>
                                              <p:charRg st="274" end="331"/>
                                            </p:txEl>
                                          </p:spTgt>
                                        </p:tgtEl>
                                        <p:attrNameLst>
                                          <p:attrName>style.visibility</p:attrName>
                                        </p:attrNameLst>
                                      </p:cBhvr>
                                      <p:to>
                                        <p:strVal val="visible"/>
                                      </p:to>
                                    </p:set>
                                    <p:anim calcmode="lin" valueType="num">
                                      <p:cBhvr additive="base">
                                        <p:cTn id="43" dur="500" fill="hold"/>
                                        <p:tgtEl>
                                          <p:spTgt spid="259075">
                                            <p:txEl>
                                              <p:charRg st="274" end="33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59075">
                                            <p:txEl>
                                              <p:charRg st="274" end="33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59075">
                                            <p:txEl>
                                              <p:charRg st="331" end="370"/>
                                            </p:txEl>
                                          </p:spTgt>
                                        </p:tgtEl>
                                        <p:attrNameLst>
                                          <p:attrName>style.visibility</p:attrName>
                                        </p:attrNameLst>
                                      </p:cBhvr>
                                      <p:to>
                                        <p:strVal val="visible"/>
                                      </p:to>
                                    </p:set>
                                    <p:anim calcmode="lin" valueType="num">
                                      <p:cBhvr additive="base">
                                        <p:cTn id="49" dur="500" fill="hold"/>
                                        <p:tgtEl>
                                          <p:spTgt spid="259075">
                                            <p:txEl>
                                              <p:charRg st="331" end="37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59075">
                                            <p:txEl>
                                              <p:charRg st="331" end="37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59075">
                                            <p:txEl>
                                              <p:charRg st="370" end="457"/>
                                            </p:txEl>
                                          </p:spTgt>
                                        </p:tgtEl>
                                        <p:attrNameLst>
                                          <p:attrName>style.visibility</p:attrName>
                                        </p:attrNameLst>
                                      </p:cBhvr>
                                      <p:to>
                                        <p:strVal val="visible"/>
                                      </p:to>
                                    </p:set>
                                    <p:anim calcmode="lin" valueType="num">
                                      <p:cBhvr additive="base">
                                        <p:cTn id="55" dur="500" fill="hold"/>
                                        <p:tgtEl>
                                          <p:spTgt spid="259075">
                                            <p:txEl>
                                              <p:charRg st="370" end="45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59075">
                                            <p:txEl>
                                              <p:charRg st="370" end="45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59075">
                                            <p:txEl>
                                              <p:charRg st="457" end="492"/>
                                            </p:txEl>
                                          </p:spTgt>
                                        </p:tgtEl>
                                        <p:attrNameLst>
                                          <p:attrName>style.visibility</p:attrName>
                                        </p:attrNameLst>
                                      </p:cBhvr>
                                      <p:to>
                                        <p:strVal val="visible"/>
                                      </p:to>
                                    </p:set>
                                    <p:anim calcmode="lin" valueType="num">
                                      <p:cBhvr additive="base">
                                        <p:cTn id="61" dur="500" fill="hold"/>
                                        <p:tgtEl>
                                          <p:spTgt spid="259075">
                                            <p:txEl>
                                              <p:charRg st="457" end="49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59075">
                                            <p:txEl>
                                              <p:charRg st="457" end="49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5"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Rectangle 2"/>
          <p:cNvSpPr>
            <a:spLocks noGrp="1"/>
          </p:cNvSpPr>
          <p:nvPr>
            <p:ph type="title"/>
          </p:nvPr>
        </p:nvSpPr>
        <p:spPr/>
        <p:txBody>
          <a:bodyPr vert="horz" wrap="square" lIns="91440" tIns="45720" rIns="91440" bIns="45720" anchor="b" anchorCtr="0"/>
          <a:p>
            <a:pPr eaLnBrk="1" hangingPunct="1">
              <a:buNone/>
            </a:pPr>
            <a:r>
              <a:rPr lang="en-US" altLang="zh-CN" b="1" dirty="0"/>
              <a:t>PART SIX</a:t>
            </a:r>
            <a:r>
              <a:rPr lang="en-US" altLang="zh-CN" dirty="0"/>
              <a:t> </a:t>
            </a:r>
            <a:r>
              <a:rPr lang="zh-CN" altLang="en-US" dirty="0"/>
              <a:t>商务电子邮件</a:t>
            </a:r>
            <a:r>
              <a:rPr lang="zh-CN" altLang="en-US" dirty="0"/>
              <a:t>翻译实践</a:t>
            </a:r>
            <a:endParaRPr lang="zh-CN" altLang="en-US" dirty="0"/>
          </a:p>
        </p:txBody>
      </p:sp>
      <p:sp>
        <p:nvSpPr>
          <p:cNvPr id="260099" name="Rectangle 3"/>
          <p:cNvSpPr>
            <a:spLocks noGrp="1"/>
          </p:cNvSpPr>
          <p:nvPr>
            <p:ph idx="1"/>
          </p:nvPr>
        </p:nvSpPr>
        <p:spPr>
          <a:xfrm>
            <a:off x="1749425" y="1628775"/>
            <a:ext cx="9918700" cy="4114800"/>
          </a:xfrm>
        </p:spPr>
        <p:txBody>
          <a:bodyPr vert="horz" wrap="square" lIns="91440" tIns="45720" rIns="91440" bIns="45720" anchor="t" anchorCtr="0"/>
          <a:p>
            <a:pPr eaLnBrk="1" hangingPunct="1">
              <a:lnSpc>
                <a:spcPct val="110000"/>
              </a:lnSpc>
              <a:buNone/>
            </a:pPr>
            <a:r>
              <a:rPr lang="en-US" altLang="zh-CN" sz="2000" b="1" dirty="0">
                <a:latin typeface="Times New Roman" panose="02020603050405020304" pitchFamily="18" charset="0"/>
                <a:cs typeface="Times New Roman" panose="02020603050405020304" pitchFamily="18" charset="0"/>
              </a:rPr>
              <a:t>Task I </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请翻译下列商务邮件常用语句。</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1. We should be glad to hear at your earliest convenience the terms and conditions on which you are prepared to supply.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译文：本公司若能及早获知贵方准备供货的条款则感幸甚。         </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2.We have seen your advertisement in the </a:t>
            </a:r>
            <a:r>
              <a:rPr lang="en-US" altLang="zh-CN" sz="2000" i="1" dirty="0">
                <a:latin typeface="Times New Roman" panose="02020603050405020304" pitchFamily="18" charset="0"/>
                <a:cs typeface="Times New Roman" panose="02020603050405020304" pitchFamily="18" charset="0"/>
              </a:rPr>
              <a:t>Business World</a:t>
            </a:r>
            <a:r>
              <a:rPr lang="en-US" altLang="zh-CN" sz="2000" dirty="0">
                <a:latin typeface="Times New Roman" panose="02020603050405020304" pitchFamily="18" charset="0"/>
                <a:cs typeface="Times New Roman" panose="02020603050405020304" pitchFamily="18" charset="0"/>
              </a:rPr>
              <a:t> and would be pleased to have your catalogue and price lists of your KV-180 Printers.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sym typeface="+mn-ea"/>
              </a:rPr>
              <a:t>译文：</a:t>
            </a:r>
            <a:r>
              <a:rPr lang="zh-CN" altLang="en-US" sz="2000" dirty="0">
                <a:latin typeface="Times New Roman" panose="02020603050405020304" pitchFamily="18" charset="0"/>
                <a:cs typeface="Times New Roman" panose="02020603050405020304" pitchFamily="18" charset="0"/>
              </a:rPr>
              <a:t>我们已看到贵公司在</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商业世界</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上刊登的广告，希望得到你们</a:t>
            </a:r>
            <a:r>
              <a:rPr lang="en-US" altLang="zh-CN" sz="2000" dirty="0">
                <a:latin typeface="Times New Roman" panose="02020603050405020304" pitchFamily="18" charset="0"/>
                <a:cs typeface="Times New Roman" panose="02020603050405020304" pitchFamily="18" charset="0"/>
              </a:rPr>
              <a:t>KV—180</a:t>
            </a:r>
            <a:r>
              <a:rPr lang="zh-CN" altLang="en-US" sz="2000" dirty="0">
                <a:latin typeface="Times New Roman" panose="02020603050405020304" pitchFamily="18" charset="0"/>
                <a:cs typeface="Times New Roman" panose="02020603050405020304" pitchFamily="18" charset="0"/>
              </a:rPr>
              <a:t>打印机的目录和价格单。 </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3. Please find the attachment a full specification of our products.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sym typeface="+mn-ea"/>
              </a:rPr>
              <a:t>译文：</a:t>
            </a:r>
            <a:r>
              <a:rPr lang="zh-CN" altLang="en-US" sz="2000" dirty="0">
                <a:latin typeface="Times New Roman" panose="02020603050405020304" pitchFamily="18" charset="0"/>
                <a:cs typeface="Times New Roman" panose="02020603050405020304" pitchFamily="18" charset="0"/>
              </a:rPr>
              <a:t>随函附上我方产品的详细规格，请查收。</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0099">
                                            <p:txEl>
                                              <p:charRg st="0" end="23"/>
                                            </p:txEl>
                                          </p:spTgt>
                                        </p:tgtEl>
                                        <p:attrNameLst>
                                          <p:attrName>style.visibility</p:attrName>
                                        </p:attrNameLst>
                                      </p:cBhvr>
                                      <p:to>
                                        <p:strVal val="visible"/>
                                      </p:to>
                                    </p:set>
                                    <p:animEffect transition="in" filter="box(in)">
                                      <p:cBhvr>
                                        <p:cTn id="7" dur="500"/>
                                        <p:tgtEl>
                                          <p:spTgt spid="260099">
                                            <p:txEl>
                                              <p:charRg st="0" end="23"/>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60099">
                                            <p:txEl>
                                              <p:charRg st="23" end="145"/>
                                            </p:txEl>
                                          </p:spTgt>
                                        </p:tgtEl>
                                        <p:attrNameLst>
                                          <p:attrName>style.visibility</p:attrName>
                                        </p:attrNameLst>
                                      </p:cBhvr>
                                      <p:to>
                                        <p:strVal val="visible"/>
                                      </p:to>
                                    </p:set>
                                    <p:animEffect transition="in" filter="box(in)">
                                      <p:cBhvr>
                                        <p:cTn id="12" dur="500"/>
                                        <p:tgtEl>
                                          <p:spTgt spid="260099">
                                            <p:txEl>
                                              <p:charRg st="23" end="14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60099">
                                            <p:txEl>
                                              <p:charRg st="145" end="179"/>
                                            </p:txEl>
                                          </p:spTgt>
                                        </p:tgtEl>
                                        <p:attrNameLst>
                                          <p:attrName>style.visibility</p:attrName>
                                        </p:attrNameLst>
                                      </p:cBhvr>
                                      <p:to>
                                        <p:strVal val="visible"/>
                                      </p:to>
                                    </p:set>
                                    <p:animEffect transition="in" filter="box(in)">
                                      <p:cBhvr>
                                        <p:cTn id="17" dur="500"/>
                                        <p:tgtEl>
                                          <p:spTgt spid="260099">
                                            <p:txEl>
                                              <p:charRg st="145" end="17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60099">
                                            <p:txEl>
                                              <p:charRg st="180" end="322"/>
                                            </p:txEl>
                                          </p:spTgt>
                                        </p:tgtEl>
                                        <p:attrNameLst>
                                          <p:attrName>style.visibility</p:attrName>
                                        </p:attrNameLst>
                                      </p:cBhvr>
                                      <p:to>
                                        <p:strVal val="visible"/>
                                      </p:to>
                                    </p:set>
                                    <p:animEffect transition="in" filter="box(in)">
                                      <p:cBhvr>
                                        <p:cTn id="22" dur="500"/>
                                        <p:tgtEl>
                                          <p:spTgt spid="260099">
                                            <p:txEl>
                                              <p:charRg st="180" end="32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60099">
                                            <p:txEl>
                                              <p:charRg st="322" end="369"/>
                                            </p:txEl>
                                          </p:spTgt>
                                        </p:tgtEl>
                                        <p:attrNameLst>
                                          <p:attrName>style.visibility</p:attrName>
                                        </p:attrNameLst>
                                      </p:cBhvr>
                                      <p:to>
                                        <p:strVal val="visible"/>
                                      </p:to>
                                    </p:set>
                                    <p:animEffect transition="in" filter="box(in)">
                                      <p:cBhvr>
                                        <p:cTn id="27" dur="500"/>
                                        <p:tgtEl>
                                          <p:spTgt spid="260099">
                                            <p:txEl>
                                              <p:charRg st="322" end="36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60099">
                                            <p:txEl>
                                              <p:charRg st="370" end="439"/>
                                            </p:txEl>
                                          </p:spTgt>
                                        </p:tgtEl>
                                        <p:attrNameLst>
                                          <p:attrName>style.visibility</p:attrName>
                                        </p:attrNameLst>
                                      </p:cBhvr>
                                      <p:to>
                                        <p:strVal val="visible"/>
                                      </p:to>
                                    </p:set>
                                    <p:animEffect transition="in" filter="box(in)">
                                      <p:cBhvr>
                                        <p:cTn id="32" dur="500"/>
                                        <p:tgtEl>
                                          <p:spTgt spid="260099">
                                            <p:txEl>
                                              <p:charRg st="370" end="43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60099">
                                            <p:txEl>
                                              <p:charRg st="439" end="458"/>
                                            </p:txEl>
                                          </p:spTgt>
                                        </p:tgtEl>
                                        <p:attrNameLst>
                                          <p:attrName>style.visibility</p:attrName>
                                        </p:attrNameLst>
                                      </p:cBhvr>
                                      <p:to>
                                        <p:strVal val="visible"/>
                                      </p:to>
                                    </p:set>
                                    <p:animEffect transition="in" filter="box(in)">
                                      <p:cBhvr>
                                        <p:cTn id="37" dur="500"/>
                                        <p:tgtEl>
                                          <p:spTgt spid="260099">
                                            <p:txEl>
                                              <p:charRg st="439" end="45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099"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1123" name="Rectangle 3"/>
          <p:cNvSpPr>
            <a:spLocks noGrp="1"/>
          </p:cNvSpPr>
          <p:nvPr>
            <p:ph idx="1"/>
          </p:nvPr>
        </p:nvSpPr>
        <p:spPr>
          <a:xfrm>
            <a:off x="1631950" y="1628775"/>
            <a:ext cx="10084435" cy="5632450"/>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4.	With an eye to our future business, we’ll agree to change the terms of payment from L/C at sight to D/P at sight.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译文：为了今后的业务，我方同意不用即期信用证，而改用即期付款交单方式。</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5.	We are sorry to inform you that the listed terms of payment do not correspond to our customary business practice.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sym typeface="+mn-ea"/>
              </a:rPr>
              <a:t>译文：</a:t>
            </a:r>
            <a:r>
              <a:rPr lang="zh-CN" altLang="en-US" sz="2000" dirty="0">
                <a:latin typeface="Times New Roman" panose="02020603050405020304" pitchFamily="18" charset="0"/>
                <a:cs typeface="Times New Roman" panose="02020603050405020304" pitchFamily="18" charset="0"/>
              </a:rPr>
              <a:t>很抱歉通知贵方，所列付款方式与我方通常的贸易做法不符。</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6.	Please ship the first lot under Contract NO. 45379 by s.s. “WUXI” scheduled to sail on or about July 5.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sym typeface="+mn-ea"/>
              </a:rPr>
              <a:t>译文：</a:t>
            </a:r>
            <a:r>
              <a:rPr lang="zh-CN" altLang="en-US" sz="2000" dirty="0">
                <a:latin typeface="Times New Roman" panose="02020603050405020304" pitchFamily="18" charset="0"/>
                <a:cs typeface="Times New Roman" panose="02020603050405020304" pitchFamily="18" charset="0"/>
              </a:rPr>
              <a:t>请将第</a:t>
            </a:r>
            <a:r>
              <a:rPr lang="en-US" altLang="zh-CN" sz="2000" dirty="0">
                <a:latin typeface="Times New Roman" panose="02020603050405020304" pitchFamily="18" charset="0"/>
                <a:cs typeface="Times New Roman" panose="02020603050405020304" pitchFamily="18" charset="0"/>
              </a:rPr>
              <a:t>45379</a:t>
            </a:r>
            <a:r>
              <a:rPr lang="zh-CN" altLang="en-US" sz="2000" dirty="0">
                <a:latin typeface="Times New Roman" panose="02020603050405020304" pitchFamily="18" charset="0"/>
                <a:cs typeface="Times New Roman" panose="02020603050405020304" pitchFamily="18" charset="0"/>
              </a:rPr>
              <a:t>号合同项下第一批货物装上</a:t>
            </a:r>
            <a:r>
              <a:rPr lang="en-US" altLang="zh-CN" sz="2000" dirty="0">
                <a:latin typeface="Times New Roman" panose="02020603050405020304" pitchFamily="18" charset="0"/>
                <a:cs typeface="Times New Roman" panose="02020603050405020304" pitchFamily="18" charset="0"/>
              </a:rPr>
              <a:t>7</a:t>
            </a:r>
            <a:r>
              <a:rPr lang="zh-CN" altLang="en-US" sz="2000" dirty="0">
                <a:latin typeface="Times New Roman" panose="02020603050405020304" pitchFamily="18" charset="0"/>
                <a:cs typeface="Times New Roman" panose="02020603050405020304" pitchFamily="18" charset="0"/>
              </a:rPr>
              <a:t>月</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日左右启航的“无锡”轮。</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1123">
                                            <p:txEl>
                                              <p:charRg st="0" end="118"/>
                                            </p:txEl>
                                          </p:spTgt>
                                        </p:tgtEl>
                                        <p:attrNameLst>
                                          <p:attrName>style.visibility</p:attrName>
                                        </p:attrNameLst>
                                      </p:cBhvr>
                                      <p:to>
                                        <p:strVal val="visible"/>
                                      </p:to>
                                    </p:set>
                                    <p:animEffect transition="in" filter="box(in)">
                                      <p:cBhvr>
                                        <p:cTn id="7" dur="500"/>
                                        <p:tgtEl>
                                          <p:spTgt spid="261123">
                                            <p:txEl>
                                              <p:charRg st="0" end="118"/>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61123">
                                            <p:txEl>
                                              <p:charRg st="118" end="151"/>
                                            </p:txEl>
                                          </p:spTgt>
                                        </p:tgtEl>
                                        <p:attrNameLst>
                                          <p:attrName>style.visibility</p:attrName>
                                        </p:attrNameLst>
                                      </p:cBhvr>
                                      <p:to>
                                        <p:strVal val="visible"/>
                                      </p:to>
                                    </p:set>
                                    <p:animEffect transition="in" filter="box(in)">
                                      <p:cBhvr>
                                        <p:cTn id="12" dur="500"/>
                                        <p:tgtEl>
                                          <p:spTgt spid="261123">
                                            <p:txEl>
                                              <p:charRg st="118" end="15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61123">
                                            <p:txEl>
                                              <p:charRg st="152" end="270"/>
                                            </p:txEl>
                                          </p:spTgt>
                                        </p:tgtEl>
                                        <p:attrNameLst>
                                          <p:attrName>style.visibility</p:attrName>
                                        </p:attrNameLst>
                                      </p:cBhvr>
                                      <p:to>
                                        <p:strVal val="visible"/>
                                      </p:to>
                                    </p:set>
                                    <p:animEffect transition="in" filter="box(in)">
                                      <p:cBhvr>
                                        <p:cTn id="17" dur="500"/>
                                        <p:tgtEl>
                                          <p:spTgt spid="261123">
                                            <p:txEl>
                                              <p:charRg st="152" end="27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61123">
                                            <p:txEl>
                                              <p:charRg st="270" end="298"/>
                                            </p:txEl>
                                          </p:spTgt>
                                        </p:tgtEl>
                                        <p:attrNameLst>
                                          <p:attrName>style.visibility</p:attrName>
                                        </p:attrNameLst>
                                      </p:cBhvr>
                                      <p:to>
                                        <p:strVal val="visible"/>
                                      </p:to>
                                    </p:set>
                                    <p:animEffect transition="in" filter="box(in)">
                                      <p:cBhvr>
                                        <p:cTn id="22" dur="500"/>
                                        <p:tgtEl>
                                          <p:spTgt spid="261123">
                                            <p:txEl>
                                              <p:charRg st="270" end="29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61123">
                                            <p:txEl>
                                              <p:charRg st="299" end="407"/>
                                            </p:txEl>
                                          </p:spTgt>
                                        </p:tgtEl>
                                        <p:attrNameLst>
                                          <p:attrName>style.visibility</p:attrName>
                                        </p:attrNameLst>
                                      </p:cBhvr>
                                      <p:to>
                                        <p:strVal val="visible"/>
                                      </p:to>
                                    </p:set>
                                    <p:animEffect transition="in" filter="box(in)">
                                      <p:cBhvr>
                                        <p:cTn id="27" dur="500"/>
                                        <p:tgtEl>
                                          <p:spTgt spid="261123">
                                            <p:txEl>
                                              <p:charRg st="299" end="40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61123">
                                            <p:txEl>
                                              <p:charRg st="407" end="443"/>
                                            </p:txEl>
                                          </p:spTgt>
                                        </p:tgtEl>
                                        <p:attrNameLst>
                                          <p:attrName>style.visibility</p:attrName>
                                        </p:attrNameLst>
                                      </p:cBhvr>
                                      <p:to>
                                        <p:strVal val="visible"/>
                                      </p:to>
                                    </p:set>
                                    <p:animEffect transition="in" filter="box(in)">
                                      <p:cBhvr>
                                        <p:cTn id="32" dur="500"/>
                                        <p:tgtEl>
                                          <p:spTgt spid="261123">
                                            <p:txEl>
                                              <p:charRg st="407" end="44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2147" name="Rectangle 3"/>
          <p:cNvSpPr>
            <a:spLocks noGrp="1"/>
          </p:cNvSpPr>
          <p:nvPr>
            <p:ph idx="1"/>
          </p:nvPr>
        </p:nvSpPr>
        <p:spPr>
          <a:xfrm>
            <a:off x="1847850" y="1602105"/>
            <a:ext cx="9824085" cy="5255895"/>
          </a:xfrm>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7.	We really must apologize for the great inconvenience caused to you. </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sym typeface="+mn-ea"/>
              </a:rPr>
              <a:t>译文：</a:t>
            </a:r>
            <a:r>
              <a:rPr lang="zh-CN" altLang="en-US" sz="2400" dirty="0">
                <a:latin typeface="Times New Roman" panose="02020603050405020304" pitchFamily="18" charset="0"/>
                <a:cs typeface="Times New Roman" panose="02020603050405020304" pitchFamily="18" charset="0"/>
              </a:rPr>
              <a:t>给对方造成极大不便，对此我方深感歉意。          </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8.	But for our good relations, we would not have quoted the price. </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sym typeface="+mn-ea"/>
              </a:rPr>
              <a:t>译文：</a:t>
            </a:r>
            <a:r>
              <a:rPr lang="zh-CN" altLang="en-US" sz="2400" dirty="0">
                <a:latin typeface="Times New Roman" panose="02020603050405020304" pitchFamily="18" charset="0"/>
                <a:cs typeface="Times New Roman" panose="02020603050405020304" pitchFamily="18" charset="0"/>
              </a:rPr>
              <a:t>若不是我们的友好关系，我方是不会报这个价格的。          </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9.	Your price is out of the line with the market level at our end. Please adjust it according to the conditions of the international market. </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sym typeface="+mn-ea"/>
              </a:rPr>
              <a:t>译文：</a:t>
            </a:r>
            <a:r>
              <a:rPr lang="zh-CN" altLang="en-US" sz="2400" dirty="0">
                <a:latin typeface="Times New Roman" panose="02020603050405020304" pitchFamily="18" charset="0"/>
                <a:cs typeface="Times New Roman" panose="02020603050405020304" pitchFamily="18" charset="0"/>
              </a:rPr>
              <a:t>贵方价格与我方市场行情不符，请贵方按国际市场行情调整一下。</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2147">
                                            <p:txEl>
                                              <p:charRg st="0" end="72"/>
                                            </p:txEl>
                                          </p:spTgt>
                                        </p:tgtEl>
                                        <p:attrNameLst>
                                          <p:attrName>style.visibility</p:attrName>
                                        </p:attrNameLst>
                                      </p:cBhvr>
                                      <p:to>
                                        <p:strVal val="visible"/>
                                      </p:to>
                                    </p:set>
                                    <p:animEffect transition="in" filter="box(in)">
                                      <p:cBhvr>
                                        <p:cTn id="7" dur="500"/>
                                        <p:tgtEl>
                                          <p:spTgt spid="262147">
                                            <p:txEl>
                                              <p:charRg st="0" end="7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62147">
                                            <p:txEl>
                                              <p:charRg st="72" end="102"/>
                                            </p:txEl>
                                          </p:spTgt>
                                        </p:tgtEl>
                                        <p:attrNameLst>
                                          <p:attrName>style.visibility</p:attrName>
                                        </p:attrNameLst>
                                      </p:cBhvr>
                                      <p:to>
                                        <p:strVal val="visible"/>
                                      </p:to>
                                    </p:set>
                                    <p:animEffect transition="in" filter="box(in)">
                                      <p:cBhvr>
                                        <p:cTn id="12" dur="500"/>
                                        <p:tgtEl>
                                          <p:spTgt spid="262147">
                                            <p:txEl>
                                              <p:charRg st="72" end="10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62147">
                                            <p:txEl>
                                              <p:charRg st="103" end="171"/>
                                            </p:txEl>
                                          </p:spTgt>
                                        </p:tgtEl>
                                        <p:attrNameLst>
                                          <p:attrName>style.visibility</p:attrName>
                                        </p:attrNameLst>
                                      </p:cBhvr>
                                      <p:to>
                                        <p:strVal val="visible"/>
                                      </p:to>
                                    </p:set>
                                    <p:animEffect transition="in" filter="box(in)">
                                      <p:cBhvr>
                                        <p:cTn id="17" dur="500"/>
                                        <p:tgtEl>
                                          <p:spTgt spid="262147">
                                            <p:txEl>
                                              <p:charRg st="103" end="17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62147">
                                            <p:txEl>
                                              <p:charRg st="171" end="205"/>
                                            </p:txEl>
                                          </p:spTgt>
                                        </p:tgtEl>
                                        <p:attrNameLst>
                                          <p:attrName>style.visibility</p:attrName>
                                        </p:attrNameLst>
                                      </p:cBhvr>
                                      <p:to>
                                        <p:strVal val="visible"/>
                                      </p:to>
                                    </p:set>
                                    <p:animEffect transition="in" filter="box(in)">
                                      <p:cBhvr>
                                        <p:cTn id="22" dur="500"/>
                                        <p:tgtEl>
                                          <p:spTgt spid="262147">
                                            <p:txEl>
                                              <p:charRg st="171" end="20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62147">
                                            <p:txEl>
                                              <p:charRg st="206" end="348"/>
                                            </p:txEl>
                                          </p:spTgt>
                                        </p:tgtEl>
                                        <p:attrNameLst>
                                          <p:attrName>style.visibility</p:attrName>
                                        </p:attrNameLst>
                                      </p:cBhvr>
                                      <p:to>
                                        <p:strVal val="visible"/>
                                      </p:to>
                                    </p:set>
                                    <p:animEffect transition="in" filter="box(in)">
                                      <p:cBhvr>
                                        <p:cTn id="27" dur="500"/>
                                        <p:tgtEl>
                                          <p:spTgt spid="262147">
                                            <p:txEl>
                                              <p:charRg st="206" end="34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62147">
                                            <p:txEl>
                                              <p:charRg st="348" end="378"/>
                                            </p:txEl>
                                          </p:spTgt>
                                        </p:tgtEl>
                                        <p:attrNameLst>
                                          <p:attrName>style.visibility</p:attrName>
                                        </p:attrNameLst>
                                      </p:cBhvr>
                                      <p:to>
                                        <p:strVal val="visible"/>
                                      </p:to>
                                    </p:set>
                                    <p:animEffect transition="in" filter="box(in)">
                                      <p:cBhvr>
                                        <p:cTn id="32" dur="500"/>
                                        <p:tgtEl>
                                          <p:spTgt spid="262147">
                                            <p:txEl>
                                              <p:charRg st="348" end="37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7"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3171" name="Rectangle 3"/>
          <p:cNvSpPr>
            <a:spLocks noGrp="1"/>
          </p:cNvSpPr>
          <p:nvPr>
            <p:ph idx="1"/>
          </p:nvPr>
        </p:nvSpPr>
        <p:spPr>
          <a:xfrm>
            <a:off x="1775460" y="1484630"/>
            <a:ext cx="9806305" cy="5113020"/>
          </a:xfrm>
        </p:spPr>
        <p:txBody>
          <a:bodyPr vert="horz" wrap="square" lIns="91440" tIns="45720" rIns="91440" bIns="45720" anchor="t" anchorCtr="0"/>
          <a:p>
            <a:pPr eaLnBrk="1" hangingPunct="1">
              <a:lnSpc>
                <a:spcPct val="100000"/>
              </a:lnSpc>
            </a:pPr>
            <a:r>
              <a:rPr lang="en-US" altLang="zh-CN" sz="2400" dirty="0">
                <a:latin typeface="Times New Roman" panose="02020603050405020304" pitchFamily="18" charset="0"/>
                <a:cs typeface="Times New Roman" panose="02020603050405020304" pitchFamily="18" charset="0"/>
              </a:rPr>
              <a:t>10.	According to the terms of the contract the shipment is to be effected by the 20th June and we must have the B/L by the 25th at the latest. </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r>
              <a:rPr lang="zh-CN" altLang="en-US" sz="2400" dirty="0">
                <a:latin typeface="Times New Roman" panose="02020603050405020304" pitchFamily="18" charset="0"/>
                <a:cs typeface="Times New Roman" panose="02020603050405020304" pitchFamily="18" charset="0"/>
                <a:sym typeface="+mn-ea"/>
              </a:rPr>
              <a:t>译文：</a:t>
            </a:r>
            <a:r>
              <a:rPr lang="zh-CN" altLang="en-US" sz="2400" dirty="0">
                <a:latin typeface="Times New Roman" panose="02020603050405020304" pitchFamily="18" charset="0"/>
                <a:cs typeface="Times New Roman" panose="02020603050405020304" pitchFamily="18" charset="0"/>
              </a:rPr>
              <a:t>按合同条款，</a:t>
            </a:r>
            <a:r>
              <a:rPr lang="en-US" altLang="zh-CN" sz="2400"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20</a:t>
            </a:r>
            <a:r>
              <a:rPr lang="zh-CN" altLang="en-US" sz="2400" dirty="0">
                <a:latin typeface="Times New Roman" panose="02020603050405020304" pitchFamily="18" charset="0"/>
                <a:cs typeface="Times New Roman" panose="02020603050405020304" pitchFamily="18" charset="0"/>
              </a:rPr>
              <a:t>日前应交货，我们最迟需在</a:t>
            </a:r>
            <a:r>
              <a:rPr lang="en-US" altLang="zh-CN" sz="2400" dirty="0">
                <a:latin typeface="Times New Roman" panose="02020603050405020304" pitchFamily="18" charset="0"/>
                <a:cs typeface="Times New Roman" panose="02020603050405020304" pitchFamily="18" charset="0"/>
              </a:rPr>
              <a:t>25</a:t>
            </a:r>
            <a:r>
              <a:rPr lang="zh-CN" altLang="en-US" sz="2400" dirty="0">
                <a:latin typeface="Times New Roman" panose="02020603050405020304" pitchFamily="18" charset="0"/>
                <a:cs typeface="Times New Roman" panose="02020603050405020304" pitchFamily="18" charset="0"/>
              </a:rPr>
              <a:t>日前拿到提单。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11.	</a:t>
            </a:r>
            <a:r>
              <a:rPr lang="zh-CN" altLang="en-US" sz="2400" dirty="0">
                <a:latin typeface="Times New Roman" panose="02020603050405020304" pitchFamily="18" charset="0"/>
                <a:cs typeface="Times New Roman" panose="02020603050405020304" pitchFamily="18" charset="0"/>
              </a:rPr>
              <a:t>贵方所提供的包装方式与质量必须完全符合我们的要求。</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zh-CN" altLang="en-US" sz="2400" dirty="0">
                <a:latin typeface="Times New Roman" panose="02020603050405020304" pitchFamily="18" charset="0"/>
                <a:cs typeface="Times New Roman" panose="02020603050405020304" pitchFamily="18" charset="0"/>
                <a:sym typeface="+mn-ea"/>
              </a:rPr>
              <a:t>译文：</a:t>
            </a:r>
            <a:r>
              <a:rPr lang="en-US" altLang="zh-CN" sz="2400" dirty="0">
                <a:latin typeface="Times New Roman" panose="02020603050405020304" pitchFamily="18" charset="0"/>
                <a:cs typeface="Times New Roman" panose="02020603050405020304" pitchFamily="18" charset="0"/>
              </a:rPr>
              <a:t>The form and the quality of packing which you offer must be entirely in accordance with our requirements.          </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12.	</a:t>
            </a:r>
            <a:r>
              <a:rPr lang="zh-CN" altLang="en-US" sz="2400" dirty="0">
                <a:latin typeface="Times New Roman" panose="02020603050405020304" pitchFamily="18" charset="0"/>
                <a:cs typeface="Times New Roman" panose="02020603050405020304" pitchFamily="18" charset="0"/>
              </a:rPr>
              <a:t>为拓展我公司在贵国的出口业务，我方希望能同贵方建立直接的业务联系。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zh-CN" altLang="en-US" sz="2400" dirty="0">
                <a:latin typeface="Times New Roman" panose="02020603050405020304" pitchFamily="18" charset="0"/>
                <a:cs typeface="Times New Roman" panose="02020603050405020304" pitchFamily="18" charset="0"/>
                <a:sym typeface="+mn-ea"/>
              </a:rPr>
              <a:t>译文：</a:t>
            </a:r>
            <a:r>
              <a:rPr lang="en-US" altLang="zh-CN" sz="2400" dirty="0">
                <a:latin typeface="Times New Roman" panose="02020603050405020304" pitchFamily="18" charset="0"/>
                <a:cs typeface="Times New Roman" panose="02020603050405020304" pitchFamily="18" charset="0"/>
              </a:rPr>
              <a:t>In order to extend our export business to your country, we wish to enter into direct business relations with you.  </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63171">
                                            <p:txEl>
                                              <p:charRg st="0" end="144"/>
                                            </p:txEl>
                                          </p:spTgt>
                                        </p:tgtEl>
                                        <p:attrNameLst>
                                          <p:attrName>style.visibility</p:attrName>
                                        </p:attrNameLst>
                                      </p:cBhvr>
                                      <p:to>
                                        <p:strVal val="visible"/>
                                      </p:to>
                                    </p:set>
                                    <p:animEffect transition="in" filter="diamond(in)">
                                      <p:cBhvr>
                                        <p:cTn id="7" dur="2000"/>
                                        <p:tgtEl>
                                          <p:spTgt spid="263171">
                                            <p:txEl>
                                              <p:charRg st="0" end="144"/>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63171">
                                            <p:txEl>
                                              <p:charRg st="144" end="186"/>
                                            </p:txEl>
                                          </p:spTgt>
                                        </p:tgtEl>
                                        <p:attrNameLst>
                                          <p:attrName>style.visibility</p:attrName>
                                        </p:attrNameLst>
                                      </p:cBhvr>
                                      <p:to>
                                        <p:strVal val="visible"/>
                                      </p:to>
                                    </p:set>
                                    <p:animEffect transition="in" filter="diamond(in)">
                                      <p:cBhvr>
                                        <p:cTn id="12" dur="2000"/>
                                        <p:tgtEl>
                                          <p:spTgt spid="263171">
                                            <p:txEl>
                                              <p:charRg st="144" end="18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63171">
                                            <p:txEl>
                                              <p:charRg st="187" end="217"/>
                                            </p:txEl>
                                          </p:spTgt>
                                        </p:tgtEl>
                                        <p:attrNameLst>
                                          <p:attrName>style.visibility</p:attrName>
                                        </p:attrNameLst>
                                      </p:cBhvr>
                                      <p:to>
                                        <p:strVal val="visible"/>
                                      </p:to>
                                    </p:set>
                                    <p:animEffect transition="in" filter="diamond(in)">
                                      <p:cBhvr>
                                        <p:cTn id="17" dur="2000"/>
                                        <p:tgtEl>
                                          <p:spTgt spid="263171">
                                            <p:txEl>
                                              <p:charRg st="187" end="21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63171">
                                            <p:txEl>
                                              <p:charRg st="217" end="333"/>
                                            </p:txEl>
                                          </p:spTgt>
                                        </p:tgtEl>
                                        <p:attrNameLst>
                                          <p:attrName>style.visibility</p:attrName>
                                        </p:attrNameLst>
                                      </p:cBhvr>
                                      <p:to>
                                        <p:strVal val="visible"/>
                                      </p:to>
                                    </p:set>
                                    <p:animEffect transition="in" filter="diamond(in)">
                                      <p:cBhvr>
                                        <p:cTn id="22" dur="2000"/>
                                        <p:tgtEl>
                                          <p:spTgt spid="263171">
                                            <p:txEl>
                                              <p:charRg st="217" end="33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263171">
                                            <p:txEl>
                                              <p:charRg st="334" end="373"/>
                                            </p:txEl>
                                          </p:spTgt>
                                        </p:tgtEl>
                                        <p:attrNameLst>
                                          <p:attrName>style.visibility</p:attrName>
                                        </p:attrNameLst>
                                      </p:cBhvr>
                                      <p:to>
                                        <p:strVal val="visible"/>
                                      </p:to>
                                    </p:set>
                                    <p:animEffect transition="in" filter="diamond(in)">
                                      <p:cBhvr>
                                        <p:cTn id="27" dur="2000"/>
                                        <p:tgtEl>
                                          <p:spTgt spid="263171">
                                            <p:txEl>
                                              <p:charRg st="334" end="37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263171">
                                            <p:txEl>
                                              <p:charRg st="373" end="489"/>
                                            </p:txEl>
                                          </p:spTgt>
                                        </p:tgtEl>
                                        <p:attrNameLst>
                                          <p:attrName>style.visibility</p:attrName>
                                        </p:attrNameLst>
                                      </p:cBhvr>
                                      <p:to>
                                        <p:strVal val="visible"/>
                                      </p:to>
                                    </p:set>
                                    <p:animEffect transition="in" filter="diamond(in)">
                                      <p:cBhvr>
                                        <p:cTn id="32" dur="2000"/>
                                        <p:tgtEl>
                                          <p:spTgt spid="263171">
                                            <p:txEl>
                                              <p:charRg st="373" end="48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 Box 6"/>
          <p:cNvSpPr/>
          <p:nvPr>
            <p:ph idx="1"/>
          </p:nvPr>
        </p:nvSpPr>
        <p:spPr>
          <a:xfrm>
            <a:off x="1991995" y="1628775"/>
            <a:ext cx="9441180" cy="4138295"/>
          </a:xfrm>
          <a:solidFill>
            <a:srgbClr val="99CCFF">
              <a:alpha val="100000"/>
            </a:srgbClr>
          </a:solidFill>
          <a:ln w="25400" cap="rnd">
            <a:solidFill>
              <a:srgbClr val="000000">
                <a:alpha val="100000"/>
              </a:srgbClr>
            </a:solidFill>
            <a:prstDash val="sysDot"/>
            <a:miter lim="800000"/>
          </a:ln>
        </p:spPr>
        <p:txBody>
          <a:bodyPr vert="horz" wrap="square" lIns="91440" tIns="45720" rIns="91440" bIns="45720" anchor="t" anchorCtr="0"/>
          <a:p>
            <a:pPr eaLnBrk="1" hangingPunct="1">
              <a:lnSpc>
                <a:spcPct val="80000"/>
              </a:lnSpc>
              <a:buNone/>
            </a:pPr>
            <a:r>
              <a:rPr lang="en-US" altLang="zh-CN" sz="2400" dirty="0">
                <a:latin typeface="Times New Roman" panose="02020603050405020304" pitchFamily="18" charset="0"/>
                <a:cs typeface="Times New Roman" panose="02020603050405020304" pitchFamily="18" charset="0"/>
              </a:rPr>
              <a:t>    Dear Mr. Li</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a:p>
            <a:pPr eaLnBrk="1" hangingPunct="1">
              <a:lnSpc>
                <a:spcPct val="80000"/>
              </a:lnSpc>
              <a:buNone/>
            </a:pPr>
            <a:endParaRPr lang="zh-CN" altLang="en-US" sz="2400" dirty="0">
              <a:latin typeface="Times New Roman" panose="02020603050405020304" pitchFamily="18" charset="0"/>
              <a:cs typeface="Times New Roman" panose="02020603050405020304" pitchFamily="18" charset="0"/>
            </a:endParaRPr>
          </a:p>
          <a:p>
            <a:pPr eaLnBrk="1" hangingPunct="1">
              <a:lnSpc>
                <a:spcPct val="80000"/>
              </a:lnSpc>
              <a:buNone/>
            </a:pPr>
            <a:r>
              <a:rPr lang="zh-CN" altLang="en-US" sz="2400"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Our order No.3979: 50 Electric Drills</a:t>
            </a:r>
            <a:endParaRPr lang="en-US" altLang="zh-CN" sz="2400" dirty="0">
              <a:latin typeface="Times New Roman" panose="02020603050405020304" pitchFamily="18" charset="0"/>
              <a:cs typeface="Times New Roman" panose="02020603050405020304" pitchFamily="18" charset="0"/>
            </a:endParaRPr>
          </a:p>
          <a:p>
            <a:pPr eaLnBrk="1" hangingPunct="1">
              <a:lnSpc>
                <a:spcPct val="80000"/>
              </a:lnSpc>
              <a:buNone/>
            </a:pPr>
            <a:endParaRPr lang="en-US" altLang="zh-CN" sz="2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2400" dirty="0">
                <a:latin typeface="Times New Roman" panose="02020603050405020304" pitchFamily="18" charset="0"/>
                <a:cs typeface="Times New Roman" panose="02020603050405020304" pitchFamily="18" charset="0"/>
              </a:rPr>
              <a:t>    As it is now more than two months since we opened a letter of credit in your favor, we should like to know exactly when you could arrange shipment of the goods. Your prompt response will be highly appreciated.</a:t>
            </a:r>
            <a:endParaRPr lang="en-US" altLang="zh-CN" sz="2400" dirty="0">
              <a:latin typeface="Times New Roman" panose="02020603050405020304" pitchFamily="18" charset="0"/>
              <a:cs typeface="Times New Roman" panose="02020603050405020304" pitchFamily="18" charset="0"/>
            </a:endParaRPr>
          </a:p>
          <a:p>
            <a:pPr eaLnBrk="1" hangingPunct="1">
              <a:lnSpc>
                <a:spcPct val="80000"/>
              </a:lnSpc>
              <a:buNone/>
            </a:pPr>
            <a:endParaRPr lang="en-US" altLang="zh-CN" sz="2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2400" dirty="0">
                <a:latin typeface="Times New Roman" panose="02020603050405020304" pitchFamily="18" charset="0"/>
                <a:cs typeface="Times New Roman" panose="02020603050405020304" pitchFamily="18" charset="0"/>
              </a:rPr>
              <a:t>    Sincerely,</a:t>
            </a:r>
            <a:endParaRPr lang="en-US" altLang="zh-CN" sz="2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2400" dirty="0">
                <a:latin typeface="Times New Roman" panose="02020603050405020304" pitchFamily="18" charset="0"/>
                <a:cs typeface="Times New Roman" panose="02020603050405020304" pitchFamily="18" charset="0"/>
              </a:rPr>
              <a:t>    Marco Fillmore</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4195" name="Rectangle 3"/>
          <p:cNvSpPr>
            <a:spLocks noGrp="1"/>
          </p:cNvSpPr>
          <p:nvPr>
            <p:ph idx="1"/>
          </p:nvPr>
        </p:nvSpPr>
        <p:spPr>
          <a:xfrm>
            <a:off x="1775460" y="1628775"/>
            <a:ext cx="9909175" cy="4966970"/>
          </a:xfrm>
        </p:spPr>
        <p:txBody>
          <a:bodyPr vert="horz" wrap="square" lIns="91440" tIns="45720" rIns="91440" bIns="45720" anchor="t" anchorCtr="0"/>
          <a:p>
            <a:pPr eaLnBrk="1" hangingPunct="1">
              <a:lnSpc>
                <a:spcPct val="100000"/>
              </a:lnSpc>
            </a:pPr>
            <a:r>
              <a:rPr lang="en-US" altLang="zh-CN" sz="2400" dirty="0">
                <a:latin typeface="Times New Roman" panose="02020603050405020304" pitchFamily="18" charset="0"/>
                <a:cs typeface="Times New Roman" panose="02020603050405020304" pitchFamily="18" charset="0"/>
              </a:rPr>
              <a:t>13.	</a:t>
            </a:r>
            <a:r>
              <a:rPr lang="zh-CN" altLang="en-US" sz="2400" dirty="0">
                <a:latin typeface="Times New Roman" panose="02020603050405020304" pitchFamily="18" charset="0"/>
                <a:cs typeface="Times New Roman" panose="02020603050405020304" pitchFamily="18" charset="0"/>
              </a:rPr>
              <a:t>我方盼望收到贵方的订单，同时附寄一份我们认为贵方可能感兴趣的一些产品的目录。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zh-CN" altLang="en-US" sz="2400" dirty="0">
                <a:latin typeface="Times New Roman" panose="02020603050405020304" pitchFamily="18" charset="0"/>
                <a:cs typeface="Times New Roman" panose="02020603050405020304" pitchFamily="18" charset="0"/>
                <a:sym typeface="+mn-ea"/>
              </a:rPr>
              <a:t>译文：</a:t>
            </a:r>
            <a:r>
              <a:rPr lang="en-US" altLang="zh-CN" sz="2400" dirty="0">
                <a:latin typeface="Times New Roman" panose="02020603050405020304" pitchFamily="18" charset="0"/>
                <a:cs typeface="Times New Roman" panose="02020603050405020304" pitchFamily="18" charset="0"/>
              </a:rPr>
              <a:t>We look forward to receiving your order and meanwhile attach a copy of our catalogue as we feel you may be interested in some of our other products.          </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14.	</a:t>
            </a:r>
            <a:r>
              <a:rPr lang="zh-CN" altLang="en-US" sz="2400" dirty="0">
                <a:latin typeface="Times New Roman" panose="02020603050405020304" pitchFamily="18" charset="0"/>
                <a:cs typeface="Times New Roman" panose="02020603050405020304" pitchFamily="18" charset="0"/>
              </a:rPr>
              <a:t>贵方</a:t>
            </a:r>
            <a:r>
              <a:rPr lang="en-US" altLang="zh-CN" sz="2400"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日关于标题所列商品的询盘收悉，谢谢。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zh-CN" altLang="en-US" sz="2400" dirty="0">
                <a:latin typeface="Times New Roman" panose="02020603050405020304" pitchFamily="18" charset="0"/>
                <a:cs typeface="Times New Roman" panose="02020603050405020304" pitchFamily="18" charset="0"/>
                <a:sym typeface="+mn-ea"/>
              </a:rPr>
              <a:t>译文：</a:t>
            </a:r>
            <a:r>
              <a:rPr lang="en-US" altLang="zh-CN" sz="2400" dirty="0">
                <a:latin typeface="Times New Roman" panose="02020603050405020304" pitchFamily="18" charset="0"/>
                <a:cs typeface="Times New Roman" panose="02020603050405020304" pitchFamily="18" charset="0"/>
              </a:rPr>
              <a:t>We thank you for your enquiry of July 5 for the captioned goods.          </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15.	</a:t>
            </a:r>
            <a:r>
              <a:rPr lang="zh-CN" altLang="en-US" sz="2400" dirty="0">
                <a:latin typeface="Times New Roman" panose="02020603050405020304" pitchFamily="18" charset="0"/>
                <a:cs typeface="Times New Roman" panose="02020603050405020304" pitchFamily="18" charset="0"/>
              </a:rPr>
              <a:t>为安排装船，信用证不得迟于</a:t>
            </a:r>
            <a:r>
              <a:rPr lang="en-US" altLang="zh-CN" sz="2400" dirty="0">
                <a:latin typeface="Times New Roman" panose="02020603050405020304" pitchFamily="18" charset="0"/>
                <a:cs typeface="Times New Roman" panose="02020603050405020304" pitchFamily="18" charset="0"/>
              </a:rPr>
              <a:t>9</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日到达我方。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zh-CN" altLang="en-US" sz="2400" dirty="0">
                <a:latin typeface="Times New Roman" panose="02020603050405020304" pitchFamily="18" charset="0"/>
                <a:cs typeface="Times New Roman" panose="02020603050405020304" pitchFamily="18" charset="0"/>
                <a:sym typeface="+mn-ea"/>
              </a:rPr>
              <a:t>译文：</a:t>
            </a:r>
            <a:r>
              <a:rPr lang="en-US" altLang="zh-CN" sz="2400" dirty="0">
                <a:latin typeface="Times New Roman" panose="02020603050405020304" pitchFamily="18" charset="0"/>
                <a:cs typeface="Times New Roman" panose="02020603050405020304" pitchFamily="18" charset="0"/>
              </a:rPr>
              <a:t>The L/C has to reach us not later than September 1st for arranging shipment.  </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64195">
                                            <p:txEl>
                                              <p:charRg st="0" end="44"/>
                                            </p:txEl>
                                          </p:spTgt>
                                        </p:tgtEl>
                                        <p:attrNameLst>
                                          <p:attrName>style.visibility</p:attrName>
                                        </p:attrNameLst>
                                      </p:cBhvr>
                                      <p:to>
                                        <p:strVal val="visible"/>
                                      </p:to>
                                    </p:set>
                                    <p:animEffect transition="in" filter="diamond(in)">
                                      <p:cBhvr>
                                        <p:cTn id="7" dur="2000"/>
                                        <p:tgtEl>
                                          <p:spTgt spid="264195">
                                            <p:txEl>
                                              <p:charRg st="0" end="44"/>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64195">
                                            <p:txEl>
                                              <p:charRg st="44" end="203"/>
                                            </p:txEl>
                                          </p:spTgt>
                                        </p:tgtEl>
                                        <p:attrNameLst>
                                          <p:attrName>style.visibility</p:attrName>
                                        </p:attrNameLst>
                                      </p:cBhvr>
                                      <p:to>
                                        <p:strVal val="visible"/>
                                      </p:to>
                                    </p:set>
                                    <p:animEffect transition="in" filter="diamond(in)">
                                      <p:cBhvr>
                                        <p:cTn id="12" dur="2000"/>
                                        <p:tgtEl>
                                          <p:spTgt spid="264195">
                                            <p:txEl>
                                              <p:charRg st="44" end="20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64195">
                                            <p:txEl>
                                              <p:charRg st="204" end="233"/>
                                            </p:txEl>
                                          </p:spTgt>
                                        </p:tgtEl>
                                        <p:attrNameLst>
                                          <p:attrName>style.visibility</p:attrName>
                                        </p:attrNameLst>
                                      </p:cBhvr>
                                      <p:to>
                                        <p:strVal val="visible"/>
                                      </p:to>
                                    </p:set>
                                    <p:animEffect transition="in" filter="diamond(in)">
                                      <p:cBhvr>
                                        <p:cTn id="17" dur="2000"/>
                                        <p:tgtEl>
                                          <p:spTgt spid="264195">
                                            <p:txEl>
                                              <p:charRg st="204" end="23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64195">
                                            <p:txEl>
                                              <p:charRg st="233" end="308"/>
                                            </p:txEl>
                                          </p:spTgt>
                                        </p:tgtEl>
                                        <p:attrNameLst>
                                          <p:attrName>style.visibility</p:attrName>
                                        </p:attrNameLst>
                                      </p:cBhvr>
                                      <p:to>
                                        <p:strVal val="visible"/>
                                      </p:to>
                                    </p:set>
                                    <p:animEffect transition="in" filter="diamond(in)">
                                      <p:cBhvr>
                                        <p:cTn id="22" dur="2000"/>
                                        <p:tgtEl>
                                          <p:spTgt spid="264195">
                                            <p:txEl>
                                              <p:charRg st="233" end="30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264195">
                                            <p:txEl>
                                              <p:charRg st="309" end="337"/>
                                            </p:txEl>
                                          </p:spTgt>
                                        </p:tgtEl>
                                        <p:attrNameLst>
                                          <p:attrName>style.visibility</p:attrName>
                                        </p:attrNameLst>
                                      </p:cBhvr>
                                      <p:to>
                                        <p:strVal val="visible"/>
                                      </p:to>
                                    </p:set>
                                    <p:animEffect transition="in" filter="diamond(in)">
                                      <p:cBhvr>
                                        <p:cTn id="27" dur="2000"/>
                                        <p:tgtEl>
                                          <p:spTgt spid="264195">
                                            <p:txEl>
                                              <p:charRg st="309" end="33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264195">
                                            <p:txEl>
                                              <p:charRg st="337" end="416"/>
                                            </p:txEl>
                                          </p:spTgt>
                                        </p:tgtEl>
                                        <p:attrNameLst>
                                          <p:attrName>style.visibility</p:attrName>
                                        </p:attrNameLst>
                                      </p:cBhvr>
                                      <p:to>
                                        <p:strVal val="visible"/>
                                      </p:to>
                                    </p:set>
                                    <p:animEffect transition="in" filter="diamond(in)">
                                      <p:cBhvr>
                                        <p:cTn id="32" dur="2000"/>
                                        <p:tgtEl>
                                          <p:spTgt spid="264195">
                                            <p:txEl>
                                              <p:charRg st="337" end="4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5"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5219" name="Rectangle 3"/>
          <p:cNvSpPr>
            <a:spLocks noGrp="1"/>
          </p:cNvSpPr>
          <p:nvPr>
            <p:ph idx="1"/>
          </p:nvPr>
        </p:nvSpPr>
        <p:spPr>
          <a:xfrm>
            <a:off x="1775460" y="1557020"/>
            <a:ext cx="9860280" cy="5273675"/>
          </a:xfrm>
        </p:spPr>
        <p:txBody>
          <a:bodyPr vert="horz" wrap="square" lIns="91440" tIns="45720" rIns="91440" bIns="45720" anchor="t" anchorCtr="0"/>
          <a:p>
            <a:pPr eaLnBrk="1" hangingPunct="1">
              <a:lnSpc>
                <a:spcPct val="100000"/>
              </a:lnSpc>
            </a:pPr>
            <a:r>
              <a:rPr lang="en-US" altLang="zh-CN" sz="2200" dirty="0">
                <a:latin typeface="Times New Roman" panose="02020603050405020304" pitchFamily="18" charset="0"/>
                <a:cs typeface="Times New Roman" panose="02020603050405020304" pitchFamily="18" charset="0"/>
              </a:rPr>
              <a:t>16.	</a:t>
            </a:r>
            <a:r>
              <a:rPr lang="zh-CN" altLang="en-US" sz="2200" dirty="0">
                <a:latin typeface="Times New Roman" panose="02020603050405020304" pitchFamily="18" charset="0"/>
                <a:cs typeface="Times New Roman" panose="02020603050405020304" pitchFamily="18" charset="0"/>
              </a:rPr>
              <a:t>贵方</a:t>
            </a:r>
            <a:r>
              <a:rPr lang="en-US" altLang="zh-CN" sz="2200" dirty="0">
                <a:latin typeface="Times New Roman" panose="02020603050405020304" pitchFamily="18" charset="0"/>
                <a:cs typeface="Times New Roman" panose="02020603050405020304" pitchFamily="18" charset="0"/>
              </a:rPr>
              <a:t>3</a:t>
            </a:r>
            <a:r>
              <a:rPr lang="zh-CN" altLang="en-US" sz="2200" dirty="0">
                <a:latin typeface="Times New Roman" panose="02020603050405020304" pitchFamily="18" charset="0"/>
                <a:cs typeface="Times New Roman" panose="02020603050405020304" pitchFamily="18" charset="0"/>
              </a:rPr>
              <a:t>月</a:t>
            </a:r>
            <a:r>
              <a:rPr lang="en-US" altLang="zh-CN" sz="2200" dirty="0">
                <a:latin typeface="Times New Roman" panose="02020603050405020304" pitchFamily="18" charset="0"/>
                <a:cs typeface="Times New Roman" panose="02020603050405020304" pitchFamily="18" charset="0"/>
              </a:rPr>
              <a:t>4</a:t>
            </a:r>
            <a:r>
              <a:rPr lang="zh-CN" altLang="en-US" sz="2200" dirty="0">
                <a:latin typeface="Times New Roman" panose="02020603050405020304" pitchFamily="18" charset="0"/>
                <a:cs typeface="Times New Roman" panose="02020603050405020304" pitchFamily="18" charset="0"/>
              </a:rPr>
              <a:t>日来邮收悉，得知我方发错货物，深表遗憾，我方会尽力做一些补偿。 </a:t>
            </a:r>
            <a:endParaRPr lang="zh-CN" altLang="en-US" sz="2200" dirty="0">
              <a:latin typeface="Times New Roman" panose="02020603050405020304" pitchFamily="18" charset="0"/>
              <a:cs typeface="Times New Roman" panose="02020603050405020304" pitchFamily="18" charset="0"/>
            </a:endParaRPr>
          </a:p>
          <a:p>
            <a:pPr eaLnBrk="1" hangingPunct="1">
              <a:lnSpc>
                <a:spcPct val="100000"/>
              </a:lnSpc>
            </a:pPr>
            <a:r>
              <a:rPr lang="zh-CN" altLang="en-US" sz="2200" dirty="0">
                <a:latin typeface="Times New Roman" panose="02020603050405020304" pitchFamily="18" charset="0"/>
                <a:cs typeface="Times New Roman" panose="02020603050405020304" pitchFamily="18" charset="0"/>
                <a:sym typeface="+mn-ea"/>
              </a:rPr>
              <a:t>译文：</a:t>
            </a:r>
            <a:r>
              <a:rPr lang="en-US" altLang="zh-CN" sz="2200" dirty="0">
                <a:latin typeface="Times New Roman" panose="02020603050405020304" pitchFamily="18" charset="0"/>
                <a:cs typeface="Times New Roman" panose="02020603050405020304" pitchFamily="18" charset="0"/>
              </a:rPr>
              <a:t>Thank you for your e-mail of March 4 and we regret that we have dispatched the wrong goods and will do something for compensation.          </a:t>
            </a:r>
            <a:endParaRPr lang="en-US" altLang="zh-CN" sz="22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200" dirty="0">
                <a:latin typeface="Times New Roman" panose="02020603050405020304" pitchFamily="18" charset="0"/>
                <a:cs typeface="Times New Roman" panose="02020603050405020304" pitchFamily="18" charset="0"/>
              </a:rPr>
              <a:t>17.	</a:t>
            </a:r>
            <a:r>
              <a:rPr lang="zh-CN" altLang="en-US" sz="2200" dirty="0">
                <a:latin typeface="Times New Roman" panose="02020603050405020304" pitchFamily="18" charset="0"/>
                <a:cs typeface="Times New Roman" panose="02020603050405020304" pitchFamily="18" charset="0"/>
              </a:rPr>
              <a:t>鉴于供货数量有限，若我方报价能满足贵公司要求，则请早日订购。 </a:t>
            </a:r>
            <a:endParaRPr lang="zh-CN" altLang="en-US" sz="2200" dirty="0">
              <a:latin typeface="Times New Roman" panose="02020603050405020304" pitchFamily="18" charset="0"/>
              <a:cs typeface="Times New Roman" panose="02020603050405020304" pitchFamily="18" charset="0"/>
            </a:endParaRPr>
          </a:p>
          <a:p>
            <a:pPr eaLnBrk="1" hangingPunct="1">
              <a:lnSpc>
                <a:spcPct val="100000"/>
              </a:lnSpc>
            </a:pPr>
            <a:r>
              <a:rPr lang="zh-CN" altLang="en-US" sz="2200" dirty="0">
                <a:latin typeface="Times New Roman" panose="02020603050405020304" pitchFamily="18" charset="0"/>
                <a:cs typeface="Times New Roman" panose="02020603050405020304" pitchFamily="18" charset="0"/>
                <a:sym typeface="+mn-ea"/>
              </a:rPr>
              <a:t>译文：</a:t>
            </a:r>
            <a:r>
              <a:rPr lang="en-US" altLang="zh-CN" sz="2200" dirty="0">
                <a:latin typeface="Times New Roman" panose="02020603050405020304" pitchFamily="18" charset="0"/>
                <a:cs typeface="Times New Roman" panose="02020603050405020304" pitchFamily="18" charset="0"/>
              </a:rPr>
              <a:t>If you think our offer meets your requirements, please let us have your order at an early date, as supplies are limited.          </a:t>
            </a:r>
            <a:endParaRPr lang="en-US" altLang="zh-CN" sz="22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200" dirty="0">
                <a:latin typeface="Times New Roman" panose="02020603050405020304" pitchFamily="18" charset="0"/>
                <a:cs typeface="Times New Roman" panose="02020603050405020304" pitchFamily="18" charset="0"/>
              </a:rPr>
              <a:t>18.	</a:t>
            </a:r>
            <a:r>
              <a:rPr lang="zh-CN" altLang="en-US" sz="2200" dirty="0">
                <a:latin typeface="Times New Roman" panose="02020603050405020304" pitchFamily="18" charset="0"/>
                <a:cs typeface="Times New Roman" panose="02020603050405020304" pitchFamily="18" charset="0"/>
              </a:rPr>
              <a:t>谢谢贵方</a:t>
            </a:r>
            <a:r>
              <a:rPr lang="en-US" altLang="zh-CN" sz="2200" dirty="0">
                <a:latin typeface="Times New Roman" panose="02020603050405020304" pitchFamily="18" charset="0"/>
                <a:cs typeface="Times New Roman" panose="02020603050405020304" pitchFamily="18" charset="0"/>
              </a:rPr>
              <a:t>10</a:t>
            </a:r>
            <a:r>
              <a:rPr lang="zh-CN" altLang="en-US" sz="2200" dirty="0">
                <a:latin typeface="Times New Roman" panose="02020603050405020304" pitchFamily="18" charset="0"/>
                <a:cs typeface="Times New Roman" panose="02020603050405020304" pitchFamily="18" charset="0"/>
              </a:rPr>
              <a:t>月</a:t>
            </a:r>
            <a:r>
              <a:rPr lang="en-US" altLang="zh-CN" sz="2200" dirty="0">
                <a:latin typeface="Times New Roman" panose="02020603050405020304" pitchFamily="18" charset="0"/>
                <a:cs typeface="Times New Roman" panose="02020603050405020304" pitchFamily="18" charset="0"/>
              </a:rPr>
              <a:t>11</a:t>
            </a:r>
            <a:r>
              <a:rPr lang="zh-CN" altLang="en-US" sz="2200" dirty="0">
                <a:latin typeface="Times New Roman" panose="02020603050405020304" pitchFamily="18" charset="0"/>
                <a:cs typeface="Times New Roman" panose="02020603050405020304" pitchFamily="18" charset="0"/>
              </a:rPr>
              <a:t>日寄给我方样品，现我方乐意订货，详情请见所附订单。 </a:t>
            </a:r>
            <a:endParaRPr lang="zh-CN" altLang="en-US" sz="2200" dirty="0">
              <a:latin typeface="Times New Roman" panose="02020603050405020304" pitchFamily="18" charset="0"/>
              <a:cs typeface="Times New Roman" panose="02020603050405020304" pitchFamily="18" charset="0"/>
            </a:endParaRPr>
          </a:p>
          <a:p>
            <a:pPr eaLnBrk="1" hangingPunct="1">
              <a:lnSpc>
                <a:spcPct val="100000"/>
              </a:lnSpc>
            </a:pPr>
            <a:r>
              <a:rPr lang="zh-CN" altLang="en-US" sz="2200" dirty="0">
                <a:latin typeface="Times New Roman" panose="02020603050405020304" pitchFamily="18" charset="0"/>
                <a:cs typeface="Times New Roman" panose="02020603050405020304" pitchFamily="18" charset="0"/>
              </a:rPr>
              <a:t> </a:t>
            </a:r>
            <a:r>
              <a:rPr lang="zh-CN" altLang="en-US" sz="2200" dirty="0">
                <a:latin typeface="Times New Roman" panose="02020603050405020304" pitchFamily="18" charset="0"/>
                <a:cs typeface="Times New Roman" panose="02020603050405020304" pitchFamily="18" charset="0"/>
                <a:sym typeface="+mn-ea"/>
              </a:rPr>
              <a:t>译文：</a:t>
            </a:r>
            <a:r>
              <a:rPr lang="en-US" altLang="zh-CN" sz="2200" dirty="0">
                <a:latin typeface="Times New Roman" panose="02020603050405020304" pitchFamily="18" charset="0"/>
                <a:cs typeface="Times New Roman" panose="02020603050405020304" pitchFamily="18" charset="0"/>
              </a:rPr>
              <a:t>Thank you for the samples which you sent to us on October 11. We are pleased to place an order as specified on the enclosed order sheet.  </a:t>
            </a:r>
            <a:endParaRPr lang="en-US" altLang="zh-CN" sz="22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5219">
                                            <p:txEl>
                                              <p:charRg st="0" end="42"/>
                                            </p:txEl>
                                          </p:spTgt>
                                        </p:tgtEl>
                                        <p:attrNameLst>
                                          <p:attrName>style.visibility</p:attrName>
                                        </p:attrNameLst>
                                      </p:cBhvr>
                                      <p:to>
                                        <p:strVal val="visible"/>
                                      </p:to>
                                    </p:set>
                                    <p:animEffect transition="in" filter="box(in)">
                                      <p:cBhvr>
                                        <p:cTn id="7" dur="500"/>
                                        <p:tgtEl>
                                          <p:spTgt spid="265219">
                                            <p:txEl>
                                              <p:charRg st="0" end="4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65219">
                                            <p:txEl>
                                              <p:charRg st="42" end="183"/>
                                            </p:txEl>
                                          </p:spTgt>
                                        </p:tgtEl>
                                        <p:attrNameLst>
                                          <p:attrName>style.visibility</p:attrName>
                                        </p:attrNameLst>
                                      </p:cBhvr>
                                      <p:to>
                                        <p:strVal val="visible"/>
                                      </p:to>
                                    </p:set>
                                    <p:animEffect transition="in" filter="box(in)">
                                      <p:cBhvr>
                                        <p:cTn id="12" dur="500"/>
                                        <p:tgtEl>
                                          <p:spTgt spid="265219">
                                            <p:txEl>
                                              <p:charRg st="42" end="18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65219">
                                            <p:txEl>
                                              <p:charRg st="184" end="220"/>
                                            </p:txEl>
                                          </p:spTgt>
                                        </p:tgtEl>
                                        <p:attrNameLst>
                                          <p:attrName>style.visibility</p:attrName>
                                        </p:attrNameLst>
                                      </p:cBhvr>
                                      <p:to>
                                        <p:strVal val="visible"/>
                                      </p:to>
                                    </p:set>
                                    <p:animEffect transition="in" filter="box(in)">
                                      <p:cBhvr>
                                        <p:cTn id="17" dur="500"/>
                                        <p:tgtEl>
                                          <p:spTgt spid="265219">
                                            <p:txEl>
                                              <p:charRg st="184" end="22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65219">
                                            <p:txEl>
                                              <p:charRg st="220" end="351"/>
                                            </p:txEl>
                                          </p:spTgt>
                                        </p:tgtEl>
                                        <p:attrNameLst>
                                          <p:attrName>style.visibility</p:attrName>
                                        </p:attrNameLst>
                                      </p:cBhvr>
                                      <p:to>
                                        <p:strVal val="visible"/>
                                      </p:to>
                                    </p:set>
                                    <p:animEffect transition="in" filter="box(in)">
                                      <p:cBhvr>
                                        <p:cTn id="22" dur="500"/>
                                        <p:tgtEl>
                                          <p:spTgt spid="265219">
                                            <p:txEl>
                                              <p:charRg st="220" end="35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65219">
                                            <p:txEl>
                                              <p:charRg st="352" end="392"/>
                                            </p:txEl>
                                          </p:spTgt>
                                        </p:tgtEl>
                                        <p:attrNameLst>
                                          <p:attrName>style.visibility</p:attrName>
                                        </p:attrNameLst>
                                      </p:cBhvr>
                                      <p:to>
                                        <p:strVal val="visible"/>
                                      </p:to>
                                    </p:set>
                                    <p:animEffect transition="in" filter="box(in)">
                                      <p:cBhvr>
                                        <p:cTn id="27" dur="500"/>
                                        <p:tgtEl>
                                          <p:spTgt spid="265219">
                                            <p:txEl>
                                              <p:charRg st="352" end="39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65219">
                                            <p:txEl>
                                              <p:charRg st="392" end="532"/>
                                            </p:txEl>
                                          </p:spTgt>
                                        </p:tgtEl>
                                        <p:attrNameLst>
                                          <p:attrName>style.visibility</p:attrName>
                                        </p:attrNameLst>
                                      </p:cBhvr>
                                      <p:to>
                                        <p:strVal val="visible"/>
                                      </p:to>
                                    </p:set>
                                    <p:animEffect transition="in" filter="box(in)">
                                      <p:cBhvr>
                                        <p:cTn id="32" dur="500"/>
                                        <p:tgtEl>
                                          <p:spTgt spid="265219">
                                            <p:txEl>
                                              <p:charRg st="392" end="53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19"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43" name="Rectangle 3"/>
          <p:cNvSpPr>
            <a:spLocks noGrp="1"/>
          </p:cNvSpPr>
          <p:nvPr>
            <p:ph idx="1"/>
          </p:nvPr>
        </p:nvSpPr>
        <p:spPr>
          <a:xfrm>
            <a:off x="1775460" y="1628775"/>
            <a:ext cx="9819640" cy="4338320"/>
          </a:xfrm>
        </p:spPr>
        <p:txBody>
          <a:bodyPr vert="horz" wrap="square" lIns="91440" tIns="45720" rIns="91440" bIns="45720" anchor="t" anchorCtr="0"/>
          <a:p>
            <a:pPr eaLnBrk="1" hangingPunct="1">
              <a:lnSpc>
                <a:spcPct val="90000"/>
              </a:lnSpc>
            </a:pPr>
            <a:r>
              <a:rPr lang="en-US" altLang="zh-CN" sz="2200" dirty="0">
                <a:latin typeface="Times New Roman" panose="02020603050405020304" pitchFamily="18" charset="0"/>
                <a:cs typeface="Times New Roman" panose="02020603050405020304" pitchFamily="18" charset="0"/>
              </a:rPr>
              <a:t>19.	</a:t>
            </a:r>
            <a:r>
              <a:rPr lang="zh-CN" altLang="en-US" sz="2200" dirty="0">
                <a:latin typeface="Times New Roman" panose="02020603050405020304" pitchFamily="18" charset="0"/>
                <a:cs typeface="Times New Roman" panose="02020603050405020304" pitchFamily="18" charset="0"/>
              </a:rPr>
              <a:t>请将货款汇往中国银行广州分行我方账户，账号为</a:t>
            </a:r>
            <a:r>
              <a:rPr lang="en-US" altLang="zh-CN" sz="2200" dirty="0">
                <a:latin typeface="Times New Roman" panose="02020603050405020304" pitchFamily="18" charset="0"/>
                <a:cs typeface="Times New Roman" panose="02020603050405020304" pitchFamily="18" charset="0"/>
              </a:rPr>
              <a:t>14236538</a:t>
            </a:r>
            <a:r>
              <a:rPr lang="zh-CN" altLang="en-US" sz="2200" dirty="0">
                <a:latin typeface="Times New Roman" panose="02020603050405020304" pitchFamily="18" charset="0"/>
                <a:cs typeface="Times New Roman" panose="02020603050405020304" pitchFamily="18" charset="0"/>
              </a:rPr>
              <a:t>，收款人为广州</a:t>
            </a:r>
            <a:r>
              <a:rPr lang="en-US" altLang="zh-CN" sz="2200" dirty="0">
                <a:latin typeface="Times New Roman" panose="02020603050405020304" pitchFamily="18" charset="0"/>
                <a:cs typeface="Times New Roman" panose="02020603050405020304" pitchFamily="18" charset="0"/>
              </a:rPr>
              <a:t>XYZ</a:t>
            </a:r>
            <a:r>
              <a:rPr lang="zh-CN" altLang="en-US" sz="2200" dirty="0">
                <a:latin typeface="Times New Roman" panose="02020603050405020304" pitchFamily="18" charset="0"/>
                <a:cs typeface="Times New Roman" panose="02020603050405020304" pitchFamily="18" charset="0"/>
              </a:rPr>
              <a:t>公司。</a:t>
            </a:r>
            <a:endParaRPr lang="zh-CN" altLang="en-US" sz="2200" dirty="0">
              <a:latin typeface="Times New Roman" panose="02020603050405020304" pitchFamily="18" charset="0"/>
              <a:cs typeface="Times New Roman" panose="02020603050405020304" pitchFamily="18" charset="0"/>
            </a:endParaRPr>
          </a:p>
          <a:p>
            <a:pPr eaLnBrk="1" hangingPunct="1">
              <a:lnSpc>
                <a:spcPct val="90000"/>
              </a:lnSpc>
            </a:pPr>
            <a:r>
              <a:rPr lang="zh-CN" altLang="en-US" sz="2200" dirty="0">
                <a:latin typeface="Times New Roman" panose="02020603050405020304" pitchFamily="18" charset="0"/>
                <a:cs typeface="Times New Roman" panose="02020603050405020304" pitchFamily="18" charset="0"/>
                <a:sym typeface="+mn-ea"/>
              </a:rPr>
              <a:t>译文：</a:t>
            </a:r>
            <a:r>
              <a:rPr lang="en-US" altLang="zh-CN" sz="2200" dirty="0">
                <a:latin typeface="Times New Roman" panose="02020603050405020304" pitchFamily="18" charset="0"/>
                <a:cs typeface="Times New Roman" panose="02020603050405020304" pitchFamily="18" charset="0"/>
              </a:rPr>
              <a:t>Please send your remittance to our account No. 14236538 with Bank of China Guangzhou Branch in favor of the XYZ Corporation (Guangzhou).          </a:t>
            </a:r>
            <a:endParaRPr lang="en-US" altLang="zh-CN" sz="2200" dirty="0">
              <a:latin typeface="Times New Roman" panose="02020603050405020304" pitchFamily="18" charset="0"/>
              <a:cs typeface="Times New Roman" panose="02020603050405020304" pitchFamily="18" charset="0"/>
            </a:endParaRPr>
          </a:p>
          <a:p>
            <a:pPr eaLnBrk="1" hangingPunct="1">
              <a:lnSpc>
                <a:spcPct val="90000"/>
              </a:lnSpc>
            </a:pPr>
            <a:endParaRPr lang="en-US" altLang="zh-CN" sz="22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200" dirty="0">
                <a:latin typeface="Times New Roman" panose="02020603050405020304" pitchFamily="18" charset="0"/>
                <a:cs typeface="Times New Roman" panose="02020603050405020304" pitchFamily="18" charset="0"/>
              </a:rPr>
              <a:t>20.	</a:t>
            </a:r>
            <a:r>
              <a:rPr lang="zh-CN" altLang="en-US" sz="2200" dirty="0">
                <a:latin typeface="Times New Roman" panose="02020603050405020304" pitchFamily="18" charset="0"/>
                <a:cs typeface="Times New Roman" panose="02020603050405020304" pitchFamily="18" charset="0"/>
              </a:rPr>
              <a:t>货物将由“东风号”轮</a:t>
            </a:r>
            <a:r>
              <a:rPr lang="en-US" altLang="zh-CN" sz="2200" dirty="0">
                <a:latin typeface="Times New Roman" panose="02020603050405020304" pitchFamily="18" charset="0"/>
                <a:cs typeface="Times New Roman" panose="02020603050405020304" pitchFamily="18" charset="0"/>
              </a:rPr>
              <a:t>183</a:t>
            </a:r>
            <a:r>
              <a:rPr lang="zh-CN" altLang="en-US" sz="2200" dirty="0">
                <a:latin typeface="Times New Roman" panose="02020603050405020304" pitchFamily="18" charset="0"/>
                <a:cs typeface="Times New Roman" panose="02020603050405020304" pitchFamily="18" charset="0"/>
              </a:rPr>
              <a:t>航次装运，该轮预定于</a:t>
            </a:r>
            <a:r>
              <a:rPr lang="en-US" altLang="zh-CN" sz="2200" dirty="0">
                <a:latin typeface="Times New Roman" panose="02020603050405020304" pitchFamily="18" charset="0"/>
                <a:cs typeface="Times New Roman" panose="02020603050405020304" pitchFamily="18" charset="0"/>
              </a:rPr>
              <a:t>10</a:t>
            </a:r>
            <a:r>
              <a:rPr lang="zh-CN" altLang="en-US" sz="2200" dirty="0">
                <a:latin typeface="Times New Roman" panose="02020603050405020304" pitchFamily="18" charset="0"/>
                <a:cs typeface="Times New Roman" panose="02020603050405020304" pitchFamily="18" charset="0"/>
              </a:rPr>
              <a:t>月</a:t>
            </a:r>
            <a:r>
              <a:rPr lang="en-US" altLang="zh-CN" sz="2200" dirty="0">
                <a:latin typeface="Times New Roman" panose="02020603050405020304" pitchFamily="18" charset="0"/>
                <a:cs typeface="Times New Roman" panose="02020603050405020304" pitchFamily="18" charset="0"/>
              </a:rPr>
              <a:t>31</a:t>
            </a:r>
            <a:r>
              <a:rPr lang="zh-CN" altLang="en-US" sz="2200" dirty="0">
                <a:latin typeface="Times New Roman" panose="02020603050405020304" pitchFamily="18" charset="0"/>
                <a:cs typeface="Times New Roman" panose="02020603050405020304" pitchFamily="18" charset="0"/>
              </a:rPr>
              <a:t>日抵达哥本哈根港，请速订舱。请确认货物将按时备妥。</a:t>
            </a:r>
            <a:endParaRPr lang="zh-CN" altLang="en-US" sz="2200" dirty="0">
              <a:latin typeface="Times New Roman" panose="02020603050405020304" pitchFamily="18" charset="0"/>
              <a:cs typeface="Times New Roman" panose="02020603050405020304" pitchFamily="18" charset="0"/>
            </a:endParaRPr>
          </a:p>
          <a:p>
            <a:pPr eaLnBrk="1" hangingPunct="1">
              <a:lnSpc>
                <a:spcPct val="90000"/>
              </a:lnSpc>
            </a:pPr>
            <a:r>
              <a:rPr lang="zh-CN" altLang="en-US" sz="2200" dirty="0">
                <a:latin typeface="Times New Roman" panose="02020603050405020304" pitchFamily="18" charset="0"/>
                <a:cs typeface="Times New Roman" panose="02020603050405020304" pitchFamily="18" charset="0"/>
                <a:sym typeface="+mn-ea"/>
              </a:rPr>
              <a:t>译文：</a:t>
            </a:r>
            <a:r>
              <a:rPr lang="en-US" altLang="zh-CN" sz="2200" dirty="0">
                <a:latin typeface="Times New Roman" panose="02020603050405020304" pitchFamily="18" charset="0"/>
                <a:cs typeface="Times New Roman" panose="02020603050405020304" pitchFamily="18" charset="0"/>
              </a:rPr>
              <a:t>The goods will be shipped by MS “Dongfeng” Voyage No. 183, which is due to arrive at Copenhagen on October 31. Please book the shipping space immediately and confirm that the goods will be ready in time.  </a:t>
            </a:r>
            <a:endParaRPr lang="en-US" altLang="zh-CN" sz="22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6243">
                                            <p:txEl>
                                              <p:charRg st="0" end="48"/>
                                            </p:txEl>
                                          </p:spTgt>
                                        </p:tgtEl>
                                        <p:attrNameLst>
                                          <p:attrName>style.visibility</p:attrName>
                                        </p:attrNameLst>
                                      </p:cBhvr>
                                      <p:to>
                                        <p:strVal val="visible"/>
                                      </p:to>
                                    </p:set>
                                    <p:animEffect transition="in" filter="box(in)">
                                      <p:cBhvr>
                                        <p:cTn id="7" dur="500"/>
                                        <p:tgtEl>
                                          <p:spTgt spid="266243">
                                            <p:txEl>
                                              <p:charRg st="0" end="48"/>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66243">
                                            <p:txEl>
                                              <p:charRg st="48" end="195"/>
                                            </p:txEl>
                                          </p:spTgt>
                                        </p:tgtEl>
                                        <p:attrNameLst>
                                          <p:attrName>style.visibility</p:attrName>
                                        </p:attrNameLst>
                                      </p:cBhvr>
                                      <p:to>
                                        <p:strVal val="visible"/>
                                      </p:to>
                                    </p:set>
                                    <p:animEffect transition="in" filter="box(in)">
                                      <p:cBhvr>
                                        <p:cTn id="12" dur="500"/>
                                        <p:tgtEl>
                                          <p:spTgt spid="266243">
                                            <p:txEl>
                                              <p:charRg st="48" end="19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66243">
                                            <p:txEl>
                                              <p:charRg st="196" end="254"/>
                                            </p:txEl>
                                          </p:spTgt>
                                        </p:tgtEl>
                                        <p:attrNameLst>
                                          <p:attrName>style.visibility</p:attrName>
                                        </p:attrNameLst>
                                      </p:cBhvr>
                                      <p:to>
                                        <p:strVal val="visible"/>
                                      </p:to>
                                    </p:set>
                                    <p:animEffect transition="in" filter="box(in)">
                                      <p:cBhvr>
                                        <p:cTn id="17" dur="500"/>
                                        <p:tgtEl>
                                          <p:spTgt spid="266243">
                                            <p:txEl>
                                              <p:charRg st="196" end="25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66243">
                                            <p:txEl>
                                              <p:charRg st="254" end="460"/>
                                            </p:txEl>
                                          </p:spTgt>
                                        </p:tgtEl>
                                        <p:attrNameLst>
                                          <p:attrName>style.visibility</p:attrName>
                                        </p:attrNameLst>
                                      </p:cBhvr>
                                      <p:to>
                                        <p:strVal val="visible"/>
                                      </p:to>
                                    </p:set>
                                    <p:animEffect transition="in" filter="box(in)">
                                      <p:cBhvr>
                                        <p:cTn id="22" dur="500"/>
                                        <p:tgtEl>
                                          <p:spTgt spid="266243">
                                            <p:txEl>
                                              <p:charRg st="254" end="46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4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Rectangle 2"/>
          <p:cNvSpPr>
            <a:spLocks noGrp="1"/>
          </p:cNvSpPr>
          <p:nvPr>
            <p:ph type="title"/>
          </p:nvPr>
        </p:nvSpPr>
        <p:spPr>
          <a:xfrm>
            <a:off x="1847533" y="260985"/>
            <a:ext cx="7313612" cy="679450"/>
          </a:xfrm>
        </p:spPr>
        <p:txBody>
          <a:bodyPr vert="horz" wrap="square" lIns="91440" tIns="45720" rIns="91440" bIns="45720" anchor="b" anchorCtr="0"/>
          <a:p>
            <a:pPr eaLnBrk="1" hangingPunct="1">
              <a:buNone/>
            </a:pPr>
            <a:r>
              <a:rPr lang="en-US" altLang="zh-CN" b="1" dirty="0"/>
              <a:t>Task II</a:t>
            </a:r>
            <a:r>
              <a:rPr lang="en-US" altLang="zh-CN" dirty="0"/>
              <a:t>  </a:t>
            </a:r>
            <a:r>
              <a:rPr lang="zh-CN" altLang="en-US" dirty="0"/>
              <a:t>请翻译以下</a:t>
            </a:r>
            <a:r>
              <a:rPr lang="zh-CN" altLang="en-US" dirty="0"/>
              <a:t>电子邮件</a:t>
            </a:r>
            <a:r>
              <a:rPr lang="zh-CN" altLang="en-US" dirty="0"/>
              <a:t>。 </a:t>
            </a:r>
            <a:endParaRPr lang="zh-CN" altLang="en-US" dirty="0"/>
          </a:p>
        </p:txBody>
      </p:sp>
      <p:sp>
        <p:nvSpPr>
          <p:cNvPr id="68611" name="Rectangle 3"/>
          <p:cNvSpPr>
            <a:spLocks noGrp="1"/>
          </p:cNvSpPr>
          <p:nvPr>
            <p:ph idx="1"/>
          </p:nvPr>
        </p:nvSpPr>
        <p:spPr>
          <a:xfrm>
            <a:off x="1496695" y="981075"/>
            <a:ext cx="10373360" cy="5172075"/>
          </a:xfrm>
          <a:solidFill>
            <a:srgbClr val="CCFFFF">
              <a:alpha val="100000"/>
            </a:srgbClr>
          </a:solidFill>
        </p:spPr>
        <p:txBody>
          <a:bodyPr vert="horz" wrap="square" lIns="91440" tIns="45720" rIns="91440" bIns="45720" anchor="t" anchorCtr="0"/>
          <a:p>
            <a:pPr eaLnBrk="1" hangingPunct="1">
              <a:lnSpc>
                <a:spcPct val="80000"/>
              </a:lnSpc>
              <a:buNone/>
            </a:pPr>
            <a:r>
              <a:rPr lang="en-US" altLang="zh-CN" sz="1200" dirty="0">
                <a:latin typeface="Times New Roman" panose="02020603050405020304" pitchFamily="18" charset="0"/>
                <a:cs typeface="Times New Roman" panose="02020603050405020304" pitchFamily="18" charset="0"/>
              </a:rPr>
              <a:t>1.</a:t>
            </a:r>
            <a:endParaRPr lang="en-US" altLang="zh-CN" sz="12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200" dirty="0">
                <a:latin typeface="Times New Roman" panose="02020603050405020304" pitchFamily="18" charset="0"/>
                <a:cs typeface="Times New Roman" panose="02020603050405020304" pitchFamily="18" charset="0"/>
              </a:rPr>
              <a:t>	</a:t>
            </a:r>
            <a:r>
              <a:rPr lang="en-US" altLang="zh-CN" sz="1400" dirty="0">
                <a:latin typeface="Times New Roman" panose="02020603050405020304" pitchFamily="18" charset="0"/>
                <a:cs typeface="Times New Roman" panose="02020603050405020304" pitchFamily="18" charset="0"/>
              </a:rPr>
              <a:t>Gentlemen,</a:t>
            </a: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400" dirty="0">
                <a:latin typeface="Times New Roman" panose="02020603050405020304" pitchFamily="18" charset="0"/>
                <a:cs typeface="Times New Roman" panose="02020603050405020304" pitchFamily="18" charset="0"/>
              </a:rPr>
              <a:t>	Sub: Bluetooth Speakers</a:t>
            </a: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400" dirty="0">
                <a:latin typeface="Times New Roman" panose="02020603050405020304" pitchFamily="18" charset="0"/>
                <a:cs typeface="Times New Roman" panose="02020603050405020304" pitchFamily="18" charset="0"/>
              </a:rPr>
              <a:t>	We are the manufacturers of BM cars and coaches. Our company is a subsidiary of BM Inc. of Houston, Texas. We are seeking an alternative supplier of bluetooth speakers to equip our cars and coaches. As far as we are aware you do not have a local distributor of your products in this country. </a:t>
            </a: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400" dirty="0">
                <a:latin typeface="Times New Roman" panose="02020603050405020304" pitchFamily="18" charset="0"/>
                <a:cs typeface="Times New Roman" panose="02020603050405020304" pitchFamily="18" charset="0"/>
              </a:rPr>
              <a:t>	A full specification of our requirements is given on the attached sheet. </a:t>
            </a: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400" dirty="0">
                <a:latin typeface="Times New Roman" panose="02020603050405020304" pitchFamily="18" charset="0"/>
                <a:cs typeface="Times New Roman" panose="02020603050405020304" pitchFamily="18" charset="0"/>
              </a:rPr>
              <a:t>	Quantity required:     2,500 sets</a:t>
            </a: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400" dirty="0">
                <a:latin typeface="Times New Roman" panose="02020603050405020304" pitchFamily="18" charset="0"/>
                <a:cs typeface="Times New Roman" panose="02020603050405020304" pitchFamily="18" charset="0"/>
              </a:rPr>
              <a:t>	Delivery:            by 20 April, 2023	</a:t>
            </a: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400" dirty="0">
                <a:latin typeface="Times New Roman" panose="02020603050405020304" pitchFamily="18" charset="0"/>
                <a:cs typeface="Times New Roman" panose="02020603050405020304" pitchFamily="18" charset="0"/>
              </a:rPr>
              <a:t>	Please quote us your best CIF Laredo price, giving a full specification of your products. We would need to have samples of the players to test in our laboratories before placing an order. </a:t>
            </a: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400" dirty="0">
                <a:latin typeface="Times New Roman" panose="02020603050405020304" pitchFamily="18" charset="0"/>
                <a:cs typeface="Times New Roman" panose="02020603050405020304" pitchFamily="18" charset="0"/>
              </a:rPr>
              <a:t>	We usually deal with new suppliers on the basis of payment in US dollar by confirmed irrevocable sight letter of credit. </a:t>
            </a: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400" dirty="0">
                <a:latin typeface="Times New Roman" panose="02020603050405020304" pitchFamily="18" charset="0"/>
                <a:cs typeface="Times New Roman" panose="02020603050405020304" pitchFamily="18" charset="0"/>
              </a:rPr>
              <a:t>	If your laboratory tests are satisfactory and you can provide us with a good price and service, we will be happy to place more substantial orders on a regular basis. </a:t>
            </a: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400" dirty="0">
                <a:latin typeface="Times New Roman" panose="02020603050405020304" pitchFamily="18" charset="0"/>
                <a:cs typeface="Times New Roman" panose="02020603050405020304" pitchFamily="18" charset="0"/>
              </a:rPr>
              <a:t>	We look forward to receiving an early reply to this enquiry. </a:t>
            </a: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400" dirty="0">
                <a:latin typeface="Times New Roman" panose="02020603050405020304" pitchFamily="18" charset="0"/>
                <a:cs typeface="Times New Roman" panose="02020603050405020304" pitchFamily="18" charset="0"/>
              </a:rPr>
              <a:t>	Yours truly,</a:t>
            </a: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400" dirty="0">
                <a:latin typeface="Times New Roman" panose="02020603050405020304" pitchFamily="18" charset="0"/>
                <a:cs typeface="Times New Roman" panose="02020603050405020304" pitchFamily="18" charset="0"/>
              </a:rPr>
              <a:t>	John P. Rogers</a:t>
            </a:r>
            <a:endParaRPr lang="en-US" altLang="zh-CN" sz="14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1400" dirty="0">
                <a:latin typeface="Times New Roman" panose="02020603050405020304" pitchFamily="18" charset="0"/>
                <a:cs typeface="Times New Roman" panose="02020603050405020304" pitchFamily="18" charset="0"/>
              </a:rPr>
              <a:t>	Purchasing Manager</a:t>
            </a:r>
            <a:endParaRPr lang="en-US" altLang="zh-CN" sz="1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69635" name="Rectangle 3"/>
          <p:cNvSpPr>
            <a:spLocks noGrp="1"/>
          </p:cNvSpPr>
          <p:nvPr>
            <p:ph idx="1"/>
          </p:nvPr>
        </p:nvSpPr>
        <p:spPr>
          <a:xfrm>
            <a:off x="1438275" y="476250"/>
            <a:ext cx="10189845" cy="5531485"/>
          </a:xfrm>
          <a:solidFill>
            <a:srgbClr val="CCFFFF">
              <a:alpha val="100000"/>
            </a:srgbClr>
          </a:solidFill>
        </p:spPr>
        <p:txBody>
          <a:bodyPr vert="horz" wrap="square" lIns="91440" tIns="45720" rIns="91440" bIns="45720" anchor="t" anchorCtr="0"/>
          <a:p>
            <a:pPr eaLnBrk="1" hangingPunct="1">
              <a:lnSpc>
                <a:spcPct val="100000"/>
              </a:lnSpc>
              <a:buNone/>
            </a:pPr>
            <a:r>
              <a:rPr lang="en-US" altLang="zh-CN" sz="1800" dirty="0">
                <a:latin typeface="Times New Roman" panose="02020603050405020304" pitchFamily="18" charset="0"/>
                <a:cs typeface="Times New Roman" panose="02020603050405020304" pitchFamily="18" charset="0"/>
              </a:rPr>
              <a:t>1. </a:t>
            </a:r>
            <a:r>
              <a:rPr lang="zh-CN" altLang="en-US" sz="1800" dirty="0">
                <a:latin typeface="Times New Roman" panose="02020603050405020304" pitchFamily="18" charset="0"/>
                <a:cs typeface="Times New Roman" panose="02020603050405020304" pitchFamily="18" charset="0"/>
              </a:rPr>
              <a:t>译文：</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执事先生：</a:t>
            </a:r>
            <a:endParaRPr lang="zh-CN" altLang="en-US" sz="1800" u="sng" dirty="0">
              <a:latin typeface="Times New Roman" panose="02020603050405020304" pitchFamily="18" charset="0"/>
              <a:cs typeface="Times New Roman" panose="02020603050405020304" pitchFamily="18" charset="0"/>
            </a:endParaRPr>
          </a:p>
          <a:p>
            <a:pPr algn="ctr" eaLnBrk="1" hangingPunct="1">
              <a:lnSpc>
                <a:spcPct val="100000"/>
              </a:lnSpc>
              <a:buNone/>
            </a:pPr>
            <a:r>
              <a:rPr lang="zh-CN" altLang="en-US" sz="1800" u="sng" dirty="0">
                <a:latin typeface="Times New Roman" panose="02020603050405020304" pitchFamily="18" charset="0"/>
                <a:cs typeface="Times New Roman" panose="02020603050405020304" pitchFamily="18" charset="0"/>
              </a:rPr>
              <a:t>蓝牙音箱</a:t>
            </a:r>
            <a:endParaRPr lang="zh-CN" altLang="en-US" sz="1800" u="sng"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我公司是</a:t>
            </a:r>
            <a:r>
              <a:rPr lang="en-US" altLang="zh-CN" sz="1800" dirty="0">
                <a:latin typeface="Times New Roman" panose="02020603050405020304" pitchFamily="18" charset="0"/>
                <a:cs typeface="Times New Roman" panose="02020603050405020304" pitchFamily="18" charset="0"/>
              </a:rPr>
              <a:t>BM</a:t>
            </a:r>
            <a:r>
              <a:rPr lang="zh-CN" altLang="en-US" sz="1800" dirty="0">
                <a:latin typeface="Times New Roman" panose="02020603050405020304" pitchFamily="18" charset="0"/>
                <a:cs typeface="Times New Roman" panose="02020603050405020304" pitchFamily="18" charset="0"/>
              </a:rPr>
              <a:t>轿车和大客车的生产商，是德克萨斯州休斯顿的</a:t>
            </a:r>
            <a:r>
              <a:rPr lang="en-US" altLang="zh-CN" sz="1800" dirty="0">
                <a:latin typeface="Times New Roman" panose="02020603050405020304" pitchFamily="18" charset="0"/>
                <a:cs typeface="Times New Roman" panose="02020603050405020304" pitchFamily="18" charset="0"/>
              </a:rPr>
              <a:t>BM</a:t>
            </a:r>
            <a:r>
              <a:rPr lang="zh-CN" altLang="en-US" sz="1800" dirty="0">
                <a:latin typeface="Times New Roman" panose="02020603050405020304" pitchFamily="18" charset="0"/>
                <a:cs typeface="Times New Roman" panose="02020603050405020304" pitchFamily="18" charset="0"/>
              </a:rPr>
              <a:t>公司的子公司。我们正寻求车载蓝牙音箱的新供货商。据我们所知，贵公司在我国没有本地分销商。</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随信附上我方需求的产品的详细规格。</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需求数量：</a:t>
            </a:r>
            <a:r>
              <a:rPr lang="en-US" altLang="zh-CN" sz="1800" dirty="0">
                <a:latin typeface="Times New Roman" panose="02020603050405020304" pitchFamily="18" charset="0"/>
                <a:cs typeface="Times New Roman" panose="02020603050405020304" pitchFamily="18" charset="0"/>
              </a:rPr>
              <a:t>2500</a:t>
            </a:r>
            <a:r>
              <a:rPr lang="zh-CN" altLang="en-US" sz="1800" dirty="0">
                <a:latin typeface="Times New Roman" panose="02020603050405020304" pitchFamily="18" charset="0"/>
                <a:cs typeface="Times New Roman" panose="02020603050405020304" pitchFamily="18" charset="0"/>
              </a:rPr>
              <a:t>台</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交货期：</a:t>
            </a:r>
            <a:r>
              <a:rPr lang="en-US" altLang="zh-CN" sz="1800" dirty="0">
                <a:latin typeface="Times New Roman" panose="02020603050405020304" pitchFamily="18" charset="0"/>
                <a:cs typeface="Times New Roman" panose="02020603050405020304" pitchFamily="18" charset="0"/>
              </a:rPr>
              <a:t>2023</a:t>
            </a:r>
            <a:r>
              <a:rPr lang="zh-CN" altLang="en-US" sz="1800" dirty="0">
                <a:latin typeface="Times New Roman" panose="02020603050405020304" pitchFamily="18" charset="0"/>
                <a:cs typeface="Times New Roman" panose="02020603050405020304" pitchFamily="18" charset="0"/>
              </a:rPr>
              <a:t>年</a:t>
            </a:r>
            <a:r>
              <a:rPr lang="en-US" altLang="zh-CN" sz="1800" dirty="0">
                <a:latin typeface="Times New Roman" panose="02020603050405020304" pitchFamily="18" charset="0"/>
                <a:cs typeface="Times New Roman" panose="02020603050405020304" pitchFamily="18" charset="0"/>
              </a:rPr>
              <a:t>4</a:t>
            </a:r>
            <a:r>
              <a:rPr lang="zh-CN" altLang="en-US" sz="1800" dirty="0">
                <a:latin typeface="Times New Roman" panose="02020603050405020304" pitchFamily="18" charset="0"/>
                <a:cs typeface="Times New Roman" panose="02020603050405020304" pitchFamily="18" charset="0"/>
              </a:rPr>
              <a:t>月</a:t>
            </a:r>
            <a:r>
              <a:rPr lang="en-US" altLang="zh-CN" sz="1800" dirty="0">
                <a:latin typeface="Times New Roman" panose="02020603050405020304" pitchFamily="18" charset="0"/>
                <a:cs typeface="Times New Roman" panose="02020603050405020304" pitchFamily="18" charset="0"/>
              </a:rPr>
              <a:t>20</a:t>
            </a:r>
            <a:r>
              <a:rPr lang="zh-CN" altLang="en-US" sz="1800" dirty="0">
                <a:latin typeface="Times New Roman" panose="02020603050405020304" pitchFamily="18" charset="0"/>
                <a:cs typeface="Times New Roman" panose="02020603050405020304" pitchFamily="18" charset="0"/>
              </a:rPr>
              <a:t>日前（包括</a:t>
            </a:r>
            <a:r>
              <a:rPr lang="en-US" altLang="zh-CN" sz="1800" dirty="0">
                <a:latin typeface="Times New Roman" panose="02020603050405020304" pitchFamily="18" charset="0"/>
                <a:cs typeface="Times New Roman" panose="02020603050405020304" pitchFamily="18" charset="0"/>
              </a:rPr>
              <a:t>20</a:t>
            </a:r>
            <a:r>
              <a:rPr lang="zh-CN" altLang="en-US" sz="1800" dirty="0">
                <a:latin typeface="Times New Roman" panose="02020603050405020304" pitchFamily="18" charset="0"/>
                <a:cs typeface="Times New Roman" panose="02020603050405020304" pitchFamily="18" charset="0"/>
              </a:rPr>
              <a:t>日）</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请报贵方最优惠的</a:t>
            </a:r>
            <a:r>
              <a:rPr lang="en-US" altLang="zh-CN" sz="1800" dirty="0">
                <a:latin typeface="Times New Roman" panose="02020603050405020304" pitchFamily="18" charset="0"/>
                <a:cs typeface="Times New Roman" panose="02020603050405020304" pitchFamily="18" charset="0"/>
              </a:rPr>
              <a:t>CIF</a:t>
            </a:r>
            <a:r>
              <a:rPr lang="zh-CN" altLang="en-US" sz="1800" dirty="0">
                <a:latin typeface="Times New Roman" panose="02020603050405020304" pitchFamily="18" charset="0"/>
                <a:cs typeface="Times New Roman" panose="02020603050405020304" pitchFamily="18" charset="0"/>
              </a:rPr>
              <a:t>拉雷多到岸价，并告知产品详细规格。</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我们需要你们播放机的样品，供实验室检验之用，然后才能下订单。</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对于新供货商，我们的付款方式一般是保兑的、不可撤销即期信用证，以美元支付。</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如贵方产品的实验室测试令人满意，并且贵公司能够提供优惠的价格和良好的服务的话，我们很高兴在今后经常性的向贵公司大量订货。</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endParaRPr lang="zh-CN" altLang="en-US" sz="1800" dirty="0">
              <a:latin typeface="Times New Roman" panose="02020603050405020304" pitchFamily="18" charset="0"/>
              <a:cs typeface="Times New Roman" panose="02020603050405020304" pitchFamily="18" charset="0"/>
            </a:endParaRPr>
          </a:p>
          <a:p>
            <a:pPr algn="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采购部经理  约翰</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罗杰斯</a:t>
            </a:r>
            <a:endParaRPr lang="zh-CN" altLang="en-US" sz="1800" dirty="0">
              <a:latin typeface="Times New Roman" panose="02020603050405020304" pitchFamily="18" charset="0"/>
              <a:cs typeface="Times New Roman" panose="02020603050405020304" pitchFamily="18" charset="0"/>
            </a:endParaRPr>
          </a:p>
          <a:p>
            <a:pPr algn="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谨上  </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70659" name="Rectangle 3"/>
          <p:cNvSpPr>
            <a:spLocks noGrp="1"/>
          </p:cNvSpPr>
          <p:nvPr>
            <p:ph idx="1"/>
          </p:nvPr>
        </p:nvSpPr>
        <p:spPr>
          <a:xfrm>
            <a:off x="1343660" y="548640"/>
            <a:ext cx="10541000" cy="4970145"/>
          </a:xfrm>
          <a:solidFill>
            <a:srgbClr val="CCFFFF">
              <a:alpha val="100000"/>
            </a:srgbClr>
          </a:solidFill>
        </p:spPr>
        <p:txBody>
          <a:bodyPr vert="horz" wrap="square" lIns="91440" tIns="45720" rIns="91440" bIns="45720" anchor="t" anchorCtr="0"/>
          <a:p>
            <a:pPr eaLnBrk="1" hangingPunct="1">
              <a:lnSpc>
                <a:spcPct val="80000"/>
              </a:lnSpc>
              <a:buNone/>
            </a:pPr>
            <a:r>
              <a:rPr lang="en-US" altLang="zh-CN" sz="1800" dirty="0">
                <a:latin typeface="Arial" panose="020B0604020202020204" pitchFamily="34" charset="0"/>
              </a:rPr>
              <a:t>2.</a:t>
            </a: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Dear Sirs,</a:t>
            </a:r>
            <a:endParaRPr lang="en-US" altLang="zh-CN" sz="1800" dirty="0">
              <a:latin typeface="Times New Roman" panose="02020603050405020304" pitchFamily="18" charset="0"/>
            </a:endParaRPr>
          </a:p>
          <a:p>
            <a:pPr eaLnBrk="1" hangingPunct="1">
              <a:lnSpc>
                <a:spcPct val="80000"/>
              </a:lnSpc>
              <a:buNone/>
            </a:pP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We are in receipt of your e-mail of May 6, from which we understand that you have booked our order for 2000 dozens of shirts.</a:t>
            </a:r>
            <a:endParaRPr lang="en-US" altLang="zh-CN" sz="1800" dirty="0">
              <a:latin typeface="Times New Roman" panose="02020603050405020304" pitchFamily="18" charset="0"/>
            </a:endParaRPr>
          </a:p>
          <a:p>
            <a:pPr eaLnBrk="1" hangingPunct="1">
              <a:lnSpc>
                <a:spcPct val="80000"/>
              </a:lnSpc>
              <a:buNone/>
            </a:pP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In reply, we have the pleasure of informing you that the confirmed, irrevocable Letter of Credit No.7634, amounting to $17,000, has been opened this morning through the Commercial Bank, Tokyo. Upon receipt of the same, please arrange shipment of the goods booked by us with the least possible delay. We are informed that Vessel “Wuxi” is scheduled to sail from your city to our port on May 28. We wish that the shipment will be carried by that freighter.</a:t>
            </a:r>
            <a:endParaRPr lang="en-US" altLang="zh-CN" sz="1800" dirty="0">
              <a:latin typeface="Times New Roman" panose="02020603050405020304" pitchFamily="18" charset="0"/>
            </a:endParaRPr>
          </a:p>
          <a:p>
            <a:pPr eaLnBrk="1" hangingPunct="1">
              <a:lnSpc>
                <a:spcPct val="80000"/>
              </a:lnSpc>
              <a:buNone/>
            </a:pP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Should this trial order prove satisfactory to our customers, we can assure you that repeat orders in increased quantities will be placed. Your close cooperation in this respect will be highly appreciated. In the meantime we look forward to your shipping advice.</a:t>
            </a:r>
            <a:endParaRPr lang="en-US" altLang="zh-CN" sz="1800" dirty="0">
              <a:latin typeface="Times New Roman" panose="02020603050405020304" pitchFamily="18" charset="0"/>
            </a:endParaRPr>
          </a:p>
          <a:p>
            <a:pPr eaLnBrk="1" hangingPunct="1">
              <a:lnSpc>
                <a:spcPct val="80000"/>
              </a:lnSpc>
              <a:buNone/>
            </a:pP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Yours sincerely,</a:t>
            </a: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Peter Johnson </a:t>
            </a: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Trade Department</a:t>
            </a:r>
            <a:endParaRPr lang="en-US" altLang="zh-CN" sz="1800" dirty="0">
              <a:latin typeface="Times New Roman" panose="02020603050405020304" pitchFamily="18" charset="0"/>
            </a:endParaRPr>
          </a:p>
        </p:txBody>
      </p:sp>
    </p:spTree>
  </p:cSld>
  <p:clrMapOvr>
    <a:masterClrMapping/>
  </p:clrMapOvr>
  <p:transition spd="slow">
    <p:randomBar dir="vert"/>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Rectangle 3"/>
          <p:cNvSpPr>
            <a:spLocks noGrp="1"/>
          </p:cNvSpPr>
          <p:nvPr>
            <p:ph idx="1"/>
          </p:nvPr>
        </p:nvSpPr>
        <p:spPr>
          <a:xfrm>
            <a:off x="1438910" y="621030"/>
            <a:ext cx="10158095" cy="5361940"/>
          </a:xfrm>
          <a:solidFill>
            <a:srgbClr val="CCFFFF">
              <a:alpha val="100000"/>
            </a:srgbClr>
          </a:solidFill>
        </p:spPr>
        <p:txBody>
          <a:bodyPr vert="horz" wrap="square" lIns="91440" tIns="45720" rIns="91440" bIns="45720" anchor="t" anchorCtr="0"/>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译文：</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您好：</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5</a:t>
            </a:r>
            <a:r>
              <a:rPr lang="zh-CN" altLang="en-US" sz="1800" dirty="0">
                <a:latin typeface="Times New Roman" panose="02020603050405020304" pitchFamily="18" charset="0"/>
                <a:cs typeface="Times New Roman" panose="02020603050405020304" pitchFamily="18" charset="0"/>
              </a:rPr>
              <a:t>月</a:t>
            </a:r>
            <a:r>
              <a:rPr lang="en-US" altLang="zh-CN" sz="1800" dirty="0">
                <a:latin typeface="Times New Roman" panose="02020603050405020304" pitchFamily="18" charset="0"/>
                <a:cs typeface="Times New Roman" panose="02020603050405020304" pitchFamily="18" charset="0"/>
              </a:rPr>
              <a:t>6</a:t>
            </a:r>
            <a:r>
              <a:rPr lang="zh-CN" altLang="en-US" sz="1800" dirty="0">
                <a:latin typeface="Times New Roman" panose="02020603050405020304" pitchFamily="18" charset="0"/>
                <a:cs typeface="Times New Roman" panose="02020603050405020304" pitchFamily="18" charset="0"/>
              </a:rPr>
              <a:t>日来邮知悉，贵方已接受我方</a:t>
            </a:r>
            <a:r>
              <a:rPr lang="en-US" altLang="zh-CN" sz="1800" dirty="0">
                <a:latin typeface="Times New Roman" panose="02020603050405020304" pitchFamily="18" charset="0"/>
                <a:cs typeface="Times New Roman" panose="02020603050405020304" pitchFamily="18" charset="0"/>
              </a:rPr>
              <a:t>2 000</a:t>
            </a:r>
            <a:r>
              <a:rPr lang="zh-CN" altLang="en-US" sz="1800" dirty="0">
                <a:latin typeface="Times New Roman" panose="02020603050405020304" pitchFamily="18" charset="0"/>
                <a:cs typeface="Times New Roman" panose="02020603050405020304" pitchFamily="18" charset="0"/>
              </a:rPr>
              <a:t>打衬衫的订货。</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现我方喜复第</a:t>
            </a:r>
            <a:r>
              <a:rPr lang="en-US" altLang="zh-CN" sz="1800" dirty="0">
                <a:latin typeface="Times New Roman" panose="02020603050405020304" pitchFamily="18" charset="0"/>
                <a:cs typeface="Times New Roman" panose="02020603050405020304" pitchFamily="18" charset="0"/>
              </a:rPr>
              <a:t>7634</a:t>
            </a:r>
            <a:r>
              <a:rPr lang="zh-CN" altLang="en-US" sz="1800" dirty="0">
                <a:latin typeface="Times New Roman" panose="02020603050405020304" pitchFamily="18" charset="0"/>
                <a:cs typeface="Times New Roman" panose="02020603050405020304" pitchFamily="18" charset="0"/>
              </a:rPr>
              <a:t>号保兑的、不可撤销信用证已于今晨由东京商业银行开出，金额为</a:t>
            </a:r>
            <a:r>
              <a:rPr lang="en-US" altLang="zh-CN" sz="1800" dirty="0">
                <a:latin typeface="Times New Roman" panose="02020603050405020304" pitchFamily="18" charset="0"/>
                <a:cs typeface="Times New Roman" panose="02020603050405020304" pitchFamily="18" charset="0"/>
              </a:rPr>
              <a:t>17 000</a:t>
            </a:r>
            <a:r>
              <a:rPr lang="zh-CN" altLang="en-US" sz="1800" dirty="0">
                <a:latin typeface="Times New Roman" panose="02020603050405020304" pitchFamily="18" charset="0"/>
                <a:cs typeface="Times New Roman" panose="02020603050405020304" pitchFamily="18" charset="0"/>
              </a:rPr>
              <a:t>美元。烦请贵方收到后，立即为我们所订货物安排船运。另据悉“无锡”号货轮定于</a:t>
            </a:r>
            <a:r>
              <a:rPr lang="en-US" altLang="zh-CN" sz="1800" dirty="0">
                <a:latin typeface="Times New Roman" panose="02020603050405020304" pitchFamily="18" charset="0"/>
                <a:cs typeface="Times New Roman" panose="02020603050405020304" pitchFamily="18" charset="0"/>
              </a:rPr>
              <a:t>5</a:t>
            </a:r>
            <a:r>
              <a:rPr lang="zh-CN" altLang="en-US" sz="1800" dirty="0">
                <a:latin typeface="Times New Roman" panose="02020603050405020304" pitchFamily="18" charset="0"/>
                <a:cs typeface="Times New Roman" panose="02020603050405020304" pitchFamily="18" charset="0"/>
              </a:rPr>
              <a:t>月</a:t>
            </a:r>
            <a:r>
              <a:rPr lang="en-US" altLang="zh-CN" sz="1800" dirty="0">
                <a:latin typeface="Times New Roman" panose="02020603050405020304" pitchFamily="18" charset="0"/>
                <a:cs typeface="Times New Roman" panose="02020603050405020304" pitchFamily="18" charset="0"/>
              </a:rPr>
              <a:t>28</a:t>
            </a:r>
            <a:r>
              <a:rPr lang="zh-CN" altLang="en-US" sz="1800" dirty="0">
                <a:latin typeface="Times New Roman" panose="02020603050405020304" pitchFamily="18" charset="0"/>
                <a:cs typeface="Times New Roman" panose="02020603050405020304" pitchFamily="18" charset="0"/>
              </a:rPr>
              <a:t>日从你处开往我港，我们希望由该轮装运此批货物。</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若我方客户满意此次试购的产品，我们保证今后继续大量订购。</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我们对贵公司在这方面的密切合作深表感谢，同时盼望贵方的装运通知。</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谨此</a:t>
            </a:r>
            <a:endParaRPr lang="zh-CN" altLang="en-US" sz="1800" dirty="0">
              <a:latin typeface="Times New Roman" panose="02020603050405020304" pitchFamily="18" charset="0"/>
              <a:cs typeface="Times New Roman" panose="02020603050405020304" pitchFamily="18" charset="0"/>
            </a:endParaRPr>
          </a:p>
          <a:p>
            <a:pPr algn="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贸易部  彼得</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约翰逊</a:t>
            </a:r>
            <a:endParaRPr lang="zh-CN" altLang="en-US" sz="18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1800" dirty="0">
                <a:latin typeface="Times New Roman" panose="02020603050405020304" pitchFamily="18" charset="0"/>
                <a:cs typeface="Times New Roman" panose="02020603050405020304" pitchFamily="18" charset="0"/>
              </a:rPr>
              <a:t>                                                       </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Rectangle 3"/>
          <p:cNvSpPr>
            <a:spLocks noGrp="1"/>
          </p:cNvSpPr>
          <p:nvPr>
            <p:ph idx="1"/>
          </p:nvPr>
        </p:nvSpPr>
        <p:spPr>
          <a:xfrm>
            <a:off x="1775460" y="1701165"/>
            <a:ext cx="9784080" cy="3646805"/>
          </a:xfrm>
          <a:solidFill>
            <a:schemeClr val="accent5"/>
          </a:solidFill>
        </p:spPr>
        <p:style>
          <a:lnRef idx="0">
            <a:srgbClr val="FFFFFF"/>
          </a:lnRef>
          <a:fillRef idx="1">
            <a:schemeClr val="accent1"/>
          </a:fillRef>
          <a:effectRef idx="0">
            <a:srgbClr val="FFFFFF"/>
          </a:effectRef>
          <a:fontRef idx="minor">
            <a:schemeClr val="lt1"/>
          </a:fontRef>
        </p:style>
        <p:txBody>
          <a:bodyPr vert="horz" wrap="square" lIns="91440" tIns="45720" rIns="91440" bIns="45720" anchor="t" anchorCtr="0">
            <a:flatTx/>
          </a:bodyPr>
          <a:p>
            <a:pPr eaLnBrk="1" hangingPunct="1">
              <a:lnSpc>
                <a:spcPct val="110000"/>
              </a:lnSpc>
              <a:buNone/>
            </a:pPr>
            <a:r>
              <a:rPr lang="en-US" altLang="zh-CN" sz="2000" dirty="0">
                <a:solidFill>
                  <a:schemeClr val="tx1"/>
                </a:solidFill>
                <a:latin typeface="Times New Roman" panose="02020603050405020304" pitchFamily="18" charset="0"/>
                <a:cs typeface="Times New Roman" panose="02020603050405020304" pitchFamily="18" charset="0"/>
              </a:rPr>
              <a:t>3.</a:t>
            </a:r>
            <a:endParaRPr lang="en-US" altLang="zh-CN" sz="2000" dirty="0">
              <a:solidFill>
                <a:schemeClr val="tx1"/>
              </a:solidFill>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solidFill>
                  <a:schemeClr val="tx1"/>
                </a:solidFill>
                <a:latin typeface="Times New Roman" panose="02020603050405020304" pitchFamily="18" charset="0"/>
                <a:cs typeface="Times New Roman" panose="02020603050405020304" pitchFamily="18" charset="0"/>
              </a:rPr>
              <a:t>先生：</a:t>
            </a:r>
            <a:endParaRPr lang="zh-CN" altLang="en-US" sz="2000" dirty="0">
              <a:solidFill>
                <a:schemeClr val="tx1"/>
              </a:solidFill>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solidFill>
                  <a:schemeClr val="tx1"/>
                </a:solidFill>
                <a:latin typeface="Times New Roman" panose="02020603050405020304" pitchFamily="18" charset="0"/>
                <a:cs typeface="Times New Roman" panose="02020603050405020304" pitchFamily="18" charset="0"/>
              </a:rPr>
              <a:t>     贵方</a:t>
            </a:r>
            <a:r>
              <a:rPr lang="en-US" altLang="zh-CN" sz="2000" dirty="0">
                <a:solidFill>
                  <a:schemeClr val="tx1"/>
                </a:solidFill>
                <a:latin typeface="Times New Roman" panose="02020603050405020304" pitchFamily="18" charset="0"/>
                <a:cs typeface="Times New Roman" panose="02020603050405020304" pitchFamily="18" charset="0"/>
              </a:rPr>
              <a:t>9</a:t>
            </a:r>
            <a:r>
              <a:rPr lang="zh-CN" altLang="en-US" sz="2000" dirty="0">
                <a:solidFill>
                  <a:schemeClr val="tx1"/>
                </a:solidFill>
                <a:latin typeface="Times New Roman" panose="02020603050405020304" pitchFamily="18" charset="0"/>
                <a:cs typeface="Times New Roman" panose="02020603050405020304" pitchFamily="18" charset="0"/>
              </a:rPr>
              <a:t>月</a:t>
            </a:r>
            <a:r>
              <a:rPr lang="en-US" altLang="zh-CN" sz="2000" dirty="0">
                <a:solidFill>
                  <a:schemeClr val="tx1"/>
                </a:solidFill>
                <a:latin typeface="Times New Roman" panose="02020603050405020304" pitchFamily="18" charset="0"/>
                <a:cs typeface="Times New Roman" panose="02020603050405020304" pitchFamily="18" charset="0"/>
              </a:rPr>
              <a:t>10</a:t>
            </a:r>
            <a:r>
              <a:rPr lang="zh-CN" altLang="en-US" sz="2000" dirty="0">
                <a:solidFill>
                  <a:schemeClr val="tx1"/>
                </a:solidFill>
                <a:latin typeface="Times New Roman" panose="02020603050405020304" pitchFamily="18" charset="0"/>
                <a:cs typeface="Times New Roman" panose="02020603050405020304" pitchFamily="18" charset="0"/>
              </a:rPr>
              <a:t>日询价邮件已收悉，首先对贵方有兴趣购买我方皮鞋和手提包表示感谢。</a:t>
            </a:r>
            <a:endParaRPr lang="zh-CN" altLang="en-US" sz="2000" dirty="0">
              <a:solidFill>
                <a:schemeClr val="tx1"/>
              </a:solidFill>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solidFill>
                  <a:schemeClr val="tx1"/>
                </a:solidFill>
                <a:latin typeface="Times New Roman" panose="02020603050405020304" pitchFamily="18" charset="0"/>
                <a:cs typeface="Times New Roman" panose="02020603050405020304" pitchFamily="18" charset="0"/>
              </a:rPr>
              <a:t>     附件是我司插图版产品目录。我方所提供的产品均用优质皮革制成。鲜艳的色泽、优雅的设计，加之精湛的制作工艺，使这些产品必能满足贵方市场流行的需求。</a:t>
            </a:r>
            <a:endParaRPr lang="zh-CN" altLang="en-US" sz="2000" dirty="0">
              <a:solidFill>
                <a:schemeClr val="tx1"/>
              </a:solidFill>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solidFill>
                  <a:schemeClr val="tx1"/>
                </a:solidFill>
                <a:latin typeface="Times New Roman" panose="02020603050405020304" pitchFamily="18" charset="0"/>
                <a:cs typeface="Times New Roman" panose="02020603050405020304" pitchFamily="18" charset="0"/>
              </a:rPr>
              <a:t>      我公司有一位代表目前正在香港。他下星期将去贵处拜访，并随带我们手工制作的全套样品。他已被授权与贵方商讨订货条款或谈判签订合同。如蒙贵方给予他建议和协助，我们将不胜感激。                                                                     </a:t>
            </a:r>
            <a:endParaRPr lang="zh-CN" altLang="en-US" sz="2000" dirty="0">
              <a:solidFill>
                <a:schemeClr val="tx1"/>
              </a:solidFill>
              <a:latin typeface="Times New Roman" panose="02020603050405020304" pitchFamily="18" charset="0"/>
              <a:cs typeface="Times New Roman" panose="02020603050405020304" pitchFamily="18" charset="0"/>
            </a:endParaRPr>
          </a:p>
          <a:p>
            <a:pPr eaLnBrk="1" hangingPunct="1">
              <a:lnSpc>
                <a:spcPct val="110000"/>
              </a:lnSpc>
              <a:buNone/>
            </a:pPr>
            <a:r>
              <a:rPr lang="zh-CN" altLang="en-US" sz="2000" dirty="0">
                <a:solidFill>
                  <a:schemeClr val="tx1"/>
                </a:solidFill>
                <a:latin typeface="Times New Roman" panose="02020603050405020304" pitchFamily="18" charset="0"/>
                <a:cs typeface="Times New Roman" panose="02020603050405020304" pitchFamily="18" charset="0"/>
              </a:rPr>
              <a:t> </a:t>
            </a:r>
            <a:r>
              <a:rPr lang="en-US" altLang="zh-CN" sz="2000" dirty="0">
                <a:solidFill>
                  <a:schemeClr val="tx1"/>
                </a:solidFill>
                <a:latin typeface="Times New Roman" panose="02020603050405020304" pitchFamily="18" charset="0"/>
                <a:cs typeface="Times New Roman" panose="02020603050405020304" pitchFamily="18" charset="0"/>
              </a:rPr>
              <a:t>                                                                                                                               </a:t>
            </a:r>
            <a:r>
              <a:rPr lang="zh-CN" altLang="en-US" sz="2000" dirty="0">
                <a:solidFill>
                  <a:schemeClr val="tx1"/>
                </a:solidFill>
                <a:latin typeface="Times New Roman" panose="02020603050405020304" pitchFamily="18" charset="0"/>
                <a:cs typeface="Times New Roman" panose="02020603050405020304" pitchFamily="18" charset="0"/>
              </a:rPr>
              <a:t>敬上</a:t>
            </a:r>
            <a:endParaRPr lang="zh-CN" altLang="en-US" sz="20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73731" name="Rectangle 3"/>
          <p:cNvSpPr>
            <a:spLocks noGrp="1"/>
          </p:cNvSpPr>
          <p:nvPr>
            <p:ph idx="1"/>
          </p:nvPr>
        </p:nvSpPr>
        <p:spPr>
          <a:xfrm>
            <a:off x="1631950" y="332740"/>
            <a:ext cx="9843770" cy="5400675"/>
          </a:xfrm>
          <a:solidFill>
            <a:srgbClr val="CCFFFF">
              <a:alpha val="100000"/>
            </a:srgbClr>
          </a:solidFill>
        </p:spPr>
        <p:txBody>
          <a:bodyPr vert="horz" wrap="square" lIns="91440" tIns="45720" rIns="91440" bIns="45720" anchor="t" anchorCtr="0"/>
          <a:p>
            <a:pPr eaLnBrk="1" hangingPunct="1">
              <a:lnSpc>
                <a:spcPct val="90000"/>
              </a:lnSpc>
              <a:buNone/>
            </a:pPr>
            <a:r>
              <a:rPr lang="zh-CN" altLang="en-US" sz="1800" dirty="0">
                <a:latin typeface="Times New Roman" panose="02020603050405020304" pitchFamily="18" charset="0"/>
                <a:cs typeface="Times New Roman" panose="02020603050405020304" pitchFamily="18" charset="0"/>
              </a:rPr>
              <a:t>译文：</a:t>
            </a:r>
            <a:endParaRPr lang="zh-CN" altLang="en-US" sz="1800" dirty="0">
              <a:latin typeface="Times New Roman" panose="02020603050405020304" pitchFamily="18" charset="0"/>
              <a:cs typeface="Times New Roman" panose="02020603050405020304" pitchFamily="18" charset="0"/>
            </a:endParaRPr>
          </a:p>
          <a:p>
            <a:pPr eaLnBrk="1" hangingPunct="1">
              <a:lnSpc>
                <a:spcPct val="90000"/>
              </a:lnSpc>
              <a:buNone/>
            </a:pPr>
            <a:endParaRPr lang="zh-CN" altLang="en-US" sz="1800" dirty="0">
              <a:latin typeface="Times New Roman" panose="02020603050405020304" pitchFamily="18" charset="0"/>
              <a:cs typeface="Times New Roman" panose="02020603050405020304" pitchFamily="18" charset="0"/>
            </a:endParaRPr>
          </a:p>
          <a:p>
            <a:pPr eaLnBrk="1" hangingPunct="1">
              <a:lnSpc>
                <a:spcPct val="90000"/>
              </a:lnSpc>
              <a:buNone/>
            </a:pPr>
            <a:r>
              <a:rPr lang="zh-CN" altLang="en-US" sz="1800" dirty="0">
                <a:latin typeface="Times New Roman" panose="02020603050405020304" pitchFamily="18" charset="0"/>
                <a:cs typeface="Times New Roman" panose="02020603050405020304" pitchFamily="18" charset="0"/>
              </a:rPr>
              <a:t>	</a:t>
            </a:r>
            <a:r>
              <a:rPr lang="en-US" altLang="zh-CN" sz="2200" dirty="0">
                <a:latin typeface="Times New Roman" panose="02020603050405020304" pitchFamily="18" charset="0"/>
                <a:cs typeface="Times New Roman" panose="02020603050405020304" pitchFamily="18" charset="0"/>
              </a:rPr>
              <a:t>Dear Sirs,</a:t>
            </a:r>
            <a:endParaRPr lang="en-US" altLang="zh-CN" sz="2200" dirty="0">
              <a:latin typeface="Times New Roman" panose="02020603050405020304" pitchFamily="18" charset="0"/>
              <a:cs typeface="Times New Roman" panose="02020603050405020304" pitchFamily="18" charset="0"/>
            </a:endParaRPr>
          </a:p>
          <a:p>
            <a:pPr eaLnBrk="1" hangingPunct="1">
              <a:lnSpc>
                <a:spcPct val="90000"/>
              </a:lnSpc>
              <a:buNone/>
            </a:pPr>
            <a:endParaRPr lang="en-US" altLang="zh-CN" sz="22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200" dirty="0">
                <a:latin typeface="Times New Roman" panose="02020603050405020304" pitchFamily="18" charset="0"/>
                <a:cs typeface="Times New Roman" panose="02020603050405020304" pitchFamily="18" charset="0"/>
              </a:rPr>
              <a:t>	     Your inquiry of September 10 has received our attention, and thank you for your interest in our leather shoes and handbags.</a:t>
            </a:r>
            <a:endParaRPr lang="en-US" altLang="zh-CN" sz="22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200" dirty="0">
                <a:latin typeface="Times New Roman" panose="02020603050405020304" pitchFamily="18" charset="0"/>
                <a:cs typeface="Times New Roman" panose="02020603050405020304" pitchFamily="18" charset="0"/>
              </a:rPr>
              <a:t>         Enclosed please find our illustrated export catalogue will be sent to you today. All the goods we supply are made from leather of superior quality. The bright color and elegant designs together with the super workmanship can meet the requirement of a fashion trade such as yours. </a:t>
            </a:r>
            <a:endParaRPr lang="en-US" altLang="zh-CN" sz="22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200" dirty="0">
                <a:latin typeface="Times New Roman" panose="02020603050405020304" pitchFamily="18" charset="0"/>
                <a:cs typeface="Times New Roman" panose="02020603050405020304" pitchFamily="18" charset="0"/>
              </a:rPr>
              <a:t>         A representative of our company is now in Hong Kong. He will be pleased to call you next week with a full range of samples of our hand-made lines. He is authorized to discuss the terms of order with you or to negotiate a contract. We shall be most grateful if you will give him the benefit of your advice and assistance. </a:t>
            </a:r>
            <a:endParaRPr lang="en-US" altLang="zh-CN" sz="2200" dirty="0">
              <a:latin typeface="Times New Roman" panose="02020603050405020304" pitchFamily="18" charset="0"/>
              <a:cs typeface="Times New Roman" panose="02020603050405020304" pitchFamily="18" charset="0"/>
            </a:endParaRPr>
          </a:p>
          <a:p>
            <a:pPr eaLnBrk="1" hangingPunct="1">
              <a:lnSpc>
                <a:spcPct val="90000"/>
              </a:lnSpc>
              <a:buNone/>
            </a:pPr>
            <a:endParaRPr lang="en-US" altLang="zh-CN" sz="22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200" dirty="0">
                <a:latin typeface="Times New Roman" panose="02020603050405020304" pitchFamily="18" charset="0"/>
                <a:cs typeface="Times New Roman" panose="02020603050405020304" pitchFamily="18" charset="0"/>
              </a:rPr>
              <a:t>                                                                                 Yours truly,</a:t>
            </a:r>
            <a:endParaRPr lang="en-US" altLang="zh-CN" sz="22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AutoShape 4"/>
          <p:cNvSpPr/>
          <p:nvPr/>
        </p:nvSpPr>
        <p:spPr>
          <a:xfrm>
            <a:off x="2566988" y="836613"/>
            <a:ext cx="6049962" cy="4897437"/>
          </a:xfrm>
          <a:prstGeom prst="foldedCorner">
            <a:avLst>
              <a:gd name="adj" fmla="val 12500"/>
            </a:avLst>
          </a:prstGeom>
          <a:noFill/>
          <a:ln w="9525">
            <a:noFill/>
          </a:ln>
        </p:spPr>
        <p:txBody>
          <a:bodyPr wrap="none" anchor="ctr"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80000"/>
              </a:lnSpc>
              <a:buNone/>
            </a:pPr>
            <a:endParaRPr lang="zh-CN" altLang="en-US" sz="1400" dirty="0"/>
          </a:p>
        </p:txBody>
      </p:sp>
      <p:sp>
        <p:nvSpPr>
          <p:cNvPr id="74755" name="AutoShape 5"/>
          <p:cNvSpPr/>
          <p:nvPr/>
        </p:nvSpPr>
        <p:spPr>
          <a:xfrm>
            <a:off x="1775460" y="421005"/>
            <a:ext cx="7061200" cy="5229225"/>
          </a:xfrm>
          <a:prstGeom prst="foldedCorner">
            <a:avLst>
              <a:gd name="adj" fmla="val 0"/>
            </a:avLst>
          </a:prstGeom>
        </p:spPr>
        <p:style>
          <a:lnRef idx="0">
            <a:srgbClr val="FFFFFF"/>
          </a:lnRef>
          <a:fillRef idx="1">
            <a:schemeClr val="accent5"/>
          </a:fillRef>
          <a:effectRef idx="0">
            <a:srgbClr val="FFFFFF"/>
          </a:effectRef>
          <a:fontRef idx="minor">
            <a:schemeClr val="dk1"/>
          </a:fontRef>
        </p:style>
        <p:txBody>
          <a:bodyPr wrap="none" anchor="ctr"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lgn="l" eaLnBrk="1" hangingPunct="1">
              <a:lnSpc>
                <a:spcPct val="90000"/>
              </a:lnSpc>
              <a:buNone/>
            </a:pPr>
            <a:r>
              <a:rPr lang="en-US" altLang="zh-CN" sz="2000" dirty="0">
                <a:latin typeface="Times New Roman" panose="02020603050405020304" pitchFamily="18" charset="0"/>
                <a:cs typeface="Times New Roman" panose="02020603050405020304" pitchFamily="18" charset="0"/>
              </a:rPr>
              <a:t>4. </a:t>
            </a:r>
            <a:endParaRPr lang="en-US" altLang="zh-CN"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sym typeface="+mn-ea"/>
              </a:rPr>
              <a:t>回复：男士皮包</a:t>
            </a: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rPr>
              <a:t>琼斯先生：</a:t>
            </a: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rPr>
              <a:t>      我们接受贵方</a:t>
            </a: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月</a:t>
            </a:r>
            <a:r>
              <a:rPr lang="en-US" altLang="zh-CN" sz="2000" dirty="0">
                <a:latin typeface="Times New Roman" panose="02020603050405020304" pitchFamily="18" charset="0"/>
                <a:cs typeface="Times New Roman" panose="02020603050405020304" pitchFamily="18" charset="0"/>
              </a:rPr>
              <a:t>8</a:t>
            </a:r>
            <a:r>
              <a:rPr lang="zh-CN" altLang="en-US" sz="2000" dirty="0">
                <a:latin typeface="Times New Roman" panose="02020603050405020304" pitchFamily="18" charset="0"/>
                <a:cs typeface="Times New Roman" panose="02020603050405020304" pitchFamily="18" charset="0"/>
              </a:rPr>
              <a:t>日的还盘，现非常高兴地与贵方确认</a:t>
            </a: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rPr>
              <a:t>我们双方已就上述货物买卖达成交易。从我方厂家获悉，目</a:t>
            </a: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rPr>
              <a:t>前他们每周可生产皮包</a:t>
            </a: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万只。因此，贵方需下月装运的</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万</a:t>
            </a: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rPr>
              <a:t>只皮包的订单可如约履行，敬请放心。</a:t>
            </a: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rPr>
              <a:t>     同时，我们想要强调的是，贵方信用证必须在本月底前</a:t>
            </a: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rPr>
              <a:t>开到我处，否则，装运将会延迟。</a:t>
            </a: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rPr>
              <a:t>    附件是我方第</a:t>
            </a:r>
            <a:r>
              <a:rPr lang="en-US" altLang="zh-CN" sz="2000" dirty="0">
                <a:latin typeface="Times New Roman" panose="02020603050405020304" pitchFamily="18" charset="0"/>
                <a:cs typeface="Times New Roman" panose="02020603050405020304" pitchFamily="18" charset="0"/>
              </a:rPr>
              <a:t>03M15</a:t>
            </a:r>
            <a:r>
              <a:rPr lang="zh-CN" altLang="en-US" sz="2000" dirty="0">
                <a:latin typeface="Times New Roman" panose="02020603050405020304" pitchFamily="18" charset="0"/>
                <a:cs typeface="Times New Roman" panose="02020603050405020304" pitchFamily="18" charset="0"/>
              </a:rPr>
              <a:t>号销售确认书。请会签后寄回我方一份</a:t>
            </a: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rPr>
              <a:t>存档。感谢贵方的合作，相信我们的产品会令你们满意的。</a:t>
            </a: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rPr>
              <a:t>                                                                      销售经理 </a:t>
            </a:r>
            <a:endParaRPr lang="zh-CN" altLang="en-US" sz="2000" dirty="0">
              <a:latin typeface="Times New Roman" panose="02020603050405020304" pitchFamily="18" charset="0"/>
              <a:cs typeface="Times New Roman" panose="02020603050405020304" pitchFamily="18" charset="0"/>
            </a:endParaRPr>
          </a:p>
          <a:p>
            <a:pPr marL="342900" lvl="0" indent="-342900" algn="l" eaLnBrk="1" hangingPunct="1">
              <a:lnSpc>
                <a:spcPct val="90000"/>
              </a:lnSpc>
              <a:buNone/>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谨上</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80000"/>
              </a:lnSpc>
              <a:buNone/>
            </a:pP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3"/>
          <p:cNvSpPr>
            <a:spLocks noGrp="1"/>
          </p:cNvSpPr>
          <p:nvPr>
            <p:ph idx="1"/>
          </p:nvPr>
        </p:nvSpPr>
        <p:spPr>
          <a:xfrm>
            <a:off x="1962150" y="1772920"/>
            <a:ext cx="9465945" cy="4057650"/>
          </a:xfrm>
        </p:spPr>
        <p:txBody>
          <a:bodyPr vert="horz" wrap="square" lIns="91440" tIns="45720" rIns="91440" bIns="45720" anchor="t" anchorCtr="0"/>
          <a:p>
            <a:pPr>
              <a:lnSpc>
                <a:spcPct val="120000"/>
              </a:lnSpc>
            </a:pPr>
            <a:r>
              <a:rPr lang="zh-CN" altLang="zh-CN" sz="1800" dirty="0"/>
              <a:t>商务电子邮件是涉外商务沟通过程中所使用的一种函电，是“人们互相联系，彼此交往、交流思想、沟通信息、洽谈事务所使用的一种应用文”（黎运汉，</a:t>
            </a:r>
            <a:r>
              <a:rPr lang="en-US" altLang="zh-CN" sz="1800" dirty="0"/>
              <a:t>2005</a:t>
            </a:r>
            <a:r>
              <a:rPr lang="zh-CN" altLang="zh-CN" sz="1800" dirty="0"/>
              <a:t>：</a:t>
            </a:r>
            <a:r>
              <a:rPr lang="en-US" altLang="zh-CN" sz="1800" dirty="0"/>
              <a:t>365</a:t>
            </a:r>
            <a:r>
              <a:rPr lang="zh-CN" altLang="zh-CN" sz="1800" dirty="0"/>
              <a:t>）。虽然电话和网络通话方式已被广泛使用在商务领域，但商务电子邮件包括电子邮件和传真作为一种有效的法律依据，而且不限时间、地点和篇幅，可充分陈述理由和分析问题，使双方能够更有效地进行沟通交流，因此至今仍然是商务交际中最主要的工具。商务电子邮件具有一般书信的特点，同时又属于一般公务信函，它们涉及商务、贸易过程中的各个环节如询盘、报盘、还盘等。从信函的文体正式程度来看，商务电子邮件可以分为便函和正式函两大类。便函一般用于商务应酬中双方联络感情、促进贸易关系的信函，可以细分为商务活动中的感谢信、祝贺信、慰问信、邀请信等。正式函一般格式较严谨、篇幅较长、内容完整，用于处理具有实质内容的商业事务，可归纳为建立业务关系类、产品推销类、资信查询类、询盘类、发盘还盘类、订购类、支付类、索赔类、保险类等，贯穿进出口外贸业务的全过程。</a:t>
            </a:r>
            <a:endParaRPr lang="zh-CN" altLang="zh-CN" sz="1800" dirty="0"/>
          </a:p>
        </p:txBody>
      </p:sp>
      <p:sp>
        <p:nvSpPr>
          <p:cNvPr id="11267" name="Rectangle 5"/>
          <p:cNvSpPr>
            <a:spLocks noGrp="1"/>
          </p:cNvSpPr>
          <p:nvPr>
            <p:ph type="title"/>
          </p:nvPr>
        </p:nvSpPr>
        <p:spPr>
          <a:xfrm>
            <a:off x="1962150" y="765175"/>
            <a:ext cx="8675688" cy="679450"/>
          </a:xfrm>
        </p:spPr>
        <p:txBody>
          <a:bodyPr vert="horz" wrap="square" lIns="91440" tIns="45720" rIns="91440" bIns="45720" anchor="b" anchorCtr="0"/>
          <a:p>
            <a:pPr eaLnBrk="1" hangingPunct="1"/>
            <a:r>
              <a:rPr lang="en-US" altLang="zh-CN" sz="3200" b="1" dirty="0"/>
              <a:t>Task II </a:t>
            </a:r>
            <a:r>
              <a:rPr lang="en-US" altLang="zh-CN" sz="3200" dirty="0"/>
              <a:t> </a:t>
            </a:r>
            <a:r>
              <a:rPr lang="zh-CN" altLang="en-US" sz="3200" dirty="0"/>
              <a:t>请讨论商务电子邮件与一般信件的异同。</a:t>
            </a:r>
            <a:endParaRPr lang="zh-CN" altLang="en-US" sz="3200" dirty="0"/>
          </a:p>
        </p:txBody>
      </p:sp>
    </p:spTree>
  </p:cSld>
  <p:clrMapOvr>
    <a:masterClrMapping/>
  </p:clrMapOvr>
  <p:transition spd="slow">
    <p:randomBar dir="vert"/>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75779" name="Rectangle 3"/>
          <p:cNvSpPr>
            <a:spLocks noGrp="1"/>
          </p:cNvSpPr>
          <p:nvPr>
            <p:ph idx="1"/>
          </p:nvPr>
        </p:nvSpPr>
        <p:spPr>
          <a:xfrm>
            <a:off x="1415415" y="188595"/>
            <a:ext cx="10509250" cy="5658485"/>
          </a:xfrm>
          <a:solidFill>
            <a:srgbClr val="CCFFFF">
              <a:alpha val="100000"/>
            </a:srgbClr>
          </a:solidFill>
        </p:spPr>
        <p:txBody>
          <a:bodyPr vert="horz" wrap="square" lIns="91440" tIns="45720" rIns="91440" bIns="45720" anchor="t" anchorCtr="0"/>
          <a:p>
            <a:pPr eaLnBrk="1" hangingPunct="1">
              <a:lnSpc>
                <a:spcPct val="80000"/>
              </a:lnSpc>
              <a:buNone/>
            </a:pPr>
            <a:r>
              <a:rPr lang="zh-CN" altLang="en-US" sz="1800" dirty="0"/>
              <a:t>译文：</a:t>
            </a:r>
            <a:endParaRPr lang="zh-CN" altLang="en-US" sz="1800" dirty="0"/>
          </a:p>
          <a:p>
            <a:pPr eaLnBrk="1" hangingPunct="1">
              <a:lnSpc>
                <a:spcPct val="80000"/>
              </a:lnSpc>
              <a:buNone/>
            </a:pPr>
            <a:endParaRPr lang="zh-CN" altLang="en-US" sz="800" dirty="0"/>
          </a:p>
          <a:p>
            <a:pPr eaLnBrk="1" hangingPunct="1">
              <a:lnSpc>
                <a:spcPct val="80000"/>
              </a:lnSpc>
              <a:buNone/>
            </a:pPr>
            <a:r>
              <a:rPr lang="zh-CN" altLang="en-US" sz="2000" dirty="0"/>
              <a:t>	</a:t>
            </a:r>
            <a:r>
              <a:rPr lang="en-US" altLang="zh-CN" sz="1800" dirty="0">
                <a:latin typeface="Times New Roman" panose="02020603050405020304" pitchFamily="18" charset="0"/>
              </a:rPr>
              <a:t>Dear Mr. Jones,</a:t>
            </a:r>
            <a:endParaRPr lang="en-US" altLang="zh-CN" sz="1800" dirty="0">
              <a:latin typeface="Times New Roman" panose="02020603050405020304" pitchFamily="18" charset="0"/>
            </a:endParaRPr>
          </a:p>
          <a:p>
            <a:pPr eaLnBrk="1" hangingPunct="1">
              <a:lnSpc>
                <a:spcPct val="80000"/>
              </a:lnSpc>
              <a:buNone/>
            </a:pP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Re: Leather Bags for Men </a:t>
            </a:r>
            <a:endParaRPr lang="en-US" altLang="zh-CN" sz="1800" dirty="0">
              <a:latin typeface="Times New Roman" panose="02020603050405020304" pitchFamily="18" charset="0"/>
            </a:endParaRPr>
          </a:p>
          <a:p>
            <a:pPr eaLnBrk="1" hangingPunct="1">
              <a:lnSpc>
                <a:spcPct val="80000"/>
              </a:lnSpc>
              <a:buNone/>
            </a:pP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We accept your counter-offer of March 8 and are pleased to confirm having concluded the transaction of the captioned goods with you. Our factory has informed us that they can, at present, produce 30,000 bags per week. Thus you may rest assured that your order of 50,000 for shipment next month will be fulfilled as contracted. </a:t>
            </a:r>
            <a:endParaRPr lang="en-US" altLang="zh-CN" sz="1800" dirty="0">
              <a:latin typeface="Times New Roman" panose="02020603050405020304" pitchFamily="18" charset="0"/>
            </a:endParaRPr>
          </a:p>
          <a:p>
            <a:pPr eaLnBrk="1" hangingPunct="1">
              <a:lnSpc>
                <a:spcPct val="80000"/>
              </a:lnSpc>
              <a:buNone/>
            </a:pP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However, we would like to emphasize that your L/C must reach here by the end of this month. Otherwise, shipment has to be delayed.</a:t>
            </a:r>
            <a:endParaRPr lang="en-US" altLang="zh-CN" sz="1800" dirty="0">
              <a:latin typeface="Times New Roman" panose="02020603050405020304" pitchFamily="18" charset="0"/>
            </a:endParaRPr>
          </a:p>
          <a:p>
            <a:pPr eaLnBrk="1" hangingPunct="1">
              <a:lnSpc>
                <a:spcPct val="80000"/>
              </a:lnSpc>
              <a:buNone/>
            </a:pP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We attach with this letter our Sales Confirmation No. 03M15. Please countersign and return us one copy for file. </a:t>
            </a:r>
            <a:endParaRPr lang="en-US" altLang="zh-CN" sz="1800" dirty="0">
              <a:latin typeface="Times New Roman" panose="02020603050405020304" pitchFamily="18" charset="0"/>
            </a:endParaRPr>
          </a:p>
          <a:p>
            <a:pPr eaLnBrk="1" hangingPunct="1">
              <a:lnSpc>
                <a:spcPct val="80000"/>
              </a:lnSpc>
              <a:buNone/>
            </a:pP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We appreciate your cooperation and trust that our products will turn out to your satisfaction. </a:t>
            </a: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a:t>
            </a: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Sincerely yours,                                                                                                         </a:t>
            </a:r>
            <a:r>
              <a:rPr lang="zh-CN" altLang="en-US" sz="1800" dirty="0">
                <a:latin typeface="Times New Roman" panose="02020603050405020304" pitchFamily="18" charset="0"/>
              </a:rPr>
              <a:t>                                                                                                                      </a:t>
            </a:r>
            <a:endParaRPr lang="zh-CN" altLang="en-US" sz="1800" dirty="0">
              <a:latin typeface="Times New Roman" panose="02020603050405020304" pitchFamily="18" charset="0"/>
            </a:endParaRPr>
          </a:p>
          <a:p>
            <a:pPr eaLnBrk="1" hangingPunct="1">
              <a:lnSpc>
                <a:spcPct val="80000"/>
              </a:lnSpc>
              <a:buNone/>
            </a:pPr>
            <a:r>
              <a:rPr lang="zh-CN" altLang="en-US" sz="1800" dirty="0">
                <a:latin typeface="Times New Roman" panose="02020603050405020304" pitchFamily="18" charset="0"/>
              </a:rPr>
              <a:t>	</a:t>
            </a:r>
            <a:r>
              <a:rPr lang="en-US" altLang="zh-CN" sz="1800" dirty="0">
                <a:latin typeface="Times New Roman" panose="02020603050405020304" pitchFamily="18" charset="0"/>
              </a:rPr>
              <a:t>XXX                                                                                                                   </a:t>
            </a:r>
            <a:endParaRPr lang="en-US" altLang="zh-CN" sz="1800" dirty="0">
              <a:latin typeface="Times New Roman" panose="02020603050405020304" pitchFamily="18" charset="0"/>
            </a:endParaRPr>
          </a:p>
          <a:p>
            <a:pPr eaLnBrk="1" hangingPunct="1">
              <a:lnSpc>
                <a:spcPct val="80000"/>
              </a:lnSpc>
              <a:buNone/>
            </a:pPr>
            <a:r>
              <a:rPr lang="en-US" altLang="zh-CN" sz="1800" dirty="0">
                <a:latin typeface="Times New Roman" panose="02020603050405020304" pitchFamily="18" charset="0"/>
              </a:rPr>
              <a:t>	Sales Manager </a:t>
            </a:r>
            <a:r>
              <a:rPr lang="en-US" altLang="zh-CN" sz="1800" dirty="0"/>
              <a:t> </a:t>
            </a:r>
            <a:endParaRPr lang="en-US" altLang="zh-CN" sz="1800" dirty="0"/>
          </a:p>
        </p:txBody>
      </p:sp>
    </p:spTree>
  </p:cSld>
  <p:clrMapOvr>
    <a:masterClrMapping/>
  </p:clrMapOvr>
  <p:transition spd="slow">
    <p:randomBar dir="vert"/>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SEVEN</a:t>
            </a:r>
            <a:r>
              <a:rPr lang="en-US" altLang="zh-CN" dirty="0"/>
              <a:t> </a:t>
            </a:r>
            <a:r>
              <a:rPr lang="zh-CN" altLang="en-US" dirty="0"/>
              <a:t>学习参考</a:t>
            </a:r>
            <a:endParaRPr lang="zh-CN" altLang="en-US" dirty="0"/>
          </a:p>
        </p:txBody>
      </p:sp>
      <p:sp>
        <p:nvSpPr>
          <p:cNvPr id="76803" name="Rectangle 3"/>
          <p:cNvSpPr>
            <a:spLocks noGrp="1"/>
          </p:cNvSpPr>
          <p:nvPr>
            <p:ph idx="1"/>
          </p:nvPr>
        </p:nvSpPr>
        <p:spPr>
          <a:xfrm>
            <a:off x="1832610" y="1844675"/>
            <a:ext cx="9690735" cy="4114800"/>
          </a:xfrm>
        </p:spPr>
        <p:txBody>
          <a:bodyPr vert="horz" wrap="square" lIns="91440" tIns="45720" rIns="91440" bIns="45720" anchor="t" anchorCtr="0"/>
          <a:p>
            <a:pPr eaLnBrk="1" hangingPunct="1">
              <a:lnSpc>
                <a:spcPct val="130000"/>
              </a:lnSpc>
            </a:pPr>
            <a:r>
              <a:rPr lang="en-US" sz="2000" dirty="0">
                <a:latin typeface="Arial" panose="020B0604020202020204" pitchFamily="34" charset="0"/>
              </a:rPr>
              <a:t>1. </a:t>
            </a:r>
            <a:r>
              <a:rPr sz="2000" dirty="0">
                <a:latin typeface="Arial" panose="020B0604020202020204" pitchFamily="34" charset="0"/>
              </a:rPr>
              <a:t>网易外贸通：https://waimao.163.com/</a:t>
            </a:r>
            <a:endParaRPr sz="2000" dirty="0">
              <a:latin typeface="Arial" panose="020B0604020202020204" pitchFamily="34" charset="0"/>
            </a:endParaRPr>
          </a:p>
          <a:p>
            <a:pPr eaLnBrk="1" hangingPunct="1">
              <a:lnSpc>
                <a:spcPct val="130000"/>
              </a:lnSpc>
            </a:pPr>
            <a:r>
              <a:rPr sz="2000" dirty="0">
                <a:latin typeface="Arial" panose="020B0604020202020204" pitchFamily="34" charset="0"/>
              </a:rPr>
              <a:t>2.环球资源网：www.supplier-globalsources.com</a:t>
            </a:r>
            <a:endParaRPr sz="2000" dirty="0">
              <a:latin typeface="Arial" panose="020B0604020202020204" pitchFamily="34" charset="0"/>
            </a:endParaRPr>
          </a:p>
          <a:p>
            <a:pPr eaLnBrk="1" hangingPunct="1">
              <a:lnSpc>
                <a:spcPct val="130000"/>
              </a:lnSpc>
            </a:pPr>
            <a:r>
              <a:rPr sz="2000" dirty="0">
                <a:latin typeface="Arial" panose="020B0604020202020204" pitchFamily="34" charset="0"/>
              </a:rPr>
              <a:t>3.应用翻译研究网：http://www.practicaltrans.com</a:t>
            </a:r>
            <a:endParaRPr sz="2000" dirty="0">
              <a:latin typeface="Arial" panose="020B0604020202020204" pitchFamily="34" charset="0"/>
            </a:endParaRPr>
          </a:p>
          <a:p>
            <a:pPr eaLnBrk="1" hangingPunct="1">
              <a:lnSpc>
                <a:spcPct val="130000"/>
              </a:lnSpc>
            </a:pPr>
            <a:r>
              <a:rPr sz="2000" dirty="0">
                <a:latin typeface="Arial" panose="020B0604020202020204" pitchFamily="34" charset="0"/>
              </a:rPr>
              <a:t>4.景志华，张云勤. 商务英语翻译［M］. 北京：对外经济贸易大学出版社，2015. </a:t>
            </a:r>
            <a:endParaRPr sz="2000" dirty="0">
              <a:latin typeface="Arial" panose="020B0604020202020204" pitchFamily="34" charset="0"/>
            </a:endParaRPr>
          </a:p>
          <a:p>
            <a:pPr eaLnBrk="1" hangingPunct="1">
              <a:lnSpc>
                <a:spcPct val="130000"/>
              </a:lnSpc>
            </a:pPr>
            <a:r>
              <a:rPr sz="2000" dirty="0">
                <a:latin typeface="Arial" panose="020B0604020202020204" pitchFamily="34" charset="0"/>
              </a:rPr>
              <a:t>5. 徐珺. 国际贸易翻译实务［M］. 北京：清华大学出版社，2018.</a:t>
            </a:r>
            <a:endParaRPr sz="2000" dirty="0">
              <a:latin typeface="Arial" panose="020B0604020202020204" pitchFamily="34" charset="0"/>
            </a:endParaRPr>
          </a:p>
          <a:p>
            <a:pPr eaLnBrk="1" hangingPunct="1">
              <a:lnSpc>
                <a:spcPct val="130000"/>
              </a:lnSpc>
            </a:pPr>
            <a:r>
              <a:rPr sz="2000" dirty="0">
                <a:latin typeface="Arial" panose="020B0604020202020204" pitchFamily="34" charset="0"/>
              </a:rPr>
              <a:t>6. 刘杰英.世纪商务英语函电与单证（第六版）［M］. 山东：大连理工大学出版社，2021</a:t>
            </a:r>
            <a:endParaRPr sz="2000" dirty="0">
              <a:latin typeface="Arial" panose="020B0604020202020204" pitchFamily="34" charset="0"/>
            </a:endParaRPr>
          </a:p>
        </p:txBody>
      </p:sp>
    </p:spTree>
  </p:cSld>
  <p:clrMapOvr>
    <a:masterClrMapping/>
  </p:clrMapOvr>
  <p:transition spd="slow">
    <p:randomBar dir="vert"/>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EIGHT</a:t>
            </a:r>
            <a:r>
              <a:rPr lang="en-US" altLang="zh-CN" dirty="0"/>
              <a:t> </a:t>
            </a:r>
            <a:r>
              <a:rPr lang="zh-CN" altLang="en-US" dirty="0"/>
              <a:t>单元预告与实训任务 </a:t>
            </a:r>
            <a:endParaRPr lang="zh-CN" altLang="en-US" dirty="0"/>
          </a:p>
        </p:txBody>
      </p:sp>
      <p:sp>
        <p:nvSpPr>
          <p:cNvPr id="77827" name="Rectangle 3"/>
          <p:cNvSpPr>
            <a:spLocks noGrp="1"/>
          </p:cNvSpPr>
          <p:nvPr>
            <p:ph idx="1"/>
          </p:nvPr>
        </p:nvSpPr>
        <p:spPr>
          <a:xfrm>
            <a:off x="1849755" y="1827530"/>
            <a:ext cx="9214485" cy="4114800"/>
          </a:xfrm>
        </p:spPr>
        <p:txBody>
          <a:bodyPr vert="horz" wrap="square" lIns="91440" tIns="45720" rIns="91440" bIns="45720" anchor="t" anchorCtr="0"/>
          <a:p>
            <a:pPr eaLnBrk="1" hangingPunct="1">
              <a:lnSpc>
                <a:spcPct val="130000"/>
              </a:lnSpc>
            </a:pPr>
            <a:r>
              <a:rPr lang="en-US" altLang="zh-CN" dirty="0">
                <a:latin typeface="Times New Roman" panose="02020603050405020304" pitchFamily="18" charset="0"/>
                <a:cs typeface="Times New Roman" panose="02020603050405020304" pitchFamily="18" charset="0"/>
              </a:rPr>
              <a:t>1. </a:t>
            </a:r>
            <a:r>
              <a:rPr lang="zh-CN" altLang="en-US" dirty="0">
                <a:latin typeface="Times New Roman" panose="02020603050405020304" pitchFamily="18" charset="0"/>
                <a:cs typeface="Times New Roman" panose="02020603050405020304" pitchFamily="18" charset="0"/>
              </a:rPr>
              <a:t>下一单元我们将讲述国际商务合同翻译。</a:t>
            </a:r>
            <a:endParaRPr lang="zh-CN" altLang="en-US" dirty="0">
              <a:latin typeface="Times New Roman" panose="02020603050405020304" pitchFamily="18" charset="0"/>
              <a:cs typeface="Times New Roman" panose="02020603050405020304" pitchFamily="18" charset="0"/>
            </a:endParaRPr>
          </a:p>
          <a:p>
            <a:pPr eaLnBrk="1" hangingPunct="1">
              <a:lnSpc>
                <a:spcPct val="130000"/>
              </a:lnSpc>
            </a:pPr>
            <a:r>
              <a:rPr lang="en-US" altLang="zh-CN" dirty="0">
                <a:latin typeface="Times New Roman" panose="02020603050405020304" pitchFamily="18" charset="0"/>
                <a:cs typeface="Times New Roman" panose="02020603050405020304" pitchFamily="18" charset="0"/>
              </a:rPr>
              <a:t>2. </a:t>
            </a:r>
            <a:r>
              <a:rPr lang="zh-CN" altLang="en-US" dirty="0">
                <a:latin typeface="Times New Roman" panose="02020603050405020304" pitchFamily="18" charset="0"/>
                <a:cs typeface="Times New Roman" panose="02020603050405020304" pitchFamily="18" charset="0"/>
              </a:rPr>
              <a:t>请同学们搜集</a:t>
            </a:r>
            <a:r>
              <a:rPr lang="en-US" altLang="zh-CN" dirty="0">
                <a:latin typeface="Times New Roman" panose="02020603050405020304" pitchFamily="18" charset="0"/>
                <a:cs typeface="Times New Roman" panose="02020603050405020304" pitchFamily="18" charset="0"/>
              </a:rPr>
              <a:t>2</a:t>
            </a:r>
            <a:r>
              <a:rPr lang="zh-CN" altLang="en-US" dirty="0">
                <a:latin typeface="Times New Roman" panose="02020603050405020304" pitchFamily="18" charset="0"/>
                <a:cs typeface="Times New Roman" panose="02020603050405020304" pitchFamily="18" charset="0"/>
              </a:rPr>
              <a:t>份中英文对照合同。</a:t>
            </a:r>
            <a:endParaRPr lang="zh-CN" altLang="en-US" dirty="0">
              <a:latin typeface="Times New Roman" panose="02020603050405020304" pitchFamily="18" charset="0"/>
              <a:cs typeface="Times New Roman" panose="02020603050405020304" pitchFamily="18" charset="0"/>
            </a:endParaRPr>
          </a:p>
          <a:p>
            <a:pPr eaLnBrk="1" hangingPunct="1"/>
            <a:endParaRPr lang="zh-CN" altLang="en-US"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Rectangle 3"/>
          <p:cNvSpPr>
            <a:spLocks noGrp="1"/>
          </p:cNvSpPr>
          <p:nvPr>
            <p:ph type="body" sz="half" idx="1"/>
          </p:nvPr>
        </p:nvSpPr>
        <p:spPr>
          <a:xfrm>
            <a:off x="3503613" y="3500438"/>
            <a:ext cx="5076825" cy="2014537"/>
          </a:xfrm>
        </p:spPr>
        <p:txBody>
          <a:bodyPr vert="horz" wrap="square" lIns="91440" tIns="45720" rIns="91440" bIns="45720" anchor="t" anchorCtr="0"/>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对外经济贸易大学出版社市场营销部</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地址：北京市朝阳区惠新东街</a:t>
            </a:r>
            <a:r>
              <a:rPr lang="en-US" altLang="zh-CN" sz="2200" b="1" dirty="0">
                <a:solidFill>
                  <a:schemeClr val="tx2"/>
                </a:solidFill>
              </a:rPr>
              <a:t>10</a:t>
            </a:r>
            <a:r>
              <a:rPr lang="zh-CN" altLang="en-US" sz="2200" b="1" dirty="0">
                <a:solidFill>
                  <a:schemeClr val="tx2"/>
                </a:solidFill>
              </a:rPr>
              <a:t>号    </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电话：</a:t>
            </a:r>
            <a:r>
              <a:rPr lang="en-US" altLang="zh-CN" sz="2200" b="1" dirty="0">
                <a:solidFill>
                  <a:schemeClr val="tx2"/>
                </a:solidFill>
              </a:rPr>
              <a:t>010-64492342</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http://www.uibep.com</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E-mail: uibep@126.com</a:t>
            </a:r>
            <a:endParaRPr lang="en-US" altLang="zh-CN" sz="2200" b="1" dirty="0">
              <a:solidFill>
                <a:schemeClr val="tx2"/>
              </a:solidFill>
            </a:endParaRPr>
          </a:p>
        </p:txBody>
      </p:sp>
      <p:sp>
        <p:nvSpPr>
          <p:cNvPr id="72714" name="Rectangle 10"/>
          <p:cNvSpPr>
            <a:spLocks noChangeArrowheads="1"/>
          </p:cNvSpPr>
          <p:nvPr/>
        </p:nvSpPr>
        <p:spPr bwMode="auto">
          <a:xfrm>
            <a:off x="4727575" y="2043113"/>
            <a:ext cx="2736850" cy="110680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anose="02010800040101010101" pitchFamily="2" charset="-122"/>
                <a:cs typeface="+mn-cs"/>
              </a:rPr>
              <a:t>谢谢！</a:t>
            </a:r>
            <a:endPar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anose="02010800040101010101" pitchFamily="2" charset="-122"/>
              <a:cs typeface="+mn-cs"/>
            </a:endParaRPr>
          </a:p>
        </p:txBody>
      </p:sp>
    </p:spTree>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1555" name="Rectangle 3"/>
          <p:cNvSpPr>
            <a:spLocks noGrp="1" noChangeArrowheads="1"/>
          </p:cNvSpPr>
          <p:nvPr>
            <p:ph idx="1"/>
          </p:nvPr>
        </p:nvSpPr>
        <p:spPr>
          <a:xfrm>
            <a:off x="1919605" y="1628775"/>
            <a:ext cx="9490075" cy="4897755"/>
          </a:xfrm>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From: powerbitz@netexucutive.com</a:t>
            </a: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To: sales@pinganchorage.com.my</a:t>
            </a: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Subject: Travel Inquiry</a:t>
            </a: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Dear Sir or Madam,</a:t>
            </a: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We are going to make a week’s tour in Malaysia. Would you give us some advice about the trip and arrange two twin beds rooms from Oct. 1 to Oct. 7 for us?</a:t>
            </a: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Look forward to your reply. Many thanks.</a:t>
            </a: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Sincerely,</a:t>
            </a: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a:t>
            </a: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zh-CN" sz="2000" b="0" i="0" u="none" strike="noStrike" kern="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12291" name="标题 2"/>
          <p:cNvSpPr>
            <a:spLocks noGrp="1"/>
          </p:cNvSpPr>
          <p:nvPr>
            <p:ph type="title"/>
          </p:nvPr>
        </p:nvSpPr>
        <p:spPr/>
        <p:txBody>
          <a:bodyPr vert="horz" wrap="square" lIns="91440" tIns="45720" rIns="91440" bIns="45720" anchor="b" anchorCtr="0"/>
          <a:p>
            <a:pPr>
              <a:buNone/>
            </a:pPr>
            <a:r>
              <a:rPr lang="zh-CN" altLang="zh-CN" sz="2400" noProof="0" dirty="0">
                <a:ln>
                  <a:noFill/>
                </a:ln>
                <a:solidFill>
                  <a:schemeClr val="tx1"/>
                </a:solidFill>
                <a:effectLst/>
                <a:uLnTx/>
                <a:uFillTx/>
                <a:latin typeface="+mn-lt"/>
                <a:ea typeface="+mn-ea"/>
                <a:cs typeface="+mn-cs"/>
                <a:sym typeface="+mn-ea"/>
              </a:rPr>
              <a:t>我们以英文商务邮件中最通用的格式——齐头式为例，这种格式的主要特征就是每行均从左边顶格写，信中各段落之间均空一行。</a:t>
            </a:r>
            <a:endParaRPr lang="zh-CN" altLang="zh-CN" sz="2400" noProof="0" dirty="0">
              <a:ln>
                <a:noFill/>
              </a:ln>
              <a:solidFill>
                <a:schemeClr val="tx1"/>
              </a:solidFill>
              <a:effectLst/>
              <a:uLnTx/>
              <a:uFillTx/>
              <a:latin typeface="+mn-lt"/>
              <a:ea typeface="+mn-ea"/>
              <a:cs typeface="+mn-cs"/>
              <a:sym typeface="+mn-ea"/>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1555">
                                            <p:txEl>
                                              <p:charRg st="58" end="91"/>
                                            </p:txEl>
                                          </p:spTgt>
                                        </p:tgtEl>
                                        <p:attrNameLst>
                                          <p:attrName>style.visibility</p:attrName>
                                        </p:attrNameLst>
                                      </p:cBhvr>
                                      <p:to>
                                        <p:strVal val="visible"/>
                                      </p:to>
                                    </p:set>
                                    <p:animEffect transition="in" filter="wipe(left)">
                                      <p:cBhvr>
                                        <p:cTn id="7" dur="500"/>
                                        <p:tgtEl>
                                          <p:spTgt spid="151555">
                                            <p:txEl>
                                              <p:charRg st="58" end="9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1555">
                                            <p:txEl>
                                              <p:charRg st="91" end="122"/>
                                            </p:txEl>
                                          </p:spTgt>
                                        </p:tgtEl>
                                        <p:attrNameLst>
                                          <p:attrName>style.visibility</p:attrName>
                                        </p:attrNameLst>
                                      </p:cBhvr>
                                      <p:to>
                                        <p:strVal val="visible"/>
                                      </p:to>
                                    </p:set>
                                    <p:animEffect transition="in" filter="wipe(left)">
                                      <p:cBhvr>
                                        <p:cTn id="12" dur="500"/>
                                        <p:tgtEl>
                                          <p:spTgt spid="151555">
                                            <p:txEl>
                                              <p:charRg st="91" end="12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1555">
                                            <p:txEl>
                                              <p:charRg st="122" end="146"/>
                                            </p:txEl>
                                          </p:spTgt>
                                        </p:tgtEl>
                                        <p:attrNameLst>
                                          <p:attrName>style.visibility</p:attrName>
                                        </p:attrNameLst>
                                      </p:cBhvr>
                                      <p:to>
                                        <p:strVal val="visible"/>
                                      </p:to>
                                    </p:set>
                                    <p:animEffect transition="in" filter="wipe(left)">
                                      <p:cBhvr>
                                        <p:cTn id="17" dur="500"/>
                                        <p:tgtEl>
                                          <p:spTgt spid="151555">
                                            <p:txEl>
                                              <p:charRg st="122" end="14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1555">
                                            <p:txEl>
                                              <p:charRg st="146" end="148"/>
                                            </p:txEl>
                                          </p:spTgt>
                                        </p:tgtEl>
                                        <p:attrNameLst>
                                          <p:attrName>style.visibility</p:attrName>
                                        </p:attrNameLst>
                                      </p:cBhvr>
                                      <p:to>
                                        <p:strVal val="visible"/>
                                      </p:to>
                                    </p:set>
                                    <p:animEffect transition="in" filter="wipe(left)">
                                      <p:cBhvr>
                                        <p:cTn id="22" dur="500"/>
                                        <p:tgtEl>
                                          <p:spTgt spid="151555">
                                            <p:txEl>
                                              <p:charRg st="146" end="14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1555">
                                            <p:txEl>
                                              <p:charRg st="148" end="167"/>
                                            </p:txEl>
                                          </p:spTgt>
                                        </p:tgtEl>
                                        <p:attrNameLst>
                                          <p:attrName>style.visibility</p:attrName>
                                        </p:attrNameLst>
                                      </p:cBhvr>
                                      <p:to>
                                        <p:strVal val="visible"/>
                                      </p:to>
                                    </p:set>
                                    <p:animEffect transition="in" filter="wipe(left)">
                                      <p:cBhvr>
                                        <p:cTn id="27" dur="500"/>
                                        <p:tgtEl>
                                          <p:spTgt spid="151555">
                                            <p:txEl>
                                              <p:charRg st="148" end="16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1555">
                                            <p:txEl>
                                              <p:charRg st="167" end="169"/>
                                            </p:txEl>
                                          </p:spTgt>
                                        </p:tgtEl>
                                        <p:attrNameLst>
                                          <p:attrName>style.visibility</p:attrName>
                                        </p:attrNameLst>
                                      </p:cBhvr>
                                      <p:to>
                                        <p:strVal val="visible"/>
                                      </p:to>
                                    </p:set>
                                    <p:animEffect transition="in" filter="wipe(left)">
                                      <p:cBhvr>
                                        <p:cTn id="32" dur="500"/>
                                        <p:tgtEl>
                                          <p:spTgt spid="151555">
                                            <p:txEl>
                                              <p:charRg st="167" end="16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51555">
                                            <p:txEl>
                                              <p:charRg st="169" end="324"/>
                                            </p:txEl>
                                          </p:spTgt>
                                        </p:tgtEl>
                                        <p:attrNameLst>
                                          <p:attrName>style.visibility</p:attrName>
                                        </p:attrNameLst>
                                      </p:cBhvr>
                                      <p:to>
                                        <p:strVal val="visible"/>
                                      </p:to>
                                    </p:set>
                                    <p:animEffect transition="in" filter="wipe(left)">
                                      <p:cBhvr>
                                        <p:cTn id="37" dur="500"/>
                                        <p:tgtEl>
                                          <p:spTgt spid="151555">
                                            <p:txEl>
                                              <p:charRg st="169" end="32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51555">
                                            <p:txEl>
                                              <p:charRg st="324" end="326"/>
                                            </p:txEl>
                                          </p:spTgt>
                                        </p:tgtEl>
                                        <p:attrNameLst>
                                          <p:attrName>style.visibility</p:attrName>
                                        </p:attrNameLst>
                                      </p:cBhvr>
                                      <p:to>
                                        <p:strVal val="visible"/>
                                      </p:to>
                                    </p:set>
                                    <p:animEffect transition="in" filter="wipe(left)">
                                      <p:cBhvr>
                                        <p:cTn id="42" dur="500"/>
                                        <p:tgtEl>
                                          <p:spTgt spid="151555">
                                            <p:txEl>
                                              <p:charRg st="324" end="32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51555">
                                            <p:txEl>
                                              <p:charRg st="326" end="367"/>
                                            </p:txEl>
                                          </p:spTgt>
                                        </p:tgtEl>
                                        <p:attrNameLst>
                                          <p:attrName>style.visibility</p:attrName>
                                        </p:attrNameLst>
                                      </p:cBhvr>
                                      <p:to>
                                        <p:strVal val="visible"/>
                                      </p:to>
                                    </p:set>
                                    <p:animEffect transition="in" filter="wipe(left)">
                                      <p:cBhvr>
                                        <p:cTn id="47" dur="500"/>
                                        <p:tgtEl>
                                          <p:spTgt spid="151555">
                                            <p:txEl>
                                              <p:charRg st="326" end="36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51555">
                                            <p:txEl>
                                              <p:charRg st="367" end="369"/>
                                            </p:txEl>
                                          </p:spTgt>
                                        </p:tgtEl>
                                        <p:attrNameLst>
                                          <p:attrName>style.visibility</p:attrName>
                                        </p:attrNameLst>
                                      </p:cBhvr>
                                      <p:to>
                                        <p:strVal val="visible"/>
                                      </p:to>
                                    </p:set>
                                    <p:animEffect transition="in" filter="wipe(left)">
                                      <p:cBhvr>
                                        <p:cTn id="52" dur="500"/>
                                        <p:tgtEl>
                                          <p:spTgt spid="151555">
                                            <p:txEl>
                                              <p:charRg st="367" end="36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51555">
                                            <p:txEl>
                                              <p:charRg st="369" end="380"/>
                                            </p:txEl>
                                          </p:spTgt>
                                        </p:tgtEl>
                                        <p:attrNameLst>
                                          <p:attrName>style.visibility</p:attrName>
                                        </p:attrNameLst>
                                      </p:cBhvr>
                                      <p:to>
                                        <p:strVal val="visible"/>
                                      </p:to>
                                    </p:set>
                                    <p:animEffect transition="in" filter="wipe(left)">
                                      <p:cBhvr>
                                        <p:cTn id="57" dur="500"/>
                                        <p:tgtEl>
                                          <p:spTgt spid="151555">
                                            <p:txEl>
                                              <p:charRg st="369" end="38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51555">
                                            <p:txEl>
                                              <p:charRg st="380" end="384"/>
                                            </p:txEl>
                                          </p:spTgt>
                                        </p:tgtEl>
                                        <p:attrNameLst>
                                          <p:attrName>style.visibility</p:attrName>
                                        </p:attrNameLst>
                                      </p:cBhvr>
                                      <p:to>
                                        <p:strVal val="visible"/>
                                      </p:to>
                                    </p:set>
                                    <p:animEffect transition="in" filter="wipe(left)">
                                      <p:cBhvr>
                                        <p:cTn id="62" dur="500"/>
                                        <p:tgtEl>
                                          <p:spTgt spid="151555">
                                            <p:txEl>
                                              <p:charRg st="380" end="38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7"/>
          <p:cNvSpPr>
            <a:spLocks noGrp="1"/>
          </p:cNvSpPr>
          <p:nvPr>
            <p:ph idx="1"/>
          </p:nvPr>
        </p:nvSpPr>
        <p:spPr>
          <a:xfrm>
            <a:off x="1991995" y="836930"/>
            <a:ext cx="8295640" cy="575945"/>
          </a:xfrm>
        </p:spPr>
        <p:txBody>
          <a:bodyPr vert="horz" wrap="square" lIns="91440" tIns="45720" rIns="91440" bIns="45720" anchor="t" anchorCtr="0"/>
          <a:p>
            <a:pPr eaLnBrk="1" hangingPunct="1">
              <a:buNone/>
            </a:pPr>
            <a:r>
              <a:rPr lang="zh-CN" altLang="zh-CN" sz="2400" dirty="0"/>
              <a:t>中文的商务邮件一般使用缩行式，下面来看一篇中文例子：</a:t>
            </a:r>
            <a:endParaRPr lang="zh-CN" altLang="zh-CN" sz="2400" dirty="0"/>
          </a:p>
        </p:txBody>
      </p:sp>
      <p:sp>
        <p:nvSpPr>
          <p:cNvPr id="13315" name="Text Box 8"/>
          <p:cNvSpPr txBox="1"/>
          <p:nvPr/>
        </p:nvSpPr>
        <p:spPr>
          <a:xfrm>
            <a:off x="1823720" y="1701165"/>
            <a:ext cx="9768205" cy="3972560"/>
          </a:xfrm>
          <a:prstGeom prst="rect">
            <a:avLst/>
          </a:prstGeom>
          <a:solidFill>
            <a:srgbClr val="CCFFFF"/>
          </a:solidFill>
          <a:ln w="25400" cap="rnd" cmpd="sng">
            <a:solidFill>
              <a:srgbClr val="000000"/>
            </a:solidFill>
            <a:prstDash val="sysDot"/>
            <a:miter/>
            <a:headEnd type="none" w="med" len="med"/>
            <a:tailEnd type="none" w="med" len="med"/>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just" eaLnBrk="1" hangingPunct="1">
              <a:spcBef>
                <a:spcPct val="0"/>
              </a:spcBef>
              <a:buClrTx/>
              <a:buSzTx/>
              <a:buFontTx/>
              <a:buNone/>
            </a:pPr>
            <a:r>
              <a:rPr lang="en-US" altLang="zh-CN" sz="1800" dirty="0">
                <a:latin typeface="+mn-ea"/>
                <a:cs typeface="+mn-ea"/>
              </a:rPr>
              <a:t>××</a:t>
            </a:r>
            <a:r>
              <a:rPr lang="zh-CN" altLang="en-US" sz="1800" dirty="0">
                <a:latin typeface="+mn-ea"/>
                <a:cs typeface="+mn-ea"/>
              </a:rPr>
              <a:t>先生：</a:t>
            </a:r>
            <a:endParaRPr lang="zh-CN" altLang="en-US" sz="1800" dirty="0">
              <a:latin typeface="+mn-ea"/>
              <a:cs typeface="+mn-ea"/>
            </a:endParaRPr>
          </a:p>
          <a:p>
            <a:pPr marL="0" lvl="0" indent="0" algn="just" eaLnBrk="1" hangingPunct="1">
              <a:spcBef>
                <a:spcPct val="0"/>
              </a:spcBef>
              <a:buClrTx/>
              <a:buSzTx/>
              <a:buFontTx/>
              <a:buNone/>
            </a:pPr>
            <a:endParaRPr lang="en-US" altLang="zh-CN" sz="1800" dirty="0">
              <a:latin typeface="+mn-ea"/>
              <a:cs typeface="+mn-ea"/>
            </a:endParaRPr>
          </a:p>
          <a:p>
            <a:pPr marL="0" lvl="0" indent="0" algn="just" eaLnBrk="1" hangingPunct="1">
              <a:spcBef>
                <a:spcPct val="0"/>
              </a:spcBef>
              <a:buClrTx/>
              <a:buSzTx/>
              <a:buFontTx/>
              <a:buNone/>
            </a:pPr>
            <a:r>
              <a:rPr lang="en-US" altLang="zh-CN" sz="1800" dirty="0">
                <a:latin typeface="+mn-ea"/>
                <a:cs typeface="+mn-ea"/>
              </a:rPr>
              <a:t>      </a:t>
            </a:r>
            <a:r>
              <a:rPr lang="zh-CN" altLang="en-US" sz="1800" dirty="0">
                <a:latin typeface="+mn-ea"/>
                <a:cs typeface="+mn-ea"/>
              </a:rPr>
              <a:t>贵方</a:t>
            </a:r>
            <a:r>
              <a:rPr lang="en-US" altLang="zh-CN" sz="1800" dirty="0">
                <a:latin typeface="+mn-ea"/>
                <a:cs typeface="+mn-ea"/>
              </a:rPr>
              <a:t>10</a:t>
            </a:r>
            <a:r>
              <a:rPr lang="zh-CN" altLang="en-US" sz="1800" dirty="0">
                <a:latin typeface="+mn-ea"/>
                <a:cs typeface="+mn-ea"/>
              </a:rPr>
              <a:t>月</a:t>
            </a:r>
            <a:r>
              <a:rPr lang="en-US" altLang="zh-CN" sz="1800" dirty="0">
                <a:latin typeface="+mn-ea"/>
                <a:cs typeface="+mn-ea"/>
              </a:rPr>
              <a:t>1</a:t>
            </a:r>
            <a:r>
              <a:rPr lang="zh-CN" altLang="en-US" sz="1800" dirty="0">
                <a:latin typeface="+mn-ea"/>
                <a:cs typeface="+mn-ea"/>
              </a:rPr>
              <a:t>日有关保险事宜的来邮知悉，特函告如下：</a:t>
            </a:r>
            <a:endParaRPr lang="zh-CN" altLang="en-US" sz="1800" dirty="0">
              <a:latin typeface="+mn-ea"/>
              <a:cs typeface="+mn-ea"/>
            </a:endParaRPr>
          </a:p>
          <a:p>
            <a:pPr marL="0" lvl="0" indent="0" algn="just" eaLnBrk="1" hangingPunct="1">
              <a:spcBef>
                <a:spcPct val="0"/>
              </a:spcBef>
              <a:buClrTx/>
              <a:buSzTx/>
              <a:buFontTx/>
              <a:buNone/>
            </a:pPr>
            <a:r>
              <a:rPr lang="zh-CN" altLang="en-US" sz="1800" dirty="0">
                <a:latin typeface="+mn-ea"/>
                <a:cs typeface="+mn-ea"/>
              </a:rPr>
              <a:t>      一、综合险。在没有得到我们顾客明确指示的情况下，我们一般投保水渍险和偷窃提货不着险。如贵方愿投保综合险，我方可以稍高的保费代保此险。</a:t>
            </a:r>
            <a:endParaRPr lang="zh-CN" altLang="en-US" sz="1800" dirty="0">
              <a:latin typeface="+mn-ea"/>
              <a:cs typeface="+mn-ea"/>
            </a:endParaRPr>
          </a:p>
          <a:p>
            <a:pPr marL="0" lvl="0" indent="0" algn="just" eaLnBrk="1" hangingPunct="1">
              <a:spcBef>
                <a:spcPct val="0"/>
              </a:spcBef>
              <a:buClrTx/>
              <a:buSzTx/>
              <a:buFontTx/>
              <a:buNone/>
            </a:pPr>
            <a:r>
              <a:rPr lang="zh-CN" altLang="en-US" sz="1800" dirty="0">
                <a:latin typeface="+mn-ea"/>
                <a:cs typeface="+mn-ea"/>
              </a:rPr>
              <a:t>      二、破碎险。破碎险是一种特别保险，需收取额外保费。该险现行保险费率为</a:t>
            </a:r>
            <a:r>
              <a:rPr lang="en-US" altLang="zh-CN" sz="1800" dirty="0">
                <a:latin typeface="+mn-ea"/>
                <a:cs typeface="+mn-ea"/>
              </a:rPr>
              <a:t>2%</a:t>
            </a:r>
            <a:r>
              <a:rPr lang="zh-CN" altLang="en-US" sz="1800" dirty="0">
                <a:latin typeface="+mn-ea"/>
                <a:cs typeface="+mn-ea"/>
              </a:rPr>
              <a:t>，损失只赔超过</a:t>
            </a:r>
            <a:r>
              <a:rPr lang="en-US" altLang="zh-CN" sz="1800" dirty="0">
                <a:latin typeface="+mn-ea"/>
                <a:cs typeface="+mn-ea"/>
              </a:rPr>
              <a:t>5%</a:t>
            </a:r>
            <a:r>
              <a:rPr lang="zh-CN" altLang="en-US" sz="1800" dirty="0">
                <a:latin typeface="+mn-ea"/>
                <a:cs typeface="+mn-ea"/>
              </a:rPr>
              <a:t>的部分。</a:t>
            </a:r>
            <a:endParaRPr lang="zh-CN" altLang="en-US" sz="1800" dirty="0">
              <a:latin typeface="+mn-ea"/>
              <a:cs typeface="+mn-ea"/>
            </a:endParaRPr>
          </a:p>
          <a:p>
            <a:pPr marL="0" lvl="0" indent="0" algn="just" eaLnBrk="1" hangingPunct="1">
              <a:spcBef>
                <a:spcPct val="0"/>
              </a:spcBef>
              <a:buClrTx/>
              <a:buSzTx/>
              <a:buFontTx/>
              <a:buNone/>
            </a:pPr>
            <a:r>
              <a:rPr lang="zh-CN" altLang="en-US" sz="1800" dirty="0">
                <a:latin typeface="+mn-ea"/>
                <a:cs typeface="+mn-ea"/>
              </a:rPr>
              <a:t>      三、保险金额。我方注意到贵方欲为装运给贵方的货物按发票金额另加</a:t>
            </a:r>
            <a:r>
              <a:rPr lang="en-US" altLang="zh-CN" sz="1800" dirty="0">
                <a:latin typeface="+mn-ea"/>
                <a:cs typeface="+mn-ea"/>
              </a:rPr>
              <a:t>10%</a:t>
            </a:r>
            <a:r>
              <a:rPr lang="zh-CN" altLang="en-US" sz="1800" dirty="0">
                <a:latin typeface="+mn-ea"/>
                <a:cs typeface="+mn-ea"/>
              </a:rPr>
              <a:t>投保，我方当照此办理。</a:t>
            </a:r>
            <a:endParaRPr lang="zh-CN" altLang="en-US" sz="1800" dirty="0">
              <a:latin typeface="+mn-ea"/>
              <a:cs typeface="+mn-ea"/>
            </a:endParaRPr>
          </a:p>
          <a:p>
            <a:pPr marL="0" lvl="0" indent="0" algn="just" eaLnBrk="1" hangingPunct="1">
              <a:spcBef>
                <a:spcPct val="0"/>
              </a:spcBef>
              <a:buClrTx/>
              <a:buSzTx/>
              <a:buFontTx/>
              <a:buNone/>
            </a:pPr>
            <a:r>
              <a:rPr lang="zh-CN" altLang="en-US" sz="1800" dirty="0">
                <a:latin typeface="+mn-ea"/>
                <a:cs typeface="+mn-ea"/>
              </a:rPr>
              <a:t>我方希望上述答复将满足贵方的要求，并等候贵方的答复。</a:t>
            </a:r>
            <a:endParaRPr lang="zh-CN" altLang="en-US" sz="1800" dirty="0">
              <a:latin typeface="+mn-ea"/>
              <a:cs typeface="+mn-ea"/>
            </a:endParaRPr>
          </a:p>
          <a:p>
            <a:pPr marL="0" lvl="0" indent="0" algn="just" eaLnBrk="1" hangingPunct="1">
              <a:spcBef>
                <a:spcPct val="0"/>
              </a:spcBef>
              <a:buClrTx/>
              <a:buSzTx/>
              <a:buFontTx/>
              <a:buNone/>
            </a:pPr>
            <a:r>
              <a:rPr lang="zh-CN" altLang="en-US" sz="1800" dirty="0">
                <a:latin typeface="+mn-ea"/>
                <a:cs typeface="+mn-ea"/>
              </a:rPr>
              <a:t>      此致</a:t>
            </a:r>
            <a:endParaRPr lang="zh-CN" altLang="en-US" sz="1800" dirty="0">
              <a:latin typeface="+mn-ea"/>
              <a:cs typeface="+mn-ea"/>
            </a:endParaRPr>
          </a:p>
          <a:p>
            <a:pPr marL="0" lvl="0" indent="0" algn="just" eaLnBrk="1" hangingPunct="1">
              <a:spcBef>
                <a:spcPct val="0"/>
              </a:spcBef>
              <a:buClrTx/>
              <a:buSzTx/>
              <a:buFontTx/>
              <a:buNone/>
            </a:pPr>
            <a:r>
              <a:rPr lang="zh-CN" altLang="en-US" sz="1800" dirty="0">
                <a:latin typeface="+mn-ea"/>
                <a:cs typeface="+mn-ea"/>
              </a:rPr>
              <a:t>敬礼</a:t>
            </a:r>
            <a:r>
              <a:rPr lang="en-US" altLang="zh-CN" sz="1800" dirty="0">
                <a:latin typeface="+mn-ea"/>
                <a:cs typeface="+mn-ea"/>
              </a:rPr>
              <a:t>!</a:t>
            </a:r>
            <a:endParaRPr lang="en-US" altLang="zh-CN" sz="1800" dirty="0">
              <a:latin typeface="+mn-ea"/>
              <a:cs typeface="+mn-ea"/>
            </a:endParaRPr>
          </a:p>
          <a:p>
            <a:pPr marL="0" lvl="0" indent="0" algn="just" eaLnBrk="1" hangingPunct="1">
              <a:spcBef>
                <a:spcPct val="0"/>
              </a:spcBef>
              <a:buClrTx/>
              <a:buSzTx/>
              <a:buFontTx/>
              <a:buNone/>
            </a:pPr>
            <a:endParaRPr lang="en-US" altLang="zh-CN" sz="1800" dirty="0">
              <a:latin typeface="+mn-ea"/>
              <a:cs typeface="+mn-ea"/>
            </a:endParaRPr>
          </a:p>
          <a:p>
            <a:pPr marL="0" lvl="0" indent="0" algn="just" eaLnBrk="1" hangingPunct="1">
              <a:spcBef>
                <a:spcPct val="0"/>
              </a:spcBef>
              <a:buClrTx/>
              <a:buSzTx/>
              <a:buFontTx/>
              <a:buNone/>
            </a:pPr>
            <a:r>
              <a:rPr lang="en-US" altLang="zh-CN" sz="1800" dirty="0">
                <a:latin typeface="+mn-ea"/>
                <a:cs typeface="+mn-ea"/>
              </a:rPr>
              <a:t>                                                                    ××</a:t>
            </a:r>
            <a:r>
              <a:rPr lang="zh-CN" altLang="en-US" sz="1800" dirty="0">
                <a:latin typeface="+mn-ea"/>
                <a:cs typeface="+mn-ea"/>
              </a:rPr>
              <a:t>公司</a:t>
            </a:r>
            <a:endParaRPr lang="zh-CN" altLang="en-US" sz="1800" dirty="0">
              <a:latin typeface="+mn-ea"/>
              <a:cs typeface="+mn-ea"/>
            </a:endParaRPr>
          </a:p>
        </p:txBody>
      </p:sp>
    </p:spTree>
  </p:cSld>
  <p:clrMapOvr>
    <a:masterClrMapping/>
  </p:clrMapOvr>
  <p:transition spd="slow">
    <p:randomBar dir="vert"/>
  </p:transition>
</p:sld>
</file>

<file path=ppt/tags/tag1.xml><?xml version="1.0" encoding="utf-8"?>
<p:tagLst xmlns:p="http://schemas.openxmlformats.org/presentationml/2006/main">
  <p:tag name="TABLE_ENDDRAG_ORIGIN_RECT" val="763*271"/>
  <p:tag name="TABLE_ENDDRAG_RECT" val="145*130*763*271"/>
</p:tagLst>
</file>

<file path=ppt/tags/tag2.xml><?xml version="1.0" encoding="utf-8"?>
<p:tagLst xmlns:p="http://schemas.openxmlformats.org/presentationml/2006/main">
  <p:tag name="TABLE_ENDDRAG_ORIGIN_RECT" val="723*233"/>
  <p:tag name="TABLE_ENDDRAG_RECT" val="168*133*723*233"/>
</p:tagLst>
</file>

<file path=ppt/tags/tag3.xml><?xml version="1.0" encoding="utf-8"?>
<p:tagLst xmlns:p="http://schemas.openxmlformats.org/presentationml/2006/main">
  <p:tag name="commondata" val="eyJoZGlkIjoiYjk5ODM0YmMxOWJiYWQyNDU4MGIzYWRmYTA0ZmI5NDcifQ=="/>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lstStyle>
        <a:defPPr marL="342900" marR="0" indent="-342900" algn="l" defTabSz="914400" rtl="0" eaLnBrk="1" fontAlgn="base" latinLnBrk="0" hangingPunct="1">
          <a:lnSpc>
            <a:spcPct val="80000"/>
          </a:lnSpc>
          <a:spcBef>
            <a:spcPct val="20000"/>
          </a:spcBef>
          <a:spcAft>
            <a:spcPct val="0"/>
          </a:spcAft>
          <a:buClr>
            <a:schemeClr val="tx2"/>
          </a:buClr>
          <a:buSzPct val="70000"/>
          <a:buFont typeface="Wingdings" panose="05000000000000000000" pitchFamily="2" charset="2"/>
          <a:buNone/>
          <a:defRPr kumimoji="0" lang="zh-CN" altLang="en-US"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lstStyle>
        <a:defPPr marL="342900" marR="0" indent="-342900" algn="l" defTabSz="914400" rtl="0" eaLnBrk="1" fontAlgn="base" latinLnBrk="0" hangingPunct="1">
          <a:lnSpc>
            <a:spcPct val="80000"/>
          </a:lnSpc>
          <a:spcBef>
            <a:spcPct val="20000"/>
          </a:spcBef>
          <a:spcAft>
            <a:spcPct val="0"/>
          </a:spcAft>
          <a:buClr>
            <a:schemeClr val="tx2"/>
          </a:buClr>
          <a:buSzPct val="70000"/>
          <a:buFont typeface="Wingdings" panose="05000000000000000000" pitchFamily="2" charset="2"/>
          <a:buNone/>
          <a:defRPr kumimoji="0" lang="zh-CN" altLang="en-US"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Eclipse</Template>
  <TotalTime>0</TotalTime>
  <Words>26649</Words>
  <Application>WPS 演示</Application>
  <PresentationFormat>全屏显示(4:3)</PresentationFormat>
  <Paragraphs>699</Paragraphs>
  <Slides>73</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73</vt:i4>
      </vt:variant>
    </vt:vector>
  </HeadingPairs>
  <TitlesOfParts>
    <vt:vector size="83" baseType="lpstr">
      <vt:lpstr>Arial</vt:lpstr>
      <vt:lpstr>宋体</vt:lpstr>
      <vt:lpstr>Wingdings</vt:lpstr>
      <vt:lpstr>Verdana</vt:lpstr>
      <vt:lpstr>Times New Roman</vt:lpstr>
      <vt:lpstr>微软雅黑</vt:lpstr>
      <vt:lpstr>Arial Unicode MS</vt:lpstr>
      <vt:lpstr>华文琥珀</vt:lpstr>
      <vt:lpstr>Calibri</vt:lpstr>
      <vt:lpstr>Eclipse</vt:lpstr>
      <vt:lpstr>商务翻译实务</vt:lpstr>
      <vt:lpstr>第十一单元 商务电子邮件翻译</vt:lpstr>
      <vt:lpstr>商务电子邮件翻译</vt:lpstr>
      <vt:lpstr>商务电子邮件翻译</vt:lpstr>
      <vt:lpstr>§ PART ONE 商务信函的分类、功能及其篇章结构 </vt:lpstr>
      <vt:lpstr>PowerPoint 演示文稿</vt:lpstr>
      <vt:lpstr>Task II  请讨论商务电子邮件与一般信件的异同。</vt:lpstr>
      <vt:lpstr>PowerPoint 演示文稿</vt:lpstr>
      <vt:lpstr>PowerPoint 演示文稿</vt:lpstr>
      <vt:lpstr>PowerPoint 演示文稿</vt:lpstr>
      <vt:lpstr>§ PART TWO 热身练习</vt:lpstr>
      <vt:lpstr>Task II 请翻译下列选自商务信函的句子，并指出这些句子的语言特点和翻译难点。 </vt:lpstr>
      <vt:lpstr>PowerPoint 演示文稿</vt:lpstr>
      <vt:lpstr>§ PART THREE 商务邮件翻译技巧</vt:lpstr>
      <vt:lpstr>PowerPoint 演示文稿</vt:lpstr>
      <vt:lpstr>第三组：</vt:lpstr>
      <vt:lpstr>PowerPoint 演示文稿</vt:lpstr>
      <vt:lpstr>PowerPoint 演示文稿</vt:lpstr>
      <vt:lpstr>3. 翻译以下句子，注意斜体词在句中的意思与其常用词义的区别。</vt:lpstr>
      <vt:lpstr>PowerPoint 演示文稿</vt:lpstr>
      <vt:lpstr>4. 判断下列句子翻译的正误，正确的在括号内画“√”，错误的画“×”并将其改正。</vt:lpstr>
      <vt:lpstr>解析：</vt:lpstr>
      <vt:lpstr>Task II  翻译以下几组商务信函句子，讨论每一组的句式特点。</vt:lpstr>
      <vt:lpstr>解析：</vt:lpstr>
      <vt:lpstr>第二组：</vt:lpstr>
      <vt:lpstr>解析： </vt:lpstr>
      <vt:lpstr>PowerPoint 演示文稿</vt:lpstr>
      <vt:lpstr>PowerPoint 演示文稿</vt:lpstr>
      <vt:lpstr> Task III  完成以下练习，注意把握商务信函的语气特点。</vt:lpstr>
      <vt:lpstr>PowerPoint 演示文稿</vt:lpstr>
      <vt:lpstr>2. 翻译以下句子，注意保持原文的语气。</vt:lpstr>
      <vt:lpstr>PowerPoint 演示文稿</vt:lpstr>
      <vt:lpstr>§ PART FOUR 讨论：</vt:lpstr>
      <vt:lpstr>I.商务信函翻译总结</vt:lpstr>
      <vt:lpstr>商务邮件的语言特点与翻译技巧 </vt:lpstr>
      <vt:lpstr>II. 商务邮件翻译余论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PART FIVE 译技点津：商务翻译技巧之正反转换翻译 </vt:lpstr>
      <vt:lpstr>I. 英语为肯定式，汉语译作否定式</vt:lpstr>
      <vt:lpstr>PowerPoint 演示文稿</vt:lpstr>
      <vt:lpstr>PowerPoint 演示文稿</vt:lpstr>
      <vt:lpstr>II. 英语为否定式，汉语译作肯定式</vt:lpstr>
      <vt:lpstr>PowerPoint 演示文稿</vt:lpstr>
      <vt:lpstr>III. 英语中的双重否定结构</vt:lpstr>
      <vt:lpstr>PowerPoint 演示文稿</vt:lpstr>
      <vt:lpstr>PowerPoint 演示文稿</vt:lpstr>
      <vt:lpstr>PART SIX 商务电子邮件翻译实践</vt:lpstr>
      <vt:lpstr>PowerPoint 演示文稿</vt:lpstr>
      <vt:lpstr>PowerPoint 演示文稿</vt:lpstr>
      <vt:lpstr>PowerPoint 演示文稿</vt:lpstr>
      <vt:lpstr>PowerPoint 演示文稿</vt:lpstr>
      <vt:lpstr>PowerPoint 演示文稿</vt:lpstr>
      <vt:lpstr>PowerPoint 演示文稿</vt:lpstr>
      <vt:lpstr>Task II  请翻译以下电子邮件。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PART SEVEN 学习参考</vt:lpstr>
      <vt:lpstr>PART EIGHT 单元预告与实训任务 </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ZJR</cp:lastModifiedBy>
  <cp:revision>145</cp:revision>
  <dcterms:created xsi:type="dcterms:W3CDTF">2007-10-05T07:35:00Z</dcterms:created>
  <dcterms:modified xsi:type="dcterms:W3CDTF">2024-08-19T09:50:37Z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59E02F2E329E416CB6F47DE86F2010E1_13</vt:lpwstr>
  </property>
  <property fmtid="{D5CDD505-2E9C-101B-9397-08002B2CF9AE}" pid="3" name="KSOProductBuildVer">
    <vt:lpwstr>2052-12.1.0.17827</vt:lpwstr>
  </property>
</Properties>
</file>