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6"/>
  </p:notesMasterIdLst>
  <p:sldIdLst>
    <p:sldId id="308" r:id="rId3"/>
    <p:sldId id="309" r:id="rId4"/>
    <p:sldId id="312" r:id="rId5"/>
    <p:sldId id="311" r:id="rId6"/>
    <p:sldId id="310" r:id="rId7"/>
    <p:sldId id="438" r:id="rId8"/>
    <p:sldId id="450" r:id="rId9"/>
    <p:sldId id="451" r:id="rId10"/>
    <p:sldId id="452" r:id="rId11"/>
    <p:sldId id="449" r:id="rId12"/>
    <p:sldId id="317" r:id="rId13"/>
    <p:sldId id="383" r:id="rId14"/>
    <p:sldId id="318" r:id="rId15"/>
    <p:sldId id="385" r:id="rId16"/>
    <p:sldId id="386" r:id="rId17"/>
    <p:sldId id="324" r:id="rId18"/>
    <p:sldId id="387" r:id="rId19"/>
    <p:sldId id="325" r:id="rId20"/>
    <p:sldId id="332" r:id="rId21"/>
    <p:sldId id="333" r:id="rId22"/>
    <p:sldId id="343" r:id="rId23"/>
    <p:sldId id="344" r:id="rId24"/>
    <p:sldId id="345" r:id="rId25"/>
    <p:sldId id="346" r:id="rId26"/>
    <p:sldId id="347" r:id="rId27"/>
    <p:sldId id="388" r:id="rId28"/>
    <p:sldId id="390" r:id="rId29"/>
    <p:sldId id="391" r:id="rId30"/>
    <p:sldId id="392" r:id="rId31"/>
    <p:sldId id="393" r:id="rId32"/>
    <p:sldId id="349" r:id="rId33"/>
    <p:sldId id="350" r:id="rId34"/>
    <p:sldId id="351" r:id="rId35"/>
    <p:sldId id="353" r:id="rId36"/>
    <p:sldId id="354" r:id="rId37"/>
    <p:sldId id="394" r:id="rId38"/>
    <p:sldId id="395" r:id="rId39"/>
    <p:sldId id="396" r:id="rId40"/>
    <p:sldId id="397" r:id="rId41"/>
    <p:sldId id="398" r:id="rId42"/>
    <p:sldId id="399" r:id="rId43"/>
    <p:sldId id="357" r:id="rId44"/>
    <p:sldId id="358" r:id="rId45"/>
    <p:sldId id="359" r:id="rId46"/>
    <p:sldId id="401" r:id="rId47"/>
    <p:sldId id="402" r:id="rId48"/>
    <p:sldId id="403" r:id="rId49"/>
    <p:sldId id="404" r:id="rId50"/>
    <p:sldId id="405" r:id="rId51"/>
    <p:sldId id="406" r:id="rId52"/>
    <p:sldId id="407" r:id="rId53"/>
    <p:sldId id="366" r:id="rId54"/>
    <p:sldId id="367" r:id="rId55"/>
    <p:sldId id="453" r:id="rId56"/>
    <p:sldId id="408" r:id="rId57"/>
    <p:sldId id="369" r:id="rId58"/>
    <p:sldId id="370" r:id="rId59"/>
    <p:sldId id="371" r:id="rId60"/>
    <p:sldId id="410" r:id="rId61"/>
    <p:sldId id="411" r:id="rId62"/>
    <p:sldId id="412" r:id="rId63"/>
    <p:sldId id="413" r:id="rId64"/>
    <p:sldId id="414" r:id="rId65"/>
    <p:sldId id="415" r:id="rId66"/>
    <p:sldId id="416" r:id="rId67"/>
    <p:sldId id="417" r:id="rId68"/>
    <p:sldId id="418" r:id="rId69"/>
    <p:sldId id="419" r:id="rId70"/>
    <p:sldId id="420" r:id="rId71"/>
    <p:sldId id="421" r:id="rId72"/>
    <p:sldId id="423" r:id="rId73"/>
    <p:sldId id="425" r:id="rId74"/>
    <p:sldId id="427" r:id="rId75"/>
    <p:sldId id="429" r:id="rId76"/>
    <p:sldId id="431" r:id="rId77"/>
    <p:sldId id="433" r:id="rId78"/>
    <p:sldId id="435" r:id="rId79"/>
    <p:sldId id="373" r:id="rId80"/>
    <p:sldId id="374" r:id="rId81"/>
    <p:sldId id="375" r:id="rId82"/>
    <p:sldId id="437" r:id="rId83"/>
    <p:sldId id="376" r:id="rId84"/>
    <p:sldId id="306" r:id="rId85"/>
  </p:sldIdLst>
  <p:sldSz cx="12192000" cy="6858000"/>
  <p:notesSz cx="6858000" cy="9144000"/>
  <p:custDataLst>
    <p:tags r:id="rId90"/>
  </p:custDataLst>
  <p:defaultTextStyle>
    <a:defPPr>
      <a:defRPr lang="zh-CN"/>
    </a:defPPr>
    <a:lvl1pPr marL="0" lvl="0"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6600CC"/>
    <a:srgbClr val="FF9900"/>
    <a:srgbClr val="3366CC"/>
    <a:srgbClr val="CCCC00"/>
    <a:srgbClr val="990099"/>
    <a:srgbClr val="6633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70"/>
    <p:restoredTop sz="94651"/>
  </p:normalViewPr>
  <p:slideViewPr>
    <p:cSldViewPr showGuides="1">
      <p:cViewPr varScale="1">
        <p:scale>
          <a:sx n="84" d="100"/>
          <a:sy n="84" d="100"/>
        </p:scale>
        <p:origin x="1416" y="77"/>
      </p:cViewPr>
      <p:guideLst>
        <p:guide orient="horz" pos="2146"/>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0" Type="http://schemas.openxmlformats.org/officeDocument/2006/relationships/tags" Target="tags/tag1.xml"/><Relationship Id="rId9" Type="http://schemas.openxmlformats.org/officeDocument/2006/relationships/slide" Target="slides/slide7.xml"/><Relationship Id="rId89" Type="http://schemas.openxmlformats.org/officeDocument/2006/relationships/tableStyles" Target="tableStyles.xml"/><Relationship Id="rId88" Type="http://schemas.openxmlformats.org/officeDocument/2006/relationships/viewProps" Target="viewProps.xml"/><Relationship Id="rId87" Type="http://schemas.openxmlformats.org/officeDocument/2006/relationships/presProps" Target="presProps.xml"/><Relationship Id="rId86" Type="http://schemas.openxmlformats.org/officeDocument/2006/relationships/notesMaster" Target="notesMasters/notesMaster1.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b="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b="0" smtClean="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87400C8-C65F-4EC2-A1C0-D29E052489AF}"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1587" y="85"/>
                </a:cxn>
                <a:cxn ang="0">
                  <a:pos x="2304" y="1152"/>
                </a:cxn>
                <a:cxn ang="0">
                  <a:pos x="1587" y="2219"/>
                </a:cxn>
                <a:cxn ang="0">
                  <a:pos x="1587" y="2219"/>
                </a:cxn>
                <a:cxn ang="0">
                  <a:pos x="1587" y="2219"/>
                </a:cxn>
                <a:cxn ang="0">
                  <a:pos x="1587" y="2219"/>
                </a:cxn>
                <a:cxn ang="0">
                  <a:pos x="1587" y="85"/>
                </a:cxn>
                <a:cxn ang="0">
                  <a:pos x="1587" y="85"/>
                </a:cxn>
                <a:cxn ang="0">
                  <a:pos x="1587" y="85"/>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2027" y="248"/>
                </a:cxn>
                <a:cxn ang="0">
                  <a:pos x="2544" y="1272"/>
                </a:cxn>
                <a:cxn ang="0">
                  <a:pos x="2027" y="2296"/>
                </a:cxn>
                <a:cxn ang="0">
                  <a:pos x="2027" y="2296"/>
                </a:cxn>
                <a:cxn ang="0">
                  <a:pos x="2027" y="2296"/>
                </a:cxn>
                <a:cxn ang="0">
                  <a:pos x="2027" y="2296"/>
                </a:cxn>
                <a:cxn ang="0">
                  <a:pos x="2027" y="248"/>
                </a:cxn>
                <a:cxn ang="0">
                  <a:pos x="2027" y="248"/>
                </a:cxn>
                <a:cxn ang="0">
                  <a:pos x="2027" y="248"/>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CC4CC74F-FDE0-4BCF-B037-F21C94C54803}"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2037" y="177"/>
                </a:cxn>
                <a:cxn ang="0">
                  <a:pos x="2592" y="984"/>
                </a:cxn>
                <a:cxn ang="0">
                  <a:pos x="2037" y="1791"/>
                </a:cxn>
                <a:cxn ang="0">
                  <a:pos x="2037" y="1791"/>
                </a:cxn>
                <a:cxn ang="0">
                  <a:pos x="2037" y="1791"/>
                </a:cxn>
                <a:cxn ang="0">
                  <a:pos x="2037" y="1791"/>
                </a:cxn>
                <a:cxn ang="0">
                  <a:pos x="2037" y="177"/>
                </a:cxn>
                <a:cxn ang="0">
                  <a:pos x="2037" y="177"/>
                </a:cxn>
                <a:cxn ang="0">
                  <a:pos x="2037" y="177"/>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1525" y="174"/>
                </a:cxn>
                <a:cxn ang="0">
                  <a:pos x="1949" y="994"/>
                </a:cxn>
                <a:cxn ang="0">
                  <a:pos x="1525" y="1813"/>
                </a:cxn>
                <a:cxn ang="0">
                  <a:pos x="1525" y="1813"/>
                </a:cxn>
                <a:cxn ang="0">
                  <a:pos x="1525" y="1813"/>
                </a:cxn>
                <a:cxn ang="0">
                  <a:pos x="1525" y="1813"/>
                </a:cxn>
                <a:cxn ang="0">
                  <a:pos x="1525" y="174"/>
                </a:cxn>
                <a:cxn ang="0">
                  <a:pos x="1525" y="174"/>
                </a:cxn>
                <a:cxn ang="0">
                  <a:pos x="1525" y="174"/>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b="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b="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b="0"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BD7C3097-7436-4AB5-8DAE-8BA0500B69E2}"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359">
                                            <p:txEl>
                                              <p:pRg st="0" end="0"/>
                                            </p:txEl>
                                          </p:spTgt>
                                        </p:tgtEl>
                                        <p:attrNameLst>
                                          <p:attrName>style.visibility</p:attrName>
                                        </p:attrNameLst>
                                      </p:cBhvr>
                                      <p:to>
                                        <p:strVal val="visible"/>
                                      </p:to>
                                    </p:set>
                                    <p:animEffect transition="in" filter="fade">
                                      <p:cBhvr>
                                        <p:cTn id="7" dur="1000"/>
                                        <p:tgtEl>
                                          <p:spTgt spid="100359">
                                            <p:txEl>
                                              <p:pRg st="0" end="0"/>
                                            </p:txEl>
                                          </p:spTgt>
                                        </p:tgtEl>
                                      </p:cBhvr>
                                    </p:animEffect>
                                    <p:anim calcmode="lin" valueType="num">
                                      <p:cBhvr>
                                        <p:cTn id="8" dur="1000" fill="hold"/>
                                        <p:tgtEl>
                                          <p:spTgt spid="10035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035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359">
                                            <p:txEl>
                                              <p:pRg st="1" end="1"/>
                                            </p:txEl>
                                          </p:spTgt>
                                        </p:tgtEl>
                                        <p:attrNameLst>
                                          <p:attrName>style.visibility</p:attrName>
                                        </p:attrNameLst>
                                      </p:cBhvr>
                                      <p:to>
                                        <p:strVal val="visible"/>
                                      </p:to>
                                    </p:set>
                                    <p:animEffect transition="in" filter="fade">
                                      <p:cBhvr>
                                        <p:cTn id="12" dur="1000"/>
                                        <p:tgtEl>
                                          <p:spTgt spid="100359">
                                            <p:txEl>
                                              <p:pRg st="1" end="1"/>
                                            </p:txEl>
                                          </p:spTgt>
                                        </p:tgtEl>
                                      </p:cBhvr>
                                    </p:animEffect>
                                    <p:anim calcmode="lin" valueType="num">
                                      <p:cBhvr>
                                        <p:cTn id="13" dur="1000" fill="hold"/>
                                        <p:tgtEl>
                                          <p:spTgt spid="10035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035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0359">
                                            <p:txEl>
                                              <p:pRg st="2" end="2"/>
                                            </p:txEl>
                                          </p:spTgt>
                                        </p:tgtEl>
                                        <p:attrNameLst>
                                          <p:attrName>style.visibility</p:attrName>
                                        </p:attrNameLst>
                                      </p:cBhvr>
                                      <p:to>
                                        <p:strVal val="visible"/>
                                      </p:to>
                                    </p:set>
                                    <p:animEffect transition="in" filter="fade">
                                      <p:cBhvr>
                                        <p:cTn id="17" dur="1000"/>
                                        <p:tgtEl>
                                          <p:spTgt spid="100359">
                                            <p:txEl>
                                              <p:pRg st="2" end="2"/>
                                            </p:txEl>
                                          </p:spTgt>
                                        </p:tgtEl>
                                      </p:cBhvr>
                                    </p:animEffect>
                                    <p:anim calcmode="lin" valueType="num">
                                      <p:cBhvr>
                                        <p:cTn id="18" dur="1000" fill="hold"/>
                                        <p:tgtEl>
                                          <p:spTgt spid="10035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035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0359">
                                            <p:txEl>
                                              <p:pRg st="3" end="3"/>
                                            </p:txEl>
                                          </p:spTgt>
                                        </p:tgtEl>
                                        <p:attrNameLst>
                                          <p:attrName>style.visibility</p:attrName>
                                        </p:attrNameLst>
                                      </p:cBhvr>
                                      <p:to>
                                        <p:strVal val="visible"/>
                                      </p:to>
                                    </p:set>
                                    <p:animEffect transition="in" filter="fade">
                                      <p:cBhvr>
                                        <p:cTn id="22" dur="1000"/>
                                        <p:tgtEl>
                                          <p:spTgt spid="100359">
                                            <p:txEl>
                                              <p:pRg st="3" end="3"/>
                                            </p:txEl>
                                          </p:spTgt>
                                        </p:tgtEl>
                                      </p:cBhvr>
                                    </p:animEffect>
                                    <p:anim calcmode="lin" valueType="num">
                                      <p:cBhvr>
                                        <p:cTn id="23" dur="1000" fill="hold"/>
                                        <p:tgtEl>
                                          <p:spTgt spid="100359">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035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0359">
                                            <p:txEl>
                                              <p:pRg st="4" end="4"/>
                                            </p:txEl>
                                          </p:spTgt>
                                        </p:tgtEl>
                                        <p:attrNameLst>
                                          <p:attrName>style.visibility</p:attrName>
                                        </p:attrNameLst>
                                      </p:cBhvr>
                                      <p:to>
                                        <p:strVal val="visible"/>
                                      </p:to>
                                    </p:set>
                                    <p:animEffect transition="in" filter="fade">
                                      <p:cBhvr>
                                        <p:cTn id="27" dur="1000"/>
                                        <p:tgtEl>
                                          <p:spTgt spid="100359">
                                            <p:txEl>
                                              <p:pRg st="4" end="4"/>
                                            </p:txEl>
                                          </p:spTgt>
                                        </p:tgtEl>
                                      </p:cBhvr>
                                    </p:animEffect>
                                    <p:anim calcmode="lin" valueType="num">
                                      <p:cBhvr>
                                        <p:cTn id="28" dur="1000" fill="hold"/>
                                        <p:tgtEl>
                                          <p:spTgt spid="100359">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035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build="p">
        <p:tmplLst>
          <p:tmpl lvl="1">
            <p:tnLst>
              <p:par>
                <p:cTn presetID="42" presetClass="entr" presetSubtype="0" fill="hold" nodeType="click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baike.com/wiki/%E6%B3%95%E4%BA%BA"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practicaltrans.com/Article_Show.asp?ArticleID=93"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4943793" y="2997200"/>
            <a:ext cx="3455988" cy="82994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w="9525">
            <a:noFill/>
            <a:miter lim="800000"/>
          </a:ln>
          <a:effectLst/>
        </p:spPr>
        <p:txBody>
          <a:bodyPr anchor="b"/>
          <a:lstStyle>
            <a:lvl1pPr eaLnBrk="0" hangingPunct="0">
              <a:defRPr b="1">
                <a:solidFill>
                  <a:schemeClr val="tx1"/>
                </a:solidFill>
                <a:latin typeface="Verdana" panose="020B0604030504040204" pitchFamily="34" charset="0"/>
                <a:ea typeface="宋体" panose="02010600030101010101" pitchFamily="2" charset="-122"/>
              </a:defRPr>
            </a:lvl1pPr>
            <a:lvl2pPr marL="742950" indent="-285750" eaLnBrk="0" hangingPunct="0">
              <a:defRPr b="1">
                <a:solidFill>
                  <a:schemeClr val="tx1"/>
                </a:solidFill>
                <a:latin typeface="Verdana" panose="020B0604030504040204" pitchFamily="34" charset="0"/>
                <a:ea typeface="宋体" panose="02010600030101010101" pitchFamily="2" charset="-122"/>
              </a:defRPr>
            </a:lvl2pPr>
            <a:lvl3pPr marL="1143000" indent="-228600" eaLnBrk="0" hangingPunct="0">
              <a:defRPr b="1">
                <a:solidFill>
                  <a:schemeClr val="tx1"/>
                </a:solidFill>
                <a:latin typeface="Verdana" panose="020B0604030504040204" pitchFamily="34" charset="0"/>
                <a:ea typeface="宋体" panose="02010600030101010101" pitchFamily="2" charset="-122"/>
              </a:defRPr>
            </a:lvl3pPr>
            <a:lvl4pPr marL="1600200" indent="-228600" eaLnBrk="0" hangingPunct="0">
              <a:defRPr b="1">
                <a:solidFill>
                  <a:schemeClr val="tx1"/>
                </a:solidFill>
                <a:latin typeface="Verdana" panose="020B0604030504040204" pitchFamily="34" charset="0"/>
                <a:ea typeface="宋体" panose="02010600030101010101" pitchFamily="2" charset="-122"/>
              </a:defRPr>
            </a:lvl4pPr>
            <a:lvl5pPr marL="2057400" indent="-228600" eaLnBrk="0" hangingPunct="0">
              <a:defRPr b="1">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p:cNvSpPr>
          <p:nvPr>
            <p:ph idx="1"/>
          </p:nvPr>
        </p:nvSpPr>
        <p:spPr>
          <a:xfrm>
            <a:off x="1847850" y="1628775"/>
            <a:ext cx="9584690" cy="5445125"/>
          </a:xfrm>
        </p:spPr>
        <p:txBody>
          <a:bodyPr vert="horz" wrap="square" lIns="91440" tIns="45720" rIns="91440" bIns="45720" anchor="t" anchorCtr="0"/>
          <a:p>
            <a:pPr eaLnBrk="1" hangingPunct="1">
              <a:lnSpc>
                <a:spcPct val="120000"/>
              </a:lnSpc>
              <a:buNone/>
            </a:pPr>
            <a:r>
              <a:rPr lang="en-US" altLang="zh-CN" sz="2800" dirty="0">
                <a:latin typeface="Times New Roman" panose="02020603050405020304" pitchFamily="18" charset="0"/>
                <a:cs typeface="Times New Roman" panose="02020603050405020304" pitchFamily="18" charset="0"/>
              </a:rPr>
              <a:t>8) Contracts for Sino-foreign Credits and Loans </a:t>
            </a:r>
            <a:endParaRPr lang="en-US" altLang="zh-CN" sz="28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800" dirty="0">
                <a:latin typeface="Times New Roman" panose="02020603050405020304" pitchFamily="18" charset="0"/>
                <a:cs typeface="Times New Roman" panose="02020603050405020304" pitchFamily="18" charset="0"/>
              </a:rPr>
              <a:t>涉外信贷合同</a:t>
            </a:r>
            <a:endParaRPr lang="zh-CN" altLang="en-US" sz="28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800" dirty="0">
                <a:latin typeface="Times New Roman" panose="02020603050405020304" pitchFamily="18" charset="0"/>
                <a:cs typeface="Times New Roman" panose="02020603050405020304" pitchFamily="18" charset="0"/>
              </a:rPr>
              <a:t>9) Contracts for Foreign Labor Services</a:t>
            </a:r>
            <a:endParaRPr lang="en-US" altLang="zh-CN" sz="28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涉外劳务合同</a:t>
            </a:r>
            <a:endParaRPr lang="zh-CN" altLang="en-US" sz="28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800" dirty="0">
                <a:latin typeface="Times New Roman" panose="02020603050405020304" pitchFamily="18" charset="0"/>
                <a:cs typeface="Times New Roman" panose="02020603050405020304" pitchFamily="18" charset="0"/>
              </a:rPr>
              <a:t>10) Contracts for International Build-Operate-Transfer</a:t>
            </a:r>
            <a:endParaRPr lang="en-US" altLang="zh-CN" sz="28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国际</a:t>
            </a:r>
            <a:r>
              <a:rPr lang="en-US" altLang="zh-CN" sz="2800" dirty="0">
                <a:latin typeface="Times New Roman" panose="02020603050405020304" pitchFamily="18" charset="0"/>
                <a:cs typeface="Times New Roman" panose="02020603050405020304" pitchFamily="18" charset="0"/>
              </a:rPr>
              <a:t>BOT</a:t>
            </a:r>
            <a:r>
              <a:rPr lang="zh-CN" altLang="en-US" sz="2800" dirty="0">
                <a:latin typeface="Times New Roman" panose="02020603050405020304" pitchFamily="18" charset="0"/>
                <a:cs typeface="Times New Roman" panose="02020603050405020304" pitchFamily="18" charset="0"/>
              </a:rPr>
              <a:t>投资合同（建设</a:t>
            </a:r>
            <a:r>
              <a:rPr lang="en-US" altLang="zh-CN" sz="2800" dirty="0">
                <a:latin typeface="Times New Roman" panose="02020603050405020304" pitchFamily="18" charset="0"/>
                <a:cs typeface="Times New Roman" panose="02020603050405020304" pitchFamily="18" charset="0"/>
              </a:rPr>
              <a:t>-</a:t>
            </a:r>
            <a:r>
              <a:rPr lang="zh-CN" altLang="en-US" sz="2800" dirty="0">
                <a:latin typeface="Times New Roman" panose="02020603050405020304" pitchFamily="18" charset="0"/>
                <a:cs typeface="Times New Roman" panose="02020603050405020304" pitchFamily="18" charset="0"/>
              </a:rPr>
              <a:t>经营</a:t>
            </a:r>
            <a:r>
              <a:rPr lang="en-US" altLang="zh-CN" sz="2800" dirty="0">
                <a:latin typeface="Times New Roman" panose="02020603050405020304" pitchFamily="18" charset="0"/>
                <a:cs typeface="Times New Roman" panose="02020603050405020304" pitchFamily="18" charset="0"/>
              </a:rPr>
              <a:t>-</a:t>
            </a:r>
            <a:r>
              <a:rPr lang="zh-CN" altLang="en-US" sz="2800" dirty="0">
                <a:latin typeface="Times New Roman" panose="02020603050405020304" pitchFamily="18" charset="0"/>
                <a:cs typeface="Times New Roman" panose="02020603050405020304" pitchFamily="18" charset="0"/>
              </a:rPr>
              <a:t>移交）</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5363" name="Rectangle 5"/>
          <p:cNvSpPr>
            <a:spLocks noGrp="1"/>
          </p:cNvSpPr>
          <p:nvPr>
            <p:ph sz="half" idx="1"/>
          </p:nvPr>
        </p:nvSpPr>
        <p:spPr>
          <a:xfrm>
            <a:off x="1919605" y="2132965"/>
            <a:ext cx="4003040" cy="4652645"/>
          </a:xfrm>
        </p:spPr>
        <p:txBody>
          <a:bodyPr vert="horz" wrap="square" lIns="91440" tIns="45720" rIns="91440" bIns="45720" anchor="t" anchorCtr="0"/>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Sales Contract</a:t>
            </a:r>
            <a:endParaRPr lang="en-US" altLang="zh-CN"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No</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Date </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Signed at</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Sellers</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Address</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Postal Code</a:t>
            </a:r>
            <a:endParaRPr lang="en-US" altLang="zh-CN"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Tel</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Fax</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Buyers</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Address</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Postal Code</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Tel</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Fax</a:t>
            </a:r>
            <a:r>
              <a:rPr lang="zh-CN" altLang="en-US" sz="1400" b="1" dirty="0">
                <a:latin typeface="Times New Roman" panose="02020603050405020304" pitchFamily="18" charset="0"/>
                <a:ea typeface="+mn-ea"/>
                <a:cs typeface="Times New Roman" panose="02020603050405020304" pitchFamily="18" charset="0"/>
              </a:rPr>
              <a:t>： </a:t>
            </a:r>
            <a:endParaRPr lang="zh-CN" altLang="en-US" sz="1400" b="1" dirty="0">
              <a:latin typeface="Times New Roman" panose="02020603050405020304" pitchFamily="18" charset="0"/>
              <a:ea typeface="+mn-ea"/>
              <a:cs typeface="Times New Roman" panose="02020603050405020304" pitchFamily="18" charset="0"/>
            </a:endParaRPr>
          </a:p>
          <a:p>
            <a:pPr eaLnBrk="1" hangingPunct="1">
              <a:lnSpc>
                <a:spcPct val="100000"/>
              </a:lnSpc>
              <a:buSzPct val="70000"/>
              <a:buFont typeface="Wingdings" panose="05000000000000000000" pitchFamily="2" charset="2"/>
              <a:buNone/>
            </a:pPr>
            <a:r>
              <a:rPr lang="en-US" altLang="zh-CN" sz="1400" b="1" dirty="0">
                <a:latin typeface="Times New Roman" panose="02020603050405020304" pitchFamily="18" charset="0"/>
                <a:ea typeface="+mn-ea"/>
                <a:cs typeface="Times New Roman" panose="02020603050405020304" pitchFamily="18" charset="0"/>
              </a:rPr>
              <a:t>The Seller agrees to sell and the Buyer agrees to buy the undermentioned goods on the terms and conditions stated below</a:t>
            </a:r>
            <a:r>
              <a:rPr lang="zh-CN" altLang="en-US" sz="1400" b="1" dirty="0">
                <a:latin typeface="Times New Roman" panose="02020603050405020304" pitchFamily="18" charset="0"/>
                <a:ea typeface="+mn-ea"/>
                <a:cs typeface="Times New Roman" panose="02020603050405020304" pitchFamily="18" charset="0"/>
              </a:rPr>
              <a:t>：</a:t>
            </a:r>
            <a:endParaRPr lang="zh-CN" altLang="en-US" sz="1400" b="1" dirty="0">
              <a:latin typeface="Times New Roman" panose="02020603050405020304" pitchFamily="18" charset="0"/>
              <a:ea typeface="+mn-ea"/>
              <a:cs typeface="Times New Roman" panose="02020603050405020304" pitchFamily="18" charset="0"/>
            </a:endParaRPr>
          </a:p>
        </p:txBody>
      </p:sp>
      <p:sp>
        <p:nvSpPr>
          <p:cNvPr id="15364" name="Rectangle 6"/>
          <p:cNvSpPr>
            <a:spLocks noGrp="1"/>
          </p:cNvSpPr>
          <p:nvPr>
            <p:ph sz="half" idx="2"/>
          </p:nvPr>
        </p:nvSpPr>
        <p:spPr>
          <a:xfrm>
            <a:off x="5951855" y="2132965"/>
            <a:ext cx="3823335" cy="4526915"/>
          </a:xfrm>
          <a:solidFill>
            <a:schemeClr val="accent2">
              <a:alpha val="100000"/>
            </a:schemeClr>
          </a:solidFill>
        </p:spPr>
        <p:txBody>
          <a:bodyPr vert="horz" wrap="square" lIns="91440" tIns="45720" rIns="91440" bIns="45720" anchor="t" anchorCtr="0"/>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外贸销售合同</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编号：</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日期：</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签约地点：</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卖方：</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地址：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邮政编码：</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电话：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传真：</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买方：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地址：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邮政编码：</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电话：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zh-CN" altLang="en-US" sz="1600" b="1" dirty="0">
                <a:latin typeface="+mn-lt"/>
                <a:ea typeface="+mn-ea"/>
                <a:cs typeface="+mn-cs"/>
              </a:rPr>
              <a:t>传真： </a:t>
            </a:r>
            <a:endParaRPr lang="zh-CN" altLang="en-US" sz="1600" b="1" dirty="0">
              <a:latin typeface="+mn-lt"/>
              <a:ea typeface="+mn-ea"/>
              <a:cs typeface="+mn-cs"/>
            </a:endParaRPr>
          </a:p>
          <a:p>
            <a:pPr marL="361950" indent="-361950" eaLnBrk="1" hangingPunct="1">
              <a:lnSpc>
                <a:spcPct val="90000"/>
              </a:lnSpc>
              <a:buSzPct val="70000"/>
              <a:buFont typeface="Wingdings" panose="05000000000000000000" pitchFamily="2" charset="2"/>
              <a:buNone/>
            </a:pPr>
            <a:r>
              <a:rPr lang="en-US" altLang="zh-CN" sz="1600" b="1" dirty="0">
                <a:latin typeface="+mn-lt"/>
                <a:ea typeface="+mn-ea"/>
                <a:cs typeface="+mn-cs"/>
              </a:rPr>
              <a:t> </a:t>
            </a:r>
            <a:r>
              <a:rPr lang="zh-CN" altLang="en-US" sz="1600" b="1" dirty="0">
                <a:latin typeface="+mn-lt"/>
                <a:ea typeface="+mn-ea"/>
                <a:cs typeface="+mn-cs"/>
              </a:rPr>
              <a:t>买卖双方同意按下列条款由卖方出售，买方购进下列货物：</a:t>
            </a:r>
            <a:endParaRPr lang="zh-CN" altLang="en-US" sz="1600" b="1" dirty="0">
              <a:latin typeface="+mn-lt"/>
              <a:ea typeface="+mn-ea"/>
              <a:cs typeface="+mn-cs"/>
            </a:endParaRPr>
          </a:p>
        </p:txBody>
      </p:sp>
      <p:sp>
        <p:nvSpPr>
          <p:cNvPr id="15365" name="Text Box 4"/>
          <p:cNvSpPr txBox="1"/>
          <p:nvPr/>
        </p:nvSpPr>
        <p:spPr>
          <a:xfrm>
            <a:off x="1992313" y="1587183"/>
            <a:ext cx="8208962" cy="47561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buNone/>
            </a:pPr>
            <a:r>
              <a:rPr lang="en-US" altLang="zh-CN" sz="2500" b="1" dirty="0">
                <a:latin typeface="Arial" panose="020B0604020202020204" pitchFamily="34" charset="0"/>
              </a:rPr>
              <a:t>Task I </a:t>
            </a:r>
            <a:r>
              <a:rPr lang="zh-CN" altLang="en-US" sz="1800" b="1" dirty="0"/>
              <a:t>阅读下列合同，找出其标题、前言、正文和结尾词，并翻译成汉语。</a:t>
            </a:r>
            <a:endParaRPr lang="zh-CN" altLang="en-US" sz="1800" b="1"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3"/>
          <p:cNvSpPr>
            <a:spLocks noGrp="1"/>
          </p:cNvSpPr>
          <p:nvPr>
            <p:ph idx="1"/>
          </p:nvPr>
        </p:nvSpPr>
        <p:spPr>
          <a:xfrm>
            <a:off x="1201420" y="260985"/>
            <a:ext cx="4681220" cy="6104890"/>
          </a:xfrm>
        </p:spPr>
        <p:txBody>
          <a:bodyPr vert="horz" wrap="square" lIns="91440" tIns="45720" rIns="91440" bIns="45720" anchor="t" anchorCtr="0"/>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 Article No.</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2. Description &amp; Specification</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3. Quantity</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4. Unit Price  	</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5. Total Amount</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6. Country of Origin and Manufacturer</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7. Packing</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8. Shipping Marks</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9. Time of Shipment</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10. Port of Loading</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11. Port of Destination</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12. Insurance</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13. Payment</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14. Documents</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15. Terms of Shipment</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16. Quality/Quantity Discrepancy and Claim</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17. Force Majeure</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18. Arbitration</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19. Remark</a:t>
            </a:r>
            <a:endParaRPr lang="en-US" altLang="zh-CN"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Sellers</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Buyers</a:t>
            </a:r>
            <a:r>
              <a:rPr lang="zh-CN" altLang="en-US" sz="1600" b="1" dirty="0">
                <a:latin typeface="Times New Roman" panose="02020603050405020304" pitchFamily="18" charset="0"/>
                <a:cs typeface="Times New Roman" panose="02020603050405020304" pitchFamily="18" charset="0"/>
              </a:rPr>
              <a:t>：  </a:t>
            </a:r>
            <a:endParaRPr lang="zh-CN" altLang="en-US" sz="1600" b="1"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1600" b="1" dirty="0">
                <a:latin typeface="Times New Roman" panose="02020603050405020304" pitchFamily="18" charset="0"/>
                <a:cs typeface="Times New Roman" panose="02020603050405020304" pitchFamily="18" charset="0"/>
              </a:rPr>
              <a:t>Signature</a:t>
            </a:r>
            <a:r>
              <a:rPr lang="zh-CN" altLang="en-US" sz="1600" b="1" dirty="0">
                <a:latin typeface="Times New Roman" panose="02020603050405020304" pitchFamily="18" charset="0"/>
                <a:cs typeface="Times New Roman" panose="02020603050405020304" pitchFamily="18" charset="0"/>
              </a:rPr>
              <a:t>：          </a:t>
            </a:r>
            <a:r>
              <a:rPr lang="en-US" altLang="zh-CN" sz="1600" b="1" dirty="0">
                <a:latin typeface="Times New Roman" panose="02020603050405020304" pitchFamily="18" charset="0"/>
                <a:cs typeface="Times New Roman" panose="02020603050405020304" pitchFamily="18" charset="0"/>
              </a:rPr>
              <a:t>Signature</a:t>
            </a:r>
            <a:r>
              <a:rPr lang="zh-CN" altLang="en-US" sz="1600" b="1" dirty="0">
                <a:latin typeface="Times New Roman" panose="02020603050405020304" pitchFamily="18" charset="0"/>
                <a:cs typeface="Times New Roman" panose="02020603050405020304" pitchFamily="18" charset="0"/>
              </a:rPr>
              <a:t>：</a:t>
            </a:r>
            <a:r>
              <a:rPr lang="zh-CN" altLang="en-US" sz="1600" b="1" dirty="0">
                <a:latin typeface="Times New Roman" panose="02020603050405020304" pitchFamily="18" charset="0"/>
                <a:cs typeface="Times New Roman" panose="02020603050405020304" pitchFamily="18" charset="0"/>
              </a:rPr>
              <a:t> </a:t>
            </a:r>
            <a:endParaRPr lang="zh-CN" altLang="en-US" sz="1600" b="1" dirty="0">
              <a:latin typeface="Times New Roman" panose="02020603050405020304" pitchFamily="18" charset="0"/>
              <a:cs typeface="Times New Roman" panose="02020603050405020304" pitchFamily="18" charset="0"/>
            </a:endParaRPr>
          </a:p>
        </p:txBody>
      </p:sp>
      <p:sp>
        <p:nvSpPr>
          <p:cNvPr id="16387" name="Text Box 4"/>
          <p:cNvSpPr txBox="1"/>
          <p:nvPr/>
        </p:nvSpPr>
        <p:spPr>
          <a:xfrm>
            <a:off x="9092248" y="2014538"/>
            <a:ext cx="459740" cy="2782887"/>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endParaRPr lang="zh-CN" altLang="zh-CN" sz="1800" dirty="0"/>
          </a:p>
        </p:txBody>
      </p:sp>
      <p:sp>
        <p:nvSpPr>
          <p:cNvPr id="16388" name="Text Box 6"/>
          <p:cNvSpPr txBox="1"/>
          <p:nvPr/>
        </p:nvSpPr>
        <p:spPr>
          <a:xfrm>
            <a:off x="8039735" y="2708275"/>
            <a:ext cx="459740" cy="1100138"/>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endParaRPr lang="zh-CN" altLang="zh-CN" sz="1800" dirty="0"/>
          </a:p>
        </p:txBody>
      </p:sp>
      <p:sp>
        <p:nvSpPr>
          <p:cNvPr id="16389" name="Rectangle 7"/>
          <p:cNvSpPr/>
          <p:nvPr/>
        </p:nvSpPr>
        <p:spPr>
          <a:xfrm>
            <a:off x="5665470" y="260985"/>
            <a:ext cx="4103370" cy="6190615"/>
          </a:xfrm>
          <a:prstGeom prst="rect">
            <a:avLst/>
          </a:prstGeom>
          <a:solidFill>
            <a:schemeClr val="accent5"/>
          </a:solid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 </a:t>
            </a:r>
            <a:r>
              <a:rPr lang="zh-CN" altLang="en-US" sz="1600" b="1" dirty="0">
                <a:latin typeface="Times New Roman" panose="02020603050405020304" pitchFamily="18" charset="0"/>
                <a:cs typeface="Times New Roman" panose="02020603050405020304" pitchFamily="18" charset="0"/>
              </a:rPr>
              <a:t>货号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2. </a:t>
            </a:r>
            <a:r>
              <a:rPr lang="zh-CN" altLang="en-US" sz="1600" b="1" dirty="0">
                <a:latin typeface="Times New Roman" panose="02020603050405020304" pitchFamily="18" charset="0"/>
                <a:cs typeface="Times New Roman" panose="02020603050405020304" pitchFamily="18" charset="0"/>
              </a:rPr>
              <a:t>品名及规格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3. </a:t>
            </a:r>
            <a:r>
              <a:rPr lang="zh-CN" altLang="en-US" sz="1600" b="1" dirty="0">
                <a:latin typeface="Times New Roman" panose="02020603050405020304" pitchFamily="18" charset="0"/>
                <a:cs typeface="Times New Roman" panose="02020603050405020304" pitchFamily="18" charset="0"/>
              </a:rPr>
              <a:t>数量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4. </a:t>
            </a:r>
            <a:r>
              <a:rPr lang="zh-CN" altLang="en-US" sz="1600" b="1" dirty="0">
                <a:latin typeface="Times New Roman" panose="02020603050405020304" pitchFamily="18" charset="0"/>
                <a:cs typeface="Times New Roman" panose="02020603050405020304" pitchFamily="18" charset="0"/>
              </a:rPr>
              <a:t>单价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5. </a:t>
            </a:r>
            <a:r>
              <a:rPr lang="zh-CN" altLang="en-US" sz="1600" b="1" dirty="0">
                <a:latin typeface="Times New Roman" panose="02020603050405020304" pitchFamily="18" charset="0"/>
                <a:cs typeface="Times New Roman" panose="02020603050405020304" pitchFamily="18" charset="0"/>
              </a:rPr>
              <a:t>总值：</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6. </a:t>
            </a:r>
            <a:r>
              <a:rPr lang="zh-CN" altLang="en-US" sz="1600" b="1" dirty="0">
                <a:latin typeface="Times New Roman" panose="02020603050405020304" pitchFamily="18" charset="0"/>
                <a:cs typeface="Times New Roman" panose="02020603050405020304" pitchFamily="18" charset="0"/>
              </a:rPr>
              <a:t>生产国和制造厂家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7. </a:t>
            </a:r>
            <a:r>
              <a:rPr lang="zh-CN" altLang="en-US" sz="1600" b="1" dirty="0">
                <a:latin typeface="Times New Roman" panose="02020603050405020304" pitchFamily="18" charset="0"/>
                <a:cs typeface="Times New Roman" panose="02020603050405020304" pitchFamily="18" charset="0"/>
              </a:rPr>
              <a:t>包装：</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8. </a:t>
            </a:r>
            <a:r>
              <a:rPr lang="zh-CN" altLang="en-US" sz="1600" b="1" dirty="0">
                <a:latin typeface="Times New Roman" panose="02020603050405020304" pitchFamily="18" charset="0"/>
                <a:cs typeface="Times New Roman" panose="02020603050405020304" pitchFamily="18" charset="0"/>
              </a:rPr>
              <a:t>唛头：</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9. </a:t>
            </a:r>
            <a:r>
              <a:rPr lang="zh-CN" altLang="en-US" sz="1600" b="1" dirty="0">
                <a:latin typeface="Times New Roman" panose="02020603050405020304" pitchFamily="18" charset="0"/>
                <a:cs typeface="Times New Roman" panose="02020603050405020304" pitchFamily="18" charset="0"/>
              </a:rPr>
              <a:t>装运期限：</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10. </a:t>
            </a:r>
            <a:r>
              <a:rPr lang="zh-CN" altLang="en-US" sz="1600" b="1" dirty="0">
                <a:latin typeface="Times New Roman" panose="02020603050405020304" pitchFamily="18" charset="0"/>
                <a:cs typeface="Times New Roman" panose="02020603050405020304" pitchFamily="18" charset="0"/>
              </a:rPr>
              <a:t>装运口岸：</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11. </a:t>
            </a:r>
            <a:r>
              <a:rPr lang="zh-CN" altLang="en-US" sz="1600" b="1" dirty="0">
                <a:latin typeface="Times New Roman" panose="02020603050405020304" pitchFamily="18" charset="0"/>
                <a:cs typeface="Times New Roman" panose="02020603050405020304" pitchFamily="18" charset="0"/>
              </a:rPr>
              <a:t>目的口岸：</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12. </a:t>
            </a:r>
            <a:r>
              <a:rPr lang="zh-CN" altLang="en-US" sz="1600" b="1" dirty="0">
                <a:latin typeface="Times New Roman" panose="02020603050405020304" pitchFamily="18" charset="0"/>
                <a:cs typeface="Times New Roman" panose="02020603050405020304" pitchFamily="18" charset="0"/>
              </a:rPr>
              <a:t>保险：</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13. </a:t>
            </a:r>
            <a:r>
              <a:rPr lang="zh-CN" altLang="en-US" sz="1600" b="1" dirty="0">
                <a:latin typeface="Times New Roman" panose="02020603050405020304" pitchFamily="18" charset="0"/>
                <a:cs typeface="Times New Roman" panose="02020603050405020304" pitchFamily="18" charset="0"/>
              </a:rPr>
              <a:t>付款条件：</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14. </a:t>
            </a:r>
            <a:r>
              <a:rPr lang="zh-CN" altLang="en-US" sz="1600" b="1" dirty="0">
                <a:latin typeface="Times New Roman" panose="02020603050405020304" pitchFamily="18" charset="0"/>
                <a:cs typeface="Times New Roman" panose="02020603050405020304" pitchFamily="18" charset="0"/>
              </a:rPr>
              <a:t>单据：</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15. </a:t>
            </a:r>
            <a:r>
              <a:rPr lang="zh-CN" altLang="en-US" sz="1600" b="1" dirty="0">
                <a:latin typeface="Times New Roman" panose="02020603050405020304" pitchFamily="18" charset="0"/>
                <a:cs typeface="Times New Roman" panose="02020603050405020304" pitchFamily="18" charset="0"/>
              </a:rPr>
              <a:t>装运条款：</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16. </a:t>
            </a:r>
            <a:r>
              <a:rPr lang="zh-CN" altLang="en-US" sz="1600" b="1" dirty="0">
                <a:latin typeface="Times New Roman" panose="02020603050405020304" pitchFamily="18" charset="0"/>
                <a:cs typeface="Times New Roman" panose="02020603050405020304" pitchFamily="18" charset="0"/>
              </a:rPr>
              <a:t>品质与数量、重量的异议与索赔：</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17. </a:t>
            </a:r>
            <a:r>
              <a:rPr lang="zh-CN" altLang="en-US" sz="1600" b="1" dirty="0">
                <a:latin typeface="Times New Roman" panose="02020603050405020304" pitchFamily="18" charset="0"/>
                <a:cs typeface="Times New Roman" panose="02020603050405020304" pitchFamily="18" charset="0"/>
              </a:rPr>
              <a:t>人力不可抗拒因素： </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18. </a:t>
            </a:r>
            <a:r>
              <a:rPr lang="zh-CN" altLang="en-US" sz="1600" b="1" dirty="0">
                <a:latin typeface="Times New Roman" panose="02020603050405020304" pitchFamily="18" charset="0"/>
                <a:cs typeface="Times New Roman" panose="02020603050405020304" pitchFamily="18" charset="0"/>
              </a:rPr>
              <a:t>仲裁：</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en-US" altLang="zh-CN" sz="1600" b="1" dirty="0">
                <a:latin typeface="Times New Roman" panose="02020603050405020304" pitchFamily="18" charset="0"/>
                <a:cs typeface="Times New Roman" panose="02020603050405020304" pitchFamily="18" charset="0"/>
              </a:rPr>
              <a:t>19. </a:t>
            </a:r>
            <a:r>
              <a:rPr lang="zh-CN" altLang="en-US" sz="1600" b="1" dirty="0">
                <a:latin typeface="Times New Roman" panose="02020603050405020304" pitchFamily="18" charset="0"/>
                <a:cs typeface="Times New Roman" panose="02020603050405020304" pitchFamily="18" charset="0"/>
              </a:rPr>
              <a:t>备注：</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zh-CN" altLang="en-US" sz="1600" b="1" dirty="0">
                <a:latin typeface="Times New Roman" panose="02020603050405020304" pitchFamily="18" charset="0"/>
                <a:cs typeface="Times New Roman" panose="02020603050405020304" pitchFamily="18" charset="0"/>
              </a:rPr>
              <a:t>卖方：　　　　　　　买方：</a:t>
            </a:r>
            <a:endParaRPr lang="zh-CN" altLang="en-US" sz="1600" b="1" dirty="0">
              <a:latin typeface="Times New Roman" panose="02020603050405020304" pitchFamily="18" charset="0"/>
              <a:cs typeface="Times New Roman" panose="02020603050405020304" pitchFamily="18" charset="0"/>
            </a:endParaRPr>
          </a:p>
          <a:p>
            <a:pPr marL="361950" lvl="0" indent="-361950" eaLnBrk="1" hangingPunct="1">
              <a:buNone/>
            </a:pPr>
            <a:r>
              <a:rPr lang="zh-CN" altLang="en-US" sz="1600" b="1" dirty="0">
                <a:latin typeface="Times New Roman" panose="02020603050405020304" pitchFamily="18" charset="0"/>
                <a:cs typeface="Times New Roman" panose="02020603050405020304" pitchFamily="18" charset="0"/>
              </a:rPr>
              <a:t>签字：　　　　　　　签字：</a:t>
            </a:r>
            <a:endParaRPr lang="zh-CN" altLang="en-US" sz="1600" b="1"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a:xfrm>
            <a:off x="2495550" y="333375"/>
            <a:ext cx="8172450" cy="1143000"/>
          </a:xfrm>
        </p:spPr>
        <p:txBody>
          <a:bodyPr vert="horz" wrap="square" lIns="91440" tIns="45720" rIns="91440" bIns="45720" anchor="b" anchorCtr="0"/>
          <a:p>
            <a:pPr eaLnBrk="1" hangingPunct="1"/>
            <a:r>
              <a:rPr lang="en-US" altLang="zh-CN" b="1" dirty="0"/>
              <a:t>Task II  </a:t>
            </a:r>
            <a:r>
              <a:rPr lang="zh-CN" altLang="en-US" b="1" dirty="0"/>
              <a:t>请将下列短语翻译成汉语。</a:t>
            </a:r>
            <a:endParaRPr lang="zh-CN" altLang="en-US" b="1" dirty="0"/>
          </a:p>
        </p:txBody>
      </p:sp>
      <p:sp>
        <p:nvSpPr>
          <p:cNvPr id="17411" name="Rectangle 3"/>
          <p:cNvSpPr>
            <a:spLocks noGrp="1"/>
          </p:cNvSpPr>
          <p:nvPr>
            <p:ph idx="1"/>
          </p:nvPr>
        </p:nvSpPr>
        <p:spPr>
          <a:xfrm>
            <a:off x="1271905" y="1557020"/>
            <a:ext cx="5022215" cy="4194175"/>
          </a:xfrm>
        </p:spPr>
        <p:txBody>
          <a:bodyPr vert="horz" wrap="square" lIns="91440" tIns="45720" rIns="91440" bIns="45720" anchor="t" anchorCtr="0"/>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1. acceptor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承兑人</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2. document against payment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付款交单</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3. terms and conditions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条款</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4. hereinafter referred to as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以下称</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5. international trade contract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国际贸易合同</a:t>
            </a:r>
            <a:endParaRPr lang="zh-CN" altLang="en-US" sz="2000" b="1" dirty="0">
              <a:solidFill>
                <a:srgbClr val="990099"/>
              </a:solidFill>
              <a:latin typeface="Times New Roman" panose="02020603050405020304" pitchFamily="18" charset="0"/>
              <a:cs typeface="Times New Roman" panose="02020603050405020304" pitchFamily="18" charset="0"/>
            </a:endParaRPr>
          </a:p>
        </p:txBody>
      </p:sp>
      <p:sp>
        <p:nvSpPr>
          <p:cNvPr id="18434" name="Rectangle 3"/>
          <p:cNvSpPr>
            <a:spLocks noGrp="1"/>
          </p:cNvSpPr>
          <p:nvPr/>
        </p:nvSpPr>
        <p:spPr>
          <a:xfrm>
            <a:off x="5664200" y="1557020"/>
            <a:ext cx="6463030" cy="463169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6. in witness whereof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以此为证</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7. in accordance with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依照，根据</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8. principal place of business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主营业地</a:t>
            </a:r>
            <a:r>
              <a:rPr lang="zh-CN" altLang="en-US" sz="2000" b="1" dirty="0">
                <a:latin typeface="Times New Roman" panose="02020603050405020304" pitchFamily="18" charset="0"/>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9. the above-mentioned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上述的，前述的</a:t>
            </a:r>
            <a:r>
              <a:rPr lang="zh-CN" altLang="en-US" sz="2000" b="1" dirty="0">
                <a:latin typeface="Times New Roman" panose="02020603050405020304" pitchFamily="18" charset="0"/>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10. to execute/fulfill a contract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执行合同 	</a:t>
            </a:r>
            <a:r>
              <a:rPr lang="zh-CN" altLang="en-US" sz="2000" b="1" dirty="0">
                <a:latin typeface="Times New Roman" panose="02020603050405020304" pitchFamily="18" charset="0"/>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2000" b="1" dirty="0">
              <a:solidFill>
                <a:schemeClr val="hlink"/>
              </a:solidFill>
              <a:latin typeface="Times New Roman" panose="02020603050405020304" pitchFamily="18" charset="0"/>
              <a:cs typeface="Times New Roman" panose="02020603050405020304" pitchFamily="18" charset="0"/>
            </a:endParaRPr>
          </a:p>
          <a:p>
            <a:pPr eaLnBrk="1" hangingPunct="1">
              <a:lnSpc>
                <a:spcPct val="120000"/>
              </a:lnSpc>
              <a:buNone/>
            </a:pPr>
            <a:endParaRPr lang="zh-CN" altLang="en-US" sz="2000" b="1" dirty="0">
              <a:solidFill>
                <a:schemeClr val="hlink"/>
              </a:solidFill>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b="1" dirty="0">
                <a:latin typeface="Times New Roman" panose="02020603050405020304" pitchFamily="18" charset="0"/>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a:xfrm>
            <a:off x="2495550" y="333375"/>
            <a:ext cx="8172450" cy="1143000"/>
          </a:xfrm>
        </p:spPr>
        <p:txBody>
          <a:bodyPr vert="horz" wrap="square" lIns="91440" tIns="45720" rIns="91440" bIns="45720" anchor="b" anchorCtr="0"/>
          <a:p>
            <a:pPr eaLnBrk="1" hangingPunct="1"/>
            <a:r>
              <a:rPr lang="en-US" altLang="zh-CN" b="1" dirty="0"/>
              <a:t>Task III  </a:t>
            </a:r>
            <a:r>
              <a:rPr lang="zh-CN" altLang="en-US" b="1" dirty="0"/>
              <a:t>请翻译下列句子。</a:t>
            </a:r>
            <a:endParaRPr lang="zh-CN" altLang="en-US" b="1" dirty="0"/>
          </a:p>
        </p:txBody>
      </p:sp>
      <p:sp>
        <p:nvSpPr>
          <p:cNvPr id="19459" name="Rectangle 3"/>
          <p:cNvSpPr>
            <a:spLocks noGrp="1"/>
          </p:cNvSpPr>
          <p:nvPr>
            <p:ph idx="1"/>
          </p:nvPr>
        </p:nvSpPr>
        <p:spPr>
          <a:xfrm>
            <a:off x="1919605" y="1560830"/>
            <a:ext cx="9580880" cy="4117975"/>
          </a:xfrm>
        </p:spPr>
        <p:txBody>
          <a:bodyPr vert="horz" wrap="square" lIns="91440" tIns="45720" rIns="91440" bIns="45720" anchor="t" anchorCtr="0"/>
          <a:p>
            <a:pPr eaLnBrk="1" hangingPunct="1">
              <a:lnSpc>
                <a:spcPct val="140000"/>
              </a:lnSpc>
            </a:pPr>
            <a:r>
              <a:rPr lang="en-US" altLang="zh-CN" sz="2000" b="1" dirty="0">
                <a:solidFill>
                  <a:srgbClr val="663300"/>
                </a:solidFill>
                <a:latin typeface="Times New Roman" panose="02020603050405020304" pitchFamily="18" charset="0"/>
              </a:rPr>
              <a:t>1. The contract is made out in English and Chinese languages in quadruplicate, both texts being equally authentic, and each Party shall hold two copies of each text.</a:t>
            </a:r>
            <a:endParaRPr lang="en-US" altLang="zh-CN" sz="2000" b="1" dirty="0">
              <a:solidFill>
                <a:srgbClr val="663300"/>
              </a:solidFill>
              <a:latin typeface="Times New Roman" panose="02020603050405020304" pitchFamily="18" charset="0"/>
            </a:endParaRPr>
          </a:p>
          <a:p>
            <a:pPr eaLnBrk="1" hangingPunct="1">
              <a:lnSpc>
                <a:spcPct val="140000"/>
              </a:lnSpc>
            </a:pPr>
            <a:r>
              <a:rPr lang="zh-CN" altLang="en-US" sz="2000" b="1" dirty="0">
                <a:solidFill>
                  <a:srgbClr val="990099"/>
                </a:solidFill>
              </a:rPr>
              <a:t>本合同用英文和中文两种文字写成，一式四份。双方执英文本和中文本一式两份，两种文字具有同等效力。</a:t>
            </a:r>
            <a:endParaRPr lang="zh-CN" altLang="en-US" sz="2000" b="1" dirty="0">
              <a:solidFill>
                <a:srgbClr val="990099"/>
              </a:solidFill>
            </a:endParaRPr>
          </a:p>
          <a:p>
            <a:pPr eaLnBrk="1" hangingPunct="1">
              <a:lnSpc>
                <a:spcPct val="140000"/>
              </a:lnSpc>
            </a:pPr>
            <a:r>
              <a:rPr lang="en-US" altLang="zh-CN" sz="2000" b="1" dirty="0">
                <a:solidFill>
                  <a:srgbClr val="663300"/>
                </a:solidFill>
                <a:latin typeface="Times New Roman" panose="02020603050405020304" pitchFamily="18" charset="0"/>
              </a:rPr>
              <a:t>2. In no event shall the Seller be liable for lost profits, delay, injury to goodwill or any special or consequential damages howsoever any of the same are caused.</a:t>
            </a:r>
            <a:endParaRPr lang="en-US" altLang="zh-CN" sz="2000" b="1" dirty="0">
              <a:solidFill>
                <a:srgbClr val="663300"/>
              </a:solidFill>
              <a:latin typeface="Times New Roman" panose="02020603050405020304" pitchFamily="18" charset="0"/>
            </a:endParaRPr>
          </a:p>
          <a:p>
            <a:pPr eaLnBrk="1" hangingPunct="1">
              <a:lnSpc>
                <a:spcPct val="140000"/>
              </a:lnSpc>
            </a:pPr>
            <a:r>
              <a:rPr lang="zh-CN" altLang="en-US" sz="2000" b="1" dirty="0">
                <a:solidFill>
                  <a:srgbClr val="990099"/>
                </a:solidFill>
              </a:rPr>
              <a:t>对于利益损失、延误、商誉损失或任何特别或间接的损害赔偿，不论何种原因引起，卖方概不承担责任。 </a:t>
            </a:r>
            <a:endParaRPr lang="zh-CN" altLang="en-US" sz="2000" b="1" dirty="0">
              <a:solidFill>
                <a:srgbClr val="990099"/>
              </a:solidFill>
            </a:endParaRPr>
          </a:p>
          <a:p>
            <a:pPr eaLnBrk="1" hangingPunct="1"/>
            <a:endParaRPr lang="zh-CN" altLang="en-US" sz="2000" b="1" dirty="0">
              <a:solidFill>
                <a:srgbClr val="990099"/>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3"/>
          <p:cNvSpPr>
            <a:spLocks noGrp="1"/>
          </p:cNvSpPr>
          <p:nvPr>
            <p:ph idx="1"/>
          </p:nvPr>
        </p:nvSpPr>
        <p:spPr>
          <a:xfrm>
            <a:off x="1847850" y="1628775"/>
            <a:ext cx="9702800" cy="4114800"/>
          </a:xfrm>
        </p:spPr>
        <p:txBody>
          <a:bodyPr vert="horz" wrap="square" lIns="91440" tIns="45720" rIns="91440" bIns="45720" anchor="t" anchorCtr="0"/>
          <a:p>
            <a:pPr eaLnBrk="1" hangingPunct="1">
              <a:lnSpc>
                <a:spcPct val="130000"/>
              </a:lnSpc>
            </a:pPr>
            <a:r>
              <a:rPr lang="en-US" altLang="zh-CN" sz="2000" b="1" dirty="0">
                <a:solidFill>
                  <a:srgbClr val="663300"/>
                </a:solidFill>
                <a:latin typeface="Times New Roman" panose="02020603050405020304" pitchFamily="18" charset="0"/>
                <a:cs typeface="Times New Roman" panose="02020603050405020304" pitchFamily="18" charset="0"/>
              </a:rPr>
              <a:t>3.The Buyer hereby orders from the Seller the undermentioned goods subject to the following conditions.</a:t>
            </a:r>
            <a:endParaRPr lang="en-US" altLang="zh-CN" sz="2000" b="1" dirty="0">
              <a:solidFill>
                <a:srgbClr val="663300"/>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000" b="1" dirty="0">
                <a:solidFill>
                  <a:srgbClr val="990099"/>
                </a:solidFill>
                <a:latin typeface="Times New Roman" panose="02020603050405020304" pitchFamily="18" charset="0"/>
                <a:cs typeface="Times New Roman" panose="02020603050405020304" pitchFamily="18" charset="0"/>
              </a:rPr>
              <a:t>买方向卖方订购下列商品，条件如下。</a:t>
            </a:r>
            <a:r>
              <a:rPr lang="zh-CN" altLang="en-US" sz="1400" dirty="0">
                <a:latin typeface="Times New Roman" panose="02020603050405020304" pitchFamily="18" charset="0"/>
                <a:cs typeface="Times New Roman" panose="02020603050405020304" pitchFamily="18" charset="0"/>
              </a:rPr>
              <a:t> </a:t>
            </a:r>
            <a:endParaRPr lang="zh-CN" altLang="en-US" sz="1400" b="1"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b="1" dirty="0">
                <a:solidFill>
                  <a:srgbClr val="663300"/>
                </a:solidFill>
                <a:latin typeface="Times New Roman" panose="02020603050405020304" pitchFamily="18" charset="0"/>
                <a:cs typeface="Times New Roman" panose="02020603050405020304" pitchFamily="18" charset="0"/>
              </a:rPr>
              <a:t>4. For purpose of this, Capital Account shall be adjusted hypothetically as provided for in Section 4.6 herein.</a:t>
            </a:r>
            <a:endParaRPr lang="en-US" altLang="zh-CN" sz="2000" b="1" dirty="0">
              <a:solidFill>
                <a:srgbClr val="663300"/>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000" b="1" dirty="0">
                <a:solidFill>
                  <a:srgbClr val="990099"/>
                </a:solidFill>
                <a:latin typeface="Times New Roman" panose="02020603050405020304" pitchFamily="18" charset="0"/>
                <a:cs typeface="Times New Roman" panose="02020603050405020304" pitchFamily="18" charset="0"/>
              </a:rPr>
              <a:t>基于此，应依照本合同第四条第六款调整资金账户。</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30000"/>
              </a:lnSpc>
            </a:pPr>
            <a:r>
              <a:rPr lang="en-US" altLang="zh-CN" sz="2000" b="1" dirty="0">
                <a:solidFill>
                  <a:srgbClr val="663300"/>
                </a:solidFill>
                <a:latin typeface="Times New Roman" panose="02020603050405020304" pitchFamily="18" charset="0"/>
                <a:cs typeface="Times New Roman" panose="02020603050405020304" pitchFamily="18" charset="0"/>
              </a:rPr>
              <a:t>5. Party B shall ship the goods within one month of the date of signing this Contract, i.e. not later than December 15.</a:t>
            </a:r>
            <a:endParaRPr lang="en-US" altLang="zh-CN" sz="2000" b="1" dirty="0">
              <a:solidFill>
                <a:srgbClr val="663300"/>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000" b="1" dirty="0">
                <a:solidFill>
                  <a:srgbClr val="990099"/>
                </a:solidFill>
                <a:latin typeface="Times New Roman" panose="02020603050405020304" pitchFamily="18" charset="0"/>
                <a:cs typeface="Times New Roman" panose="02020603050405020304" pitchFamily="18" charset="0"/>
              </a:rPr>
              <a:t>本合同签字之日</a:t>
            </a:r>
            <a:r>
              <a:rPr lang="en-US" altLang="zh-CN" sz="2000" b="1" dirty="0">
                <a:solidFill>
                  <a:srgbClr val="990099"/>
                </a:solidFill>
                <a:latin typeface="Times New Roman" panose="02020603050405020304" pitchFamily="18" charset="0"/>
                <a:cs typeface="Times New Roman" panose="02020603050405020304" pitchFamily="18" charset="0"/>
              </a:rPr>
              <a:t>1</a:t>
            </a:r>
            <a:r>
              <a:rPr lang="zh-CN" altLang="en-US" sz="2000" b="1" dirty="0">
                <a:solidFill>
                  <a:srgbClr val="990099"/>
                </a:solidFill>
                <a:latin typeface="Times New Roman" panose="02020603050405020304" pitchFamily="18" charset="0"/>
                <a:cs typeface="Times New Roman" panose="02020603050405020304" pitchFamily="18" charset="0"/>
              </a:rPr>
              <a:t>个月内，即不迟于</a:t>
            </a:r>
            <a:r>
              <a:rPr lang="en-US" altLang="zh-CN" sz="2000" b="1" dirty="0">
                <a:solidFill>
                  <a:srgbClr val="990099"/>
                </a:solidFill>
                <a:latin typeface="Times New Roman" panose="02020603050405020304" pitchFamily="18" charset="0"/>
                <a:cs typeface="Times New Roman" panose="02020603050405020304" pitchFamily="18" charset="0"/>
              </a:rPr>
              <a:t>12</a:t>
            </a:r>
            <a:r>
              <a:rPr lang="zh-CN" altLang="en-US" sz="2000" b="1" dirty="0">
                <a:solidFill>
                  <a:srgbClr val="990099"/>
                </a:solidFill>
                <a:latin typeface="Times New Roman" panose="02020603050405020304" pitchFamily="18" charset="0"/>
                <a:cs typeface="Times New Roman" panose="02020603050405020304" pitchFamily="18" charset="0"/>
              </a:rPr>
              <a:t>月</a:t>
            </a:r>
            <a:r>
              <a:rPr lang="en-US" altLang="zh-CN" sz="2000" b="1" dirty="0">
                <a:solidFill>
                  <a:srgbClr val="990099"/>
                </a:solidFill>
                <a:latin typeface="Times New Roman" panose="02020603050405020304" pitchFamily="18" charset="0"/>
                <a:cs typeface="Times New Roman" panose="02020603050405020304" pitchFamily="18" charset="0"/>
              </a:rPr>
              <a:t>15</a:t>
            </a:r>
            <a:r>
              <a:rPr lang="zh-CN" altLang="en-US" sz="2000" b="1" dirty="0">
                <a:solidFill>
                  <a:srgbClr val="990099"/>
                </a:solidFill>
                <a:latin typeface="Times New Roman" panose="02020603050405020304" pitchFamily="18" charset="0"/>
                <a:cs typeface="Times New Roman" panose="02020603050405020304" pitchFamily="18" charset="0"/>
              </a:rPr>
              <a:t>日，乙方须将货物装船。</a:t>
            </a:r>
            <a:endParaRPr lang="zh-CN" altLang="en-US" sz="2000" b="1"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a:xfrm>
            <a:off x="2424113" y="301625"/>
            <a:ext cx="7704137" cy="1143000"/>
          </a:xfrm>
        </p:spPr>
        <p:txBody>
          <a:bodyPr vert="horz" wrap="square" lIns="91440" tIns="45720" rIns="91440" bIns="45720" anchor="b" anchorCtr="0"/>
          <a:p>
            <a:pPr eaLnBrk="1" hangingPunct="1"/>
            <a:r>
              <a:rPr lang="en-US" altLang="zh-CN" sz="3200" b="1" dirty="0"/>
              <a:t>§ PART THREE  </a:t>
            </a:r>
            <a:r>
              <a:rPr lang="zh-CN" altLang="en-US" sz="3200" b="1" dirty="0"/>
              <a:t>国际商务合同的语言特点与翻译技巧 </a:t>
            </a:r>
            <a:endParaRPr lang="zh-CN" altLang="en-US" sz="3200" b="1" dirty="0"/>
          </a:p>
        </p:txBody>
      </p:sp>
      <p:sp>
        <p:nvSpPr>
          <p:cNvPr id="21507" name="Rectangle 3"/>
          <p:cNvSpPr>
            <a:spLocks noGrp="1"/>
          </p:cNvSpPr>
          <p:nvPr>
            <p:ph idx="1"/>
          </p:nvPr>
        </p:nvSpPr>
        <p:spPr>
          <a:xfrm>
            <a:off x="1774825" y="2421255"/>
            <a:ext cx="9533890" cy="3673475"/>
          </a:xfrm>
        </p:spPr>
        <p:txBody>
          <a:bodyPr vert="horz" wrap="square" lIns="91440" tIns="45720" rIns="91440" bIns="45720" anchor="t" anchorCtr="0"/>
          <a:p>
            <a:pPr eaLnBrk="1" hangingPunct="1">
              <a:lnSpc>
                <a:spcPct val="140000"/>
              </a:lnSpc>
              <a:buNone/>
            </a:pPr>
            <a:r>
              <a:rPr lang="en-US" altLang="zh-CN" sz="2000" b="1" dirty="0">
                <a:latin typeface="Arial" panose="020B0604020202020204" pitchFamily="34" charset="0"/>
              </a:rPr>
              <a:t>	</a:t>
            </a:r>
            <a:r>
              <a:rPr lang="zh-CN" altLang="en-US" sz="2000" b="1" dirty="0">
                <a:latin typeface="Arial" panose="020B0604020202020204" pitchFamily="34" charset="0"/>
              </a:rPr>
              <a:t>［例</a:t>
            </a:r>
            <a:r>
              <a:rPr lang="en-US" altLang="zh-CN" sz="2000" b="1" dirty="0">
                <a:latin typeface="Arial" panose="020B0604020202020204" pitchFamily="34" charset="0"/>
              </a:rPr>
              <a:t>1</a:t>
            </a:r>
            <a:r>
              <a:rPr lang="zh-CN" altLang="en-US" sz="2000" b="1" dirty="0">
                <a:latin typeface="Arial" panose="020B0604020202020204" pitchFamily="34" charset="0"/>
              </a:rPr>
              <a:t>］</a:t>
            </a:r>
            <a:endParaRPr lang="zh-CN" altLang="en-US" sz="2000" b="1" dirty="0">
              <a:latin typeface="Arial" panose="020B0604020202020204" pitchFamily="34" charset="0"/>
            </a:endParaRPr>
          </a:p>
          <a:p>
            <a:pPr eaLnBrk="1" hangingPunct="1">
              <a:lnSpc>
                <a:spcPct val="140000"/>
              </a:lnSpc>
              <a:buNone/>
            </a:pPr>
            <a:r>
              <a:rPr lang="zh-CN" altLang="en-US" sz="2000" b="1" dirty="0">
                <a:latin typeface="Arial" panose="020B0604020202020204" pitchFamily="34" charset="0"/>
              </a:rPr>
              <a:t>    </a:t>
            </a:r>
            <a:r>
              <a:rPr lang="en-US" altLang="zh-CN" sz="2000" b="1" i="1" dirty="0">
                <a:latin typeface="Times New Roman" panose="02020603050405020304" pitchFamily="18" charset="0"/>
              </a:rPr>
              <a:t>This Contract is made and concluded on __________, (date) __________, (year), by and between ___________ (hereinafter called Party A) on the one hand and __________ (hereinafter called Party B) on the other hand.</a:t>
            </a:r>
            <a:endParaRPr lang="en-US" altLang="zh-CN" sz="2000" b="1" i="1" dirty="0">
              <a:latin typeface="Times New Roman" panose="02020603050405020304" pitchFamily="18" charset="0"/>
            </a:endParaRPr>
          </a:p>
          <a:p>
            <a:pPr eaLnBrk="1" hangingPunct="1">
              <a:lnSpc>
                <a:spcPct val="140000"/>
              </a:lnSpc>
              <a:buNone/>
            </a:pPr>
            <a:r>
              <a:rPr lang="en-US" altLang="zh-CN" sz="2400" b="1" dirty="0"/>
              <a:t> </a:t>
            </a:r>
            <a:r>
              <a:rPr lang="zh-CN" altLang="en-US" sz="2000" b="1" dirty="0"/>
              <a:t>本合同于</a:t>
            </a:r>
            <a:r>
              <a:rPr lang="en-US" altLang="zh-CN" sz="2000" b="1" dirty="0"/>
              <a:t>_________ </a:t>
            </a:r>
            <a:r>
              <a:rPr lang="zh-CN" altLang="en-US" sz="2000" b="1" dirty="0"/>
              <a:t>年 </a:t>
            </a:r>
            <a:r>
              <a:rPr lang="en-US" altLang="zh-CN" sz="2000" b="1" dirty="0"/>
              <a:t>_________ </a:t>
            </a:r>
            <a:r>
              <a:rPr lang="zh-CN" altLang="en-US" sz="2000" b="1" dirty="0"/>
              <a:t>月 </a:t>
            </a:r>
            <a:r>
              <a:rPr lang="en-US" altLang="zh-CN" sz="2000" b="1" dirty="0"/>
              <a:t>_________ </a:t>
            </a:r>
            <a:r>
              <a:rPr lang="zh-CN" altLang="en-US" sz="2000" b="1" dirty="0"/>
              <a:t>日 由 </a:t>
            </a:r>
            <a:r>
              <a:rPr lang="en-US" altLang="zh-CN" sz="2000" b="1" dirty="0"/>
              <a:t>_________ </a:t>
            </a:r>
            <a:r>
              <a:rPr lang="zh-CN" altLang="en-US" sz="2000" b="1" dirty="0"/>
              <a:t>（以下简称甲方）为一方，与 </a:t>
            </a:r>
            <a:r>
              <a:rPr lang="en-US" altLang="zh-CN" sz="2000" b="1" dirty="0"/>
              <a:t>_________ </a:t>
            </a:r>
            <a:r>
              <a:rPr lang="zh-CN" altLang="en-US" sz="2000" b="1" dirty="0"/>
              <a:t>（以下简称乙方）为另一方签订。</a:t>
            </a:r>
            <a:endParaRPr lang="zh-CN" altLang="en-US" sz="2000" b="1" dirty="0">
              <a:latin typeface="Arial" panose="020B0604020202020204" pitchFamily="34" charset="0"/>
            </a:endParaRPr>
          </a:p>
          <a:p>
            <a:pPr eaLnBrk="1" hangingPunct="1">
              <a:lnSpc>
                <a:spcPct val="140000"/>
              </a:lnSpc>
              <a:buNone/>
            </a:pPr>
            <a:r>
              <a:rPr lang="zh-CN" altLang="en-US" sz="2000" b="1" dirty="0">
                <a:latin typeface="Arial" panose="020B0604020202020204" pitchFamily="34" charset="0"/>
              </a:rPr>
              <a:t>	</a:t>
            </a:r>
            <a:endParaRPr lang="zh-CN" altLang="en-US" sz="2000" b="1" dirty="0">
              <a:latin typeface="Arial" panose="020B0604020202020204" pitchFamily="34" charset="0"/>
            </a:endParaRPr>
          </a:p>
        </p:txBody>
      </p:sp>
      <p:sp>
        <p:nvSpPr>
          <p:cNvPr id="162820" name="Text Box 4"/>
          <p:cNvSpPr txBox="1"/>
          <p:nvPr/>
        </p:nvSpPr>
        <p:spPr>
          <a:xfrm>
            <a:off x="1885315" y="1700530"/>
            <a:ext cx="9509125" cy="52197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400" b="1" dirty="0">
                <a:solidFill>
                  <a:srgbClr val="990099"/>
                </a:solidFill>
                <a:latin typeface="Arial" panose="020B0604020202020204" pitchFamily="34" charset="0"/>
              </a:rPr>
              <a:t>Task I  </a:t>
            </a:r>
            <a:r>
              <a:rPr lang="zh-CN" altLang="en-US" sz="2400" b="1" dirty="0">
                <a:solidFill>
                  <a:srgbClr val="990099"/>
                </a:solidFill>
              </a:rPr>
              <a:t>请阅读和翻译英文合同条款，并说明商务合同的语言特征</a:t>
            </a:r>
            <a:r>
              <a:rPr lang="zh-CN" altLang="en-US" sz="2800" b="1" dirty="0">
                <a:solidFill>
                  <a:srgbClr val="990099"/>
                </a:solidFill>
              </a:rPr>
              <a:t>。</a:t>
            </a:r>
            <a:endParaRPr lang="zh-CN" altLang="en-US" sz="2800" b="1" dirty="0">
              <a:solidFill>
                <a:srgbClr val="9900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2820"/>
                                        </p:tgtEl>
                                        <p:attrNameLst>
                                          <p:attrName>style.visibility</p:attrName>
                                        </p:attrNameLst>
                                      </p:cBhvr>
                                      <p:to>
                                        <p:strVal val="visible"/>
                                      </p:to>
                                    </p:set>
                                    <p:animEffect transition="in" filter="checkerboard(across)">
                                      <p:cBhvr>
                                        <p:cTn id="7" dur="500"/>
                                        <p:tgtEl>
                                          <p:spTgt spid="162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1775460" y="836930"/>
            <a:ext cx="9885680" cy="5201920"/>
          </a:xfrm>
        </p:spPr>
        <p:txBody>
          <a:bodyPr vert="horz" wrap="square" lIns="91440" tIns="45720" rIns="91440" bIns="45720" anchor="t" anchorCtr="0"/>
          <a:p>
            <a:pPr eaLnBrk="1" hangingPunct="1">
              <a:lnSpc>
                <a:spcPct val="140000"/>
              </a:lnSpc>
            </a:pPr>
            <a:r>
              <a:rPr lang="zh-CN" altLang="en-US" sz="2800" b="1" dirty="0">
                <a:latin typeface="Arial" panose="020B0604020202020204" pitchFamily="34" charset="0"/>
              </a:rPr>
              <a:t>［例</a:t>
            </a:r>
            <a:r>
              <a:rPr lang="en-US" altLang="zh-CN" sz="2800" b="1" dirty="0">
                <a:latin typeface="Arial" panose="020B0604020202020204" pitchFamily="34" charset="0"/>
              </a:rPr>
              <a:t>2</a:t>
            </a:r>
            <a:r>
              <a:rPr lang="zh-CN" altLang="en-US" sz="2800" b="1" dirty="0">
                <a:latin typeface="Arial" panose="020B0604020202020204" pitchFamily="34" charset="0"/>
              </a:rPr>
              <a:t>］</a:t>
            </a:r>
            <a:endParaRPr lang="zh-CN" altLang="en-US" sz="2800" b="1" dirty="0">
              <a:latin typeface="Arial" panose="020B0604020202020204" pitchFamily="34" charset="0"/>
            </a:endParaRPr>
          </a:p>
          <a:p>
            <a:pPr eaLnBrk="1" hangingPunct="1">
              <a:lnSpc>
                <a:spcPct val="140000"/>
              </a:lnSpc>
            </a:pPr>
            <a:r>
              <a:rPr lang="en-US" altLang="zh-CN" sz="2000" b="1" i="1" dirty="0">
                <a:latin typeface="Times New Roman" panose="02020603050405020304" pitchFamily="18" charset="0"/>
              </a:rPr>
              <a:t>This contract, made and entered into in ___________ (place of signature) the (this/on), __________, (date) __________, (year) by and between ___________ (name of one party), a corporation duly organize and existing under the laws of _________ (name of country) with its domicile at __________ (address) (hereinafter called Party A), and _____________ (name of the other party), a company incorporated and existing under the laws of _________ (name of country) with its domicile at __________ (address) (hereinafter called Party B).</a:t>
            </a:r>
            <a:endParaRPr lang="en-US" altLang="zh-CN" sz="2000" b="1" i="1" dirty="0">
              <a:latin typeface="Times New Roman" panose="02020603050405020304" pitchFamily="18" charset="0"/>
            </a:endParaRPr>
          </a:p>
          <a:p>
            <a:pPr eaLnBrk="1" hangingPunct="1">
              <a:lnSpc>
                <a:spcPct val="140000"/>
              </a:lnSpc>
            </a:pPr>
            <a:r>
              <a:rPr lang="zh-CN" altLang="en-US" sz="1600" b="1" dirty="0"/>
              <a:t>本合同于</a:t>
            </a:r>
            <a:r>
              <a:rPr lang="en-US" altLang="zh-CN" sz="1600" b="1" dirty="0"/>
              <a:t>_________ </a:t>
            </a:r>
            <a:r>
              <a:rPr lang="zh-CN" altLang="en-US" sz="1600" b="1" dirty="0"/>
              <a:t>年 </a:t>
            </a:r>
            <a:r>
              <a:rPr lang="en-US" altLang="zh-CN" sz="1600" b="1" dirty="0"/>
              <a:t>_________ </a:t>
            </a:r>
            <a:r>
              <a:rPr lang="zh-CN" altLang="en-US" sz="1600" b="1" dirty="0"/>
              <a:t>月 </a:t>
            </a:r>
            <a:r>
              <a:rPr lang="en-US" altLang="zh-CN" sz="1600" b="1" dirty="0"/>
              <a:t>_________ </a:t>
            </a:r>
            <a:r>
              <a:rPr lang="zh-CN" altLang="en-US" sz="1600" b="1" dirty="0"/>
              <a:t>日在</a:t>
            </a:r>
            <a:r>
              <a:rPr lang="en-US" altLang="zh-CN" sz="1600" b="1" dirty="0"/>
              <a:t>_________</a:t>
            </a:r>
            <a:r>
              <a:rPr lang="zh-CN" altLang="en-US" sz="1600" b="1" dirty="0"/>
              <a:t>（签约地点）依</a:t>
            </a:r>
            <a:r>
              <a:rPr lang="en-US" altLang="zh-CN" sz="1600" b="1" dirty="0"/>
              <a:t>_________</a:t>
            </a:r>
            <a:r>
              <a:rPr lang="zh-CN" altLang="en-US" sz="1600" b="1" dirty="0"/>
              <a:t>（国家名称）法律成立的、营业地点在</a:t>
            </a:r>
            <a:r>
              <a:rPr lang="en-US" altLang="zh-CN" sz="1600" b="1" dirty="0"/>
              <a:t>_________</a:t>
            </a:r>
            <a:r>
              <a:rPr lang="zh-CN" altLang="en-US" sz="1600" b="1" dirty="0"/>
              <a:t>（公司地址）的公司（以下简称甲方）和按</a:t>
            </a:r>
            <a:r>
              <a:rPr lang="en-US" altLang="zh-CN" sz="1600" b="1" dirty="0"/>
              <a:t>_________</a:t>
            </a:r>
            <a:r>
              <a:rPr lang="zh-CN" altLang="en-US" sz="1600" b="1" dirty="0"/>
              <a:t>（国家名称）法律注册成立、营业地点在（公司地址）的公司（以下简称乙方）共同签订</a:t>
            </a:r>
            <a:r>
              <a:rPr lang="zh-CN" altLang="en-US" sz="2000" b="1" dirty="0"/>
              <a:t>。</a:t>
            </a:r>
            <a:r>
              <a:rPr lang="zh-CN" altLang="en-US" sz="2000" dirty="0"/>
              <a:t> </a:t>
            </a:r>
            <a:endParaRPr lang="zh-CN" altLang="en-US" sz="20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Picture 4" descr="gaoxia1204200731210153416367"/>
          <p:cNvPicPr>
            <a:picLocks noChangeAspect="1"/>
          </p:cNvPicPr>
          <p:nvPr/>
        </p:nvPicPr>
        <p:blipFill>
          <a:blip r:embed="rId1"/>
          <a:stretch>
            <a:fillRect/>
          </a:stretch>
        </p:blipFill>
        <p:spPr>
          <a:xfrm>
            <a:off x="1524000" y="4437063"/>
            <a:ext cx="1730375" cy="2420937"/>
          </a:xfrm>
          <a:prstGeom prst="rect">
            <a:avLst/>
          </a:prstGeom>
          <a:noFill/>
          <a:ln w="9525">
            <a:noFill/>
          </a:ln>
        </p:spPr>
      </p:pic>
      <p:sp>
        <p:nvSpPr>
          <p:cNvPr id="23555" name="Rectangle 2"/>
          <p:cNvSpPr>
            <a:spLocks noGrp="1"/>
          </p:cNvSpPr>
          <p:nvPr>
            <p:ph type="title"/>
          </p:nvPr>
        </p:nvSpPr>
        <p:spPr>
          <a:xfrm>
            <a:off x="2894013" y="301625"/>
            <a:ext cx="7450137" cy="1143000"/>
          </a:xfrm>
        </p:spPr>
        <p:txBody>
          <a:bodyPr vert="horz" wrap="square" lIns="91440" tIns="45720" rIns="91440" bIns="45720" anchor="b" anchorCtr="0"/>
          <a:p>
            <a:pPr eaLnBrk="1" hangingPunct="1"/>
            <a:r>
              <a:rPr lang="zh-CN" altLang="en-US" dirty="0"/>
              <a:t>解析：</a:t>
            </a:r>
            <a:endParaRPr lang="zh-CN" altLang="en-US" dirty="0"/>
          </a:p>
        </p:txBody>
      </p:sp>
      <p:sp>
        <p:nvSpPr>
          <p:cNvPr id="23556" name="Rectangle 3"/>
          <p:cNvSpPr>
            <a:spLocks noGrp="1"/>
          </p:cNvSpPr>
          <p:nvPr>
            <p:ph idx="1"/>
          </p:nvPr>
        </p:nvSpPr>
        <p:spPr>
          <a:xfrm>
            <a:off x="2894330" y="1827530"/>
            <a:ext cx="8470265" cy="4265295"/>
          </a:xfrm>
        </p:spPr>
        <p:txBody>
          <a:bodyPr vert="horz" wrap="square" lIns="91440" tIns="45720" rIns="91440" bIns="45720" anchor="t" anchorCtr="0"/>
          <a:p>
            <a:pPr eaLnBrk="1" hangingPunct="1">
              <a:lnSpc>
                <a:spcPct val="120000"/>
              </a:lnSpc>
            </a:pPr>
            <a:r>
              <a:rPr lang="zh-CN" altLang="en-US" sz="2400" b="1" dirty="0">
                <a:solidFill>
                  <a:srgbClr val="990099"/>
                </a:solidFill>
              </a:rPr>
              <a:t>在商务合同中，有些格式和句式是几乎每份合同都要用到的，这些格式和句式往往约定俗成、大同小异，格式化是商务合同的特征之一。因此，熟悉各种商务合同的格式和句式是合同翻译者入行的最基本要求。翻译者应善于积累，学会套用，从而在翻译时能够触类旁通，收到事半功倍的效果。 </a:t>
            </a:r>
            <a:endParaRPr lang="zh-CN" altLang="en-US" sz="2400" b="1" dirty="0">
              <a:solidFill>
                <a:srgbClr val="990099"/>
              </a:solidFill>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p:cNvSpPr>
          <p:nvPr>
            <p:ph type="title"/>
          </p:nvPr>
        </p:nvSpPr>
        <p:spPr>
          <a:xfrm>
            <a:off x="2279650" y="333375"/>
            <a:ext cx="8424863" cy="1143000"/>
          </a:xfrm>
        </p:spPr>
        <p:txBody>
          <a:bodyPr vert="horz" wrap="square" lIns="91440" tIns="45720" rIns="91440" bIns="45720" anchor="b" anchorCtr="0"/>
          <a:p>
            <a:pPr eaLnBrk="1" hangingPunct="1"/>
            <a:r>
              <a:rPr lang="en-US" altLang="zh-CN" sz="3200" b="1" dirty="0"/>
              <a:t>Task II </a:t>
            </a:r>
            <a:r>
              <a:rPr lang="zh-CN" altLang="en-US" sz="3200" b="1" dirty="0"/>
              <a:t>请阅读以下英文合同条款，分析划线的词语，讨论商务合同的语言特征。 </a:t>
            </a:r>
            <a:endParaRPr lang="zh-CN" altLang="en-US" sz="3200" b="1" dirty="0"/>
          </a:p>
        </p:txBody>
      </p:sp>
      <p:sp>
        <p:nvSpPr>
          <p:cNvPr id="24579" name="Rectangle 3"/>
          <p:cNvSpPr>
            <a:spLocks noGrp="1"/>
          </p:cNvSpPr>
          <p:nvPr>
            <p:ph idx="1"/>
          </p:nvPr>
        </p:nvSpPr>
        <p:spPr>
          <a:xfrm>
            <a:off x="1571625" y="1700530"/>
            <a:ext cx="9952990" cy="4554220"/>
          </a:xfrm>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1. Party A and Party B </a:t>
            </a:r>
            <a:r>
              <a:rPr lang="en-US" altLang="zh-CN" sz="2400" u="sng" dirty="0">
                <a:solidFill>
                  <a:srgbClr val="990099"/>
                </a:solidFill>
                <a:latin typeface="Times New Roman" panose="02020603050405020304" pitchFamily="18" charset="0"/>
                <a:cs typeface="Times New Roman" panose="02020603050405020304" pitchFamily="18" charset="0"/>
              </a:rPr>
              <a:t>have entered into</a:t>
            </a:r>
            <a:r>
              <a:rPr lang="en-US" altLang="zh-CN" sz="2400" dirty="0">
                <a:latin typeface="Times New Roman" panose="02020603050405020304" pitchFamily="18" charset="0"/>
                <a:cs typeface="Times New Roman" panose="02020603050405020304" pitchFamily="18" charset="0"/>
              </a:rPr>
              <a:t> this contract through </a:t>
            </a:r>
            <a:r>
              <a:rPr lang="en-US" altLang="zh-CN" sz="2400" u="sng" dirty="0">
                <a:solidFill>
                  <a:srgbClr val="990099"/>
                </a:solidFill>
                <a:latin typeface="Times New Roman" panose="02020603050405020304" pitchFamily="18" charset="0"/>
                <a:cs typeface="Times New Roman" panose="02020603050405020304" pitchFamily="18" charset="0"/>
              </a:rPr>
              <a:t>amicable consultation</a:t>
            </a:r>
            <a:r>
              <a:rPr lang="en-US" altLang="zh-CN" sz="2400" dirty="0">
                <a:latin typeface="Times New Roman" panose="02020603050405020304" pitchFamily="18" charset="0"/>
                <a:cs typeface="Times New Roman" panose="02020603050405020304" pitchFamily="18" charset="0"/>
              </a:rPr>
              <a:t>. Both parties should try to </a:t>
            </a:r>
            <a:r>
              <a:rPr lang="en-US" altLang="zh-CN" sz="2400" u="sng" dirty="0">
                <a:solidFill>
                  <a:srgbClr val="990099"/>
                </a:solidFill>
                <a:latin typeface="Times New Roman" panose="02020603050405020304" pitchFamily="18" charset="0"/>
                <a:cs typeface="Times New Roman" panose="02020603050405020304" pitchFamily="18" charset="0"/>
              </a:rPr>
              <a:t>abide by</a:t>
            </a:r>
            <a:r>
              <a:rPr lang="en-US" altLang="zh-CN" sz="2400" dirty="0">
                <a:latin typeface="Times New Roman" panose="02020603050405020304" pitchFamily="18" charset="0"/>
                <a:cs typeface="Times New Roman" panose="02020603050405020304" pitchFamily="18" charset="0"/>
              </a:rPr>
              <a:t> and carry out the contract </a:t>
            </a:r>
            <a:r>
              <a:rPr lang="en-US" altLang="zh-CN" sz="2400" u="sng" dirty="0">
                <a:solidFill>
                  <a:srgbClr val="990099"/>
                </a:solidFill>
                <a:latin typeface="Times New Roman" panose="02020603050405020304" pitchFamily="18" charset="0"/>
                <a:cs typeface="Times New Roman" panose="02020603050405020304" pitchFamily="18" charset="0"/>
              </a:rPr>
              <a:t>in accordance with</a:t>
            </a:r>
            <a:r>
              <a:rPr lang="en-US" altLang="zh-CN" sz="2400" dirty="0">
                <a:latin typeface="Times New Roman" panose="02020603050405020304" pitchFamily="18" charset="0"/>
                <a:cs typeface="Times New Roman" panose="02020603050405020304" pitchFamily="18" charset="0"/>
              </a:rPr>
              <a:t> the regulations relating to the tourism administration of China.</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2. An allowance on the basis of 2% of the sales price for each unit shall be calculated and deducted from the purchase price </a:t>
            </a:r>
            <a:r>
              <a:rPr lang="en-US" altLang="zh-CN" sz="2400" u="sng" dirty="0">
                <a:solidFill>
                  <a:srgbClr val="990099"/>
                </a:solidFill>
                <a:latin typeface="Times New Roman" panose="02020603050405020304" pitchFamily="18" charset="0"/>
                <a:cs typeface="Times New Roman" panose="02020603050405020304" pitchFamily="18" charset="0"/>
              </a:rPr>
              <a:t>pro rata</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3. </a:t>
            </a:r>
            <a:r>
              <a:rPr lang="en-US" altLang="zh-CN" sz="2400" u="sng" dirty="0">
                <a:solidFill>
                  <a:srgbClr val="990099"/>
                </a:solidFill>
                <a:latin typeface="Times New Roman" panose="02020603050405020304" pitchFamily="18" charset="0"/>
                <a:cs typeface="Times New Roman" panose="02020603050405020304" pitchFamily="18" charset="0"/>
              </a:rPr>
              <a:t>Where</a:t>
            </a:r>
            <a:r>
              <a:rPr lang="en-US" altLang="zh-CN" sz="2400" dirty="0">
                <a:latin typeface="Times New Roman" panose="02020603050405020304" pitchFamily="18" charset="0"/>
                <a:cs typeface="Times New Roman" panose="02020603050405020304" pitchFamily="18" charset="0"/>
              </a:rPr>
              <a:t> a wholly foreign-owned enterprise is a limited liability company, the foreign investor</a:t>
            </a:r>
            <a:r>
              <a:rPr lang="en-US" altLang="zh-CN" sz="2400" u="sng" dirty="0">
                <a:solidFill>
                  <a:srgbClr val="990099"/>
                </a:solidFill>
                <a:latin typeface="Times New Roman" panose="02020603050405020304" pitchFamily="18" charset="0"/>
                <a:cs typeface="Times New Roman" panose="02020603050405020304" pitchFamily="18" charset="0"/>
              </a:rPr>
              <a:t> shall</a:t>
            </a:r>
            <a:r>
              <a:rPr lang="en-US" altLang="zh-CN" sz="2400" dirty="0">
                <a:latin typeface="Times New Roman" panose="02020603050405020304" pitchFamily="18" charset="0"/>
                <a:cs typeface="Times New Roman" panose="02020603050405020304" pitchFamily="18" charset="0"/>
              </a:rPr>
              <a:t> be liable to the enterprise within the limit of the capital subscribed by it.</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0" cap="none" spc="0" normalizeH="0" baseline="0" noProof="0" dirty="0" smtClean="0">
                <a:ln>
                  <a:noFill/>
                </a:ln>
                <a:solidFill>
                  <a:schemeClr val="tx2"/>
                </a:solidFill>
                <a:effectLst>
                  <a:outerShdw blurRad="38100" dist="38100" dir="2700000" algn="tl">
                    <a:srgbClr val="C0C0C0"/>
                  </a:outerShdw>
                </a:effectLst>
                <a:uLnTx/>
                <a:uFillTx/>
                <a:latin typeface="+mj-lt"/>
                <a:ea typeface="+mj-ea"/>
                <a:cs typeface="+mj-cs"/>
              </a:rPr>
              <a:t>第十二单元 国际商务合同翻译</a:t>
            </a:r>
            <a:endParaRPr kumimoji="0" lang="zh-CN" altLang="en-US" sz="4000" b="1" i="0" u="none" strike="noStrike" kern="0" cap="none" spc="0" normalizeH="0" baseline="0" noProof="0" dirty="0" smtClean="0">
              <a:ln>
                <a:noFill/>
              </a:ln>
              <a:solidFill>
                <a:schemeClr val="tx2"/>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5124" name="Picture 13" descr="Contract"/>
          <p:cNvPicPr>
            <a:picLocks noChangeAspect="1"/>
          </p:cNvPicPr>
          <p:nvPr/>
        </p:nvPicPr>
        <p:blipFill>
          <a:blip r:embed="rId1"/>
          <a:stretch>
            <a:fillRect/>
          </a:stretch>
        </p:blipFill>
        <p:spPr>
          <a:xfrm>
            <a:off x="3792538" y="2636838"/>
            <a:ext cx="4857750" cy="3228975"/>
          </a:xfrm>
          <a:prstGeom prst="rect">
            <a:avLst/>
          </a:prstGeom>
          <a:noFill/>
          <a:ln w="9525">
            <a:noFill/>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p:nvPr>
        </p:nvSpPr>
        <p:spPr>
          <a:xfrm>
            <a:off x="1991678" y="188595"/>
            <a:ext cx="7313612" cy="1143000"/>
          </a:xfrm>
        </p:spPr>
        <p:txBody>
          <a:bodyPr vert="horz" wrap="square" lIns="91440" tIns="45720" rIns="91440" bIns="45720" anchor="b" anchorCtr="0"/>
          <a:p>
            <a:pPr eaLnBrk="1" hangingPunct="1"/>
            <a:r>
              <a:rPr lang="zh-CN" altLang="en-US" dirty="0"/>
              <a:t>解析：</a:t>
            </a:r>
            <a:endParaRPr lang="zh-CN" altLang="en-US" dirty="0"/>
          </a:p>
        </p:txBody>
      </p:sp>
      <p:sp>
        <p:nvSpPr>
          <p:cNvPr id="25603" name="Rectangle 3"/>
          <p:cNvSpPr>
            <a:spLocks noGrp="1"/>
          </p:cNvSpPr>
          <p:nvPr>
            <p:ph idx="1"/>
          </p:nvPr>
        </p:nvSpPr>
        <p:spPr>
          <a:xfrm>
            <a:off x="1737995" y="1628775"/>
            <a:ext cx="9864725" cy="4770120"/>
          </a:xfrm>
        </p:spPr>
        <p:txBody>
          <a:bodyPr vert="horz" wrap="square" lIns="91440" tIns="45720" rIns="91440" bIns="45720" anchor="t" anchorCtr="0"/>
          <a:p>
            <a:pPr eaLnBrk="1" hangingPunct="1">
              <a:lnSpc>
                <a:spcPct val="130000"/>
              </a:lnSpc>
            </a:pPr>
            <a:r>
              <a:rPr lang="en-US" altLang="zh-CN" sz="2000" dirty="0">
                <a:solidFill>
                  <a:srgbClr val="3366CC"/>
                </a:solidFill>
                <a:latin typeface="Times New Roman" panose="02020603050405020304" pitchFamily="18" charset="0"/>
                <a:cs typeface="Times New Roman" panose="02020603050405020304" pitchFamily="18" charset="0"/>
              </a:rPr>
              <a:t>1. </a:t>
            </a:r>
            <a:r>
              <a:rPr lang="zh-CN" altLang="en-US" sz="2000" dirty="0">
                <a:solidFill>
                  <a:srgbClr val="3366CC"/>
                </a:solidFill>
                <a:latin typeface="Times New Roman" panose="02020603050405020304" pitchFamily="18" charset="0"/>
                <a:cs typeface="Times New Roman" panose="02020603050405020304" pitchFamily="18" charset="0"/>
              </a:rPr>
              <a:t>该条款中使用的“</a:t>
            </a:r>
            <a:r>
              <a:rPr lang="en-US" altLang="zh-CN" sz="2000" dirty="0">
                <a:solidFill>
                  <a:srgbClr val="3366CC"/>
                </a:solidFill>
                <a:latin typeface="Times New Roman" panose="02020603050405020304" pitchFamily="18" charset="0"/>
                <a:cs typeface="Times New Roman" panose="02020603050405020304" pitchFamily="18" charset="0"/>
              </a:rPr>
              <a:t>amicable consultation”</a:t>
            </a:r>
            <a:r>
              <a:rPr lang="zh-CN" altLang="en-US" sz="2000" dirty="0">
                <a:solidFill>
                  <a:srgbClr val="3366CC"/>
                </a:solidFill>
                <a:latin typeface="Times New Roman" panose="02020603050405020304" pitchFamily="18" charset="0"/>
                <a:cs typeface="Times New Roman" panose="02020603050405020304" pitchFamily="18" charset="0"/>
              </a:rPr>
              <a:t>为正式用语，意为“友好协商”。另外，“</a:t>
            </a:r>
            <a:r>
              <a:rPr lang="en-US" altLang="zh-CN" sz="2000" dirty="0">
                <a:solidFill>
                  <a:srgbClr val="3366CC"/>
                </a:solidFill>
                <a:latin typeface="Times New Roman" panose="02020603050405020304" pitchFamily="18" charset="0"/>
                <a:cs typeface="Times New Roman" panose="02020603050405020304" pitchFamily="18" charset="0"/>
              </a:rPr>
              <a:t>have entered into</a:t>
            </a:r>
            <a:r>
              <a:rPr lang="zh-CN" altLang="en-US" sz="2000" dirty="0">
                <a:solidFill>
                  <a:srgbClr val="3366CC"/>
                </a:solidFill>
                <a:latin typeface="Times New Roman" panose="02020603050405020304" pitchFamily="18" charset="0"/>
                <a:cs typeface="Times New Roman" panose="02020603050405020304" pitchFamily="18" charset="0"/>
              </a:rPr>
              <a:t>，</a:t>
            </a:r>
            <a:r>
              <a:rPr lang="en-US" altLang="zh-CN" sz="2000" dirty="0">
                <a:solidFill>
                  <a:srgbClr val="3366CC"/>
                </a:solidFill>
                <a:latin typeface="Times New Roman" panose="02020603050405020304" pitchFamily="18" charset="0"/>
                <a:cs typeface="Times New Roman" panose="02020603050405020304" pitchFamily="18" charset="0"/>
              </a:rPr>
              <a:t>abide by</a:t>
            </a:r>
            <a:r>
              <a:rPr lang="zh-CN" altLang="en-US" sz="2000" dirty="0">
                <a:solidFill>
                  <a:srgbClr val="3366CC"/>
                </a:solidFill>
                <a:latin typeface="Times New Roman" panose="02020603050405020304" pitchFamily="18" charset="0"/>
                <a:cs typeface="Times New Roman" panose="02020603050405020304" pitchFamily="18" charset="0"/>
              </a:rPr>
              <a:t>，</a:t>
            </a:r>
            <a:r>
              <a:rPr lang="en-US" altLang="zh-CN" sz="2000" dirty="0">
                <a:solidFill>
                  <a:srgbClr val="3366CC"/>
                </a:solidFill>
                <a:latin typeface="Times New Roman" panose="02020603050405020304" pitchFamily="18" charset="0"/>
                <a:cs typeface="Times New Roman" panose="02020603050405020304" pitchFamily="18" charset="0"/>
              </a:rPr>
              <a:t>in accordance with”</a:t>
            </a:r>
            <a:r>
              <a:rPr lang="zh-CN" altLang="en-US" sz="2000" dirty="0">
                <a:solidFill>
                  <a:srgbClr val="3366CC"/>
                </a:solidFill>
                <a:latin typeface="Times New Roman" panose="02020603050405020304" pitchFamily="18" charset="0"/>
                <a:cs typeface="Times New Roman" panose="02020603050405020304" pitchFamily="18" charset="0"/>
              </a:rPr>
              <a:t>都属于正式用语，英文合同起草者习惯使用这些正式用语来体现合同条款的严密性。译文为：根据国家有关旅游事业管理的规定，甲乙双方经协商一致，并签订本合同，共同信守执行。</a:t>
            </a:r>
            <a:endParaRPr lang="zh-CN" altLang="en-US" sz="2000" dirty="0">
              <a:solidFill>
                <a:srgbClr val="3366CC"/>
              </a:solidFill>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solidFill>
                  <a:srgbClr val="990099"/>
                </a:solidFill>
                <a:latin typeface="Times New Roman" panose="02020603050405020304" pitchFamily="18" charset="0"/>
                <a:cs typeface="Times New Roman" panose="02020603050405020304" pitchFamily="18" charset="0"/>
              </a:rPr>
              <a:t>2. </a:t>
            </a:r>
            <a:r>
              <a:rPr lang="zh-CN" altLang="en-US" sz="2000" dirty="0">
                <a:solidFill>
                  <a:srgbClr val="990099"/>
                </a:solidFill>
                <a:latin typeface="Times New Roman" panose="02020603050405020304" pitchFamily="18" charset="0"/>
                <a:cs typeface="Times New Roman" panose="02020603050405020304" pitchFamily="18" charset="0"/>
              </a:rPr>
              <a:t>基于大陆法系对英美法系的影响，英文商务合同的外来词主要是法语和拉丁语。一些合同的起草者习惯使用这些外来词来突出合同等法律文本的庄重性。例如本句中的“</a:t>
            </a:r>
            <a:r>
              <a:rPr lang="en-US" altLang="zh-CN" sz="2000" dirty="0">
                <a:solidFill>
                  <a:srgbClr val="990099"/>
                </a:solidFill>
                <a:latin typeface="Times New Roman" panose="02020603050405020304" pitchFamily="18" charset="0"/>
                <a:cs typeface="Times New Roman" panose="02020603050405020304" pitchFamily="18" charset="0"/>
              </a:rPr>
              <a:t>pro rata”</a:t>
            </a:r>
            <a:r>
              <a:rPr lang="zh-CN" altLang="en-US" sz="2000" dirty="0">
                <a:solidFill>
                  <a:srgbClr val="990099"/>
                </a:solidFill>
                <a:latin typeface="Times New Roman" panose="02020603050405020304" pitchFamily="18" charset="0"/>
                <a:cs typeface="Times New Roman" panose="02020603050405020304" pitchFamily="18" charset="0"/>
              </a:rPr>
              <a:t>的意思是“按比例”。译文为：补贴应按每单位售价的</a:t>
            </a:r>
            <a:r>
              <a:rPr lang="en-US" altLang="zh-CN" sz="2000" dirty="0">
                <a:solidFill>
                  <a:srgbClr val="990099"/>
                </a:solidFill>
                <a:latin typeface="Times New Roman" panose="02020603050405020304" pitchFamily="18" charset="0"/>
                <a:cs typeface="Times New Roman" panose="02020603050405020304" pitchFamily="18" charset="0"/>
              </a:rPr>
              <a:t>2%</a:t>
            </a:r>
            <a:r>
              <a:rPr lang="zh-CN" altLang="en-US" sz="2000" dirty="0">
                <a:solidFill>
                  <a:srgbClr val="990099"/>
                </a:solidFill>
                <a:latin typeface="Times New Roman" panose="02020603050405020304" pitchFamily="18" charset="0"/>
                <a:cs typeface="Times New Roman" panose="02020603050405020304" pitchFamily="18" charset="0"/>
              </a:rPr>
              <a:t>计算并从购价中按比例扣除。</a:t>
            </a: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solidFill>
                  <a:srgbClr val="6600CC"/>
                </a:solidFill>
                <a:latin typeface="Times New Roman" panose="02020603050405020304" pitchFamily="18" charset="0"/>
                <a:cs typeface="Times New Roman" panose="02020603050405020304" pitchFamily="18" charset="0"/>
              </a:rPr>
              <a:t>3. </a:t>
            </a:r>
            <a:r>
              <a:rPr lang="zh-CN" altLang="en-US" sz="2000" dirty="0">
                <a:solidFill>
                  <a:srgbClr val="6600CC"/>
                </a:solidFill>
                <a:latin typeface="Times New Roman" panose="02020603050405020304" pitchFamily="18" charset="0"/>
                <a:cs typeface="Times New Roman" panose="02020603050405020304" pitchFamily="18" charset="0"/>
              </a:rPr>
              <a:t>商务合同文本的庄重性也体现在句型的选择上。在英文合同中以</a:t>
            </a:r>
            <a:r>
              <a:rPr lang="en-US" altLang="zh-CN" sz="2000" dirty="0">
                <a:solidFill>
                  <a:srgbClr val="6600CC"/>
                </a:solidFill>
                <a:latin typeface="Times New Roman" panose="02020603050405020304" pitchFamily="18" charset="0"/>
                <a:cs typeface="Times New Roman" panose="02020603050405020304" pitchFamily="18" charset="0"/>
              </a:rPr>
              <a:t>where</a:t>
            </a:r>
            <a:r>
              <a:rPr lang="zh-CN" altLang="en-US" sz="2000" dirty="0">
                <a:solidFill>
                  <a:srgbClr val="6600CC"/>
                </a:solidFill>
                <a:latin typeface="Times New Roman" panose="02020603050405020304" pitchFamily="18" charset="0"/>
                <a:cs typeface="Times New Roman" panose="02020603050405020304" pitchFamily="18" charset="0"/>
              </a:rPr>
              <a:t>引导的条件状语比使用</a:t>
            </a:r>
            <a:r>
              <a:rPr lang="en-US" altLang="zh-CN" sz="2000" dirty="0">
                <a:solidFill>
                  <a:srgbClr val="6600CC"/>
                </a:solidFill>
                <a:latin typeface="Times New Roman" panose="02020603050405020304" pitchFamily="18" charset="0"/>
                <a:cs typeface="Times New Roman" panose="02020603050405020304" pitchFamily="18" charset="0"/>
              </a:rPr>
              <a:t>if</a:t>
            </a:r>
            <a:r>
              <a:rPr lang="zh-CN" altLang="en-US" sz="2000" dirty="0">
                <a:solidFill>
                  <a:srgbClr val="6600CC"/>
                </a:solidFill>
                <a:latin typeface="Times New Roman" panose="02020603050405020304" pitchFamily="18" charset="0"/>
                <a:cs typeface="Times New Roman" panose="02020603050405020304" pitchFamily="18" charset="0"/>
              </a:rPr>
              <a:t>或</a:t>
            </a:r>
            <a:r>
              <a:rPr lang="en-US" altLang="zh-CN" sz="2000" dirty="0">
                <a:solidFill>
                  <a:srgbClr val="6600CC"/>
                </a:solidFill>
                <a:latin typeface="Times New Roman" panose="02020603050405020304" pitchFamily="18" charset="0"/>
                <a:cs typeface="Times New Roman" panose="02020603050405020304" pitchFamily="18" charset="0"/>
              </a:rPr>
              <a:t>when</a:t>
            </a:r>
            <a:r>
              <a:rPr lang="zh-CN" altLang="en-US" sz="2000" dirty="0">
                <a:solidFill>
                  <a:srgbClr val="6600CC"/>
                </a:solidFill>
                <a:latin typeface="Times New Roman" panose="02020603050405020304" pitchFamily="18" charset="0"/>
                <a:cs typeface="Times New Roman" panose="02020603050405020304" pitchFamily="18" charset="0"/>
              </a:rPr>
              <a:t>引导的条件句显得更为正式，常译为“</a:t>
            </a:r>
            <a:r>
              <a:rPr lang="en-US" altLang="zh-CN" sz="2000" dirty="0">
                <a:solidFill>
                  <a:srgbClr val="6600CC"/>
                </a:solidFill>
                <a:latin typeface="Times New Roman" panose="02020603050405020304" pitchFamily="18" charset="0"/>
                <a:cs typeface="Times New Roman" panose="02020603050405020304" pitchFamily="18" charset="0"/>
              </a:rPr>
              <a:t>……</a:t>
            </a:r>
            <a:r>
              <a:rPr lang="zh-CN" altLang="en-US" sz="2000" dirty="0">
                <a:solidFill>
                  <a:srgbClr val="6600CC"/>
                </a:solidFill>
                <a:latin typeface="Times New Roman" panose="02020603050405020304" pitchFamily="18" charset="0"/>
                <a:cs typeface="Times New Roman" panose="02020603050405020304" pitchFamily="18" charset="0"/>
              </a:rPr>
              <a:t>的”。译文为：外资企业为有限责任公司的，外国投资者对企业的责任以其认缴出资额为限。</a:t>
            </a:r>
            <a:endParaRPr lang="zh-CN" altLang="en-US" sz="2000" dirty="0">
              <a:solidFill>
                <a:srgbClr val="6600CC"/>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7" name="Rectangle 2"/>
          <p:cNvSpPr>
            <a:spLocks noGrp="1"/>
          </p:cNvSpPr>
          <p:nvPr>
            <p:ph type="title"/>
          </p:nvPr>
        </p:nvSpPr>
        <p:spPr>
          <a:xfrm>
            <a:off x="2424113" y="301625"/>
            <a:ext cx="7783512" cy="1143000"/>
          </a:xfrm>
        </p:spPr>
        <p:txBody>
          <a:bodyPr vert="horz" wrap="square" lIns="91440" tIns="45720" rIns="91440" bIns="45720" anchor="b" anchorCtr="0"/>
          <a:p>
            <a:pPr eaLnBrk="1" hangingPunct="1"/>
            <a:r>
              <a:rPr lang="en-US" altLang="zh-CN" sz="2800" b="1" dirty="0"/>
              <a:t>Task III  </a:t>
            </a:r>
            <a:r>
              <a:rPr lang="zh-CN" altLang="en-US" sz="2800" b="1" dirty="0"/>
              <a:t>请阅读下列英文合同条款，并比较两种译文，讨论商务合同的语言特征。</a:t>
            </a:r>
            <a:endParaRPr lang="zh-CN" altLang="en-US" sz="2800" b="1" dirty="0"/>
          </a:p>
        </p:txBody>
      </p:sp>
      <p:sp>
        <p:nvSpPr>
          <p:cNvPr id="26628" name="Rectangle 3"/>
          <p:cNvSpPr>
            <a:spLocks noGrp="1"/>
          </p:cNvSpPr>
          <p:nvPr>
            <p:ph idx="1"/>
          </p:nvPr>
        </p:nvSpPr>
        <p:spPr>
          <a:xfrm>
            <a:off x="1868805" y="1827530"/>
            <a:ext cx="9507220" cy="411480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In case of quality discrepancy, claim should be filed by the Buyer within 30 days after the arrival of the goods at the port of destination.</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6600CC"/>
                </a:solidFill>
                <a:latin typeface="Times New Roman" panose="02020603050405020304" pitchFamily="18" charset="0"/>
                <a:cs typeface="Times New Roman" panose="02020603050405020304" pitchFamily="18" charset="0"/>
              </a:rPr>
              <a:t>译文</a:t>
            </a:r>
            <a:r>
              <a:rPr lang="en-US" altLang="zh-CN" sz="2400" dirty="0">
                <a:solidFill>
                  <a:srgbClr val="6600CC"/>
                </a:solidFill>
                <a:latin typeface="Times New Roman" panose="02020603050405020304" pitchFamily="18" charset="0"/>
                <a:cs typeface="Times New Roman" panose="02020603050405020304" pitchFamily="18" charset="0"/>
              </a:rPr>
              <a:t>1</a:t>
            </a:r>
            <a:r>
              <a:rPr lang="zh-CN" altLang="en-US" sz="2400" dirty="0">
                <a:solidFill>
                  <a:srgbClr val="6600CC"/>
                </a:solidFill>
                <a:latin typeface="Times New Roman" panose="02020603050405020304" pitchFamily="18" charset="0"/>
                <a:cs typeface="Times New Roman" panose="02020603050405020304" pitchFamily="18" charset="0"/>
              </a:rPr>
              <a:t>：如果质量不符，买方应在货物到达目的港之后</a:t>
            </a:r>
            <a:r>
              <a:rPr lang="en-US" altLang="zh-CN" sz="2400" dirty="0">
                <a:solidFill>
                  <a:srgbClr val="6600CC"/>
                </a:solidFill>
                <a:latin typeface="Times New Roman" panose="02020603050405020304" pitchFamily="18" charset="0"/>
                <a:cs typeface="Times New Roman" panose="02020603050405020304" pitchFamily="18" charset="0"/>
              </a:rPr>
              <a:t>30</a:t>
            </a:r>
            <a:r>
              <a:rPr lang="zh-CN" altLang="en-US" sz="2400" dirty="0">
                <a:solidFill>
                  <a:srgbClr val="6600CC"/>
                </a:solidFill>
                <a:latin typeface="Times New Roman" panose="02020603050405020304" pitchFamily="18" charset="0"/>
                <a:cs typeface="Times New Roman" panose="02020603050405020304" pitchFamily="18" charset="0"/>
              </a:rPr>
              <a:t>天内提出。</a:t>
            </a:r>
            <a:endParaRPr lang="zh-CN" altLang="en-US" sz="2400" dirty="0">
              <a:solidFill>
                <a:srgbClr val="6600CC"/>
              </a:solidFill>
              <a:latin typeface="Times New Roman" panose="02020603050405020304" pitchFamily="18" charset="0"/>
              <a:cs typeface="Times New Roman" panose="02020603050405020304" pitchFamily="18" charset="0"/>
            </a:endParaRPr>
          </a:p>
          <a:p>
            <a:pPr eaLnBrk="1" hangingPunct="1">
              <a:lnSpc>
                <a:spcPct val="120000"/>
              </a:lnSpc>
            </a:pPr>
            <a:endParaRPr lang="zh-CN" altLang="en-US" sz="2400" dirty="0">
              <a:solidFill>
                <a:srgbClr val="6600CC"/>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chemeClr val="hlink"/>
                </a:solidFill>
                <a:latin typeface="Times New Roman" panose="02020603050405020304" pitchFamily="18" charset="0"/>
                <a:cs typeface="Times New Roman" panose="02020603050405020304" pitchFamily="18" charset="0"/>
              </a:rPr>
              <a:t>译文</a:t>
            </a:r>
            <a:r>
              <a:rPr lang="en-US" altLang="zh-CN" sz="2400" dirty="0">
                <a:solidFill>
                  <a:schemeClr val="hlink"/>
                </a:solidFill>
                <a:latin typeface="Times New Roman" panose="02020603050405020304" pitchFamily="18" charset="0"/>
                <a:cs typeface="Times New Roman" panose="02020603050405020304" pitchFamily="18" charset="0"/>
              </a:rPr>
              <a:t>2</a:t>
            </a:r>
            <a:r>
              <a:rPr lang="zh-CN" altLang="en-US" sz="2400" dirty="0">
                <a:solidFill>
                  <a:schemeClr val="hlink"/>
                </a:solidFill>
                <a:latin typeface="Times New Roman" panose="02020603050405020304" pitchFamily="18" charset="0"/>
                <a:cs typeface="Times New Roman" panose="02020603050405020304" pitchFamily="18" charset="0"/>
              </a:rPr>
              <a:t>：买方提出索赔，凡属品质异议，应于货物到达目的港之日起</a:t>
            </a:r>
            <a:r>
              <a:rPr lang="en-US" altLang="zh-CN" sz="2400" dirty="0">
                <a:solidFill>
                  <a:schemeClr val="hlink"/>
                </a:solidFill>
                <a:latin typeface="Times New Roman" panose="02020603050405020304" pitchFamily="18" charset="0"/>
                <a:cs typeface="Times New Roman" panose="02020603050405020304" pitchFamily="18" charset="0"/>
              </a:rPr>
              <a:t>30</a:t>
            </a:r>
            <a:r>
              <a:rPr lang="zh-CN" altLang="en-US" sz="2400" dirty="0">
                <a:solidFill>
                  <a:schemeClr val="hlink"/>
                </a:solidFill>
                <a:latin typeface="Times New Roman" panose="02020603050405020304" pitchFamily="18" charset="0"/>
                <a:cs typeface="Times New Roman" panose="02020603050405020304" pitchFamily="18" charset="0"/>
              </a:rPr>
              <a:t>日内提出。</a:t>
            </a:r>
            <a:endParaRPr lang="zh-CN" altLang="en-US" sz="24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p:nvPr>
        </p:nvSpPr>
        <p:spPr/>
        <p:txBody>
          <a:bodyPr vert="horz" wrap="square" lIns="91440" tIns="45720" rIns="91440" bIns="45720" anchor="b" anchorCtr="0"/>
          <a:p>
            <a:pPr eaLnBrk="1" hangingPunct="1"/>
            <a:r>
              <a:rPr lang="zh-CN" altLang="en-US" b="1" dirty="0"/>
              <a:t>解析：</a:t>
            </a:r>
            <a:endParaRPr lang="zh-CN" altLang="en-US" b="1" dirty="0"/>
          </a:p>
        </p:txBody>
      </p:sp>
      <p:sp>
        <p:nvSpPr>
          <p:cNvPr id="27651" name="Rectangle 3"/>
          <p:cNvSpPr>
            <a:spLocks noGrp="1"/>
          </p:cNvSpPr>
          <p:nvPr>
            <p:ph idx="1"/>
          </p:nvPr>
        </p:nvSpPr>
        <p:spPr>
          <a:xfrm>
            <a:off x="1965325" y="1700530"/>
            <a:ext cx="9566275" cy="2922270"/>
          </a:xfrm>
        </p:spPr>
        <p:txBody>
          <a:bodyPr vert="horz" wrap="square" lIns="91440" tIns="45720" rIns="91440" bIns="45720" anchor="t" anchorCtr="0"/>
          <a:p>
            <a:pPr eaLnBrk="1" hangingPunct="1">
              <a:lnSpc>
                <a:spcPct val="140000"/>
              </a:lnSpc>
            </a:pPr>
            <a:r>
              <a:rPr lang="zh-CN" altLang="en-US" sz="2400" dirty="0">
                <a:solidFill>
                  <a:srgbClr val="663300"/>
                </a:solidFill>
                <a:latin typeface="Times New Roman" panose="02020603050405020304" pitchFamily="18" charset="0"/>
                <a:cs typeface="Times New Roman" panose="02020603050405020304" pitchFamily="18" charset="0"/>
              </a:rPr>
              <a:t>译文</a:t>
            </a:r>
            <a:r>
              <a:rPr lang="en-US" altLang="zh-CN" sz="2400" dirty="0">
                <a:solidFill>
                  <a:srgbClr val="663300"/>
                </a:solidFill>
                <a:latin typeface="Times New Roman" panose="02020603050405020304" pitchFamily="18" charset="0"/>
                <a:cs typeface="Times New Roman" panose="02020603050405020304" pitchFamily="18" charset="0"/>
              </a:rPr>
              <a:t>2</a:t>
            </a:r>
            <a:r>
              <a:rPr lang="zh-CN" altLang="en-US" sz="2400" dirty="0">
                <a:solidFill>
                  <a:srgbClr val="663300"/>
                </a:solidFill>
                <a:latin typeface="Times New Roman" panose="02020603050405020304" pitchFamily="18" charset="0"/>
                <a:cs typeface="Times New Roman" panose="02020603050405020304" pitchFamily="18" charset="0"/>
              </a:rPr>
              <a:t>比译文</a:t>
            </a:r>
            <a:r>
              <a:rPr lang="en-US" altLang="zh-CN" sz="2400" dirty="0">
                <a:solidFill>
                  <a:srgbClr val="663300"/>
                </a:solidFill>
                <a:latin typeface="Times New Roman" panose="02020603050405020304" pitchFamily="18" charset="0"/>
                <a:cs typeface="Times New Roman" panose="02020603050405020304" pitchFamily="18" charset="0"/>
              </a:rPr>
              <a:t>1</a:t>
            </a:r>
            <a:r>
              <a:rPr lang="zh-CN" altLang="en-US" sz="2400" dirty="0">
                <a:solidFill>
                  <a:srgbClr val="663300"/>
                </a:solidFill>
                <a:latin typeface="Times New Roman" panose="02020603050405020304" pitchFamily="18" charset="0"/>
                <a:cs typeface="Times New Roman" panose="02020603050405020304" pitchFamily="18" charset="0"/>
              </a:rPr>
              <a:t>更能准确反映合同的原意。在译文</a:t>
            </a:r>
            <a:r>
              <a:rPr lang="en-US" altLang="zh-CN" sz="2400" dirty="0">
                <a:solidFill>
                  <a:srgbClr val="663300"/>
                </a:solidFill>
                <a:latin typeface="Times New Roman" panose="02020603050405020304" pitchFamily="18" charset="0"/>
                <a:cs typeface="Times New Roman" panose="02020603050405020304" pitchFamily="18" charset="0"/>
              </a:rPr>
              <a:t>1</a:t>
            </a:r>
            <a:r>
              <a:rPr lang="zh-CN" altLang="en-US" sz="2400" dirty="0">
                <a:solidFill>
                  <a:srgbClr val="663300"/>
                </a:solidFill>
                <a:latin typeface="Times New Roman" panose="02020603050405020304" pitchFamily="18" charset="0"/>
                <a:cs typeface="Times New Roman" panose="02020603050405020304" pitchFamily="18" charset="0"/>
              </a:rPr>
              <a:t>中有两处译得不够准确：其一，</a:t>
            </a:r>
            <a:r>
              <a:rPr lang="en-US" altLang="zh-CN" sz="2400" dirty="0">
                <a:solidFill>
                  <a:srgbClr val="663300"/>
                </a:solidFill>
                <a:latin typeface="Times New Roman" panose="02020603050405020304" pitchFamily="18" charset="0"/>
                <a:cs typeface="Times New Roman" panose="02020603050405020304" pitchFamily="18" charset="0"/>
              </a:rPr>
              <a:t>discrepancy</a:t>
            </a:r>
            <a:r>
              <a:rPr lang="zh-CN" altLang="en-US" sz="2400" dirty="0">
                <a:solidFill>
                  <a:srgbClr val="663300"/>
                </a:solidFill>
                <a:latin typeface="Times New Roman" panose="02020603050405020304" pitchFamily="18" charset="0"/>
                <a:cs typeface="Times New Roman" panose="02020603050405020304" pitchFamily="18" charset="0"/>
              </a:rPr>
              <a:t>在说明货物质量时，应译为“异议”；其二，</a:t>
            </a:r>
            <a:r>
              <a:rPr lang="en-US" altLang="zh-CN" sz="2400" dirty="0">
                <a:solidFill>
                  <a:srgbClr val="663300"/>
                </a:solidFill>
                <a:latin typeface="Times New Roman" panose="02020603050405020304" pitchFamily="18" charset="0"/>
                <a:cs typeface="Times New Roman" panose="02020603050405020304" pitchFamily="18" charset="0"/>
              </a:rPr>
              <a:t>after the arrival of the goods at the port of destination</a:t>
            </a:r>
            <a:r>
              <a:rPr lang="zh-CN" altLang="en-US" sz="2400" dirty="0">
                <a:solidFill>
                  <a:srgbClr val="663300"/>
                </a:solidFill>
                <a:latin typeface="Times New Roman" panose="02020603050405020304" pitchFamily="18" charset="0"/>
                <a:cs typeface="Times New Roman" panose="02020603050405020304" pitchFamily="18" charset="0"/>
              </a:rPr>
              <a:t>译为“在货物到达目的港之后”，所指范围过大，应译为“货物到达目的港之日起”。</a:t>
            </a:r>
            <a:r>
              <a:rPr lang="zh-CN" altLang="en-US" sz="2400" dirty="0">
                <a:solidFill>
                  <a:srgbClr val="663300"/>
                </a:solidFill>
                <a:latin typeface="Times New Roman" panose="02020603050405020304" pitchFamily="18" charset="0"/>
                <a:cs typeface="Times New Roman" panose="02020603050405020304" pitchFamily="18" charset="0"/>
              </a:rPr>
              <a:t> </a:t>
            </a:r>
            <a:endParaRPr lang="zh-CN" altLang="en-US" sz="2400"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3"/>
          <p:cNvSpPr>
            <a:spLocks noGrp="1"/>
          </p:cNvSpPr>
          <p:nvPr>
            <p:ph idx="1"/>
          </p:nvPr>
        </p:nvSpPr>
        <p:spPr>
          <a:xfrm>
            <a:off x="1805940" y="1628775"/>
            <a:ext cx="9718675" cy="4464050"/>
          </a:xfrm>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Shipment will be made within the last ten-day period of April, 2023, subject to acceptable L/C reaches the Seller before the last ten-day period of January, 2023, and partial shipment is not allowed.</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0000FF"/>
                </a:solidFill>
                <a:latin typeface="Times New Roman" panose="02020603050405020304" pitchFamily="18" charset="0"/>
                <a:cs typeface="Times New Roman" panose="02020603050405020304" pitchFamily="18" charset="0"/>
              </a:rPr>
              <a:t>译文</a:t>
            </a:r>
            <a:r>
              <a:rPr lang="en-US" altLang="zh-CN" sz="2400" dirty="0">
                <a:solidFill>
                  <a:srgbClr val="0000FF"/>
                </a:solidFill>
                <a:latin typeface="Times New Roman" panose="02020603050405020304" pitchFamily="18" charset="0"/>
                <a:cs typeface="Times New Roman" panose="02020603050405020304" pitchFamily="18" charset="0"/>
              </a:rPr>
              <a:t>1</a:t>
            </a:r>
            <a:r>
              <a:rPr lang="zh-CN" altLang="en-US" sz="2400" dirty="0">
                <a:solidFill>
                  <a:srgbClr val="0000FF"/>
                </a:solidFill>
                <a:latin typeface="Times New Roman" panose="02020603050405020304" pitchFamily="18" charset="0"/>
                <a:cs typeface="Times New Roman" panose="02020603050405020304" pitchFamily="18" charset="0"/>
              </a:rPr>
              <a:t>：</a:t>
            </a:r>
            <a:r>
              <a:rPr lang="en-US" altLang="zh-CN" sz="2400" dirty="0">
                <a:solidFill>
                  <a:srgbClr val="0000FF"/>
                </a:solidFill>
                <a:latin typeface="Times New Roman" panose="02020603050405020304" pitchFamily="18" charset="0"/>
                <a:cs typeface="Times New Roman" panose="02020603050405020304" pitchFamily="18" charset="0"/>
              </a:rPr>
              <a:t>2023</a:t>
            </a:r>
            <a:r>
              <a:rPr lang="zh-CN" altLang="en-US" sz="2400" dirty="0">
                <a:solidFill>
                  <a:srgbClr val="0000FF"/>
                </a:solidFill>
                <a:latin typeface="Times New Roman" panose="02020603050405020304" pitchFamily="18" charset="0"/>
                <a:cs typeface="Times New Roman" panose="02020603050405020304" pitchFamily="18" charset="0"/>
              </a:rPr>
              <a:t>年</a:t>
            </a:r>
            <a:r>
              <a:rPr lang="en-US" altLang="zh-CN" sz="2400" dirty="0">
                <a:solidFill>
                  <a:srgbClr val="0000FF"/>
                </a:solidFill>
                <a:latin typeface="Times New Roman" panose="02020603050405020304" pitchFamily="18" charset="0"/>
                <a:cs typeface="Times New Roman" panose="02020603050405020304" pitchFamily="18" charset="0"/>
              </a:rPr>
              <a:t>4</a:t>
            </a:r>
            <a:r>
              <a:rPr lang="zh-CN" altLang="en-US" sz="2400" dirty="0">
                <a:solidFill>
                  <a:srgbClr val="0000FF"/>
                </a:solidFill>
                <a:latin typeface="Times New Roman" panose="02020603050405020304" pitchFamily="18" charset="0"/>
                <a:cs typeface="Times New Roman" panose="02020603050405020304" pitchFamily="18" charset="0"/>
              </a:rPr>
              <a:t>月最后</a:t>
            </a:r>
            <a:r>
              <a:rPr lang="en-US" altLang="zh-CN" sz="2400" dirty="0">
                <a:solidFill>
                  <a:srgbClr val="0000FF"/>
                </a:solidFill>
                <a:latin typeface="Times New Roman" panose="02020603050405020304" pitchFamily="18" charset="0"/>
                <a:cs typeface="Times New Roman" panose="02020603050405020304" pitchFamily="18" charset="0"/>
              </a:rPr>
              <a:t>10</a:t>
            </a:r>
            <a:r>
              <a:rPr lang="zh-CN" altLang="en-US" sz="2400" dirty="0">
                <a:solidFill>
                  <a:srgbClr val="0000FF"/>
                </a:solidFill>
                <a:latin typeface="Times New Roman" panose="02020603050405020304" pitchFamily="18" charset="0"/>
                <a:cs typeface="Times New Roman" panose="02020603050405020304" pitchFamily="18" charset="0"/>
              </a:rPr>
              <a:t>天装运。但要以卖方</a:t>
            </a:r>
            <a:r>
              <a:rPr lang="en-US" altLang="zh-CN" sz="2400" dirty="0">
                <a:solidFill>
                  <a:srgbClr val="0000FF"/>
                </a:solidFill>
                <a:latin typeface="Times New Roman" panose="02020603050405020304" pitchFamily="18" charset="0"/>
                <a:cs typeface="Times New Roman" panose="02020603050405020304" pitchFamily="18" charset="0"/>
              </a:rPr>
              <a:t>2023</a:t>
            </a:r>
            <a:r>
              <a:rPr lang="zh-CN" altLang="en-US" sz="2400" dirty="0">
                <a:solidFill>
                  <a:srgbClr val="0000FF"/>
                </a:solidFill>
                <a:latin typeface="Times New Roman" panose="02020603050405020304" pitchFamily="18" charset="0"/>
                <a:cs typeface="Times New Roman" panose="02020603050405020304" pitchFamily="18" charset="0"/>
              </a:rPr>
              <a:t>年</a:t>
            </a:r>
            <a:r>
              <a:rPr lang="en-US" altLang="zh-CN" sz="2400" dirty="0">
                <a:solidFill>
                  <a:srgbClr val="0000FF"/>
                </a:solidFill>
                <a:latin typeface="Times New Roman" panose="02020603050405020304" pitchFamily="18" charset="0"/>
                <a:cs typeface="Times New Roman" panose="02020603050405020304" pitchFamily="18" charset="0"/>
              </a:rPr>
              <a:t>1</a:t>
            </a:r>
            <a:r>
              <a:rPr lang="zh-CN" altLang="en-US" sz="2400" dirty="0">
                <a:solidFill>
                  <a:srgbClr val="0000FF"/>
                </a:solidFill>
                <a:latin typeface="Times New Roman" panose="02020603050405020304" pitchFamily="18" charset="0"/>
                <a:cs typeface="Times New Roman" panose="02020603050405020304" pitchFamily="18" charset="0"/>
              </a:rPr>
              <a:t>月最后</a:t>
            </a:r>
            <a:r>
              <a:rPr lang="en-US" altLang="zh-CN" sz="2400" dirty="0">
                <a:solidFill>
                  <a:srgbClr val="0000FF"/>
                </a:solidFill>
                <a:latin typeface="Times New Roman" panose="02020603050405020304" pitchFamily="18" charset="0"/>
                <a:cs typeface="Times New Roman" panose="02020603050405020304" pitchFamily="18" charset="0"/>
              </a:rPr>
              <a:t>10</a:t>
            </a:r>
            <a:r>
              <a:rPr lang="zh-CN" altLang="en-US" sz="2400" dirty="0">
                <a:solidFill>
                  <a:srgbClr val="0000FF"/>
                </a:solidFill>
                <a:latin typeface="Times New Roman" panose="02020603050405020304" pitchFamily="18" charset="0"/>
                <a:cs typeface="Times New Roman" panose="02020603050405020304" pitchFamily="18" charset="0"/>
              </a:rPr>
              <a:t>天以前收到可接受信用证为条件，不允许分批装运。</a:t>
            </a:r>
            <a:endParaRPr lang="zh-CN" altLang="en-US" sz="2400" dirty="0">
              <a:solidFill>
                <a:srgbClr val="0000FF"/>
              </a:solidFill>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solidFill>
                <a:srgbClr val="0000FF"/>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0000FF"/>
                </a:solidFill>
                <a:latin typeface="Times New Roman" panose="02020603050405020304" pitchFamily="18" charset="0"/>
                <a:cs typeface="Times New Roman" panose="02020603050405020304" pitchFamily="18" charset="0"/>
              </a:rPr>
              <a:t>译文</a:t>
            </a:r>
            <a:r>
              <a:rPr lang="en-US" altLang="zh-CN" sz="2400" dirty="0">
                <a:solidFill>
                  <a:srgbClr val="0000FF"/>
                </a:solidFill>
                <a:latin typeface="Times New Roman" panose="02020603050405020304" pitchFamily="18" charset="0"/>
                <a:cs typeface="Times New Roman" panose="02020603050405020304" pitchFamily="18" charset="0"/>
              </a:rPr>
              <a:t>2</a:t>
            </a:r>
            <a:r>
              <a:rPr lang="zh-CN" altLang="en-US" sz="2400" dirty="0">
                <a:solidFill>
                  <a:srgbClr val="0000FF"/>
                </a:solidFill>
                <a:latin typeface="Times New Roman" panose="02020603050405020304" pitchFamily="18" charset="0"/>
                <a:cs typeface="Times New Roman" panose="02020603050405020304" pitchFamily="18" charset="0"/>
              </a:rPr>
              <a:t>：</a:t>
            </a:r>
            <a:r>
              <a:rPr lang="en-US" altLang="zh-CN" sz="2400" dirty="0">
                <a:solidFill>
                  <a:srgbClr val="0000FF"/>
                </a:solidFill>
                <a:latin typeface="Times New Roman" panose="02020603050405020304" pitchFamily="18" charset="0"/>
                <a:cs typeface="Times New Roman" panose="02020603050405020304" pitchFamily="18" charset="0"/>
              </a:rPr>
              <a:t>2023</a:t>
            </a:r>
            <a:r>
              <a:rPr lang="zh-CN" altLang="en-US" sz="2400" dirty="0">
                <a:solidFill>
                  <a:srgbClr val="0000FF"/>
                </a:solidFill>
                <a:latin typeface="Times New Roman" panose="02020603050405020304" pitchFamily="18" charset="0"/>
                <a:cs typeface="Times New Roman" panose="02020603050405020304" pitchFamily="18" charset="0"/>
              </a:rPr>
              <a:t>年</a:t>
            </a:r>
            <a:r>
              <a:rPr lang="en-US" altLang="zh-CN" sz="2400" dirty="0">
                <a:solidFill>
                  <a:srgbClr val="0000FF"/>
                </a:solidFill>
                <a:latin typeface="Times New Roman" panose="02020603050405020304" pitchFamily="18" charset="0"/>
                <a:cs typeface="Times New Roman" panose="02020603050405020304" pitchFamily="18" charset="0"/>
              </a:rPr>
              <a:t>4</a:t>
            </a:r>
            <a:r>
              <a:rPr lang="zh-CN" altLang="en-US" sz="2400" dirty="0">
                <a:solidFill>
                  <a:srgbClr val="0000FF"/>
                </a:solidFill>
                <a:latin typeface="Times New Roman" panose="02020603050405020304" pitchFamily="18" charset="0"/>
                <a:cs typeface="Times New Roman" panose="02020603050405020304" pitchFamily="18" charset="0"/>
              </a:rPr>
              <a:t>月下旬装运。但要以卖方</a:t>
            </a:r>
            <a:r>
              <a:rPr lang="en-US" altLang="zh-CN" sz="2400" dirty="0">
                <a:solidFill>
                  <a:srgbClr val="0000FF"/>
                </a:solidFill>
                <a:latin typeface="Times New Roman" panose="02020603050405020304" pitchFamily="18" charset="0"/>
                <a:cs typeface="Times New Roman" panose="02020603050405020304" pitchFamily="18" charset="0"/>
              </a:rPr>
              <a:t>2023</a:t>
            </a:r>
            <a:r>
              <a:rPr lang="zh-CN" altLang="en-US" sz="2400" dirty="0">
                <a:solidFill>
                  <a:srgbClr val="0000FF"/>
                </a:solidFill>
                <a:latin typeface="Times New Roman" panose="02020603050405020304" pitchFamily="18" charset="0"/>
                <a:cs typeface="Times New Roman" panose="02020603050405020304" pitchFamily="18" charset="0"/>
              </a:rPr>
              <a:t>年</a:t>
            </a:r>
            <a:r>
              <a:rPr lang="en-US" altLang="zh-CN" sz="2400" dirty="0">
                <a:solidFill>
                  <a:srgbClr val="0000FF"/>
                </a:solidFill>
                <a:latin typeface="Times New Roman" panose="02020603050405020304" pitchFamily="18" charset="0"/>
                <a:cs typeface="Times New Roman" panose="02020603050405020304" pitchFamily="18" charset="0"/>
              </a:rPr>
              <a:t>1</a:t>
            </a:r>
            <a:r>
              <a:rPr lang="zh-CN" altLang="en-US" sz="2400" dirty="0">
                <a:solidFill>
                  <a:srgbClr val="0000FF"/>
                </a:solidFill>
                <a:latin typeface="Times New Roman" panose="02020603050405020304" pitchFamily="18" charset="0"/>
                <a:cs typeface="Times New Roman" panose="02020603050405020304" pitchFamily="18" charset="0"/>
              </a:rPr>
              <a:t>月下旬以前收到可接受信用证为条件，不允许分批装运。</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a:spLocks noGrp="1"/>
          </p:cNvSpPr>
          <p:nvPr>
            <p:ph type="title"/>
          </p:nvPr>
        </p:nvSpPr>
        <p:spPr/>
        <p:txBody>
          <a:bodyPr vert="horz" wrap="square" lIns="91440" tIns="45720" rIns="91440" bIns="45720" anchor="b" anchorCtr="0"/>
          <a:p>
            <a:pPr eaLnBrk="1" hangingPunct="1"/>
            <a:r>
              <a:rPr lang="zh-CN" altLang="en-US" b="1" dirty="0"/>
              <a:t>解析：</a:t>
            </a:r>
            <a:endParaRPr lang="zh-CN" altLang="en-US" b="1" dirty="0"/>
          </a:p>
        </p:txBody>
      </p:sp>
      <p:sp>
        <p:nvSpPr>
          <p:cNvPr id="29699" name="Rectangle 3"/>
          <p:cNvSpPr>
            <a:spLocks noGrp="1"/>
          </p:cNvSpPr>
          <p:nvPr>
            <p:ph idx="1"/>
          </p:nvPr>
        </p:nvSpPr>
        <p:spPr>
          <a:xfrm>
            <a:off x="1972945" y="1700530"/>
            <a:ext cx="9100185" cy="5157470"/>
          </a:xfrm>
        </p:spPr>
        <p:txBody>
          <a:bodyPr vert="horz" wrap="square" lIns="91440" tIns="45720" rIns="91440" bIns="45720" anchor="t" anchorCtr="0"/>
          <a:p>
            <a:pPr eaLnBrk="1" hangingPunct="1">
              <a:lnSpc>
                <a:spcPct val="140000"/>
              </a:lnSpc>
            </a:pPr>
            <a:r>
              <a:rPr lang="zh-CN" altLang="en-US" sz="2800" dirty="0">
                <a:solidFill>
                  <a:srgbClr val="6600CC"/>
                </a:solidFill>
                <a:latin typeface="+mj-lt"/>
                <a:cs typeface="+mj-lt"/>
              </a:rPr>
              <a:t>译文</a:t>
            </a:r>
            <a:r>
              <a:rPr lang="en-US" altLang="zh-CN" sz="2800" dirty="0">
                <a:solidFill>
                  <a:srgbClr val="6600CC"/>
                </a:solidFill>
                <a:latin typeface="+mj-lt"/>
                <a:cs typeface="+mj-lt"/>
              </a:rPr>
              <a:t>2</a:t>
            </a:r>
            <a:r>
              <a:rPr lang="zh-CN" altLang="en-US" sz="2800" dirty="0">
                <a:solidFill>
                  <a:srgbClr val="6600CC"/>
                </a:solidFill>
                <a:latin typeface="+mj-lt"/>
                <a:cs typeface="+mj-lt"/>
              </a:rPr>
              <a:t>比译文</a:t>
            </a:r>
            <a:r>
              <a:rPr lang="en-US" altLang="zh-CN" sz="2800" dirty="0">
                <a:solidFill>
                  <a:srgbClr val="6600CC"/>
                </a:solidFill>
                <a:latin typeface="+mj-lt"/>
                <a:cs typeface="+mj-lt"/>
              </a:rPr>
              <a:t>1</a:t>
            </a:r>
            <a:r>
              <a:rPr lang="zh-CN" altLang="en-US" sz="2800" dirty="0">
                <a:solidFill>
                  <a:srgbClr val="6600CC"/>
                </a:solidFill>
                <a:latin typeface="+mj-lt"/>
                <a:cs typeface="+mj-lt"/>
              </a:rPr>
              <a:t>更为简练，也更为准确，译文</a:t>
            </a:r>
            <a:r>
              <a:rPr lang="en-US" altLang="zh-CN" sz="2800" dirty="0">
                <a:solidFill>
                  <a:srgbClr val="6600CC"/>
                </a:solidFill>
                <a:latin typeface="+mj-lt"/>
                <a:cs typeface="+mj-lt"/>
              </a:rPr>
              <a:t>1</a:t>
            </a:r>
            <a:r>
              <a:rPr lang="zh-CN" altLang="en-US" sz="2800" dirty="0">
                <a:solidFill>
                  <a:srgbClr val="6600CC"/>
                </a:solidFill>
                <a:latin typeface="+mj-lt"/>
                <a:cs typeface="+mj-lt"/>
              </a:rPr>
              <a:t>翻译腔比较浓厚。准确性本身就是合同的语言特征之一。体现在数字、日期方面准确无误。 </a:t>
            </a:r>
            <a:endParaRPr lang="zh-CN" altLang="en-US" sz="2800" dirty="0">
              <a:solidFill>
                <a:srgbClr val="6600CC"/>
              </a:solidFill>
              <a:latin typeface="+mj-lt"/>
              <a:cs typeface="+mj-lt"/>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3"/>
          <p:cNvSpPr>
            <a:spLocks noGrp="1"/>
          </p:cNvSpPr>
          <p:nvPr>
            <p:ph idx="1"/>
          </p:nvPr>
        </p:nvSpPr>
        <p:spPr>
          <a:xfrm>
            <a:off x="1919605" y="1557020"/>
            <a:ext cx="9732010" cy="2327275"/>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．原文：每年可就租赁费用作</a:t>
            </a:r>
            <a:r>
              <a:rPr lang="en-US" altLang="zh-CN" sz="2400" dirty="0">
                <a:latin typeface="Times New Roman" panose="02020603050405020304" pitchFamily="18" charset="0"/>
                <a:cs typeface="Times New Roman" panose="02020603050405020304" pitchFamily="18" charset="0"/>
              </a:rPr>
              <a:t>5%—10%</a:t>
            </a:r>
            <a:r>
              <a:rPr lang="zh-CN" altLang="en-US" sz="2400" dirty="0">
                <a:latin typeface="Times New Roman" panose="02020603050405020304" pitchFamily="18" charset="0"/>
                <a:cs typeface="Times New Roman" panose="02020603050405020304" pitchFamily="18" charset="0"/>
              </a:rPr>
              <a:t>的调整。 </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solidFill>
                  <a:srgbClr val="0000FF"/>
                </a:solidFill>
                <a:latin typeface="Times New Roman" panose="02020603050405020304" pitchFamily="18" charset="0"/>
                <a:cs typeface="Times New Roman" panose="02020603050405020304" pitchFamily="18" charset="0"/>
              </a:rPr>
              <a:t>译文</a:t>
            </a:r>
            <a:r>
              <a:rPr lang="en-US" altLang="zh-CN" sz="2400" dirty="0">
                <a:solidFill>
                  <a:srgbClr val="0000FF"/>
                </a:solidFill>
                <a:latin typeface="Times New Roman" panose="02020603050405020304" pitchFamily="18" charset="0"/>
                <a:cs typeface="Times New Roman" panose="02020603050405020304" pitchFamily="18" charset="0"/>
              </a:rPr>
              <a:t>1</a:t>
            </a:r>
            <a:r>
              <a:rPr lang="zh-CN" altLang="en-US" sz="2400" dirty="0">
                <a:solidFill>
                  <a:srgbClr val="0000FF"/>
                </a:solidFill>
                <a:latin typeface="Times New Roman" panose="02020603050405020304" pitchFamily="18" charset="0"/>
                <a:cs typeface="Times New Roman" panose="02020603050405020304" pitchFamily="18" charset="0"/>
              </a:rPr>
              <a:t>：</a:t>
            </a:r>
            <a:r>
              <a:rPr lang="en-US" altLang="zh-CN" sz="2400" dirty="0">
                <a:solidFill>
                  <a:srgbClr val="0000FF"/>
                </a:solidFill>
                <a:latin typeface="Times New Roman" panose="02020603050405020304" pitchFamily="18" charset="0"/>
                <a:cs typeface="Times New Roman" panose="02020603050405020304" pitchFamily="18" charset="0"/>
              </a:rPr>
              <a:t>The rental fee will be increased by five percent to ten percent annually.</a:t>
            </a:r>
            <a:endParaRPr lang="en-US" altLang="zh-CN" sz="2400" dirty="0">
              <a:solidFill>
                <a:srgbClr val="0000FF"/>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solidFill>
                  <a:srgbClr val="0000FF"/>
                </a:solidFill>
                <a:latin typeface="Times New Roman" panose="02020603050405020304" pitchFamily="18" charset="0"/>
                <a:cs typeface="Times New Roman" panose="02020603050405020304" pitchFamily="18" charset="0"/>
              </a:rPr>
              <a:t>译文</a:t>
            </a:r>
            <a:r>
              <a:rPr lang="en-US" altLang="zh-CN" sz="2400" dirty="0">
                <a:solidFill>
                  <a:srgbClr val="0000FF"/>
                </a:solidFill>
                <a:latin typeface="Times New Roman" panose="02020603050405020304" pitchFamily="18" charset="0"/>
                <a:cs typeface="Times New Roman" panose="02020603050405020304" pitchFamily="18" charset="0"/>
              </a:rPr>
              <a:t>2</a:t>
            </a:r>
            <a:r>
              <a:rPr lang="zh-CN" altLang="en-US" sz="2400" dirty="0">
                <a:solidFill>
                  <a:srgbClr val="0000FF"/>
                </a:solidFill>
                <a:latin typeface="Times New Roman" panose="02020603050405020304" pitchFamily="18" charset="0"/>
                <a:cs typeface="Times New Roman" panose="02020603050405020304" pitchFamily="18" charset="0"/>
              </a:rPr>
              <a:t>：</a:t>
            </a:r>
            <a:r>
              <a:rPr lang="en-US" altLang="zh-CN" sz="2400" dirty="0">
                <a:solidFill>
                  <a:srgbClr val="0000FF"/>
                </a:solidFill>
                <a:latin typeface="Times New Roman" panose="02020603050405020304" pitchFamily="18" charset="0"/>
                <a:cs typeface="Times New Roman" panose="02020603050405020304" pitchFamily="18" charset="0"/>
              </a:rPr>
              <a:t>The rental fee will be adjusted 5%—10% each year.</a:t>
            </a:r>
            <a:endParaRPr lang="en-US" altLang="zh-CN" sz="2400" dirty="0">
              <a:solidFill>
                <a:srgbClr val="0000FF"/>
              </a:solidFill>
              <a:latin typeface="Times New Roman" panose="02020603050405020304" pitchFamily="18" charset="0"/>
              <a:cs typeface="Times New Roman" panose="02020603050405020304" pitchFamily="18" charset="0"/>
            </a:endParaRPr>
          </a:p>
        </p:txBody>
      </p:sp>
      <p:sp>
        <p:nvSpPr>
          <p:cNvPr id="30723" name="Rectangle 4"/>
          <p:cNvSpPr/>
          <p:nvPr/>
        </p:nvSpPr>
        <p:spPr>
          <a:xfrm>
            <a:off x="1847850" y="548640"/>
            <a:ext cx="9379585" cy="953135"/>
          </a:xfrm>
          <a:prstGeom prst="rect">
            <a:avLst/>
          </a:prstGeom>
          <a:noFill/>
          <a:ln w="9525">
            <a:noFill/>
          </a:ln>
        </p:spPr>
        <p:txBody>
          <a:bodyPr wrap="squar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b="1" dirty="0">
                <a:solidFill>
                  <a:srgbClr val="006699"/>
                </a:solidFill>
                <a:latin typeface="+mj-lt"/>
                <a:cs typeface="+mj-lt"/>
              </a:rPr>
              <a:t>Task IV </a:t>
            </a:r>
            <a:r>
              <a:rPr lang="zh-CN" altLang="en-US" sz="2800" b="1" dirty="0">
                <a:solidFill>
                  <a:srgbClr val="006699"/>
                </a:solidFill>
                <a:latin typeface="+mj-lt"/>
                <a:cs typeface="+mj-lt"/>
              </a:rPr>
              <a:t>请比较以下合同条款的两种译文，分析商务合同的语言特征。</a:t>
            </a:r>
            <a:endParaRPr lang="zh-CN" altLang="en-US" sz="2800" b="1" dirty="0">
              <a:solidFill>
                <a:srgbClr val="006699"/>
              </a:solidFill>
              <a:latin typeface="+mj-lt"/>
              <a:cs typeface="+mj-lt"/>
            </a:endParaRPr>
          </a:p>
        </p:txBody>
      </p:sp>
      <p:sp>
        <p:nvSpPr>
          <p:cNvPr id="31746" name="Rectangle 2"/>
          <p:cNvSpPr>
            <a:spLocks noGrp="1"/>
          </p:cNvSpPr>
          <p:nvPr>
            <p:ph type="title"/>
          </p:nvPr>
        </p:nvSpPr>
        <p:spPr>
          <a:xfrm>
            <a:off x="2063750" y="3717290"/>
            <a:ext cx="9751695" cy="509905"/>
          </a:xfrm>
        </p:spPr>
        <p:txBody>
          <a:bodyPr vert="horz" wrap="square" lIns="91440" tIns="45720" rIns="91440" bIns="45720" anchor="b" anchorCtr="0"/>
          <a:p>
            <a:pPr eaLnBrk="1" hangingPunct="1"/>
            <a:r>
              <a:rPr lang="zh-CN" altLang="en-US" sz="2400" b="1" dirty="0"/>
              <a:t>解析：</a:t>
            </a:r>
            <a:endParaRPr lang="zh-CN" altLang="en-US" sz="2400" b="1" dirty="0"/>
          </a:p>
        </p:txBody>
      </p:sp>
      <p:sp>
        <p:nvSpPr>
          <p:cNvPr id="31747" name="Rectangle 3"/>
          <p:cNvSpPr>
            <a:spLocks noGrp="1"/>
          </p:cNvSpPr>
          <p:nvPr/>
        </p:nvSpPr>
        <p:spPr>
          <a:xfrm>
            <a:off x="2063750" y="4293235"/>
            <a:ext cx="9264650" cy="183515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5000"/>
              </a:lnSpc>
            </a:pPr>
            <a:r>
              <a:rPr lang="zh-CN" altLang="en-US" sz="1800" dirty="0">
                <a:solidFill>
                  <a:srgbClr val="663300"/>
                </a:solidFill>
                <a:latin typeface="Times New Roman" panose="02020603050405020304" pitchFamily="18" charset="0"/>
                <a:cs typeface="Times New Roman" panose="02020603050405020304" pitchFamily="18" charset="0"/>
              </a:rPr>
              <a:t>原文中的“调整”的中文意思是指重新调配，使适应新的情况和要求，内涵上既包括增加也包括减少。</a:t>
            </a:r>
            <a:endParaRPr lang="zh-CN" altLang="en-US" sz="1800" dirty="0">
              <a:solidFill>
                <a:srgbClr val="663300"/>
              </a:solidFill>
              <a:latin typeface="Times New Roman" panose="02020603050405020304" pitchFamily="18" charset="0"/>
              <a:cs typeface="Times New Roman" panose="02020603050405020304" pitchFamily="18" charset="0"/>
            </a:endParaRPr>
          </a:p>
          <a:p>
            <a:pPr eaLnBrk="1" hangingPunct="1">
              <a:lnSpc>
                <a:spcPct val="125000"/>
              </a:lnSpc>
            </a:pPr>
            <a:r>
              <a:rPr lang="zh-CN" altLang="en-US" sz="1800" dirty="0">
                <a:solidFill>
                  <a:srgbClr val="663300"/>
                </a:solidFill>
                <a:latin typeface="Times New Roman" panose="02020603050405020304" pitchFamily="18" charset="0"/>
                <a:cs typeface="Times New Roman" panose="02020603050405020304" pitchFamily="18" charset="0"/>
              </a:rPr>
              <a:t>译文</a:t>
            </a:r>
            <a:r>
              <a:rPr lang="en-US" altLang="zh-CN" sz="1800" dirty="0">
                <a:solidFill>
                  <a:srgbClr val="663300"/>
                </a:solidFill>
                <a:latin typeface="Times New Roman" panose="02020603050405020304" pitchFamily="18" charset="0"/>
                <a:cs typeface="Times New Roman" panose="02020603050405020304" pitchFamily="18" charset="0"/>
              </a:rPr>
              <a:t>1</a:t>
            </a:r>
            <a:r>
              <a:rPr lang="zh-CN" altLang="en-US" sz="1800" dirty="0">
                <a:solidFill>
                  <a:srgbClr val="663300"/>
                </a:solidFill>
                <a:latin typeface="Times New Roman" panose="02020603050405020304" pitchFamily="18" charset="0"/>
                <a:cs typeface="Times New Roman" panose="02020603050405020304" pitchFamily="18" charset="0"/>
              </a:rPr>
              <a:t>将其译为“</a:t>
            </a:r>
            <a:r>
              <a:rPr lang="en-US" altLang="zh-CN" sz="1800" dirty="0">
                <a:solidFill>
                  <a:srgbClr val="663300"/>
                </a:solidFill>
                <a:latin typeface="Times New Roman" panose="02020603050405020304" pitchFamily="18" charset="0"/>
                <a:cs typeface="Times New Roman" panose="02020603050405020304" pitchFamily="18" charset="0"/>
              </a:rPr>
              <a:t>be increased”</a:t>
            </a:r>
            <a:r>
              <a:rPr lang="zh-CN" altLang="en-US" sz="1800" dirty="0">
                <a:solidFill>
                  <a:srgbClr val="663300"/>
                </a:solidFill>
                <a:latin typeface="Times New Roman" panose="02020603050405020304" pitchFamily="18" charset="0"/>
                <a:cs typeface="Times New Roman" panose="02020603050405020304" pitchFamily="18" charset="0"/>
              </a:rPr>
              <a:t>显然是以偏概全，不够严谨。</a:t>
            </a:r>
            <a:endParaRPr lang="zh-CN" altLang="en-US" sz="1800" dirty="0">
              <a:solidFill>
                <a:srgbClr val="663300"/>
              </a:solidFill>
              <a:latin typeface="Times New Roman" panose="02020603050405020304" pitchFamily="18" charset="0"/>
              <a:cs typeface="Times New Roman" panose="02020603050405020304" pitchFamily="18" charset="0"/>
            </a:endParaRPr>
          </a:p>
          <a:p>
            <a:pPr eaLnBrk="1" hangingPunct="1">
              <a:lnSpc>
                <a:spcPct val="125000"/>
              </a:lnSpc>
            </a:pPr>
            <a:r>
              <a:rPr lang="zh-CN" altLang="en-US" sz="1800" dirty="0">
                <a:solidFill>
                  <a:srgbClr val="663300"/>
                </a:solidFill>
                <a:latin typeface="Times New Roman" panose="02020603050405020304" pitchFamily="18" charset="0"/>
                <a:cs typeface="Times New Roman" panose="02020603050405020304" pitchFamily="18" charset="0"/>
              </a:rPr>
              <a:t>译文</a:t>
            </a:r>
            <a:r>
              <a:rPr lang="en-US" altLang="zh-CN" sz="1800" dirty="0">
                <a:solidFill>
                  <a:srgbClr val="663300"/>
                </a:solidFill>
                <a:latin typeface="Times New Roman" panose="02020603050405020304" pitchFamily="18" charset="0"/>
                <a:cs typeface="Times New Roman" panose="02020603050405020304" pitchFamily="18" charset="0"/>
              </a:rPr>
              <a:t>2</a:t>
            </a:r>
            <a:r>
              <a:rPr lang="zh-CN" altLang="en-US" sz="1800" dirty="0">
                <a:solidFill>
                  <a:srgbClr val="663300"/>
                </a:solidFill>
                <a:latin typeface="Times New Roman" panose="02020603050405020304" pitchFamily="18" charset="0"/>
                <a:cs typeface="Times New Roman" panose="02020603050405020304" pitchFamily="18" charset="0"/>
              </a:rPr>
              <a:t>的“</a:t>
            </a:r>
            <a:r>
              <a:rPr lang="en-US" altLang="zh-CN" sz="1800" dirty="0">
                <a:solidFill>
                  <a:srgbClr val="663300"/>
                </a:solidFill>
                <a:latin typeface="Times New Roman" panose="02020603050405020304" pitchFamily="18" charset="0"/>
                <a:cs typeface="Times New Roman" panose="02020603050405020304" pitchFamily="18" charset="0"/>
              </a:rPr>
              <a:t>be adjusted”</a:t>
            </a:r>
            <a:r>
              <a:rPr lang="zh-CN" altLang="en-US" sz="1800" dirty="0">
                <a:solidFill>
                  <a:srgbClr val="663300"/>
                </a:solidFill>
                <a:latin typeface="Times New Roman" panose="02020603050405020304" pitchFamily="18" charset="0"/>
                <a:cs typeface="Times New Roman" panose="02020603050405020304" pitchFamily="18" charset="0"/>
              </a:rPr>
              <a:t>则准确表达了“调整”一词的全部含义。 </a:t>
            </a:r>
            <a:endParaRPr lang="zh-CN" altLang="en-US" sz="1800"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3"/>
          <p:cNvSpPr>
            <a:spLocks noGrp="1"/>
          </p:cNvSpPr>
          <p:nvPr>
            <p:ph idx="1"/>
          </p:nvPr>
        </p:nvSpPr>
        <p:spPr>
          <a:xfrm>
            <a:off x="1826260" y="1628775"/>
            <a:ext cx="9751695" cy="2122805"/>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Total value</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US $ 5,400,000.00 (Say: US Dollars FIVE MILLION FOUR HUNDRED THOUSAND ONLY)</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990099"/>
                </a:solidFill>
                <a:latin typeface="Times New Roman" panose="02020603050405020304" pitchFamily="18" charset="0"/>
                <a:cs typeface="Times New Roman" panose="02020603050405020304" pitchFamily="18" charset="0"/>
              </a:rPr>
              <a:t>译文</a:t>
            </a:r>
            <a:r>
              <a:rPr lang="en-US" altLang="zh-CN" sz="2400" dirty="0">
                <a:solidFill>
                  <a:srgbClr val="990099"/>
                </a:solidFill>
                <a:latin typeface="Times New Roman" panose="02020603050405020304" pitchFamily="18" charset="0"/>
                <a:cs typeface="Times New Roman" panose="02020603050405020304" pitchFamily="18" charset="0"/>
              </a:rPr>
              <a:t>1</a:t>
            </a:r>
            <a:r>
              <a:rPr lang="zh-CN" altLang="en-US" sz="2400" dirty="0">
                <a:solidFill>
                  <a:srgbClr val="990099"/>
                </a:solidFill>
                <a:latin typeface="Times New Roman" panose="02020603050405020304" pitchFamily="18" charset="0"/>
                <a:cs typeface="Times New Roman" panose="02020603050405020304" pitchFamily="18" charset="0"/>
              </a:rPr>
              <a:t>：总价：</a:t>
            </a:r>
            <a:r>
              <a:rPr lang="en-US" altLang="zh-CN" sz="2400" dirty="0">
                <a:solidFill>
                  <a:srgbClr val="990099"/>
                </a:solidFill>
                <a:latin typeface="Times New Roman" panose="02020603050405020304" pitchFamily="18" charset="0"/>
                <a:cs typeface="Times New Roman" panose="02020603050405020304" pitchFamily="18" charset="0"/>
              </a:rPr>
              <a:t>5,400,000.00</a:t>
            </a:r>
            <a:r>
              <a:rPr lang="zh-CN" altLang="en-US" sz="2400" dirty="0">
                <a:solidFill>
                  <a:srgbClr val="990099"/>
                </a:solidFill>
                <a:latin typeface="Times New Roman" panose="02020603050405020304" pitchFamily="18" charset="0"/>
                <a:cs typeface="Times New Roman" panose="02020603050405020304" pitchFamily="18" charset="0"/>
              </a:rPr>
              <a:t>美元。</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990099"/>
                </a:solidFill>
                <a:latin typeface="Times New Roman" panose="02020603050405020304" pitchFamily="18" charset="0"/>
                <a:cs typeface="Times New Roman" panose="02020603050405020304" pitchFamily="18" charset="0"/>
              </a:rPr>
              <a:t>译文</a:t>
            </a:r>
            <a:r>
              <a:rPr lang="en-US" altLang="zh-CN" sz="2400" dirty="0">
                <a:solidFill>
                  <a:srgbClr val="990099"/>
                </a:solidFill>
                <a:latin typeface="Times New Roman" panose="02020603050405020304" pitchFamily="18" charset="0"/>
                <a:cs typeface="Times New Roman" panose="02020603050405020304" pitchFamily="18" charset="0"/>
              </a:rPr>
              <a:t>2</a:t>
            </a:r>
            <a:r>
              <a:rPr lang="zh-CN" altLang="en-US" sz="2400" dirty="0">
                <a:solidFill>
                  <a:srgbClr val="990099"/>
                </a:solidFill>
                <a:latin typeface="Times New Roman" panose="02020603050405020304" pitchFamily="18" charset="0"/>
                <a:cs typeface="Times New Roman" panose="02020603050405020304" pitchFamily="18" charset="0"/>
              </a:rPr>
              <a:t>：总价：</a:t>
            </a:r>
            <a:r>
              <a:rPr lang="en-US" altLang="zh-CN" sz="2400" dirty="0">
                <a:solidFill>
                  <a:srgbClr val="990099"/>
                </a:solidFill>
                <a:latin typeface="Times New Roman" panose="02020603050405020304" pitchFamily="18" charset="0"/>
                <a:cs typeface="Times New Roman" panose="02020603050405020304" pitchFamily="18" charset="0"/>
              </a:rPr>
              <a:t>5,400,000.00</a:t>
            </a:r>
            <a:r>
              <a:rPr lang="zh-CN" altLang="en-US" sz="2400" dirty="0">
                <a:solidFill>
                  <a:srgbClr val="990099"/>
                </a:solidFill>
                <a:latin typeface="Times New Roman" panose="02020603050405020304" pitchFamily="18" charset="0"/>
                <a:cs typeface="Times New Roman" panose="02020603050405020304" pitchFamily="18" charset="0"/>
              </a:rPr>
              <a:t>美元（大写：伍佰肆拾万美元整）。</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33794" name="Rectangle 2"/>
          <p:cNvSpPr>
            <a:spLocks noGrp="1"/>
          </p:cNvSpPr>
          <p:nvPr>
            <p:ph type="title"/>
          </p:nvPr>
        </p:nvSpPr>
        <p:spPr>
          <a:xfrm>
            <a:off x="1919605" y="3933190"/>
            <a:ext cx="9751695" cy="320675"/>
          </a:xfrm>
        </p:spPr>
        <p:txBody>
          <a:bodyPr vert="horz" wrap="square" lIns="91440" tIns="45720" rIns="91440" bIns="45720" anchor="b" anchorCtr="0"/>
          <a:p>
            <a:pPr eaLnBrk="1" hangingPunct="1"/>
            <a:r>
              <a:rPr lang="zh-CN" altLang="en-US" sz="2400" b="1" dirty="0"/>
              <a:t>解析：</a:t>
            </a:r>
            <a:endParaRPr lang="zh-CN" altLang="en-US" sz="2400" b="1" dirty="0"/>
          </a:p>
        </p:txBody>
      </p:sp>
      <p:sp>
        <p:nvSpPr>
          <p:cNvPr id="33795" name="Rectangle 3"/>
          <p:cNvSpPr>
            <a:spLocks noGrp="1"/>
          </p:cNvSpPr>
          <p:nvPr/>
        </p:nvSpPr>
        <p:spPr>
          <a:xfrm>
            <a:off x="1991995" y="4293235"/>
            <a:ext cx="9415780" cy="14859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40000"/>
              </a:lnSpc>
            </a:pPr>
            <a:r>
              <a:rPr lang="zh-CN" altLang="en-US" sz="2000" dirty="0">
                <a:solidFill>
                  <a:srgbClr val="990099"/>
                </a:solidFill>
                <a:latin typeface="Times New Roman" panose="02020603050405020304" pitchFamily="18" charset="0"/>
                <a:cs typeface="Times New Roman" panose="02020603050405020304" pitchFamily="18" charset="0"/>
              </a:rPr>
              <a:t>译文</a:t>
            </a:r>
            <a:r>
              <a:rPr lang="en-US" altLang="zh-CN" sz="2000" dirty="0">
                <a:solidFill>
                  <a:srgbClr val="990099"/>
                </a:solidFill>
                <a:latin typeface="Times New Roman" panose="02020603050405020304" pitchFamily="18" charset="0"/>
                <a:cs typeface="Times New Roman" panose="02020603050405020304" pitchFamily="18" charset="0"/>
              </a:rPr>
              <a:t>1</a:t>
            </a:r>
            <a:r>
              <a:rPr lang="zh-CN" altLang="en-US" sz="2000" dirty="0">
                <a:solidFill>
                  <a:srgbClr val="990099"/>
                </a:solidFill>
                <a:latin typeface="Times New Roman" panose="02020603050405020304" pitchFamily="18" charset="0"/>
                <a:cs typeface="Times New Roman" panose="02020603050405020304" pitchFamily="18" charset="0"/>
              </a:rPr>
              <a:t>和译文</a:t>
            </a:r>
            <a:r>
              <a:rPr lang="en-US" altLang="zh-CN" sz="2000" dirty="0">
                <a:solidFill>
                  <a:srgbClr val="990099"/>
                </a:solidFill>
                <a:latin typeface="Times New Roman" panose="02020603050405020304" pitchFamily="18" charset="0"/>
                <a:cs typeface="Times New Roman" panose="02020603050405020304" pitchFamily="18" charset="0"/>
              </a:rPr>
              <a:t>2</a:t>
            </a:r>
            <a:r>
              <a:rPr lang="zh-CN" altLang="en-US" sz="2000" dirty="0">
                <a:solidFill>
                  <a:srgbClr val="990099"/>
                </a:solidFill>
                <a:latin typeface="Times New Roman" panose="02020603050405020304" pitchFamily="18" charset="0"/>
                <a:cs typeface="Times New Roman" panose="02020603050405020304" pitchFamily="18" charset="0"/>
              </a:rPr>
              <a:t>的意思完全一样，但译文</a:t>
            </a:r>
            <a:r>
              <a:rPr lang="en-US" altLang="zh-CN" sz="2000" dirty="0">
                <a:solidFill>
                  <a:srgbClr val="990099"/>
                </a:solidFill>
                <a:latin typeface="Times New Roman" panose="02020603050405020304" pitchFamily="18" charset="0"/>
                <a:cs typeface="Times New Roman" panose="02020603050405020304" pitchFamily="18" charset="0"/>
              </a:rPr>
              <a:t>1</a:t>
            </a:r>
            <a:r>
              <a:rPr lang="zh-CN" altLang="en-US" sz="2000" dirty="0">
                <a:solidFill>
                  <a:srgbClr val="990099"/>
                </a:solidFill>
                <a:latin typeface="Times New Roman" panose="02020603050405020304" pitchFamily="18" charset="0"/>
                <a:cs typeface="Times New Roman" panose="02020603050405020304" pitchFamily="18" charset="0"/>
              </a:rPr>
              <a:t>省略了括号中的大写部分，导致合同的严谨性不够。如果合同一方故意改动数字，则会带来很大的合同纠纷，而译文</a:t>
            </a:r>
            <a:r>
              <a:rPr lang="en-US" altLang="zh-CN" sz="2000" dirty="0">
                <a:solidFill>
                  <a:srgbClr val="990099"/>
                </a:solidFill>
                <a:latin typeface="Times New Roman" panose="02020603050405020304" pitchFamily="18" charset="0"/>
                <a:cs typeface="Times New Roman" panose="02020603050405020304" pitchFamily="18" charset="0"/>
              </a:rPr>
              <a:t>2</a:t>
            </a:r>
            <a:r>
              <a:rPr lang="zh-CN" altLang="en-US" sz="2000" dirty="0">
                <a:solidFill>
                  <a:srgbClr val="990099"/>
                </a:solidFill>
                <a:latin typeface="Times New Roman" panose="02020603050405020304" pitchFamily="18" charset="0"/>
                <a:cs typeface="Times New Roman" panose="02020603050405020304" pitchFamily="18" charset="0"/>
              </a:rPr>
              <a:t>则完整规范、无懈可击。</a:t>
            </a:r>
            <a:endParaRPr lang="zh-CN" altLang="en-US"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2"/>
          <p:cNvSpPr>
            <a:spLocks noGrp="1"/>
          </p:cNvSpPr>
          <p:nvPr>
            <p:ph type="title"/>
          </p:nvPr>
        </p:nvSpPr>
        <p:spPr>
          <a:xfrm>
            <a:off x="1963420" y="260350"/>
            <a:ext cx="9130030" cy="1143000"/>
          </a:xfrm>
        </p:spPr>
        <p:txBody>
          <a:bodyPr vert="horz" wrap="square" lIns="91440" tIns="45720" rIns="91440" bIns="45720" anchor="b" anchorCtr="0"/>
          <a:p>
            <a:pPr eaLnBrk="1" hangingPunct="1"/>
            <a:r>
              <a:rPr lang="en-US" altLang="zh-CN" sz="3200" b="1" dirty="0"/>
              <a:t>Task V </a:t>
            </a:r>
            <a:r>
              <a:rPr lang="zh-CN" altLang="en-US" sz="3200" b="1" dirty="0"/>
              <a:t>请阅读以下规定的中英文，试分析划线部分译文是否存在问题。</a:t>
            </a:r>
            <a:endParaRPr lang="zh-CN" altLang="en-US" sz="3200" b="1" dirty="0"/>
          </a:p>
        </p:txBody>
      </p:sp>
      <p:sp>
        <p:nvSpPr>
          <p:cNvPr id="34819" name="Rectangle 3"/>
          <p:cNvSpPr>
            <a:spLocks noGrp="1"/>
          </p:cNvSpPr>
          <p:nvPr>
            <p:ph idx="1"/>
          </p:nvPr>
        </p:nvSpPr>
        <p:spPr>
          <a:xfrm>
            <a:off x="1786890" y="1827530"/>
            <a:ext cx="9801860" cy="4114800"/>
          </a:xfrm>
        </p:spPr>
        <p:txBody>
          <a:bodyPr vert="horz" wrap="square" lIns="91440" tIns="45720" rIns="91440" bIns="45720" anchor="t" anchorCtr="0"/>
          <a:p>
            <a:pPr eaLnBrk="1" hangingPunct="1">
              <a:lnSpc>
                <a:spcPct val="110000"/>
              </a:lnSpc>
            </a:pPr>
            <a:r>
              <a:rPr lang="zh-CN" altLang="en-US" sz="2400" dirty="0">
                <a:latin typeface="Times New Roman" panose="02020603050405020304" pitchFamily="18" charset="0"/>
                <a:cs typeface="Times New Roman" panose="02020603050405020304" pitchFamily="18" charset="0"/>
              </a:rPr>
              <a:t>原文：保税区的减免税货物、保税货物的监管手续费，应当按照</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中华人民共和国海关对进口减税、免税和保税货物征收海关监管手续费的办法</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办理。</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The Customs supervising fees on the import goods granted with duty reduction and exemption and that on the </a:t>
            </a:r>
            <a:r>
              <a:rPr lang="en-US" altLang="zh-CN" sz="2400" u="sng" dirty="0">
                <a:latin typeface="Times New Roman" panose="02020603050405020304" pitchFamily="18" charset="0"/>
                <a:cs typeface="Times New Roman" panose="02020603050405020304" pitchFamily="18" charset="0"/>
              </a:rPr>
              <a:t>goods in bond</a:t>
            </a:r>
            <a:r>
              <a:rPr lang="en-US" altLang="zh-CN" sz="2400" dirty="0">
                <a:latin typeface="Times New Roman" panose="02020603050405020304" pitchFamily="18" charset="0"/>
                <a:cs typeface="Times New Roman" panose="02020603050405020304" pitchFamily="18" charset="0"/>
              </a:rPr>
              <a:t> shall be collected in accordance with the Customs Regulations of the People’s Republic of China Governing the Collection of Customs Supervising Fees on Import Goods Granted with Duty Reduction or Exemption and </a:t>
            </a:r>
            <a:r>
              <a:rPr lang="en-US" altLang="zh-CN" sz="2400" u="sng" dirty="0">
                <a:latin typeface="Times New Roman" panose="02020603050405020304" pitchFamily="18" charset="0"/>
                <a:cs typeface="Times New Roman" panose="02020603050405020304" pitchFamily="18" charset="0"/>
              </a:rPr>
              <a:t>Bonded Goods</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p:cNvSpPr>
          <p:nvPr>
            <p:ph type="title"/>
          </p:nvPr>
        </p:nvSpPr>
        <p:spPr/>
        <p:txBody>
          <a:bodyPr vert="horz" wrap="square" lIns="91440" tIns="45720" rIns="91440" bIns="45720" anchor="b" anchorCtr="0"/>
          <a:p>
            <a:pPr eaLnBrk="1" hangingPunct="1"/>
            <a:r>
              <a:rPr lang="zh-CN" altLang="en-US" b="1" dirty="0"/>
              <a:t>解析：</a:t>
            </a:r>
            <a:endParaRPr lang="zh-CN" altLang="en-US" b="1" dirty="0"/>
          </a:p>
        </p:txBody>
      </p:sp>
      <p:sp>
        <p:nvSpPr>
          <p:cNvPr id="35843" name="Rectangle 3"/>
          <p:cNvSpPr>
            <a:spLocks noGrp="1"/>
          </p:cNvSpPr>
          <p:nvPr>
            <p:ph idx="1"/>
          </p:nvPr>
        </p:nvSpPr>
        <p:spPr/>
        <p:txBody>
          <a:bodyPr vert="horz" wrap="square" lIns="91440" tIns="45720" rIns="91440" bIns="45720" anchor="t" anchorCtr="0"/>
          <a:p>
            <a:pPr eaLnBrk="1" hangingPunct="1">
              <a:lnSpc>
                <a:spcPct val="140000"/>
              </a:lnSpc>
            </a:pPr>
            <a:r>
              <a:rPr lang="zh-CN" altLang="en-US" sz="2400" dirty="0">
                <a:solidFill>
                  <a:srgbClr val="6600CC"/>
                </a:solidFill>
                <a:latin typeface="Times New Roman" panose="02020603050405020304" pitchFamily="18" charset="0"/>
                <a:cs typeface="Times New Roman" panose="02020603050405020304" pitchFamily="18" charset="0"/>
              </a:rPr>
              <a:t>通过对比原文和译文，可以发现译文中的“</a:t>
            </a:r>
            <a:r>
              <a:rPr lang="en-US" altLang="zh-CN" sz="2400" dirty="0">
                <a:solidFill>
                  <a:srgbClr val="6600CC"/>
                </a:solidFill>
                <a:latin typeface="Times New Roman" panose="02020603050405020304" pitchFamily="18" charset="0"/>
                <a:cs typeface="Times New Roman" panose="02020603050405020304" pitchFamily="18" charset="0"/>
              </a:rPr>
              <a:t>goods in bond”</a:t>
            </a:r>
            <a:r>
              <a:rPr lang="zh-CN" altLang="en-US" sz="2400" dirty="0">
                <a:solidFill>
                  <a:srgbClr val="6600CC"/>
                </a:solidFill>
                <a:latin typeface="Times New Roman" panose="02020603050405020304" pitchFamily="18" charset="0"/>
                <a:cs typeface="Times New Roman" panose="02020603050405020304" pitchFamily="18" charset="0"/>
              </a:rPr>
              <a:t>和“</a:t>
            </a:r>
            <a:r>
              <a:rPr lang="en-US" altLang="zh-CN" sz="2400" dirty="0">
                <a:solidFill>
                  <a:srgbClr val="6600CC"/>
                </a:solidFill>
                <a:latin typeface="Times New Roman" panose="02020603050405020304" pitchFamily="18" charset="0"/>
                <a:cs typeface="Times New Roman" panose="02020603050405020304" pitchFamily="18" charset="0"/>
              </a:rPr>
              <a:t>Bonded Goods”</a:t>
            </a:r>
            <a:r>
              <a:rPr lang="zh-CN" altLang="en-US" sz="2400" dirty="0">
                <a:solidFill>
                  <a:srgbClr val="6600CC"/>
                </a:solidFill>
                <a:latin typeface="Times New Roman" panose="02020603050405020304" pitchFamily="18" charset="0"/>
                <a:cs typeface="Times New Roman" panose="02020603050405020304" pitchFamily="18" charset="0"/>
              </a:rPr>
              <a:t>都是指“保税货物”。很显然，这种错误并不是由于译者的疏忽而为，而是译者为了追求译名的多样化刻意而为。这样，读者就不得不揣测不同词语的法律意思，从而影响了合同的精度。 </a:t>
            </a:r>
            <a:endParaRPr lang="zh-CN" altLang="en-US" sz="2400" dirty="0">
              <a:solidFill>
                <a:srgbClr val="6600CC"/>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a:xfrm>
            <a:off x="1991995" y="260985"/>
            <a:ext cx="9175115" cy="1143000"/>
          </a:xfrm>
        </p:spPr>
        <p:txBody>
          <a:bodyPr vert="horz" wrap="square" lIns="91440" tIns="45720" rIns="91440" bIns="45720" anchor="b" anchorCtr="0"/>
          <a:p>
            <a:pPr eaLnBrk="1" hangingPunct="1"/>
            <a:r>
              <a:rPr lang="en-US" altLang="zh-CN" sz="2800" b="1" dirty="0"/>
              <a:t>Task VI </a:t>
            </a:r>
            <a:r>
              <a:rPr lang="zh-CN" altLang="en-US" sz="2800" b="1" dirty="0"/>
              <a:t>请翻译下列国际商务合同条款，注意斜体部分语态的转换。 </a:t>
            </a:r>
            <a:endParaRPr lang="zh-CN" altLang="en-US" sz="2800" b="1" dirty="0"/>
          </a:p>
        </p:txBody>
      </p:sp>
      <p:sp>
        <p:nvSpPr>
          <p:cNvPr id="36867" name="Rectangle 3"/>
          <p:cNvSpPr>
            <a:spLocks noGrp="1"/>
          </p:cNvSpPr>
          <p:nvPr>
            <p:ph idx="1"/>
          </p:nvPr>
        </p:nvSpPr>
        <p:spPr>
          <a:xfrm>
            <a:off x="1758315" y="1701165"/>
            <a:ext cx="9743440" cy="448183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An agreement must </a:t>
            </a:r>
            <a:r>
              <a:rPr lang="en-US" altLang="zh-CN" sz="2400" i="1" dirty="0">
                <a:solidFill>
                  <a:srgbClr val="6600CC"/>
                </a:solidFill>
                <a:latin typeface="Times New Roman" panose="02020603050405020304" pitchFamily="18" charset="0"/>
                <a:cs typeface="Times New Roman" panose="02020603050405020304" pitchFamily="18" charset="0"/>
              </a:rPr>
              <a:t>be reached</a:t>
            </a:r>
            <a:r>
              <a:rPr lang="en-US" altLang="zh-CN" sz="2400" dirty="0">
                <a:latin typeface="Times New Roman" panose="02020603050405020304" pitchFamily="18" charset="0"/>
                <a:cs typeface="Times New Roman" panose="02020603050405020304" pitchFamily="18" charset="0"/>
              </a:rPr>
              <a:t> between the two parties on solving the dispute through arbitration. Without this agreement, no arbitrator shall accept an application for arbitration. The agreement may </a:t>
            </a:r>
            <a:r>
              <a:rPr lang="en-US" altLang="zh-CN" sz="2400" i="1" dirty="0">
                <a:solidFill>
                  <a:srgbClr val="6600CC"/>
                </a:solidFill>
                <a:latin typeface="Times New Roman" panose="02020603050405020304" pitchFamily="18" charset="0"/>
                <a:cs typeface="Times New Roman" panose="02020603050405020304" pitchFamily="18" charset="0"/>
              </a:rPr>
              <a:t>be reached</a:t>
            </a:r>
            <a:r>
              <a:rPr lang="en-US" altLang="zh-CN" sz="2400" dirty="0">
                <a:latin typeface="Times New Roman" panose="02020603050405020304" pitchFamily="18" charset="0"/>
                <a:cs typeface="Times New Roman" panose="02020603050405020304" pitchFamily="18" charset="0"/>
              </a:rPr>
              <a:t> before or after the occurrence of a dispute, that is, by signing a written arbitration agreement between the interested parties. When applying for arbitration, the parties concerned must submit the contract which includes a clause for arbitration or a temporary agreement on arbitration, otherwise their application will </a:t>
            </a:r>
            <a:r>
              <a:rPr lang="en-US" altLang="zh-CN" sz="2400" i="1" dirty="0">
                <a:solidFill>
                  <a:srgbClr val="6600CC"/>
                </a:solidFill>
                <a:latin typeface="Times New Roman" panose="02020603050405020304" pitchFamily="18" charset="0"/>
                <a:cs typeface="Times New Roman" panose="02020603050405020304" pitchFamily="18" charset="0"/>
              </a:rPr>
              <a:t>be rejected</a:t>
            </a:r>
            <a:r>
              <a:rPr lang="en-US"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7"/>
          <p:cNvSpPr>
            <a:spLocks noGrp="1"/>
          </p:cNvSpPr>
          <p:nvPr>
            <p:ph type="title"/>
          </p:nvPr>
        </p:nvSpPr>
        <p:spPr/>
        <p:txBody>
          <a:bodyPr vert="horz" wrap="square" lIns="91440" tIns="45720" rIns="91440" bIns="45720" anchor="b" anchorCtr="0"/>
          <a:p>
            <a:pPr eaLnBrk="1" hangingPunct="1"/>
            <a:r>
              <a:rPr lang="zh-CN" altLang="en-US" b="1" dirty="0"/>
              <a:t>国际商务合同翻译</a:t>
            </a:r>
            <a:endParaRPr lang="zh-CN" altLang="en-US" b="1" dirty="0"/>
          </a:p>
        </p:txBody>
      </p:sp>
      <p:sp>
        <p:nvSpPr>
          <p:cNvPr id="144393" name="Rectangle 9"/>
          <p:cNvSpPr>
            <a:spLocks noChangeArrowheads="1"/>
          </p:cNvSpPr>
          <p:nvPr/>
        </p:nvSpPr>
        <p:spPr bwMode="auto">
          <a:xfrm>
            <a:off x="2424113" y="1773238"/>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12"/>
          <p:cNvSpPr txBox="1"/>
          <p:nvPr/>
        </p:nvSpPr>
        <p:spPr>
          <a:xfrm>
            <a:off x="1939925" y="2349500"/>
            <a:ext cx="9451975" cy="3080385"/>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50000"/>
              </a:spcBef>
              <a:buClrTx/>
              <a:buSzTx/>
              <a:buFontTx/>
              <a:buNone/>
            </a:pPr>
            <a:r>
              <a:rPr lang="en-US" altLang="zh-CN" sz="1800" b="1" dirty="0"/>
              <a:t>     </a:t>
            </a:r>
            <a:r>
              <a:rPr lang="zh-CN" altLang="en-US" sz="1800" b="1" dirty="0"/>
              <a:t>商务合同是自然人或法人为实现一定的商务目的，按照法律程序达成的规定相互权利和义务的契约。它对签约双方都具有法律约束力。由于此类合同具有涉外交易性质，因此通常采用中英文书面形式。商务合同通常采用合同书或者书面合同形式。合同书的种类很多，有行业协会等制定的示范性合同文本，通行的某种行业的标准合同文本，也有营业者提供的由营业者制订的格式合同文本，还有双方当事人自己签订的合同文本。合同也可以平信、邮政快件、挂号信以及特快专递等多种形式订立。电报、电传、传真也属于书面形式，在当今互联网时代，国际贸易或者国际商务活动中 ，大量的合同通过电子数据交换和电子邮件等电子合同形式订立。无论采用上述何种书面形式 </a:t>
            </a:r>
            <a:r>
              <a:rPr lang="zh-CN" altLang="en-US" sz="1800" b="1" dirty="0"/>
              <a:t>，由于合同具有法律效力，合同双方必须严格按照合同的约定，全面履行合同义务，这就需要对合同的文字斟词酌句，力求准确无误。</a:t>
            </a:r>
            <a:endParaRPr lang="zh-CN" altLang="en-US" sz="1800" b="1"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p:cNvSpPr>
          <p:nvPr>
            <p:ph type="title"/>
          </p:nvPr>
        </p:nvSpPr>
        <p:spPr>
          <a:xfrm>
            <a:off x="1919288" y="621030"/>
            <a:ext cx="1330325" cy="750888"/>
          </a:xfrm>
        </p:spPr>
        <p:txBody>
          <a:bodyPr vert="horz" wrap="square" lIns="91440" tIns="45720" rIns="91440" bIns="45720" anchor="b" anchorCtr="0"/>
          <a:p>
            <a:pPr eaLnBrk="1" hangingPunct="1"/>
            <a:r>
              <a:rPr lang="zh-CN" altLang="en-US" b="1" dirty="0"/>
              <a:t>解析：</a:t>
            </a:r>
            <a:endParaRPr lang="zh-CN" altLang="en-US" b="1" dirty="0"/>
          </a:p>
        </p:txBody>
      </p:sp>
      <p:sp>
        <p:nvSpPr>
          <p:cNvPr id="37891" name="Rectangle 3"/>
          <p:cNvSpPr>
            <a:spLocks noGrp="1"/>
          </p:cNvSpPr>
          <p:nvPr>
            <p:ph idx="1"/>
          </p:nvPr>
        </p:nvSpPr>
        <p:spPr>
          <a:xfrm>
            <a:off x="1775460" y="1628775"/>
            <a:ext cx="9925685" cy="6021070"/>
          </a:xfrm>
        </p:spPr>
        <p:txBody>
          <a:bodyPr vert="horz" wrap="square" lIns="91440" tIns="45720" rIns="91440" bIns="45720" anchor="t" anchorCtr="0"/>
          <a:p>
            <a:pPr eaLnBrk="1" hangingPunct="1">
              <a:lnSpc>
                <a:spcPct val="110000"/>
              </a:lnSpc>
            </a:pPr>
            <a:r>
              <a:rPr lang="zh-CN" altLang="en-US" sz="2400" dirty="0">
                <a:solidFill>
                  <a:srgbClr val="006699"/>
                </a:solidFill>
                <a:latin typeface="Times New Roman" panose="02020603050405020304" pitchFamily="18" charset="0"/>
                <a:cs typeface="Times New Roman" panose="02020603050405020304" pitchFamily="18" charset="0"/>
              </a:rPr>
              <a:t>英语和汉语相对而言，英语使用被动语态的频率大大高于汉语。因此，在商务合同中，英语大量使用被动语态，而汉语则使用主动语态。翻译时需要根据实际情况进行语态之间的转换。本句中“</a:t>
            </a:r>
            <a:r>
              <a:rPr lang="en-US" altLang="zh-CN" sz="2400" dirty="0">
                <a:solidFill>
                  <a:srgbClr val="006699"/>
                </a:solidFill>
                <a:latin typeface="Times New Roman" panose="02020603050405020304" pitchFamily="18" charset="0"/>
                <a:cs typeface="Times New Roman" panose="02020603050405020304" pitchFamily="18" charset="0"/>
              </a:rPr>
              <a:t>be reached</a:t>
            </a:r>
            <a:r>
              <a:rPr lang="zh-CN" altLang="en-US" sz="2400" dirty="0">
                <a:solidFill>
                  <a:srgbClr val="006699"/>
                </a:solidFill>
                <a:latin typeface="Times New Roman" panose="02020603050405020304" pitchFamily="18" charset="0"/>
                <a:cs typeface="Times New Roman" panose="02020603050405020304" pitchFamily="18" charset="0"/>
              </a:rPr>
              <a:t>，</a:t>
            </a:r>
            <a:r>
              <a:rPr lang="en-US" altLang="zh-CN" sz="2400" dirty="0">
                <a:solidFill>
                  <a:srgbClr val="006699"/>
                </a:solidFill>
                <a:latin typeface="Times New Roman" panose="02020603050405020304" pitchFamily="18" charset="0"/>
                <a:cs typeface="Times New Roman" panose="02020603050405020304" pitchFamily="18" charset="0"/>
              </a:rPr>
              <a:t>be rejected”</a:t>
            </a:r>
            <a:r>
              <a:rPr lang="zh-CN" altLang="en-US" sz="2400" dirty="0">
                <a:solidFill>
                  <a:srgbClr val="006699"/>
                </a:solidFill>
                <a:latin typeface="Times New Roman" panose="02020603050405020304" pitchFamily="18" charset="0"/>
                <a:cs typeface="Times New Roman" panose="02020603050405020304" pitchFamily="18" charset="0"/>
              </a:rPr>
              <a:t>都翻译成了主动语态，这样更符合汉语的表达习惯。</a:t>
            </a:r>
            <a:endParaRPr lang="zh-CN" altLang="en-US" sz="2400" dirty="0">
              <a:solidFill>
                <a:srgbClr val="006699"/>
              </a:solidFill>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solidFill>
                <a:srgbClr val="006699"/>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006699"/>
                </a:solidFill>
                <a:latin typeface="Times New Roman" panose="02020603050405020304" pitchFamily="18" charset="0"/>
                <a:cs typeface="Times New Roman" panose="02020603050405020304" pitchFamily="18" charset="0"/>
              </a:rPr>
              <a:t>参考译文为：</a:t>
            </a:r>
            <a:r>
              <a:rPr lang="zh-CN" altLang="en-US" sz="2400" dirty="0">
                <a:solidFill>
                  <a:srgbClr val="0000FF"/>
                </a:solidFill>
                <a:latin typeface="Times New Roman" panose="02020603050405020304" pitchFamily="18" charset="0"/>
                <a:cs typeface="Times New Roman" panose="02020603050405020304" pitchFamily="18" charset="0"/>
              </a:rPr>
              <a:t>当事人双方必须达成协议，同意将纠纷提交仲裁解决。如无此协议，任何仲裁人都不能受理仲裁申请。这种协议可在纠纷发生之前或之后达成，即由双方当事人签订书面仲裁协议，当事人在向仲裁人申请时，必须提交包含仲裁条款的合同或临时仲裁协议，否则仲裁机构不予受理。</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38915" name="Rectangle 3"/>
          <p:cNvSpPr>
            <a:spLocks noGrp="1"/>
          </p:cNvSpPr>
          <p:nvPr>
            <p:ph idx="1"/>
          </p:nvPr>
        </p:nvSpPr>
        <p:spPr>
          <a:xfrm>
            <a:off x="6527800" y="2205355"/>
            <a:ext cx="3874770" cy="2376170"/>
          </a:xfrm>
        </p:spPr>
        <p:txBody>
          <a:bodyPr vert="horz" wrap="square" lIns="91440" tIns="45720" rIns="91440" bIns="45720" anchor="t" anchorCtr="0"/>
          <a:p>
            <a:pPr eaLnBrk="1" hangingPunct="1">
              <a:lnSpc>
                <a:spcPct val="120000"/>
              </a:lnSpc>
            </a:pPr>
            <a:r>
              <a:rPr lang="zh-CN" altLang="en-US" sz="2800" b="1" dirty="0"/>
              <a:t>通过上述分析和讨论，你认为商务合同都具有哪些语言特点</a:t>
            </a:r>
            <a:r>
              <a:rPr lang="en-US" altLang="zh-CN" sz="2800" b="1" dirty="0"/>
              <a:t>?</a:t>
            </a:r>
            <a:endParaRPr lang="en-US" altLang="zh-CN" sz="2800" b="1" dirty="0"/>
          </a:p>
          <a:p>
            <a:pPr eaLnBrk="1" hangingPunct="1">
              <a:lnSpc>
                <a:spcPct val="120000"/>
              </a:lnSpc>
            </a:pPr>
            <a:r>
              <a:rPr lang="zh-CN" altLang="en-US" sz="2800" b="1" dirty="0"/>
              <a:t>商务合同翻译需要掌握哪些翻译技巧？</a:t>
            </a:r>
            <a:r>
              <a:rPr lang="zh-CN" altLang="en-US" sz="2800" dirty="0"/>
              <a:t> </a:t>
            </a:r>
            <a:endParaRPr lang="zh-CN" altLang="en-US" sz="2800" dirty="0"/>
          </a:p>
        </p:txBody>
      </p:sp>
      <p:pic>
        <p:nvPicPr>
          <p:cNvPr id="38916" name="Picture 5" descr="group-discussion_2"/>
          <p:cNvPicPr>
            <a:picLocks noChangeAspect="1"/>
          </p:cNvPicPr>
          <p:nvPr/>
        </p:nvPicPr>
        <p:blipFill>
          <a:blip r:embed="rId1"/>
          <a:stretch>
            <a:fillRect/>
          </a:stretch>
        </p:blipFill>
        <p:spPr>
          <a:xfrm>
            <a:off x="2495550" y="2636838"/>
            <a:ext cx="3786188" cy="2706687"/>
          </a:xfrm>
          <a:prstGeom prst="rect">
            <a:avLst/>
          </a:prstGeom>
          <a:noFill/>
          <a:ln w="9525">
            <a:noFill/>
          </a:ln>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a:spLocks noGrp="1"/>
          </p:cNvSpPr>
          <p:nvPr>
            <p:ph type="title"/>
          </p:nvPr>
        </p:nvSpPr>
        <p:spPr/>
        <p:txBody>
          <a:bodyPr vert="horz" wrap="square" lIns="91440" tIns="45720" rIns="91440" bIns="45720" anchor="b" anchorCtr="0"/>
          <a:p>
            <a:pPr eaLnBrk="1" hangingPunct="1"/>
            <a:r>
              <a:rPr lang="en-US" altLang="zh-CN" b="1" dirty="0">
                <a:cs typeface="+mj-lt"/>
              </a:rPr>
              <a:t>1.</a:t>
            </a:r>
            <a:r>
              <a:rPr lang="zh-CN" altLang="en-US" dirty="0">
                <a:cs typeface="+mj-lt"/>
              </a:rPr>
              <a:t>格式化： </a:t>
            </a:r>
            <a:endParaRPr lang="zh-CN" altLang="en-US" dirty="0">
              <a:cs typeface="+mj-lt"/>
            </a:endParaRPr>
          </a:p>
        </p:txBody>
      </p:sp>
      <p:sp>
        <p:nvSpPr>
          <p:cNvPr id="39939" name="Rectangle 3"/>
          <p:cNvSpPr>
            <a:spLocks noGrp="1"/>
          </p:cNvSpPr>
          <p:nvPr>
            <p:ph idx="1"/>
          </p:nvPr>
        </p:nvSpPr>
        <p:spPr>
          <a:xfrm>
            <a:off x="1793240" y="1827530"/>
            <a:ext cx="9794875" cy="4114800"/>
          </a:xfrm>
        </p:spPr>
        <p:txBody>
          <a:bodyPr vert="horz" wrap="square" lIns="91440" tIns="45720" rIns="91440" bIns="45720" anchor="t" anchorCtr="0"/>
          <a:p>
            <a:pPr eaLnBrk="1" hangingPunct="1">
              <a:lnSpc>
                <a:spcPct val="140000"/>
              </a:lnSpc>
            </a:pPr>
            <a:r>
              <a:rPr lang="zh-CN" altLang="en-US" sz="2400" b="1" dirty="0">
                <a:solidFill>
                  <a:srgbClr val="663300"/>
                </a:solidFill>
              </a:rPr>
              <a:t>商务合同文本大都有沿用使用已久并相对统一的格式，具有格式化、条款化的篇章特点。同业见之，循例办理。商务合同翻译不同于文学翻译，符合惯例，忠于原文才是合同翻译的目标。为了使商务合同译文的篇章规范、格式统一，译文从整体上应符合译入语合同的编排格式。因此，熟悉各种商务合同的格式是进行商务合同翻译的基本要求。翻译者如果善于积累，学会套用，将会收到事半功倍的效果。 </a:t>
            </a:r>
            <a:endParaRPr lang="zh-CN" altLang="en-US" sz="2400" b="1" dirty="0">
              <a:solidFill>
                <a:srgbClr val="663300"/>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p:cNvSpPr>
          <p:nvPr>
            <p:ph type="title"/>
          </p:nvPr>
        </p:nvSpPr>
        <p:spPr/>
        <p:txBody>
          <a:bodyPr vert="horz" wrap="square" lIns="91440" tIns="45720" rIns="91440" bIns="45720" anchor="b" anchorCtr="0"/>
          <a:p>
            <a:pPr eaLnBrk="1" hangingPunct="1"/>
            <a:r>
              <a:rPr lang="en-US" altLang="zh-CN" dirty="0"/>
              <a:t>2. </a:t>
            </a:r>
            <a:r>
              <a:rPr lang="zh-CN" altLang="en-US" dirty="0"/>
              <a:t>准确性： </a:t>
            </a:r>
            <a:endParaRPr lang="zh-CN" altLang="en-US" dirty="0"/>
          </a:p>
        </p:txBody>
      </p:sp>
      <p:sp>
        <p:nvSpPr>
          <p:cNvPr id="40963" name="Rectangle 168"/>
          <p:cNvSpPr/>
          <p:nvPr/>
        </p:nvSpPr>
        <p:spPr>
          <a:xfrm>
            <a:off x="1939925" y="1820545"/>
            <a:ext cx="9538335" cy="3817620"/>
          </a:xfrm>
          <a:prstGeom prst="rect">
            <a:avLst/>
          </a:prstGeom>
          <a:noFill/>
          <a:ln w="9525">
            <a:noFill/>
          </a:ln>
        </p:spPr>
        <p:txBody>
          <a:bodyPr wrap="squar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0"/>
              </a:spcBef>
              <a:buClrTx/>
              <a:buSzTx/>
              <a:buFontTx/>
              <a:buNone/>
            </a:pPr>
            <a:r>
              <a:rPr lang="zh-CN" altLang="en-US" sz="2400" dirty="0">
                <a:latin typeface="+mj-lt"/>
                <a:cs typeface="+mj-lt"/>
              </a:rPr>
              <a:t>商务合同是具有法律效力的正式文件，因此，在商务合同中，用词确切是第一要旨。准确、严谨的合同语言既可以避免产生误解和歧义，又可以明确和保证合同各方的权利和义务。在翻译过程中，要达到措辞精确的效果，可采取下列几种翻译技巧：</a:t>
            </a:r>
            <a:endParaRPr lang="zh-CN" altLang="en-US" sz="2400" dirty="0">
              <a:latin typeface="+mj-lt"/>
              <a:cs typeface="+mj-lt"/>
            </a:endParaRPr>
          </a:p>
          <a:p>
            <a:pPr marL="0" lvl="0" indent="0" eaLnBrk="1" hangingPunct="1">
              <a:lnSpc>
                <a:spcPct val="130000"/>
              </a:lnSpc>
              <a:spcBef>
                <a:spcPct val="0"/>
              </a:spcBef>
              <a:buClrTx/>
              <a:buSzTx/>
              <a:buFontTx/>
              <a:buNone/>
            </a:pPr>
            <a:r>
              <a:rPr lang="en-US" altLang="zh-CN" sz="2400" dirty="0">
                <a:solidFill>
                  <a:srgbClr val="663300"/>
                </a:solidFill>
                <a:latin typeface="+mj-lt"/>
                <a:cs typeface="+mj-lt"/>
              </a:rPr>
              <a:t>1</a:t>
            </a:r>
            <a:r>
              <a:rPr lang="zh-CN" altLang="en-US" sz="2400" dirty="0">
                <a:solidFill>
                  <a:srgbClr val="663300"/>
                </a:solidFill>
                <a:latin typeface="+mj-lt"/>
                <a:cs typeface="+mj-lt"/>
              </a:rPr>
              <a:t>）使用专门术语</a:t>
            </a:r>
            <a:endParaRPr lang="zh-CN" altLang="en-US" sz="2400" dirty="0">
              <a:solidFill>
                <a:srgbClr val="663300"/>
              </a:solidFill>
              <a:latin typeface="+mj-lt"/>
              <a:cs typeface="+mj-lt"/>
            </a:endParaRPr>
          </a:p>
          <a:p>
            <a:pPr marL="0" lvl="0" indent="0" eaLnBrk="1" hangingPunct="1">
              <a:lnSpc>
                <a:spcPct val="130000"/>
              </a:lnSpc>
              <a:spcBef>
                <a:spcPct val="0"/>
              </a:spcBef>
              <a:buClrTx/>
              <a:buSzTx/>
              <a:buFontTx/>
              <a:buNone/>
            </a:pPr>
            <a:r>
              <a:rPr lang="en-US" altLang="zh-CN" sz="2400" dirty="0">
                <a:solidFill>
                  <a:srgbClr val="663300"/>
                </a:solidFill>
                <a:latin typeface="+mj-lt"/>
                <a:cs typeface="+mj-lt"/>
              </a:rPr>
              <a:t>2</a:t>
            </a:r>
            <a:r>
              <a:rPr lang="zh-CN" altLang="en-US" sz="2400" dirty="0">
                <a:solidFill>
                  <a:srgbClr val="663300"/>
                </a:solidFill>
                <a:latin typeface="+mj-lt"/>
                <a:cs typeface="+mj-lt"/>
              </a:rPr>
              <a:t>）使用古（旧）体词汇</a:t>
            </a:r>
            <a:endParaRPr lang="zh-CN" altLang="en-US" sz="2400" dirty="0">
              <a:solidFill>
                <a:srgbClr val="663300"/>
              </a:solidFill>
              <a:latin typeface="+mj-lt"/>
              <a:cs typeface="+mj-lt"/>
            </a:endParaRPr>
          </a:p>
          <a:p>
            <a:pPr marL="0" lvl="0" indent="0" eaLnBrk="1" hangingPunct="1">
              <a:lnSpc>
                <a:spcPct val="130000"/>
              </a:lnSpc>
              <a:spcBef>
                <a:spcPct val="0"/>
              </a:spcBef>
              <a:buClrTx/>
              <a:buSzTx/>
              <a:buFontTx/>
              <a:buNone/>
            </a:pPr>
            <a:r>
              <a:rPr lang="en-US" altLang="zh-CN" sz="2400" dirty="0">
                <a:solidFill>
                  <a:srgbClr val="663300"/>
                </a:solidFill>
                <a:latin typeface="+mj-lt"/>
                <a:cs typeface="+mj-lt"/>
              </a:rPr>
              <a:t>3</a:t>
            </a:r>
            <a:r>
              <a:rPr lang="zh-CN" altLang="en-US" sz="2400" dirty="0">
                <a:solidFill>
                  <a:srgbClr val="663300"/>
                </a:solidFill>
                <a:latin typeface="+mj-lt"/>
                <a:cs typeface="+mj-lt"/>
                <a:sym typeface="+mn-ea"/>
              </a:rPr>
              <a:t>）</a:t>
            </a:r>
            <a:r>
              <a:rPr lang="zh-CN" altLang="en-US" sz="2400" dirty="0">
                <a:solidFill>
                  <a:srgbClr val="663300"/>
                </a:solidFill>
                <a:latin typeface="+mj-lt"/>
                <a:cs typeface="+mj-lt"/>
              </a:rPr>
              <a:t>同义词叠用</a:t>
            </a:r>
            <a:endParaRPr lang="zh-CN" altLang="en-US" sz="2400" dirty="0">
              <a:solidFill>
                <a:srgbClr val="663300"/>
              </a:solidFill>
              <a:latin typeface="+mj-lt"/>
              <a:cs typeface="+mj-lt"/>
            </a:endParaRPr>
          </a:p>
          <a:p>
            <a:pPr marL="0" lvl="0" indent="0" eaLnBrk="1" hangingPunct="1">
              <a:spcBef>
                <a:spcPct val="0"/>
              </a:spcBef>
              <a:buClrTx/>
              <a:buSzTx/>
              <a:buFontTx/>
              <a:buNone/>
            </a:pPr>
            <a:endParaRPr lang="en-US" altLang="zh-CN" sz="2400" dirty="0">
              <a:solidFill>
                <a:srgbClr val="663300"/>
              </a:solidFill>
              <a:latin typeface="+mj-lt"/>
              <a:cs typeface="+mj-lt"/>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a:spLocks noGrp="1"/>
          </p:cNvSpPr>
          <p:nvPr>
            <p:ph type="title"/>
          </p:nvPr>
        </p:nvSpPr>
        <p:spPr>
          <a:xfrm>
            <a:off x="1991995" y="405130"/>
            <a:ext cx="8157210" cy="1143000"/>
          </a:xfrm>
        </p:spPr>
        <p:txBody>
          <a:bodyPr vert="horz" wrap="square" lIns="91440" tIns="45720" rIns="91440" bIns="45720" anchor="b" anchorCtr="0"/>
          <a:p>
            <a:pPr eaLnBrk="1" hangingPunct="1"/>
            <a:r>
              <a:rPr lang="en-US" altLang="zh-CN" sz="3200" b="1" dirty="0">
                <a:solidFill>
                  <a:srgbClr val="006699"/>
                </a:solidFill>
              </a:rPr>
              <a:t>1</a:t>
            </a:r>
            <a:r>
              <a:rPr lang="zh-CN" altLang="en-US" sz="3200" b="1" dirty="0">
                <a:solidFill>
                  <a:srgbClr val="006699"/>
                </a:solidFill>
              </a:rPr>
              <a:t>）使用专门术语</a:t>
            </a:r>
            <a:endParaRPr lang="zh-CN" altLang="en-US" sz="3200" b="1" dirty="0">
              <a:solidFill>
                <a:srgbClr val="663300"/>
              </a:solidFill>
            </a:endParaRPr>
          </a:p>
        </p:txBody>
      </p:sp>
      <p:sp>
        <p:nvSpPr>
          <p:cNvPr id="41987" name="Rectangle 3"/>
          <p:cNvSpPr>
            <a:spLocks noGrp="1"/>
          </p:cNvSpPr>
          <p:nvPr>
            <p:ph idx="1"/>
          </p:nvPr>
        </p:nvSpPr>
        <p:spPr>
          <a:xfrm>
            <a:off x="1680845" y="1827530"/>
            <a:ext cx="9714865" cy="4114800"/>
          </a:xfrm>
        </p:spPr>
        <p:txBody>
          <a:bodyPr vert="horz" wrap="square" lIns="91440" tIns="45720" rIns="91440" bIns="45720" anchor="t" anchorCtr="0"/>
          <a:p>
            <a:pPr algn="just" eaLnBrk="1" hangingPunct="1">
              <a:lnSpc>
                <a:spcPct val="130000"/>
              </a:lnSpc>
              <a:buNone/>
            </a:pPr>
            <a:r>
              <a:rPr lang="en-US" altLang="zh-CN" sz="2400" dirty="0">
                <a:solidFill>
                  <a:srgbClr val="0000FF"/>
                </a:solidFill>
                <a:latin typeface="Times New Roman" panose="02020603050405020304" pitchFamily="18" charset="0"/>
                <a:cs typeface="Times New Roman" panose="02020603050405020304" pitchFamily="18" charset="0"/>
              </a:rPr>
              <a:t>   </a:t>
            </a:r>
            <a:r>
              <a:rPr lang="zh-CN" altLang="en-US" sz="2400" dirty="0">
                <a:solidFill>
                  <a:srgbClr val="0000FF"/>
                </a:solidFill>
                <a:latin typeface="Times New Roman" panose="02020603050405020304" pitchFamily="18" charset="0"/>
                <a:cs typeface="Times New Roman" panose="02020603050405020304" pitchFamily="18" charset="0"/>
              </a:rPr>
              <a:t>合同语言是法律语言，它和口头语言有明显区别。</a:t>
            </a:r>
            <a:endParaRPr lang="zh-CN" altLang="en-US" sz="2400" dirty="0">
              <a:solidFill>
                <a:srgbClr val="0000FF"/>
              </a:solidFill>
              <a:latin typeface="Times New Roman" panose="02020603050405020304" pitchFamily="18" charset="0"/>
              <a:cs typeface="Times New Roman" panose="02020603050405020304" pitchFamily="18" charset="0"/>
            </a:endParaRPr>
          </a:p>
          <a:p>
            <a:pPr algn="just" eaLnBrk="1" hangingPunct="1">
              <a:lnSpc>
                <a:spcPct val="130000"/>
              </a:lnSpc>
              <a:buNone/>
            </a:pPr>
            <a:r>
              <a:rPr lang="zh-CN" altLang="en-US" sz="2400" dirty="0">
                <a:solidFill>
                  <a:srgbClr val="0000FF"/>
                </a:solidFill>
                <a:latin typeface="Times New Roman" panose="02020603050405020304" pitchFamily="18" charset="0"/>
                <a:cs typeface="Times New Roman" panose="02020603050405020304" pitchFamily="18" charset="0"/>
              </a:rPr>
              <a:t>   比如：</a:t>
            </a:r>
            <a:r>
              <a:rPr lang="en-US" altLang="zh-CN" sz="2400" dirty="0">
                <a:solidFill>
                  <a:srgbClr val="0000FF"/>
                </a:solidFill>
                <a:latin typeface="Times New Roman" panose="02020603050405020304" pitchFamily="18" charset="0"/>
                <a:cs typeface="Times New Roman" panose="02020603050405020304" pitchFamily="18" charset="0"/>
              </a:rPr>
              <a:t>accept </a:t>
            </a:r>
            <a:r>
              <a:rPr lang="zh-CN" altLang="en-US" sz="2400" dirty="0">
                <a:solidFill>
                  <a:srgbClr val="0000FF"/>
                </a:solidFill>
                <a:latin typeface="Times New Roman" panose="02020603050405020304" pitchFamily="18" charset="0"/>
                <a:cs typeface="Times New Roman" panose="02020603050405020304" pitchFamily="18" charset="0"/>
              </a:rPr>
              <a:t>在通常情况下可译为“接受”，但在商务合同中，该词常译为“承兑”。</a:t>
            </a:r>
            <a:endParaRPr lang="zh-CN" altLang="en-US" sz="2400" dirty="0">
              <a:solidFill>
                <a:srgbClr val="0000FF"/>
              </a:solidFill>
              <a:latin typeface="Times New Roman" panose="02020603050405020304" pitchFamily="18" charset="0"/>
              <a:cs typeface="Times New Roman" panose="02020603050405020304" pitchFamily="18" charset="0"/>
            </a:endParaRPr>
          </a:p>
          <a:p>
            <a:pPr algn="just" eaLnBrk="1" hangingPunct="1">
              <a:lnSpc>
                <a:spcPct val="130000"/>
              </a:lnSpc>
              <a:buNone/>
            </a:pPr>
            <a:r>
              <a:rPr lang="zh-CN" altLang="en-US" sz="2400" dirty="0">
                <a:solidFill>
                  <a:srgbClr val="0000FF"/>
                </a:solidFill>
                <a:latin typeface="Times New Roman" panose="02020603050405020304" pitchFamily="18" charset="0"/>
                <a:cs typeface="Times New Roman" panose="02020603050405020304" pitchFamily="18" charset="0"/>
              </a:rPr>
              <a:t>   又比如：“</a:t>
            </a:r>
            <a:r>
              <a:rPr lang="en-US" altLang="zh-CN" sz="2400" dirty="0">
                <a:solidFill>
                  <a:srgbClr val="0000FF"/>
                </a:solidFill>
                <a:latin typeface="Times New Roman" panose="02020603050405020304" pitchFamily="18" charset="0"/>
                <a:cs typeface="Times New Roman" panose="02020603050405020304" pitchFamily="18" charset="0"/>
              </a:rPr>
              <a:t>At the request of Party B, Party A agrees to send an engineer to assist Party B to maintain the equipment”</a:t>
            </a:r>
            <a:r>
              <a:rPr lang="zh-CN" altLang="en-US" sz="2400" dirty="0">
                <a:solidFill>
                  <a:srgbClr val="0000FF"/>
                </a:solidFill>
                <a:latin typeface="Times New Roman" panose="02020603050405020304" pitchFamily="18" charset="0"/>
                <a:cs typeface="Times New Roman" panose="02020603050405020304" pitchFamily="18" charset="0"/>
              </a:rPr>
              <a:t>，在这句话中，显然“</a:t>
            </a:r>
            <a:r>
              <a:rPr lang="en-US" altLang="zh-CN" sz="2400" dirty="0">
                <a:solidFill>
                  <a:srgbClr val="0000FF"/>
                </a:solidFill>
                <a:latin typeface="Times New Roman" panose="02020603050405020304" pitchFamily="18" charset="0"/>
                <a:cs typeface="Times New Roman" panose="02020603050405020304" pitchFamily="18" charset="0"/>
              </a:rPr>
              <a:t>assist”</a:t>
            </a:r>
            <a:r>
              <a:rPr lang="zh-CN" altLang="en-US" sz="2400" dirty="0">
                <a:solidFill>
                  <a:srgbClr val="0000FF"/>
                </a:solidFill>
                <a:latin typeface="Times New Roman" panose="02020603050405020304" pitchFamily="18" charset="0"/>
                <a:cs typeface="Times New Roman" panose="02020603050405020304" pitchFamily="18" charset="0"/>
              </a:rPr>
              <a:t>一词比“</a:t>
            </a:r>
            <a:r>
              <a:rPr lang="en-US" altLang="zh-CN" sz="2400" dirty="0">
                <a:solidFill>
                  <a:srgbClr val="0000FF"/>
                </a:solidFill>
                <a:latin typeface="Times New Roman" panose="02020603050405020304" pitchFamily="18" charset="0"/>
                <a:cs typeface="Times New Roman" panose="02020603050405020304" pitchFamily="18" charset="0"/>
              </a:rPr>
              <a:t>help”</a:t>
            </a:r>
            <a:r>
              <a:rPr lang="zh-CN" altLang="en-US" sz="2400" dirty="0">
                <a:solidFill>
                  <a:srgbClr val="0000FF"/>
                </a:solidFill>
                <a:latin typeface="Times New Roman" panose="02020603050405020304" pitchFamily="18" charset="0"/>
                <a:cs typeface="Times New Roman" panose="02020603050405020304" pitchFamily="18" charset="0"/>
              </a:rPr>
              <a:t>更准确、正式。</a:t>
            </a:r>
            <a:endParaRPr lang="zh-CN" altLang="en-US" sz="2400" dirty="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a:spLocks noGrp="1"/>
          </p:cNvSpPr>
          <p:nvPr>
            <p:ph type="title"/>
          </p:nvPr>
        </p:nvSpPr>
        <p:spPr>
          <a:xfrm>
            <a:off x="1992630" y="301625"/>
            <a:ext cx="7496175" cy="1143000"/>
          </a:xfrm>
        </p:spPr>
        <p:txBody>
          <a:bodyPr vert="horz" wrap="square" lIns="91440" tIns="45720" rIns="91440" bIns="45720" anchor="b" anchorCtr="0"/>
          <a:p>
            <a:pPr eaLnBrk="1" hangingPunct="1"/>
            <a:r>
              <a:rPr lang="en-US" altLang="zh-CN" b="1" dirty="0"/>
              <a:t>2</a:t>
            </a:r>
            <a:r>
              <a:rPr lang="zh-CN" altLang="en-US" b="1" dirty="0"/>
              <a:t>）使用古（旧）体词汇</a:t>
            </a:r>
            <a:endParaRPr lang="zh-CN" altLang="en-US" b="1" dirty="0"/>
          </a:p>
        </p:txBody>
      </p:sp>
      <p:sp>
        <p:nvSpPr>
          <p:cNvPr id="43011" name="Rectangle 3"/>
          <p:cNvSpPr>
            <a:spLocks noGrp="1"/>
          </p:cNvSpPr>
          <p:nvPr>
            <p:ph idx="1"/>
          </p:nvPr>
        </p:nvSpPr>
        <p:spPr>
          <a:xfrm>
            <a:off x="1751965" y="1773555"/>
            <a:ext cx="9742805" cy="4392295"/>
          </a:xfrm>
        </p:spPr>
        <p:txBody>
          <a:bodyPr vert="horz" wrap="square" lIns="91440" tIns="45720" rIns="91440" bIns="45720" anchor="t" anchorCtr="0"/>
          <a:p>
            <a:pPr eaLnBrk="1" hangingPunct="1">
              <a:lnSpc>
                <a:spcPct val="120000"/>
              </a:lnSpc>
            </a:pPr>
            <a:r>
              <a:rPr lang="zh-CN" altLang="en-US" sz="2400" dirty="0">
                <a:solidFill>
                  <a:srgbClr val="6600CC"/>
                </a:solidFill>
                <a:latin typeface="Times New Roman" panose="02020603050405020304" pitchFamily="18" charset="0"/>
                <a:cs typeface="Times New Roman" panose="02020603050405020304" pitchFamily="18" charset="0"/>
              </a:rPr>
              <a:t>合同中经常出现由</a:t>
            </a:r>
            <a:r>
              <a:rPr lang="en-US" altLang="zh-CN" sz="2400" dirty="0">
                <a:solidFill>
                  <a:srgbClr val="6600CC"/>
                </a:solidFill>
                <a:latin typeface="Times New Roman" panose="02020603050405020304" pitchFamily="18" charset="0"/>
                <a:cs typeface="Times New Roman" panose="02020603050405020304" pitchFamily="18" charset="0"/>
              </a:rPr>
              <a:t>here/there/where + </a:t>
            </a:r>
            <a:r>
              <a:rPr lang="zh-CN" altLang="en-US" sz="2400" dirty="0">
                <a:solidFill>
                  <a:srgbClr val="6600CC"/>
                </a:solidFill>
                <a:latin typeface="Times New Roman" panose="02020603050405020304" pitchFamily="18" charset="0"/>
                <a:cs typeface="Times New Roman" panose="02020603050405020304" pitchFamily="18" charset="0"/>
              </a:rPr>
              <a:t>各种介词所构成的古（旧）体词汇，其中</a:t>
            </a:r>
            <a:r>
              <a:rPr lang="en-US" altLang="zh-CN" sz="2400" dirty="0">
                <a:solidFill>
                  <a:srgbClr val="6600CC"/>
                </a:solidFill>
                <a:latin typeface="Times New Roman" panose="02020603050405020304" pitchFamily="18" charset="0"/>
                <a:cs typeface="Times New Roman" panose="02020603050405020304" pitchFamily="18" charset="0"/>
              </a:rPr>
              <a:t>here</a:t>
            </a:r>
            <a:r>
              <a:rPr lang="zh-CN" altLang="en-US" sz="2400" dirty="0">
                <a:solidFill>
                  <a:srgbClr val="6600CC"/>
                </a:solidFill>
                <a:latin typeface="Times New Roman" panose="02020603050405020304" pitchFamily="18" charset="0"/>
                <a:cs typeface="Times New Roman" panose="02020603050405020304" pitchFamily="18" charset="0"/>
              </a:rPr>
              <a:t>相当于</a:t>
            </a:r>
            <a:r>
              <a:rPr lang="en-US" altLang="zh-CN" sz="2400" dirty="0">
                <a:solidFill>
                  <a:srgbClr val="6600CC"/>
                </a:solidFill>
                <a:latin typeface="Times New Roman" panose="02020603050405020304" pitchFamily="18" charset="0"/>
                <a:cs typeface="Times New Roman" panose="02020603050405020304" pitchFamily="18" charset="0"/>
              </a:rPr>
              <a:t>this</a:t>
            </a:r>
            <a:r>
              <a:rPr lang="zh-CN" altLang="en-US" sz="2400" dirty="0">
                <a:solidFill>
                  <a:srgbClr val="6600CC"/>
                </a:solidFill>
                <a:latin typeface="Times New Roman" panose="02020603050405020304" pitchFamily="18" charset="0"/>
                <a:cs typeface="Times New Roman" panose="02020603050405020304" pitchFamily="18" charset="0"/>
              </a:rPr>
              <a:t>，</a:t>
            </a:r>
            <a:r>
              <a:rPr lang="en-US" altLang="zh-CN" sz="2400" dirty="0">
                <a:solidFill>
                  <a:srgbClr val="6600CC"/>
                </a:solidFill>
                <a:latin typeface="Times New Roman" panose="02020603050405020304" pitchFamily="18" charset="0"/>
                <a:cs typeface="Times New Roman" panose="02020603050405020304" pitchFamily="18" charset="0"/>
              </a:rPr>
              <a:t>there</a:t>
            </a:r>
            <a:r>
              <a:rPr lang="zh-CN" altLang="en-US" sz="2400" dirty="0">
                <a:solidFill>
                  <a:srgbClr val="6600CC"/>
                </a:solidFill>
                <a:latin typeface="Times New Roman" panose="02020603050405020304" pitchFamily="18" charset="0"/>
                <a:cs typeface="Times New Roman" panose="02020603050405020304" pitchFamily="18" charset="0"/>
              </a:rPr>
              <a:t>相当于</a:t>
            </a:r>
            <a:r>
              <a:rPr lang="en-US" altLang="zh-CN" sz="2400" dirty="0">
                <a:solidFill>
                  <a:srgbClr val="6600CC"/>
                </a:solidFill>
                <a:latin typeface="Times New Roman" panose="02020603050405020304" pitchFamily="18" charset="0"/>
                <a:cs typeface="Times New Roman" panose="02020603050405020304" pitchFamily="18" charset="0"/>
              </a:rPr>
              <a:t>that</a:t>
            </a:r>
            <a:r>
              <a:rPr lang="zh-CN" altLang="en-US" sz="2400" dirty="0">
                <a:solidFill>
                  <a:srgbClr val="6600CC"/>
                </a:solidFill>
                <a:latin typeface="Times New Roman" panose="02020603050405020304" pitchFamily="18" charset="0"/>
                <a:cs typeface="Times New Roman" panose="02020603050405020304" pitchFamily="18" charset="0"/>
              </a:rPr>
              <a:t>，</a:t>
            </a:r>
            <a:r>
              <a:rPr lang="en-US" altLang="zh-CN" sz="2400" dirty="0">
                <a:solidFill>
                  <a:srgbClr val="6600CC"/>
                </a:solidFill>
                <a:latin typeface="Times New Roman" panose="02020603050405020304" pitchFamily="18" charset="0"/>
                <a:cs typeface="Times New Roman" panose="02020603050405020304" pitchFamily="18" charset="0"/>
              </a:rPr>
              <a:t>where</a:t>
            </a:r>
            <a:r>
              <a:rPr lang="zh-CN" altLang="en-US" sz="2400" dirty="0">
                <a:solidFill>
                  <a:srgbClr val="6600CC"/>
                </a:solidFill>
                <a:latin typeface="Times New Roman" panose="02020603050405020304" pitchFamily="18" charset="0"/>
                <a:cs typeface="Times New Roman" panose="02020603050405020304" pitchFamily="18" charset="0"/>
              </a:rPr>
              <a:t>相当于</a:t>
            </a:r>
            <a:r>
              <a:rPr lang="en-US" altLang="zh-CN" sz="2400" dirty="0">
                <a:solidFill>
                  <a:srgbClr val="6600CC"/>
                </a:solidFill>
                <a:latin typeface="Times New Roman" panose="02020603050405020304" pitchFamily="18" charset="0"/>
                <a:cs typeface="Times New Roman" panose="02020603050405020304" pitchFamily="18" charset="0"/>
              </a:rPr>
              <a:t>which</a:t>
            </a:r>
            <a:r>
              <a:rPr lang="zh-CN" altLang="en-US" sz="2400" dirty="0">
                <a:solidFill>
                  <a:srgbClr val="6600CC"/>
                </a:solidFill>
                <a:latin typeface="Times New Roman" panose="02020603050405020304" pitchFamily="18" charset="0"/>
                <a:cs typeface="Times New Roman" panose="02020603050405020304" pitchFamily="18" charset="0"/>
              </a:rPr>
              <a:t>或</a:t>
            </a:r>
            <a:r>
              <a:rPr lang="en-US" altLang="zh-CN" sz="2400" dirty="0">
                <a:solidFill>
                  <a:srgbClr val="6600CC"/>
                </a:solidFill>
                <a:latin typeface="Times New Roman" panose="02020603050405020304" pitchFamily="18" charset="0"/>
                <a:cs typeface="Times New Roman" panose="02020603050405020304" pitchFamily="18" charset="0"/>
              </a:rPr>
              <a:t>what</a:t>
            </a:r>
            <a:r>
              <a:rPr lang="zh-CN" altLang="en-US" sz="2400" dirty="0">
                <a:solidFill>
                  <a:srgbClr val="6600CC"/>
                </a:solidFill>
                <a:latin typeface="Times New Roman" panose="02020603050405020304" pitchFamily="18" charset="0"/>
                <a:cs typeface="Times New Roman" panose="02020603050405020304" pitchFamily="18" charset="0"/>
              </a:rPr>
              <a:t>。例如：</a:t>
            </a:r>
            <a:r>
              <a:rPr lang="en-US" altLang="zh-CN" sz="2400" dirty="0">
                <a:solidFill>
                  <a:srgbClr val="6600CC"/>
                </a:solidFill>
                <a:latin typeface="Times New Roman" panose="02020603050405020304" pitchFamily="18" charset="0"/>
                <a:cs typeface="Times New Roman" panose="02020603050405020304" pitchFamily="18" charset="0"/>
              </a:rPr>
              <a:t>herein</a:t>
            </a:r>
            <a:r>
              <a:rPr lang="zh-CN" altLang="en-US" sz="2400" dirty="0">
                <a:solidFill>
                  <a:srgbClr val="6600CC"/>
                </a:solidFill>
                <a:latin typeface="Times New Roman" panose="02020603050405020304" pitchFamily="18" charset="0"/>
                <a:cs typeface="Times New Roman" panose="02020603050405020304" pitchFamily="18" charset="0"/>
              </a:rPr>
              <a:t>的意思等于</a:t>
            </a:r>
            <a:r>
              <a:rPr lang="en-US" altLang="zh-CN" sz="2400" dirty="0">
                <a:solidFill>
                  <a:srgbClr val="6600CC"/>
                </a:solidFill>
                <a:latin typeface="Times New Roman" panose="02020603050405020304" pitchFamily="18" charset="0"/>
                <a:cs typeface="Times New Roman" panose="02020603050405020304" pitchFamily="18" charset="0"/>
              </a:rPr>
              <a:t>in this</a:t>
            </a:r>
            <a:r>
              <a:rPr lang="zh-CN" altLang="en-US" sz="2400" dirty="0">
                <a:solidFill>
                  <a:srgbClr val="6600CC"/>
                </a:solidFill>
                <a:latin typeface="Times New Roman" panose="02020603050405020304" pitchFamily="18" charset="0"/>
                <a:cs typeface="Times New Roman" panose="02020603050405020304" pitchFamily="18" charset="0"/>
              </a:rPr>
              <a:t>，</a:t>
            </a:r>
            <a:r>
              <a:rPr lang="en-US" altLang="zh-CN" sz="2400" dirty="0">
                <a:solidFill>
                  <a:srgbClr val="6600CC"/>
                </a:solidFill>
                <a:latin typeface="Times New Roman" panose="02020603050405020304" pitchFamily="18" charset="0"/>
                <a:cs typeface="Times New Roman" panose="02020603050405020304" pitchFamily="18" charset="0"/>
              </a:rPr>
              <a:t>hereafter</a:t>
            </a:r>
            <a:r>
              <a:rPr lang="zh-CN" altLang="en-US" sz="2400" dirty="0">
                <a:solidFill>
                  <a:srgbClr val="6600CC"/>
                </a:solidFill>
                <a:latin typeface="Times New Roman" panose="02020603050405020304" pitchFamily="18" charset="0"/>
                <a:cs typeface="Times New Roman" panose="02020603050405020304" pitchFamily="18" charset="0"/>
              </a:rPr>
              <a:t>等于</a:t>
            </a:r>
            <a:r>
              <a:rPr lang="en-US" altLang="zh-CN" sz="2400" dirty="0">
                <a:solidFill>
                  <a:srgbClr val="6600CC"/>
                </a:solidFill>
                <a:latin typeface="Times New Roman" panose="02020603050405020304" pitchFamily="18" charset="0"/>
                <a:cs typeface="Times New Roman" panose="02020603050405020304" pitchFamily="18" charset="0"/>
              </a:rPr>
              <a:t>after this</a:t>
            </a:r>
            <a:r>
              <a:rPr lang="zh-CN" altLang="en-US" sz="2400" dirty="0">
                <a:solidFill>
                  <a:srgbClr val="6600CC"/>
                </a:solidFill>
                <a:latin typeface="Times New Roman" panose="02020603050405020304" pitchFamily="18" charset="0"/>
                <a:cs typeface="Times New Roman" panose="02020603050405020304" pitchFamily="18" charset="0"/>
              </a:rPr>
              <a:t>，</a:t>
            </a:r>
            <a:r>
              <a:rPr lang="en-US" altLang="zh-CN" sz="2400" dirty="0">
                <a:solidFill>
                  <a:srgbClr val="6600CC"/>
                </a:solidFill>
                <a:latin typeface="Times New Roman" panose="02020603050405020304" pitchFamily="18" charset="0"/>
                <a:cs typeface="Times New Roman" panose="02020603050405020304" pitchFamily="18" charset="0"/>
              </a:rPr>
              <a:t>thereof</a:t>
            </a:r>
            <a:r>
              <a:rPr lang="zh-CN" altLang="en-US" sz="2400" dirty="0">
                <a:solidFill>
                  <a:srgbClr val="6600CC"/>
                </a:solidFill>
                <a:latin typeface="Times New Roman" panose="02020603050405020304" pitchFamily="18" charset="0"/>
                <a:cs typeface="Times New Roman" panose="02020603050405020304" pitchFamily="18" charset="0"/>
              </a:rPr>
              <a:t>等于</a:t>
            </a:r>
            <a:r>
              <a:rPr lang="en-US" altLang="zh-CN" sz="2400" dirty="0">
                <a:solidFill>
                  <a:srgbClr val="6600CC"/>
                </a:solidFill>
                <a:latin typeface="Times New Roman" panose="02020603050405020304" pitchFamily="18" charset="0"/>
                <a:cs typeface="Times New Roman" panose="02020603050405020304" pitchFamily="18" charset="0"/>
              </a:rPr>
              <a:t>of that</a:t>
            </a:r>
            <a:r>
              <a:rPr lang="zh-CN" altLang="en-US" sz="2400" dirty="0">
                <a:solidFill>
                  <a:srgbClr val="6600CC"/>
                </a:solidFill>
                <a:latin typeface="Times New Roman" panose="02020603050405020304" pitchFamily="18" charset="0"/>
                <a:cs typeface="Times New Roman" panose="02020603050405020304" pitchFamily="18" charset="0"/>
              </a:rPr>
              <a:t>，</a:t>
            </a:r>
            <a:r>
              <a:rPr lang="en-US" altLang="zh-CN" sz="2400" dirty="0">
                <a:solidFill>
                  <a:srgbClr val="6600CC"/>
                </a:solidFill>
                <a:latin typeface="Times New Roman" panose="02020603050405020304" pitchFamily="18" charset="0"/>
                <a:cs typeface="Times New Roman" panose="02020603050405020304" pitchFamily="18" charset="0"/>
              </a:rPr>
              <a:t>whereby</a:t>
            </a:r>
            <a:r>
              <a:rPr lang="zh-CN" altLang="en-US" sz="2400" dirty="0">
                <a:solidFill>
                  <a:srgbClr val="6600CC"/>
                </a:solidFill>
                <a:latin typeface="Times New Roman" panose="02020603050405020304" pitchFamily="18" charset="0"/>
                <a:cs typeface="Times New Roman" panose="02020603050405020304" pitchFamily="18" charset="0"/>
              </a:rPr>
              <a:t>等于</a:t>
            </a:r>
            <a:r>
              <a:rPr lang="en-US" altLang="zh-CN" sz="2400" dirty="0">
                <a:solidFill>
                  <a:srgbClr val="6600CC"/>
                </a:solidFill>
                <a:latin typeface="Times New Roman" panose="02020603050405020304" pitchFamily="18" charset="0"/>
                <a:cs typeface="Times New Roman" panose="02020603050405020304" pitchFamily="18" charset="0"/>
              </a:rPr>
              <a:t>by which</a:t>
            </a:r>
            <a:r>
              <a:rPr lang="zh-CN" altLang="en-US" sz="2400" dirty="0">
                <a:solidFill>
                  <a:srgbClr val="6600CC"/>
                </a:solidFill>
                <a:latin typeface="Times New Roman" panose="02020603050405020304" pitchFamily="18" charset="0"/>
                <a:cs typeface="Times New Roman" panose="02020603050405020304" pitchFamily="18" charset="0"/>
              </a:rPr>
              <a:t>。使用这些词语能够使合同的行文显得正式、准确、简洁。</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663300"/>
                </a:solidFill>
                <a:latin typeface="Times New Roman" panose="02020603050405020304" pitchFamily="18" charset="0"/>
                <a:cs typeface="Times New Roman" panose="02020603050405020304" pitchFamily="18" charset="0"/>
              </a:rPr>
              <a:t>商务英语中常见的古体词还包括：</a:t>
            </a:r>
            <a:r>
              <a:rPr lang="en-US" altLang="zh-CN" sz="2400" dirty="0">
                <a:solidFill>
                  <a:srgbClr val="663300"/>
                </a:solidFill>
                <a:latin typeface="Times New Roman" panose="02020603050405020304" pitchFamily="18" charset="0"/>
                <a:cs typeface="Times New Roman" panose="02020603050405020304" pitchFamily="18" charset="0"/>
              </a:rPr>
              <a:t>hereafter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therefore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whereas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hereby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hereinafter / hereinbelow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thereinbefore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thereinafter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hereof </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herewith , thereafter , thereon/ thereupon</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thereunder</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hereto</a:t>
            </a:r>
            <a:r>
              <a:rPr lang="zh-CN" altLang="en-US" sz="2400" dirty="0">
                <a:solidFill>
                  <a:srgbClr val="663300"/>
                </a:solidFill>
                <a:latin typeface="Times New Roman" panose="02020603050405020304" pitchFamily="18" charset="0"/>
                <a:cs typeface="Times New Roman" panose="02020603050405020304" pitchFamily="18" charset="0"/>
              </a:rPr>
              <a:t>，</a:t>
            </a:r>
            <a:r>
              <a:rPr lang="en-US" altLang="zh-CN" sz="2400" dirty="0">
                <a:solidFill>
                  <a:srgbClr val="663300"/>
                </a:solidFill>
                <a:latin typeface="Times New Roman" panose="02020603050405020304" pitchFamily="18" charset="0"/>
                <a:cs typeface="Times New Roman" panose="02020603050405020304" pitchFamily="18" charset="0"/>
              </a:rPr>
              <a:t>hereinabove / hereinbefore </a:t>
            </a:r>
            <a:r>
              <a:rPr lang="zh-CN" altLang="en-US" sz="2400" dirty="0">
                <a:solidFill>
                  <a:srgbClr val="663300"/>
                </a:solidFill>
                <a:latin typeface="Times New Roman" panose="02020603050405020304" pitchFamily="18" charset="0"/>
                <a:cs typeface="Times New Roman" panose="02020603050405020304" pitchFamily="18" charset="0"/>
              </a:rPr>
              <a:t>等。</a:t>
            </a:r>
            <a:endParaRPr lang="zh-CN" altLang="en-US" sz="2400"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2"/>
          <p:cNvSpPr>
            <a:spLocks noGrp="1"/>
          </p:cNvSpPr>
          <p:nvPr>
            <p:ph type="title"/>
          </p:nvPr>
        </p:nvSpPr>
        <p:spPr/>
        <p:txBody>
          <a:bodyPr vert="horz" wrap="square" lIns="91440" tIns="45720" rIns="91440" bIns="45720" anchor="b" anchorCtr="0"/>
          <a:p>
            <a:pPr eaLnBrk="1" hangingPunct="1"/>
            <a:r>
              <a:rPr lang="en-US" altLang="zh-CN" b="1" dirty="0"/>
              <a:t>3) </a:t>
            </a:r>
            <a:r>
              <a:rPr lang="zh-CN" altLang="en-US" b="1" dirty="0"/>
              <a:t>同义词叠用</a:t>
            </a:r>
            <a:endParaRPr lang="zh-CN" altLang="en-US" b="1" dirty="0"/>
          </a:p>
        </p:txBody>
      </p:sp>
      <p:sp>
        <p:nvSpPr>
          <p:cNvPr id="44035" name="Rectangle 3"/>
          <p:cNvSpPr>
            <a:spLocks noGrp="1"/>
          </p:cNvSpPr>
          <p:nvPr>
            <p:ph idx="1"/>
          </p:nvPr>
        </p:nvSpPr>
        <p:spPr>
          <a:xfrm>
            <a:off x="1882775" y="1628775"/>
            <a:ext cx="9655810" cy="4114800"/>
          </a:xfrm>
        </p:spPr>
        <p:txBody>
          <a:bodyPr vert="horz" wrap="square" lIns="91440" tIns="45720" rIns="91440" bIns="45720" anchor="t" anchorCtr="0"/>
          <a:p>
            <a:pPr eaLnBrk="1" hangingPunct="1">
              <a:lnSpc>
                <a:spcPct val="120000"/>
              </a:lnSpc>
            </a:pPr>
            <a:r>
              <a:rPr lang="zh-CN" altLang="en-US" sz="2400" dirty="0">
                <a:solidFill>
                  <a:srgbClr val="663300"/>
                </a:solidFill>
                <a:latin typeface="Times New Roman" panose="02020603050405020304" pitchFamily="18" charset="0"/>
                <a:cs typeface="Times New Roman" panose="02020603050405020304" pitchFamily="18" charset="0"/>
              </a:rPr>
              <a:t>为了克服由于许多英语词汇一词多义的特点而导致对合同的不同解释，在合同中对于一些关键性的词常采同义词叠用法，通过双联词组或三联词组的使用，确保合同在内容上表意精确。例如：</a:t>
            </a:r>
            <a:r>
              <a:rPr lang="en-US" altLang="zh-CN" sz="2400" dirty="0">
                <a:solidFill>
                  <a:srgbClr val="663300"/>
                </a:solidFill>
                <a:latin typeface="Times New Roman" panose="02020603050405020304" pitchFamily="18" charset="0"/>
                <a:cs typeface="Times New Roman" panose="02020603050405020304" pitchFamily="18" charset="0"/>
              </a:rPr>
              <a:t>made and entered into</a:t>
            </a:r>
            <a:r>
              <a:rPr lang="zh-CN" altLang="en-US" sz="2400" dirty="0">
                <a:solidFill>
                  <a:srgbClr val="663300"/>
                </a:solidFill>
                <a:latin typeface="Times New Roman" panose="02020603050405020304" pitchFamily="18" charset="0"/>
                <a:cs typeface="Times New Roman" panose="02020603050405020304" pitchFamily="18" charset="0"/>
              </a:rPr>
              <a:t>（签订协议），</a:t>
            </a:r>
            <a:r>
              <a:rPr lang="en-US" altLang="zh-CN" sz="2400" dirty="0">
                <a:solidFill>
                  <a:srgbClr val="663300"/>
                </a:solidFill>
                <a:latin typeface="Times New Roman" panose="02020603050405020304" pitchFamily="18" charset="0"/>
                <a:cs typeface="Times New Roman" panose="02020603050405020304" pitchFamily="18" charset="0"/>
              </a:rPr>
              <a:t>by and between</a:t>
            </a:r>
            <a:r>
              <a:rPr lang="zh-CN" altLang="en-US" sz="2400" dirty="0">
                <a:solidFill>
                  <a:srgbClr val="663300"/>
                </a:solidFill>
                <a:latin typeface="Times New Roman" panose="02020603050405020304" pitchFamily="18" charset="0"/>
                <a:cs typeface="Times New Roman" panose="02020603050405020304" pitchFamily="18" charset="0"/>
              </a:rPr>
              <a:t>（强调合同是由“双方”签订），</a:t>
            </a:r>
            <a:r>
              <a:rPr lang="en-US" altLang="zh-CN" sz="2400" dirty="0">
                <a:solidFill>
                  <a:srgbClr val="663300"/>
                </a:solidFill>
                <a:latin typeface="Times New Roman" panose="02020603050405020304" pitchFamily="18" charset="0"/>
                <a:cs typeface="Times New Roman" panose="02020603050405020304" pitchFamily="18" charset="0"/>
              </a:rPr>
              <a:t>complaints and claims</a:t>
            </a:r>
            <a:r>
              <a:rPr lang="zh-CN" altLang="en-US" sz="2400" dirty="0">
                <a:solidFill>
                  <a:srgbClr val="663300"/>
                </a:solidFill>
                <a:latin typeface="Times New Roman" panose="02020603050405020304" pitchFamily="18" charset="0"/>
                <a:cs typeface="Times New Roman" panose="02020603050405020304" pitchFamily="18" charset="0"/>
              </a:rPr>
              <a:t>（索赔），</a:t>
            </a:r>
            <a:r>
              <a:rPr lang="en-US" altLang="zh-CN" sz="2400" dirty="0">
                <a:solidFill>
                  <a:srgbClr val="663300"/>
                </a:solidFill>
                <a:latin typeface="Times New Roman" panose="02020603050405020304" pitchFamily="18" charset="0"/>
                <a:cs typeface="Times New Roman" panose="02020603050405020304" pitchFamily="18" charset="0"/>
              </a:rPr>
              <a:t>fulfill or perform</a:t>
            </a:r>
            <a:r>
              <a:rPr lang="zh-CN" altLang="en-US" sz="2400" dirty="0">
                <a:solidFill>
                  <a:srgbClr val="663300"/>
                </a:solidFill>
                <a:latin typeface="Times New Roman" panose="02020603050405020304" pitchFamily="18" charset="0"/>
                <a:cs typeface="Times New Roman" panose="02020603050405020304" pitchFamily="18" charset="0"/>
              </a:rPr>
              <a:t>（履行），</a:t>
            </a:r>
            <a:r>
              <a:rPr lang="en-US" altLang="zh-CN" sz="2400" dirty="0">
                <a:solidFill>
                  <a:srgbClr val="663300"/>
                </a:solidFill>
                <a:latin typeface="Times New Roman" panose="02020603050405020304" pitchFamily="18" charset="0"/>
                <a:cs typeface="Times New Roman" panose="02020603050405020304" pitchFamily="18" charset="0"/>
              </a:rPr>
              <a:t>power and authority</a:t>
            </a:r>
            <a:r>
              <a:rPr lang="zh-CN" altLang="en-US" sz="2400" dirty="0">
                <a:solidFill>
                  <a:srgbClr val="663300"/>
                </a:solidFill>
                <a:latin typeface="Times New Roman" panose="02020603050405020304" pitchFamily="18" charset="0"/>
                <a:cs typeface="Times New Roman" panose="02020603050405020304" pitchFamily="18" charset="0"/>
              </a:rPr>
              <a:t>（权利）、</a:t>
            </a:r>
            <a:r>
              <a:rPr lang="en-US" altLang="zh-CN" sz="2400" dirty="0">
                <a:solidFill>
                  <a:srgbClr val="663300"/>
                </a:solidFill>
                <a:latin typeface="Times New Roman" panose="02020603050405020304" pitchFamily="18" charset="0"/>
                <a:cs typeface="Times New Roman" panose="02020603050405020304" pitchFamily="18" charset="0"/>
              </a:rPr>
              <a:t>bind and obligate</a:t>
            </a:r>
            <a:r>
              <a:rPr lang="zh-CN" altLang="en-US" sz="2400" dirty="0">
                <a:solidFill>
                  <a:srgbClr val="663300"/>
                </a:solidFill>
                <a:latin typeface="Times New Roman" panose="02020603050405020304" pitchFamily="18" charset="0"/>
                <a:cs typeface="Times New Roman" panose="02020603050405020304" pitchFamily="18" charset="0"/>
              </a:rPr>
              <a:t>（约束）、</a:t>
            </a:r>
            <a:r>
              <a:rPr lang="en-US" altLang="zh-CN" sz="2400" dirty="0">
                <a:solidFill>
                  <a:srgbClr val="663300"/>
                </a:solidFill>
                <a:latin typeface="Times New Roman" panose="02020603050405020304" pitchFamily="18" charset="0"/>
                <a:cs typeface="Times New Roman" panose="02020603050405020304" pitchFamily="18" charset="0"/>
              </a:rPr>
              <a:t>sole and exclusive</a:t>
            </a:r>
            <a:r>
              <a:rPr lang="zh-CN" altLang="en-US" sz="2400" dirty="0">
                <a:solidFill>
                  <a:srgbClr val="663300"/>
                </a:solidFill>
                <a:latin typeface="Times New Roman" panose="02020603050405020304" pitchFamily="18" charset="0"/>
                <a:cs typeface="Times New Roman" panose="02020603050405020304" pitchFamily="18" charset="0"/>
              </a:rPr>
              <a:t>（唯一的）、</a:t>
            </a:r>
            <a:r>
              <a:rPr lang="en-US" altLang="zh-CN" sz="2400" dirty="0">
                <a:solidFill>
                  <a:srgbClr val="663300"/>
                </a:solidFill>
                <a:latin typeface="Times New Roman" panose="02020603050405020304" pitchFamily="18" charset="0"/>
                <a:cs typeface="Times New Roman" panose="02020603050405020304" pitchFamily="18" charset="0"/>
              </a:rPr>
              <a:t>final and conclusive</a:t>
            </a:r>
            <a:r>
              <a:rPr lang="zh-CN" altLang="en-US" sz="2400" dirty="0">
                <a:solidFill>
                  <a:srgbClr val="663300"/>
                </a:solidFill>
                <a:latin typeface="Times New Roman" panose="02020603050405020304" pitchFamily="18" charset="0"/>
                <a:cs typeface="Times New Roman" panose="02020603050405020304" pitchFamily="18" charset="0"/>
              </a:rPr>
              <a:t>（最终的）等 </a:t>
            </a:r>
            <a:endParaRPr lang="zh-CN" altLang="en-US" sz="2400"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a:spLocks noGrp="1"/>
          </p:cNvSpPr>
          <p:nvPr>
            <p:ph type="title"/>
          </p:nvPr>
        </p:nvSpPr>
        <p:spPr/>
        <p:txBody>
          <a:bodyPr vert="horz" wrap="square" lIns="91440" tIns="45720" rIns="91440" bIns="45720" anchor="b" anchorCtr="0"/>
          <a:p>
            <a:pPr eaLnBrk="1" hangingPunct="1"/>
            <a:r>
              <a:rPr lang="en-US" altLang="zh-CN" b="1" dirty="0"/>
              <a:t>3. </a:t>
            </a:r>
            <a:r>
              <a:rPr lang="zh-CN" altLang="en-US" b="1" dirty="0"/>
              <a:t>严谨性</a:t>
            </a:r>
            <a:endParaRPr lang="zh-CN" altLang="en-US" b="1" dirty="0"/>
          </a:p>
        </p:txBody>
      </p:sp>
      <p:sp>
        <p:nvSpPr>
          <p:cNvPr id="45059" name="Rectangle 3"/>
          <p:cNvSpPr>
            <a:spLocks noGrp="1"/>
          </p:cNvSpPr>
          <p:nvPr>
            <p:ph idx="1"/>
          </p:nvPr>
        </p:nvSpPr>
        <p:spPr/>
        <p:txBody>
          <a:bodyPr vert="horz" wrap="square" lIns="91440" tIns="45720" rIns="91440" bIns="45720" anchor="t" anchorCtr="0"/>
          <a:p>
            <a:pPr eaLnBrk="1" hangingPunct="1">
              <a:lnSpc>
                <a:spcPct val="150000"/>
              </a:lnSpc>
            </a:pPr>
            <a:r>
              <a:rPr lang="zh-CN" altLang="en-US" sz="2400" dirty="0">
                <a:solidFill>
                  <a:srgbClr val="990099"/>
                </a:solidFill>
              </a:rPr>
              <a:t>合同中经常使用大量的数字，这些数字涉及时间、金额、数量等。这些数字不仅用在计算时间上，也用在量化所售货物或所提供服务的数或量上。几乎每一份合同都会涉及时间、金额和数量的规定。因此翻译合同必须准确严谨，避免造成不必要的损失。在翻译时，可从以下几方面着手：</a:t>
            </a:r>
            <a:endParaRPr lang="zh-CN" altLang="en-US" sz="2400" dirty="0">
              <a:solidFill>
                <a:srgbClr val="990099"/>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a:spLocks noGrp="1"/>
          </p:cNvSpPr>
          <p:nvPr>
            <p:ph type="title"/>
          </p:nvPr>
        </p:nvSpPr>
        <p:spPr/>
        <p:txBody>
          <a:bodyPr vert="horz" wrap="square" lIns="91440" tIns="45720" rIns="91440" bIns="45720" anchor="b" anchorCtr="0"/>
          <a:p>
            <a:pPr eaLnBrk="1" hangingPunct="1"/>
            <a:r>
              <a:rPr lang="en-US" altLang="zh-CN" b="1" dirty="0"/>
              <a:t>1</a:t>
            </a:r>
            <a:r>
              <a:rPr lang="zh-CN" altLang="en-US" b="1" dirty="0"/>
              <a:t>）注意时间的表示法</a:t>
            </a:r>
            <a:endParaRPr lang="zh-CN" altLang="en-US" b="1" dirty="0"/>
          </a:p>
        </p:txBody>
      </p:sp>
      <p:sp>
        <p:nvSpPr>
          <p:cNvPr id="46083" name="Rectangle 3"/>
          <p:cNvSpPr>
            <a:spLocks noGrp="1"/>
          </p:cNvSpPr>
          <p:nvPr>
            <p:ph idx="1"/>
          </p:nvPr>
        </p:nvSpPr>
        <p:spPr>
          <a:xfrm>
            <a:off x="1867535" y="1701165"/>
            <a:ext cx="9710420" cy="4114800"/>
          </a:xfrm>
        </p:spPr>
        <p:txBody>
          <a:bodyPr vert="horz" wrap="square" lIns="91440" tIns="45720" rIns="91440" bIns="45720" anchor="t" anchorCtr="0"/>
          <a:p>
            <a:pPr eaLnBrk="1" hangingPunct="1">
              <a:lnSpc>
                <a:spcPct val="170000"/>
              </a:lnSpc>
            </a:pPr>
            <a:r>
              <a:rPr lang="zh-CN" altLang="en-US" sz="2000" dirty="0">
                <a:solidFill>
                  <a:srgbClr val="990099"/>
                </a:solidFill>
                <a:latin typeface="Times New Roman" panose="02020603050405020304" pitchFamily="18" charset="0"/>
                <a:cs typeface="Times New Roman" panose="02020603050405020304" pitchFamily="18" charset="0"/>
              </a:rPr>
              <a:t>在合同中，与时间有关的表述方式常引起歧义，例如：“</a:t>
            </a:r>
            <a:r>
              <a:rPr lang="en-US" altLang="zh-CN" sz="2000" dirty="0">
                <a:solidFill>
                  <a:srgbClr val="990099"/>
                </a:solidFill>
                <a:latin typeface="Times New Roman" panose="02020603050405020304" pitchFamily="18" charset="0"/>
                <a:cs typeface="Times New Roman" panose="02020603050405020304" pitchFamily="18" charset="0"/>
              </a:rPr>
              <a:t>Seller may exercise its right between August 1,2023 and August 29, </a:t>
            </a:r>
            <a:r>
              <a:rPr lang="en-US" altLang="zh-CN" sz="2000" dirty="0">
                <a:solidFill>
                  <a:srgbClr val="990099"/>
                </a:solidFill>
                <a:latin typeface="Times New Roman" panose="02020603050405020304" pitchFamily="18" charset="0"/>
                <a:cs typeface="Times New Roman" panose="02020603050405020304" pitchFamily="18" charset="0"/>
                <a:sym typeface="+mn-ea"/>
              </a:rPr>
              <a:t>2023</a:t>
            </a:r>
            <a:r>
              <a:rPr lang="en-US" altLang="zh-CN" sz="2000" dirty="0">
                <a:solidFill>
                  <a:srgbClr val="990099"/>
                </a:solidFill>
                <a:latin typeface="Times New Roman" panose="02020603050405020304" pitchFamily="18" charset="0"/>
                <a:cs typeface="Times New Roman" panose="02020603050405020304" pitchFamily="18" charset="0"/>
              </a:rPr>
              <a:t>.”</a:t>
            </a:r>
            <a:r>
              <a:rPr lang="zh-CN" altLang="en-US" sz="2000" dirty="0">
                <a:solidFill>
                  <a:srgbClr val="990099"/>
                </a:solidFill>
                <a:latin typeface="Times New Roman" panose="02020603050405020304" pitchFamily="18" charset="0"/>
                <a:cs typeface="Times New Roman" panose="02020603050405020304" pitchFamily="18" charset="0"/>
              </a:rPr>
              <a:t>在这句话中，“</a:t>
            </a:r>
            <a:r>
              <a:rPr lang="en-US" altLang="zh-CN" sz="2000" dirty="0">
                <a:solidFill>
                  <a:srgbClr val="990099"/>
                </a:solidFill>
                <a:latin typeface="Times New Roman" panose="02020603050405020304" pitchFamily="18" charset="0"/>
                <a:cs typeface="Times New Roman" panose="02020603050405020304" pitchFamily="18" charset="0"/>
              </a:rPr>
              <a:t>between”</a:t>
            </a:r>
            <a:r>
              <a:rPr lang="zh-CN" altLang="en-US" sz="2000" dirty="0">
                <a:solidFill>
                  <a:srgbClr val="990099"/>
                </a:solidFill>
                <a:latin typeface="Times New Roman" panose="02020603050405020304" pitchFamily="18" charset="0"/>
                <a:cs typeface="Times New Roman" panose="02020603050405020304" pitchFamily="18" charset="0"/>
              </a:rPr>
              <a:t>是否包括“</a:t>
            </a:r>
            <a:r>
              <a:rPr lang="en-US" altLang="zh-CN" sz="2000" dirty="0">
                <a:solidFill>
                  <a:srgbClr val="990099"/>
                </a:solidFill>
                <a:latin typeface="Times New Roman" panose="02020603050405020304" pitchFamily="18" charset="0"/>
                <a:cs typeface="Times New Roman" panose="02020603050405020304" pitchFamily="18" charset="0"/>
              </a:rPr>
              <a:t>August 1”</a:t>
            </a:r>
            <a:r>
              <a:rPr lang="zh-CN" altLang="en-US" sz="2000" dirty="0">
                <a:solidFill>
                  <a:srgbClr val="990099"/>
                </a:solidFill>
                <a:latin typeface="Times New Roman" panose="02020603050405020304" pitchFamily="18" charset="0"/>
                <a:cs typeface="Times New Roman" panose="02020603050405020304" pitchFamily="18" charset="0"/>
              </a:rPr>
              <a:t>和“</a:t>
            </a:r>
            <a:r>
              <a:rPr lang="en-US" altLang="zh-CN" sz="2000" dirty="0">
                <a:solidFill>
                  <a:srgbClr val="990099"/>
                </a:solidFill>
                <a:latin typeface="Times New Roman" panose="02020603050405020304" pitchFamily="18" charset="0"/>
                <a:cs typeface="Times New Roman" panose="02020603050405020304" pitchFamily="18" charset="0"/>
              </a:rPr>
              <a:t>August 29”</a:t>
            </a:r>
            <a:r>
              <a:rPr lang="zh-CN" altLang="en-US" sz="2000" dirty="0">
                <a:solidFill>
                  <a:srgbClr val="990099"/>
                </a:solidFill>
                <a:latin typeface="Times New Roman" panose="02020603050405020304" pitchFamily="18" charset="0"/>
                <a:cs typeface="Times New Roman" panose="02020603050405020304" pitchFamily="18" charset="0"/>
              </a:rPr>
              <a:t>不清楚。为了避免产生歧义，英语中可以使用两个介词，或采用其他增词手段。如该例句可根据合同意思改为：“</a:t>
            </a:r>
            <a:r>
              <a:rPr lang="en-US" altLang="zh-CN" sz="2000" dirty="0">
                <a:solidFill>
                  <a:srgbClr val="990099"/>
                </a:solidFill>
                <a:latin typeface="Times New Roman" panose="02020603050405020304" pitchFamily="18" charset="0"/>
                <a:cs typeface="Times New Roman" panose="02020603050405020304" pitchFamily="18" charset="0"/>
              </a:rPr>
              <a:t>Seller may exercise its right after August 1</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sym typeface="+mn-ea"/>
              </a:rPr>
              <a:t> 2023</a:t>
            </a:r>
            <a:r>
              <a:rPr lang="en-US" altLang="zh-CN" sz="2000" dirty="0">
                <a:solidFill>
                  <a:srgbClr val="990099"/>
                </a:solidFill>
                <a:latin typeface="Times New Roman" panose="02020603050405020304" pitchFamily="18" charset="0"/>
                <a:cs typeface="Times New Roman" panose="02020603050405020304" pitchFamily="18" charset="0"/>
              </a:rPr>
              <a:t> and before August 29, </a:t>
            </a:r>
            <a:r>
              <a:rPr lang="en-US" altLang="zh-CN" sz="2000" dirty="0">
                <a:solidFill>
                  <a:srgbClr val="990099"/>
                </a:solidFill>
                <a:latin typeface="Times New Roman" panose="02020603050405020304" pitchFamily="18" charset="0"/>
                <a:cs typeface="Times New Roman" panose="02020603050405020304" pitchFamily="18" charset="0"/>
                <a:sym typeface="+mn-ea"/>
              </a:rPr>
              <a:t> 2023</a:t>
            </a:r>
            <a:r>
              <a:rPr lang="en-US" altLang="zh-CN" sz="2000" dirty="0">
                <a:solidFill>
                  <a:srgbClr val="990099"/>
                </a:solidFill>
                <a:latin typeface="Times New Roman" panose="02020603050405020304" pitchFamily="18" charset="0"/>
                <a:cs typeface="Times New Roman" panose="02020603050405020304" pitchFamily="18" charset="0"/>
              </a:rPr>
              <a:t>.”</a:t>
            </a:r>
            <a:r>
              <a:rPr lang="zh-CN" altLang="en-US" sz="2000" dirty="0">
                <a:solidFill>
                  <a:srgbClr val="990099"/>
                </a:solidFill>
                <a:latin typeface="Times New Roman" panose="02020603050405020304" pitchFamily="18" charset="0"/>
                <a:cs typeface="Times New Roman" panose="02020603050405020304" pitchFamily="18" charset="0"/>
              </a:rPr>
              <a:t>或“</a:t>
            </a:r>
            <a:r>
              <a:rPr lang="en-US" altLang="zh-CN" sz="2000" dirty="0">
                <a:solidFill>
                  <a:srgbClr val="990099"/>
                </a:solidFill>
                <a:latin typeface="Times New Roman" panose="02020603050405020304" pitchFamily="18" charset="0"/>
                <a:cs typeface="Times New Roman" panose="02020603050405020304" pitchFamily="18" charset="0"/>
              </a:rPr>
              <a:t>Seller’s right begins on August 1, </a:t>
            </a:r>
            <a:r>
              <a:rPr lang="en-US" altLang="zh-CN" sz="2000" dirty="0">
                <a:solidFill>
                  <a:srgbClr val="990099"/>
                </a:solidFill>
                <a:latin typeface="Times New Roman" panose="02020603050405020304" pitchFamily="18" charset="0"/>
                <a:cs typeface="Times New Roman" panose="02020603050405020304" pitchFamily="18" charset="0"/>
                <a:sym typeface="+mn-ea"/>
              </a:rPr>
              <a:t> 2023</a:t>
            </a:r>
            <a:r>
              <a:rPr lang="en-US" altLang="zh-CN" sz="2000" dirty="0">
                <a:solidFill>
                  <a:srgbClr val="990099"/>
                </a:solidFill>
                <a:latin typeface="Times New Roman" panose="02020603050405020304" pitchFamily="18" charset="0"/>
                <a:cs typeface="Times New Roman" panose="02020603050405020304" pitchFamily="18" charset="0"/>
              </a:rPr>
              <a:t> and ends on August 29, </a:t>
            </a:r>
            <a:r>
              <a:rPr lang="en-US" altLang="zh-CN" sz="2000" dirty="0">
                <a:solidFill>
                  <a:srgbClr val="990099"/>
                </a:solidFill>
                <a:latin typeface="Times New Roman" panose="02020603050405020304" pitchFamily="18" charset="0"/>
                <a:cs typeface="Times New Roman" panose="02020603050405020304" pitchFamily="18" charset="0"/>
                <a:sym typeface="+mn-ea"/>
              </a:rPr>
              <a:t> 2023</a:t>
            </a:r>
            <a:r>
              <a:rPr lang="en-US" altLang="zh-CN" sz="2000" dirty="0">
                <a:solidFill>
                  <a:srgbClr val="990099"/>
                </a:solidFill>
                <a:latin typeface="Times New Roman" panose="02020603050405020304" pitchFamily="18" charset="0"/>
                <a:cs typeface="Times New Roman" panose="02020603050405020304" pitchFamily="18" charset="0"/>
              </a:rPr>
              <a:t>.”</a:t>
            </a:r>
            <a:endParaRPr lang="en-US" altLang="zh-CN"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a:spLocks noGrp="1"/>
          </p:cNvSpPr>
          <p:nvPr>
            <p:ph type="title"/>
          </p:nvPr>
        </p:nvSpPr>
        <p:spPr/>
        <p:txBody>
          <a:bodyPr vert="horz" wrap="square" lIns="91440" tIns="45720" rIns="91440" bIns="45720" anchor="b" anchorCtr="0"/>
          <a:p>
            <a:pPr eaLnBrk="1" hangingPunct="1"/>
            <a:r>
              <a:rPr lang="en-US" altLang="zh-CN" b="1" dirty="0"/>
              <a:t>2</a:t>
            </a:r>
            <a:r>
              <a:rPr lang="zh-CN" altLang="en-US" b="1" dirty="0"/>
              <a:t>）注意金额、数字的表示法</a:t>
            </a:r>
            <a:endParaRPr lang="zh-CN" altLang="en-US" b="1" dirty="0"/>
          </a:p>
        </p:txBody>
      </p:sp>
      <p:sp>
        <p:nvSpPr>
          <p:cNvPr id="47107" name="Rectangle 3"/>
          <p:cNvSpPr>
            <a:spLocks noGrp="1"/>
          </p:cNvSpPr>
          <p:nvPr>
            <p:ph idx="1"/>
          </p:nvPr>
        </p:nvSpPr>
        <p:spPr>
          <a:xfrm>
            <a:off x="1826260" y="1701165"/>
            <a:ext cx="9690100" cy="4114800"/>
          </a:xfrm>
        </p:spPr>
        <p:txBody>
          <a:bodyPr vert="horz" wrap="square" lIns="91440" tIns="45720" rIns="91440" bIns="45720" anchor="t" anchorCtr="0"/>
          <a:p>
            <a:pPr eaLnBrk="1" hangingPunct="1">
              <a:lnSpc>
                <a:spcPct val="160000"/>
              </a:lnSpc>
            </a:pPr>
            <a:r>
              <a:rPr lang="zh-CN" altLang="en-US" sz="2000" dirty="0">
                <a:solidFill>
                  <a:srgbClr val="990099"/>
                </a:solidFill>
                <a:latin typeface="Times New Roman" panose="02020603050405020304" pitchFamily="18" charset="0"/>
                <a:cs typeface="Times New Roman" panose="02020603050405020304" pitchFamily="18" charset="0"/>
              </a:rPr>
              <a:t>合同标的最重要方面是有关支付款项的规定，为堵塞合同漏洞，规避法律风险，在翻译合同金额和数字时，跟英语使用方法相一致，应该坚持大、小写并用，即在小写之后，再在括号内用大写重复一次。在英语中，大写金额后习惯上分别加上：“</a:t>
            </a:r>
            <a:r>
              <a:rPr lang="en-US" altLang="zh-CN" sz="2000" dirty="0">
                <a:solidFill>
                  <a:srgbClr val="990099"/>
                </a:solidFill>
                <a:latin typeface="Times New Roman" panose="02020603050405020304" pitchFamily="18" charset="0"/>
                <a:cs typeface="Times New Roman" panose="02020603050405020304" pitchFamily="18" charset="0"/>
              </a:rPr>
              <a:t>SAY”</a:t>
            </a:r>
            <a:r>
              <a:rPr lang="zh-CN" altLang="en-US" sz="2000" dirty="0">
                <a:solidFill>
                  <a:srgbClr val="990099"/>
                </a:solidFill>
                <a:latin typeface="Times New Roman" panose="02020603050405020304" pitchFamily="18" charset="0"/>
                <a:cs typeface="Times New Roman" panose="02020603050405020304" pitchFamily="18" charset="0"/>
              </a:rPr>
              <a:t>和“</a:t>
            </a:r>
            <a:r>
              <a:rPr lang="en-US" altLang="zh-CN" sz="2000" dirty="0">
                <a:solidFill>
                  <a:srgbClr val="990099"/>
                </a:solidFill>
                <a:latin typeface="Times New Roman" panose="02020603050405020304" pitchFamily="18" charset="0"/>
                <a:cs typeface="Times New Roman" panose="02020603050405020304" pitchFamily="18" charset="0"/>
              </a:rPr>
              <a:t>ONLY”</a:t>
            </a:r>
            <a:r>
              <a:rPr lang="zh-CN" altLang="en-US" sz="2000" dirty="0">
                <a:solidFill>
                  <a:srgbClr val="990099"/>
                </a:solidFill>
                <a:latin typeface="Times New Roman" panose="02020603050405020304" pitchFamily="18" charset="0"/>
                <a:cs typeface="Times New Roman" panose="02020603050405020304" pitchFamily="18" charset="0"/>
              </a:rPr>
              <a:t>，相当于汉语的“大写”和“整”。另外，在翻译合同金额时要特别注意金额中是小数点（</a:t>
            </a:r>
            <a:r>
              <a:rPr lang="en-US" altLang="zh-CN" sz="2000" dirty="0">
                <a:solidFill>
                  <a:srgbClr val="990099"/>
                </a:solidFill>
                <a:latin typeface="Times New Roman" panose="02020603050405020304" pitchFamily="18" charset="0"/>
                <a:cs typeface="Times New Roman" panose="02020603050405020304" pitchFamily="18" charset="0"/>
              </a:rPr>
              <a:t>.</a:t>
            </a:r>
            <a:r>
              <a:rPr lang="zh-CN" altLang="en-US" sz="2000" dirty="0">
                <a:solidFill>
                  <a:srgbClr val="990099"/>
                </a:solidFill>
                <a:latin typeface="Times New Roman" panose="02020603050405020304" pitchFamily="18" charset="0"/>
                <a:cs typeface="Times New Roman" panose="02020603050405020304" pitchFamily="18" charset="0"/>
              </a:rPr>
              <a:t>）还是分节号（，）。一旦在这两个符号上出现翻译失误，所产生的法律后果将不堪设想。</a:t>
            </a:r>
            <a:endParaRPr lang="zh-CN" altLang="en-US"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p:txBody>
          <a:bodyPr vert="horz" wrap="square" lIns="91440" tIns="45720" rIns="91440" bIns="45720" anchor="b" anchorCtr="0"/>
          <a:p>
            <a:pPr eaLnBrk="1" hangingPunct="1"/>
            <a:r>
              <a:rPr lang="zh-CN" altLang="en-US" b="1" dirty="0"/>
              <a:t>国际商务合同翻译</a:t>
            </a:r>
            <a:endParaRPr lang="zh-CN" altLang="en-US" b="1" dirty="0"/>
          </a:p>
        </p:txBody>
      </p:sp>
      <p:sp>
        <p:nvSpPr>
          <p:cNvPr id="143364" name="Rectangle 4"/>
          <p:cNvSpPr>
            <a:spLocks noChangeArrowheads="1"/>
          </p:cNvSpPr>
          <p:nvPr/>
        </p:nvSpPr>
        <p:spPr bwMode="auto">
          <a:xfrm>
            <a:off x="2782888" y="1844675"/>
            <a:ext cx="19446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5"/>
          <p:cNvSpPr txBox="1"/>
          <p:nvPr/>
        </p:nvSpPr>
        <p:spPr>
          <a:xfrm>
            <a:off x="3430905" y="2423795"/>
            <a:ext cx="6617970" cy="130937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10000"/>
              </a:lnSpc>
              <a:spcBef>
                <a:spcPct val="0"/>
              </a:spcBef>
              <a:buClrTx/>
              <a:buSzTx/>
              <a:buFontTx/>
              <a:buNone/>
            </a:pPr>
            <a:r>
              <a:rPr lang="en-US" altLang="zh-CN" sz="1800" b="1" dirty="0">
                <a:latin typeface="Times New Roman" panose="02020603050405020304" pitchFamily="18" charset="0"/>
                <a:cs typeface="Times New Roman" panose="02020603050405020304" pitchFamily="18" charset="0"/>
              </a:rPr>
              <a:t>1</a:t>
            </a:r>
            <a:r>
              <a:rPr lang="zh-CN" altLang="en-US" sz="1800" b="1" dirty="0">
                <a:latin typeface="Times New Roman" panose="02020603050405020304" pitchFamily="18" charset="0"/>
                <a:cs typeface="Times New Roman" panose="02020603050405020304" pitchFamily="18" charset="0"/>
              </a:rPr>
              <a:t>、了解合同、商务合同的定义、分类及主要构成要素；</a:t>
            </a:r>
            <a:endParaRPr lang="zh-CN" altLang="en-US" sz="1800" b="1" dirty="0">
              <a:latin typeface="Times New Roman" panose="02020603050405020304" pitchFamily="18" charset="0"/>
              <a:cs typeface="Times New Roman" panose="02020603050405020304" pitchFamily="18" charset="0"/>
            </a:endParaRPr>
          </a:p>
          <a:p>
            <a:pPr marL="342900" lvl="0" indent="-342900" eaLnBrk="1" hangingPunct="1">
              <a:lnSpc>
                <a:spcPct val="110000"/>
              </a:lnSpc>
              <a:spcBef>
                <a:spcPct val="0"/>
              </a:spcBef>
              <a:buClrTx/>
              <a:buSzTx/>
              <a:buFontTx/>
              <a:buNone/>
            </a:pPr>
            <a:r>
              <a:rPr lang="en-US" altLang="zh-CN" sz="1800" b="1" dirty="0">
                <a:latin typeface="Times New Roman" panose="02020603050405020304" pitchFamily="18" charset="0"/>
                <a:cs typeface="Times New Roman" panose="02020603050405020304" pitchFamily="18" charset="0"/>
              </a:rPr>
              <a:t>2</a:t>
            </a:r>
            <a:r>
              <a:rPr lang="zh-CN" altLang="en-US" sz="1800" b="1" dirty="0">
                <a:latin typeface="Times New Roman" panose="02020603050405020304" pitchFamily="18" charset="0"/>
                <a:cs typeface="Times New Roman" panose="02020603050405020304" pitchFamily="18" charset="0"/>
              </a:rPr>
              <a:t>、国际商务合同的语言特点；</a:t>
            </a:r>
            <a:endParaRPr lang="zh-CN" altLang="en-US" sz="1800" b="1" dirty="0">
              <a:latin typeface="Times New Roman" panose="02020603050405020304" pitchFamily="18" charset="0"/>
              <a:cs typeface="Times New Roman" panose="02020603050405020304" pitchFamily="18" charset="0"/>
            </a:endParaRPr>
          </a:p>
          <a:p>
            <a:pPr marL="342900" lvl="0" indent="-342900" eaLnBrk="1" hangingPunct="1">
              <a:lnSpc>
                <a:spcPct val="110000"/>
              </a:lnSpc>
              <a:spcBef>
                <a:spcPct val="0"/>
              </a:spcBef>
              <a:buClrTx/>
              <a:buSzTx/>
              <a:buFontTx/>
              <a:buNone/>
            </a:pPr>
            <a:r>
              <a:rPr lang="en-US" altLang="zh-CN" sz="1800" b="1" dirty="0">
                <a:latin typeface="Times New Roman" panose="02020603050405020304" pitchFamily="18" charset="0"/>
                <a:cs typeface="Times New Roman" panose="02020603050405020304" pitchFamily="18" charset="0"/>
              </a:rPr>
              <a:t>3</a:t>
            </a:r>
            <a:r>
              <a:rPr lang="zh-CN" altLang="en-US" sz="1800" b="1" dirty="0">
                <a:latin typeface="Times New Roman" panose="02020603050405020304" pitchFamily="18" charset="0"/>
                <a:cs typeface="Times New Roman" panose="02020603050405020304" pitchFamily="18" charset="0"/>
              </a:rPr>
              <a:t>、国际商务合同的翻译技巧；</a:t>
            </a:r>
            <a:endParaRPr lang="zh-CN" altLang="en-US" sz="1800" b="1" dirty="0">
              <a:latin typeface="Times New Roman" panose="02020603050405020304" pitchFamily="18" charset="0"/>
              <a:cs typeface="Times New Roman" panose="02020603050405020304" pitchFamily="18" charset="0"/>
            </a:endParaRPr>
          </a:p>
          <a:p>
            <a:pPr marL="342900" lvl="0" indent="-342900" eaLnBrk="1" hangingPunct="1">
              <a:lnSpc>
                <a:spcPct val="110000"/>
              </a:lnSpc>
              <a:spcBef>
                <a:spcPct val="0"/>
              </a:spcBef>
              <a:buClrTx/>
              <a:buSzTx/>
              <a:buFontTx/>
              <a:buNone/>
            </a:pPr>
            <a:r>
              <a:rPr lang="en-US" altLang="zh-CN" sz="1800" b="1" dirty="0">
                <a:latin typeface="Times New Roman" panose="02020603050405020304" pitchFamily="18" charset="0"/>
                <a:cs typeface="Times New Roman" panose="02020603050405020304" pitchFamily="18" charset="0"/>
              </a:rPr>
              <a:t>4</a:t>
            </a:r>
            <a:r>
              <a:rPr lang="zh-CN" altLang="en-US" sz="1800" b="1" dirty="0">
                <a:latin typeface="Times New Roman" panose="02020603050405020304" pitchFamily="18" charset="0"/>
                <a:cs typeface="Times New Roman" panose="02020603050405020304" pitchFamily="18" charset="0"/>
              </a:rPr>
              <a:t>、国际商务合同长句的翻译技巧。</a:t>
            </a:r>
            <a:endParaRPr lang="zh-CN" altLang="en-US" sz="1800" b="1" dirty="0">
              <a:latin typeface="Times New Roman" panose="02020603050405020304" pitchFamily="18" charset="0"/>
              <a:cs typeface="Times New Roman" panose="02020603050405020304" pitchFamily="18" charset="0"/>
            </a:endParaRPr>
          </a:p>
        </p:txBody>
      </p:sp>
      <p:sp>
        <p:nvSpPr>
          <p:cNvPr id="143366" name="Rectangle 6"/>
          <p:cNvSpPr>
            <a:spLocks noChangeArrowheads="1"/>
          </p:cNvSpPr>
          <p:nvPr/>
        </p:nvSpPr>
        <p:spPr bwMode="auto">
          <a:xfrm>
            <a:off x="2927350" y="4005263"/>
            <a:ext cx="1511300"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4" name="Text Box 7"/>
          <p:cNvSpPr txBox="1"/>
          <p:nvPr/>
        </p:nvSpPr>
        <p:spPr>
          <a:xfrm>
            <a:off x="3430905" y="4724400"/>
            <a:ext cx="6706235" cy="423545"/>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50000"/>
              </a:spcBef>
              <a:buClrTx/>
              <a:buSzTx/>
              <a:buFontTx/>
              <a:buNone/>
            </a:pPr>
            <a:r>
              <a:rPr lang="zh-CN" altLang="en-US" sz="1800" b="1" dirty="0"/>
              <a:t>教会学生克服合同翻译中复合长句时无从下手、思绪紊乱的困难。</a:t>
            </a:r>
            <a:r>
              <a:rPr lang="zh-CN" altLang="en-US" sz="1800" dirty="0"/>
              <a:t> </a:t>
            </a:r>
            <a:endParaRPr lang="zh-CN" altLang="en-US" sz="18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a:spLocks noGrp="1"/>
          </p:cNvSpPr>
          <p:nvPr>
            <p:ph type="title"/>
          </p:nvPr>
        </p:nvSpPr>
        <p:spPr/>
        <p:txBody>
          <a:bodyPr vert="horz" wrap="square" lIns="91440" tIns="45720" rIns="91440" bIns="45720" anchor="b" anchorCtr="0"/>
          <a:p>
            <a:pPr eaLnBrk="1" hangingPunct="1"/>
            <a:r>
              <a:rPr lang="en-US" altLang="zh-CN" b="1" dirty="0"/>
              <a:t>4. </a:t>
            </a:r>
            <a:r>
              <a:rPr lang="zh-CN" altLang="en-US" b="1" dirty="0"/>
              <a:t>同一性和一致性</a:t>
            </a:r>
            <a:endParaRPr lang="zh-CN" altLang="en-US" b="1" dirty="0"/>
          </a:p>
        </p:txBody>
      </p:sp>
      <p:sp>
        <p:nvSpPr>
          <p:cNvPr id="48131" name="Rectangle 3"/>
          <p:cNvSpPr>
            <a:spLocks noGrp="1"/>
          </p:cNvSpPr>
          <p:nvPr>
            <p:ph idx="1"/>
          </p:nvPr>
        </p:nvSpPr>
        <p:spPr>
          <a:xfrm>
            <a:off x="1826895" y="1773555"/>
            <a:ext cx="9472930" cy="4114800"/>
          </a:xfrm>
        </p:spPr>
        <p:txBody>
          <a:bodyPr vert="horz" wrap="square" lIns="91440" tIns="45720" rIns="91440" bIns="45720" anchor="t" anchorCtr="0"/>
          <a:p>
            <a:pPr eaLnBrk="1" hangingPunct="1">
              <a:lnSpc>
                <a:spcPct val="140000"/>
              </a:lnSpc>
            </a:pPr>
            <a:r>
              <a:rPr lang="zh-CN" altLang="en-US" sz="2400" dirty="0">
                <a:solidFill>
                  <a:srgbClr val="990099"/>
                </a:solidFill>
              </a:rPr>
              <a:t>在文学作品、新闻报道以及其他日常信函的写作和翻译中，作者或译者为了丰富作品的语言，增强作品的可读性，经常使用同义词和近义词来表达相同的概念或思想。而在商务合同中，自始至终使用同一词汇表达同一概念或思想是合同起草的黄金法则。在合同翻译中保持这种统一性和一致性能够使合同中的概念或思想保持前后一致、上下一致，避免出现曲解合同本意的合同解释。</a:t>
            </a:r>
            <a:endParaRPr lang="zh-CN" altLang="en-US" sz="2400" dirty="0">
              <a:solidFill>
                <a:srgbClr val="990099"/>
              </a:solidFill>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a:spLocks noGrp="1"/>
          </p:cNvSpPr>
          <p:nvPr>
            <p:ph type="title"/>
          </p:nvPr>
        </p:nvSpPr>
        <p:spPr/>
        <p:txBody>
          <a:bodyPr vert="horz" wrap="square" lIns="91440" tIns="45720" rIns="91440" bIns="45720" anchor="b" anchorCtr="0"/>
          <a:p>
            <a:pPr eaLnBrk="1" hangingPunct="1"/>
            <a:r>
              <a:rPr lang="en-US" altLang="zh-CN" b="1" dirty="0"/>
              <a:t>5. </a:t>
            </a:r>
            <a:r>
              <a:rPr lang="zh-CN" altLang="en-US" b="1" dirty="0"/>
              <a:t>庄重性</a:t>
            </a:r>
            <a:endParaRPr lang="zh-CN" altLang="en-US" b="1" dirty="0"/>
          </a:p>
        </p:txBody>
      </p:sp>
      <p:sp>
        <p:nvSpPr>
          <p:cNvPr id="49155" name="Rectangle 3"/>
          <p:cNvSpPr>
            <a:spLocks noGrp="1"/>
          </p:cNvSpPr>
          <p:nvPr>
            <p:ph idx="1"/>
          </p:nvPr>
        </p:nvSpPr>
        <p:spPr>
          <a:xfrm>
            <a:off x="1847639" y="1628458"/>
            <a:ext cx="9751483" cy="4114800"/>
          </a:xfrm>
        </p:spPr>
        <p:txBody>
          <a:bodyPr vert="horz" wrap="square" lIns="91440" tIns="45720" rIns="91440" bIns="45720" anchor="t" anchorCtr="0"/>
          <a:p>
            <a:pPr eaLnBrk="1" hangingPunct="1">
              <a:lnSpc>
                <a:spcPct val="180000"/>
              </a:lnSpc>
            </a:pPr>
            <a:r>
              <a:rPr lang="zh-CN" altLang="en-US" sz="2000" dirty="0">
                <a:solidFill>
                  <a:srgbClr val="990099"/>
                </a:solidFill>
                <a:latin typeface="Times New Roman" panose="02020603050405020304" pitchFamily="18" charset="0"/>
                <a:cs typeface="Times New Roman" panose="02020603050405020304" pitchFamily="18" charset="0"/>
              </a:rPr>
              <a:t>合同英语属于法律文体，是各种英语文体中规范程度最高的一种，即“庄重文体”，其用语通常正式保守。合同用词通常选择意义明确，不含歧义的词语，以免引起不必要的误解或纠纷。</a:t>
            </a: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180000"/>
              </a:lnSpc>
            </a:pPr>
            <a:r>
              <a:rPr lang="zh-CN" altLang="en-US" sz="2000" dirty="0">
                <a:solidFill>
                  <a:srgbClr val="6600CC"/>
                </a:solidFill>
                <a:latin typeface="Times New Roman" panose="02020603050405020304" pitchFamily="18" charset="0"/>
                <a:cs typeface="Times New Roman" panose="02020603050405020304" pitchFamily="18" charset="0"/>
              </a:rPr>
              <a:t>文体的庄重感也体现在句型的选择上。例如，在英语的商务合同中随处可见以</a:t>
            </a:r>
            <a:r>
              <a:rPr lang="en-US" altLang="zh-CN" sz="2000" dirty="0">
                <a:solidFill>
                  <a:srgbClr val="6600CC"/>
                </a:solidFill>
                <a:latin typeface="Times New Roman" panose="02020603050405020304" pitchFamily="18" charset="0"/>
                <a:cs typeface="Times New Roman" panose="02020603050405020304" pitchFamily="18" charset="0"/>
              </a:rPr>
              <a:t>where</a:t>
            </a:r>
            <a:r>
              <a:rPr lang="zh-CN" altLang="en-US" sz="2000" dirty="0">
                <a:solidFill>
                  <a:srgbClr val="6600CC"/>
                </a:solidFill>
                <a:latin typeface="Times New Roman" panose="02020603050405020304" pitchFamily="18" charset="0"/>
                <a:cs typeface="Times New Roman" panose="02020603050405020304" pitchFamily="18" charset="0"/>
              </a:rPr>
              <a:t>引导的条件句（与日常英语中引导地点状语的用法不同）。这种用法比使用</a:t>
            </a:r>
            <a:r>
              <a:rPr lang="en-US" altLang="zh-CN" sz="2000" dirty="0">
                <a:solidFill>
                  <a:srgbClr val="6600CC"/>
                </a:solidFill>
                <a:latin typeface="Times New Roman" panose="02020603050405020304" pitchFamily="18" charset="0"/>
                <a:cs typeface="Times New Roman" panose="02020603050405020304" pitchFamily="18" charset="0"/>
              </a:rPr>
              <a:t>if</a:t>
            </a:r>
            <a:r>
              <a:rPr lang="zh-CN" altLang="en-US" sz="2000" dirty="0">
                <a:solidFill>
                  <a:srgbClr val="6600CC"/>
                </a:solidFill>
                <a:latin typeface="Times New Roman" panose="02020603050405020304" pitchFamily="18" charset="0"/>
                <a:cs typeface="Times New Roman" panose="02020603050405020304" pitchFamily="18" charset="0"/>
              </a:rPr>
              <a:t>或者</a:t>
            </a:r>
            <a:r>
              <a:rPr lang="en-US" altLang="zh-CN" sz="2000" dirty="0">
                <a:solidFill>
                  <a:srgbClr val="6600CC"/>
                </a:solidFill>
                <a:latin typeface="Times New Roman" panose="02020603050405020304" pitchFamily="18" charset="0"/>
                <a:cs typeface="Times New Roman" panose="02020603050405020304" pitchFamily="18" charset="0"/>
              </a:rPr>
              <a:t>when</a:t>
            </a:r>
            <a:r>
              <a:rPr lang="zh-CN" altLang="en-US" sz="2000" dirty="0">
                <a:solidFill>
                  <a:srgbClr val="6600CC"/>
                </a:solidFill>
                <a:latin typeface="Times New Roman" panose="02020603050405020304" pitchFamily="18" charset="0"/>
                <a:cs typeface="Times New Roman" panose="02020603050405020304" pitchFamily="18" charset="0"/>
              </a:rPr>
              <a:t>引导条件句显得更为庄重和正式。</a:t>
            </a: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 </a:t>
            </a:r>
            <a:endParaRPr lang="zh-CN" altLang="en-US"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p:cNvSpPr>
          <p:nvPr>
            <p:ph type="title"/>
          </p:nvPr>
        </p:nvSpPr>
        <p:spPr/>
        <p:txBody>
          <a:bodyPr vert="horz" wrap="square" lIns="91440" tIns="45720" rIns="91440" bIns="45720" anchor="b" anchorCtr="0"/>
          <a:p>
            <a:pPr eaLnBrk="1" hangingPunct="1"/>
            <a:r>
              <a:rPr lang="en-US" altLang="zh-CN" sz="2800" b="1" dirty="0"/>
              <a:t>§ PART FIVE </a:t>
            </a:r>
            <a:r>
              <a:rPr lang="zh-CN" altLang="en-US" sz="2800" b="1" dirty="0"/>
              <a:t>译技点津</a:t>
            </a:r>
            <a:r>
              <a:rPr lang="zh-CN" altLang="en-US" sz="2800" dirty="0"/>
              <a:t>：</a:t>
            </a:r>
            <a:r>
              <a:rPr lang="zh-CN" altLang="en-US" sz="3200" b="1" dirty="0"/>
              <a:t>商务合同翻译技巧之长句翻译</a:t>
            </a:r>
            <a:r>
              <a:rPr lang="zh-CN" altLang="en-US" sz="3200" dirty="0"/>
              <a:t> </a:t>
            </a:r>
            <a:endParaRPr lang="zh-CN" altLang="en-US" sz="3200" dirty="0"/>
          </a:p>
        </p:txBody>
      </p:sp>
      <p:sp>
        <p:nvSpPr>
          <p:cNvPr id="50179" name="Rectangle 3"/>
          <p:cNvSpPr>
            <a:spLocks noGrp="1"/>
          </p:cNvSpPr>
          <p:nvPr>
            <p:ph idx="1"/>
          </p:nvPr>
        </p:nvSpPr>
        <p:spPr>
          <a:xfrm>
            <a:off x="1943735" y="1989455"/>
            <a:ext cx="9490710" cy="3185795"/>
          </a:xfrm>
        </p:spPr>
        <p:txBody>
          <a:bodyPr vert="horz" wrap="square" lIns="91440" tIns="45720" rIns="91440" bIns="45720" anchor="t" anchorCtr="0"/>
          <a:p>
            <a:pPr eaLnBrk="1" hangingPunct="1">
              <a:lnSpc>
                <a:spcPct val="140000"/>
              </a:lnSpc>
            </a:pPr>
            <a:r>
              <a:rPr lang="zh-CN" altLang="en-US" sz="2400" dirty="0">
                <a:solidFill>
                  <a:srgbClr val="990099"/>
                </a:solidFill>
              </a:rPr>
              <a:t>为了确保国际商务合同每一条款逻辑紧密、无懈可击，把所有可能产生的误解及歧义都排除在外，国际商务合同的英语语句多以庞杂的从句和（或）短语并列的复合长句为主。</a:t>
            </a:r>
            <a:endParaRPr lang="zh-CN" altLang="en-US" sz="2400" dirty="0">
              <a:solidFill>
                <a:srgbClr val="990099"/>
              </a:solidFill>
            </a:endParaRPr>
          </a:p>
          <a:p>
            <a:pPr eaLnBrk="1" hangingPunct="1">
              <a:lnSpc>
                <a:spcPct val="140000"/>
              </a:lnSpc>
            </a:pPr>
            <a:r>
              <a:rPr lang="zh-CN" altLang="en-US" sz="2400" dirty="0">
                <a:solidFill>
                  <a:srgbClr val="990099"/>
                </a:solidFill>
              </a:rPr>
              <a:t>在合同中运用长句有两种优势：第一，使合同更正式、严密，更具有逻辑性；第二，可以避免出现瑕疵和纰漏。</a:t>
            </a:r>
            <a:endParaRPr lang="zh-CN" altLang="en-US" sz="2400" dirty="0">
              <a:solidFill>
                <a:srgbClr val="990099"/>
              </a:solidFill>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a:spLocks noGrp="1"/>
          </p:cNvSpPr>
          <p:nvPr>
            <p:ph type="title"/>
          </p:nvPr>
        </p:nvSpPr>
        <p:spPr/>
        <p:txBody>
          <a:bodyPr vert="horz" wrap="square" lIns="91440" tIns="45720" rIns="91440" bIns="45720" anchor="b" anchorCtr="0"/>
          <a:p>
            <a:pPr eaLnBrk="1" hangingPunct="1"/>
            <a:r>
              <a:rPr lang="zh-CN" altLang="en-US" b="1" dirty="0"/>
              <a:t>典型长句结构及其译法</a:t>
            </a:r>
            <a:endParaRPr lang="zh-CN" altLang="en-US" b="1" dirty="0"/>
          </a:p>
        </p:txBody>
      </p:sp>
      <p:sp>
        <p:nvSpPr>
          <p:cNvPr id="51203" name="Rectangle 3"/>
          <p:cNvSpPr>
            <a:spLocks noGrp="1"/>
          </p:cNvSpPr>
          <p:nvPr>
            <p:ph idx="1"/>
          </p:nvPr>
        </p:nvSpPr>
        <p:spPr>
          <a:xfrm>
            <a:off x="1775460" y="1628775"/>
            <a:ext cx="9800590" cy="4265295"/>
          </a:xfrm>
        </p:spPr>
        <p:txBody>
          <a:bodyPr vert="horz" wrap="square" lIns="91440" tIns="45720" rIns="91440" bIns="45720" anchor="t" anchorCtr="0"/>
          <a:p>
            <a:pPr eaLnBrk="1" hangingPunct="1">
              <a:lnSpc>
                <a:spcPct val="140000"/>
              </a:lnSpc>
            </a:pPr>
            <a:r>
              <a:rPr lang="zh-CN" altLang="en-US" sz="2400" dirty="0">
                <a:solidFill>
                  <a:srgbClr val="6600CC"/>
                </a:solidFill>
                <a:latin typeface="Arial" panose="020B0604020202020204" pitchFamily="34" charset="0"/>
              </a:rPr>
              <a:t>（一）</a:t>
            </a:r>
            <a:r>
              <a:rPr lang="zh-CN" altLang="en-US" sz="2400" dirty="0">
                <a:solidFill>
                  <a:srgbClr val="6600CC"/>
                </a:solidFill>
              </a:rPr>
              <a:t>简单长句及其翻译</a:t>
            </a:r>
            <a:endParaRPr lang="zh-CN" altLang="en-US" sz="2400" dirty="0">
              <a:solidFill>
                <a:srgbClr val="6600CC"/>
              </a:solidFill>
            </a:endParaRPr>
          </a:p>
          <a:p>
            <a:pPr eaLnBrk="1" hangingPunct="1">
              <a:lnSpc>
                <a:spcPct val="140000"/>
              </a:lnSpc>
            </a:pPr>
            <a:r>
              <a:rPr lang="zh-CN" altLang="en-US" sz="2400" dirty="0">
                <a:solidFill>
                  <a:srgbClr val="6600CC"/>
                </a:solidFill>
              </a:rPr>
              <a:t>英汉两种语言的句子在措辞、语序、结构上各有特点。英语句子长，动词较少，词序灵活，讲究平衡；而汉语句子短，动词多，语序较固定，讲究对称。</a:t>
            </a:r>
            <a:endParaRPr lang="zh-CN" altLang="en-US" sz="2400" dirty="0">
              <a:solidFill>
                <a:srgbClr val="6600CC"/>
              </a:solidFill>
            </a:endParaRPr>
          </a:p>
          <a:p>
            <a:pPr eaLnBrk="1" hangingPunct="1">
              <a:lnSpc>
                <a:spcPct val="140000"/>
              </a:lnSpc>
            </a:pPr>
            <a:r>
              <a:rPr lang="zh-CN" altLang="en-US" sz="2400" dirty="0">
                <a:solidFill>
                  <a:srgbClr val="6600CC"/>
                </a:solidFill>
              </a:rPr>
              <a:t>在翻译国际商务合同中的简单长句时，</a:t>
            </a:r>
            <a:r>
              <a:rPr lang="zh-CN" altLang="en-US" sz="2400" dirty="0">
                <a:solidFill>
                  <a:srgbClr val="FF3300"/>
                </a:solidFill>
              </a:rPr>
              <a:t>首先</a:t>
            </a:r>
            <a:r>
              <a:rPr lang="zh-CN" altLang="en-US" sz="2400" dirty="0">
                <a:solidFill>
                  <a:srgbClr val="6600CC"/>
                </a:solidFill>
              </a:rPr>
              <a:t>要正确理解各种相关成分的逻辑关系；</a:t>
            </a:r>
            <a:r>
              <a:rPr lang="zh-CN" altLang="en-US" sz="2400" dirty="0">
                <a:solidFill>
                  <a:srgbClr val="FF3300"/>
                </a:solidFill>
              </a:rPr>
              <a:t>然后</a:t>
            </a:r>
            <a:r>
              <a:rPr lang="zh-CN" altLang="en-US" sz="2400" dirty="0">
                <a:solidFill>
                  <a:srgbClr val="6600CC"/>
                </a:solidFill>
              </a:rPr>
              <a:t>再适当切分，理出句子的主干成分，翻译时以句子的主干为主导；</a:t>
            </a:r>
            <a:r>
              <a:rPr lang="zh-CN" altLang="en-US" sz="2400" dirty="0">
                <a:solidFill>
                  <a:srgbClr val="FF3300"/>
                </a:solidFill>
              </a:rPr>
              <a:t>最后</a:t>
            </a:r>
            <a:r>
              <a:rPr lang="zh-CN" altLang="en-US" sz="2400" dirty="0">
                <a:solidFill>
                  <a:srgbClr val="6600CC"/>
                </a:solidFill>
              </a:rPr>
              <a:t>再按汉语表达习惯，变动语序，重新组合。 </a:t>
            </a:r>
            <a:endParaRPr lang="zh-CN" altLang="en-US" sz="2400" dirty="0">
              <a:solidFill>
                <a:srgbClr val="6600CC"/>
              </a:solidFill>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6" name="Picture 4" descr="534776"/>
          <p:cNvPicPr>
            <a:picLocks noChangeAspect="1"/>
          </p:cNvPicPr>
          <p:nvPr/>
        </p:nvPicPr>
        <p:blipFill>
          <a:blip r:embed="rId1"/>
          <a:stretch>
            <a:fillRect/>
          </a:stretch>
        </p:blipFill>
        <p:spPr>
          <a:xfrm>
            <a:off x="9163050" y="260985"/>
            <a:ext cx="1621155" cy="1524000"/>
          </a:xfrm>
          <a:prstGeom prst="rect">
            <a:avLst/>
          </a:prstGeom>
          <a:noFill/>
          <a:ln w="9525">
            <a:noFill/>
          </a:ln>
        </p:spPr>
      </p:pic>
      <p:sp>
        <p:nvSpPr>
          <p:cNvPr id="52227" name="Rectangle 2"/>
          <p:cNvSpPr>
            <a:spLocks noGrp="1"/>
          </p:cNvSpPr>
          <p:nvPr>
            <p:ph type="title"/>
          </p:nvPr>
        </p:nvSpPr>
        <p:spPr/>
        <p:txBody>
          <a:bodyPr vert="horz" wrap="square" lIns="91440" tIns="45720" rIns="91440" bIns="45720" anchor="b" anchorCtr="0"/>
          <a:p>
            <a:pPr eaLnBrk="1" hangingPunct="1"/>
            <a:r>
              <a:rPr lang="zh-CN" altLang="en-US" b="1" dirty="0"/>
              <a:t>例如：</a:t>
            </a:r>
            <a:endParaRPr lang="zh-CN" altLang="en-US" b="1" dirty="0"/>
          </a:p>
        </p:txBody>
      </p:sp>
      <p:sp>
        <p:nvSpPr>
          <p:cNvPr id="52228" name="Rectangle 3"/>
          <p:cNvSpPr>
            <a:spLocks noGrp="1"/>
          </p:cNvSpPr>
          <p:nvPr>
            <p:ph idx="1"/>
          </p:nvPr>
        </p:nvSpPr>
        <p:spPr>
          <a:xfrm>
            <a:off x="1826895" y="1772920"/>
            <a:ext cx="9535160" cy="4535170"/>
          </a:xfrm>
        </p:spPr>
        <p:txBody>
          <a:bodyPr vert="horz" wrap="square" lIns="91440" tIns="45720" rIns="91440" bIns="45720" anchor="t" anchorCtr="0"/>
          <a:p>
            <a:pPr algn="just" eaLnBrk="1" hangingPunct="1">
              <a:lnSpc>
                <a:spcPct val="150000"/>
              </a:lnSpc>
              <a:buNone/>
            </a:pPr>
            <a:r>
              <a:rPr lang="zh-CN" altLang="en-US" sz="2400" dirty="0">
                <a:solidFill>
                  <a:srgbClr val="6600CC"/>
                </a:solidFill>
                <a:latin typeface="Times New Roman" panose="02020603050405020304" pitchFamily="18" charset="0"/>
                <a:cs typeface="Times New Roman" panose="02020603050405020304" pitchFamily="18" charset="0"/>
              </a:rPr>
              <a:t>原文：</a:t>
            </a:r>
            <a:r>
              <a:rPr lang="en-US" altLang="zh-CN" sz="2400" dirty="0">
                <a:solidFill>
                  <a:srgbClr val="6600CC"/>
                </a:solidFill>
                <a:latin typeface="Times New Roman" panose="02020603050405020304" pitchFamily="18" charset="0"/>
                <a:cs typeface="Times New Roman" panose="02020603050405020304" pitchFamily="18" charset="0"/>
              </a:rPr>
              <a:t>The Buyers may, within 15 days after arrival of the goods at the destination, lodge a claim against the sellers for short weight being supported by Inspection Certificate issued by a reputable public surveyor.</a:t>
            </a:r>
            <a:endParaRPr lang="en-US" altLang="zh-CN" sz="2400" dirty="0">
              <a:solidFill>
                <a:srgbClr val="6600CC"/>
              </a:solidFill>
              <a:latin typeface="Times New Roman" panose="02020603050405020304" pitchFamily="18" charset="0"/>
              <a:cs typeface="Times New Roman" panose="02020603050405020304" pitchFamily="18" charset="0"/>
            </a:endParaRPr>
          </a:p>
          <a:p>
            <a:pPr algn="just" eaLnBrk="1" hangingPunct="1">
              <a:lnSpc>
                <a:spcPct val="150000"/>
              </a:lnSpc>
              <a:buNone/>
            </a:pPr>
            <a:r>
              <a:rPr lang="zh-CN" altLang="en-US" sz="2400" dirty="0">
                <a:solidFill>
                  <a:srgbClr val="6600CC"/>
                </a:solidFill>
                <a:latin typeface="Times New Roman" panose="02020603050405020304" pitchFamily="18" charset="0"/>
                <a:cs typeface="Times New Roman" panose="02020603050405020304" pitchFamily="18" charset="0"/>
              </a:rPr>
              <a:t>译文：货物抵达目的港</a:t>
            </a:r>
            <a:r>
              <a:rPr lang="en-US" altLang="zh-CN" sz="2400" dirty="0">
                <a:solidFill>
                  <a:srgbClr val="6600CC"/>
                </a:solidFill>
                <a:latin typeface="Times New Roman" panose="02020603050405020304" pitchFamily="18" charset="0"/>
                <a:cs typeface="Times New Roman" panose="02020603050405020304" pitchFamily="18" charset="0"/>
              </a:rPr>
              <a:t>15</a:t>
            </a:r>
            <a:r>
              <a:rPr lang="zh-CN" altLang="en-US" sz="2400" dirty="0">
                <a:solidFill>
                  <a:srgbClr val="6600CC"/>
                </a:solidFill>
                <a:latin typeface="Times New Roman" panose="02020603050405020304" pitchFamily="18" charset="0"/>
                <a:cs typeface="Times New Roman" panose="02020603050405020304" pitchFamily="18" charset="0"/>
              </a:rPr>
              <a:t>天内，买方可以凭有信誉的公共检验员出示的检验证明向卖方提出短重索赔。</a:t>
            </a:r>
            <a:endParaRPr lang="zh-CN" altLang="en-US" sz="2400" dirty="0">
              <a:solidFill>
                <a:srgbClr val="6600CC"/>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a:xfrm>
            <a:off x="2246313" y="301625"/>
            <a:ext cx="1401762" cy="750888"/>
          </a:xfrm>
        </p:spPr>
        <p:txBody>
          <a:bodyPr vert="horz" wrap="square" lIns="91440" tIns="45720" rIns="91440" bIns="45720" anchor="b" anchorCtr="0"/>
          <a:p>
            <a:pPr eaLnBrk="1" hangingPunct="1"/>
            <a:r>
              <a:rPr lang="zh-CN" altLang="en-US" b="1" dirty="0"/>
              <a:t>解析：</a:t>
            </a:r>
            <a:endParaRPr lang="zh-CN" altLang="en-US" b="1" dirty="0"/>
          </a:p>
        </p:txBody>
      </p:sp>
      <p:sp>
        <p:nvSpPr>
          <p:cNvPr id="53251" name="Rectangle 3"/>
          <p:cNvSpPr>
            <a:spLocks noGrp="1"/>
          </p:cNvSpPr>
          <p:nvPr>
            <p:ph idx="1"/>
          </p:nvPr>
        </p:nvSpPr>
        <p:spPr>
          <a:xfrm>
            <a:off x="1652905" y="1588770"/>
            <a:ext cx="9780270" cy="4935855"/>
          </a:xfrm>
        </p:spPr>
        <p:txBody>
          <a:bodyPr vert="horz" wrap="square" lIns="91440" tIns="45720" rIns="91440" bIns="45720" anchor="t" anchorCtr="0"/>
          <a:p>
            <a:pPr eaLnBrk="1" hangingPunct="1">
              <a:lnSpc>
                <a:spcPct val="170000"/>
              </a:lnSpc>
            </a:pPr>
            <a:r>
              <a:rPr lang="zh-CN" altLang="en-US" sz="2000" dirty="0">
                <a:solidFill>
                  <a:srgbClr val="3366CC"/>
                </a:solidFill>
                <a:latin typeface="Times New Roman" panose="02020603050405020304" pitchFamily="18" charset="0"/>
                <a:cs typeface="Times New Roman" panose="02020603050405020304" pitchFamily="18" charset="0"/>
              </a:rPr>
              <a:t>例句的主干为“</a:t>
            </a:r>
            <a:r>
              <a:rPr lang="en-US" altLang="zh-CN" sz="2000" dirty="0">
                <a:solidFill>
                  <a:srgbClr val="3366CC"/>
                </a:solidFill>
                <a:latin typeface="Times New Roman" panose="02020603050405020304" pitchFamily="18" charset="0"/>
                <a:cs typeface="Times New Roman" panose="02020603050405020304" pitchFamily="18" charset="0"/>
              </a:rPr>
              <a:t>The Buyers may...lodge a claim...”</a:t>
            </a:r>
            <a:r>
              <a:rPr lang="zh-CN" altLang="en-US" sz="2000" dirty="0">
                <a:solidFill>
                  <a:srgbClr val="3366CC"/>
                </a:solidFill>
                <a:latin typeface="Times New Roman" panose="02020603050405020304" pitchFamily="18" charset="0"/>
                <a:cs typeface="Times New Roman" panose="02020603050405020304" pitchFamily="18" charset="0"/>
              </a:rPr>
              <a:t>，修饰谓语动词的状语有三个，分别为时间状语“</a:t>
            </a:r>
            <a:r>
              <a:rPr lang="en-US" altLang="zh-CN" sz="2000" dirty="0">
                <a:solidFill>
                  <a:srgbClr val="3366CC"/>
                </a:solidFill>
                <a:latin typeface="Times New Roman" panose="02020603050405020304" pitchFamily="18" charset="0"/>
                <a:cs typeface="Times New Roman" panose="02020603050405020304" pitchFamily="18" charset="0"/>
              </a:rPr>
              <a:t>within 15 days after arrival of the goods at the destination”</a:t>
            </a:r>
            <a:r>
              <a:rPr lang="zh-CN" altLang="en-US" sz="2000" dirty="0">
                <a:solidFill>
                  <a:srgbClr val="3366CC"/>
                </a:solidFill>
                <a:latin typeface="Times New Roman" panose="02020603050405020304" pitchFamily="18" charset="0"/>
                <a:cs typeface="Times New Roman" panose="02020603050405020304" pitchFamily="18" charset="0"/>
              </a:rPr>
              <a:t>，方式状语“</a:t>
            </a:r>
            <a:r>
              <a:rPr lang="en-US" altLang="zh-CN" sz="2000" dirty="0">
                <a:solidFill>
                  <a:srgbClr val="3366CC"/>
                </a:solidFill>
                <a:latin typeface="Times New Roman" panose="02020603050405020304" pitchFamily="18" charset="0"/>
                <a:cs typeface="Times New Roman" panose="02020603050405020304" pitchFamily="18" charset="0"/>
              </a:rPr>
              <a:t>being supported by Inspection Certificate issued by a reputable public surveyor”</a:t>
            </a:r>
            <a:r>
              <a:rPr lang="zh-CN" altLang="en-US" sz="2000" dirty="0">
                <a:solidFill>
                  <a:srgbClr val="3366CC"/>
                </a:solidFill>
                <a:latin typeface="Times New Roman" panose="02020603050405020304" pitchFamily="18" charset="0"/>
                <a:cs typeface="Times New Roman" panose="02020603050405020304" pitchFamily="18" charset="0"/>
              </a:rPr>
              <a:t>和原因状语“</a:t>
            </a:r>
            <a:r>
              <a:rPr lang="en-US" altLang="zh-CN" sz="2000" dirty="0">
                <a:solidFill>
                  <a:srgbClr val="3366CC"/>
                </a:solidFill>
                <a:latin typeface="Times New Roman" panose="02020603050405020304" pitchFamily="18" charset="0"/>
                <a:cs typeface="Times New Roman" panose="02020603050405020304" pitchFamily="18" charset="0"/>
              </a:rPr>
              <a:t>for short weight”,</a:t>
            </a:r>
            <a:r>
              <a:rPr lang="zh-CN" altLang="en-US" sz="2000" dirty="0">
                <a:solidFill>
                  <a:srgbClr val="3366CC"/>
                </a:solidFill>
                <a:latin typeface="Times New Roman" panose="02020603050405020304" pitchFamily="18" charset="0"/>
                <a:cs typeface="Times New Roman" panose="02020603050405020304" pitchFamily="18" charset="0"/>
              </a:rPr>
              <a:t>而且状语中还嵌有状语，作定语的过去分词“</a:t>
            </a:r>
            <a:r>
              <a:rPr lang="en-US" altLang="zh-CN" sz="2000" dirty="0">
                <a:solidFill>
                  <a:srgbClr val="3366CC"/>
                </a:solidFill>
                <a:latin typeface="Times New Roman" panose="02020603050405020304" pitchFamily="18" charset="0"/>
                <a:cs typeface="Times New Roman" panose="02020603050405020304" pitchFamily="18" charset="0"/>
              </a:rPr>
              <a:t>issued”</a:t>
            </a:r>
            <a:r>
              <a:rPr lang="zh-CN" altLang="en-US" sz="2000" dirty="0">
                <a:solidFill>
                  <a:srgbClr val="3366CC"/>
                </a:solidFill>
                <a:latin typeface="Times New Roman" panose="02020603050405020304" pitchFamily="18" charset="0"/>
                <a:cs typeface="Times New Roman" panose="02020603050405020304" pitchFamily="18" charset="0"/>
              </a:rPr>
              <a:t>还有自己的状语“</a:t>
            </a:r>
            <a:r>
              <a:rPr lang="en-US" altLang="zh-CN" sz="2000" dirty="0">
                <a:solidFill>
                  <a:srgbClr val="3366CC"/>
                </a:solidFill>
                <a:latin typeface="Times New Roman" panose="02020603050405020304" pitchFamily="18" charset="0"/>
                <a:cs typeface="Times New Roman" panose="02020603050405020304" pitchFamily="18" charset="0"/>
              </a:rPr>
              <a:t>by a reputable public surveyor”</a:t>
            </a:r>
            <a:r>
              <a:rPr lang="zh-CN" altLang="en-US" sz="2000" dirty="0">
                <a:solidFill>
                  <a:srgbClr val="3366CC"/>
                </a:solidFill>
                <a:latin typeface="Times New Roman" panose="02020603050405020304" pitchFamily="18" charset="0"/>
                <a:cs typeface="Times New Roman" panose="02020603050405020304" pitchFamily="18" charset="0"/>
              </a:rPr>
              <a:t>。尽管在英语中的状语位置可以十分灵活，然而按照汉语的行文规范，方式状语一般应位于动词之前；而有些状语在译文中可以灵活处理，例如本句中的时间状语，可以提前至句首。</a:t>
            </a:r>
            <a:endParaRPr lang="zh-CN" altLang="en-US" sz="2000" dirty="0">
              <a:solidFill>
                <a:srgbClr val="3366CC"/>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a:spLocks noGrp="1"/>
          </p:cNvSpPr>
          <p:nvPr>
            <p:ph type="title"/>
          </p:nvPr>
        </p:nvSpPr>
        <p:spPr/>
        <p:txBody>
          <a:bodyPr vert="horz" wrap="square" lIns="91440" tIns="45720" rIns="91440" bIns="45720" anchor="b" anchorCtr="0"/>
          <a:p>
            <a:pPr eaLnBrk="1" hangingPunct="1"/>
            <a:r>
              <a:rPr lang="zh-CN" altLang="en-US" b="1" dirty="0"/>
              <a:t>典型长句结构及其译法</a:t>
            </a:r>
            <a:endParaRPr lang="zh-CN" altLang="en-US" b="1" dirty="0"/>
          </a:p>
        </p:txBody>
      </p:sp>
      <p:sp>
        <p:nvSpPr>
          <p:cNvPr id="54275" name="Rectangle 3"/>
          <p:cNvSpPr>
            <a:spLocks noGrp="1"/>
          </p:cNvSpPr>
          <p:nvPr>
            <p:ph idx="1"/>
          </p:nvPr>
        </p:nvSpPr>
        <p:spPr>
          <a:xfrm>
            <a:off x="1847639" y="1700848"/>
            <a:ext cx="9751483" cy="4114800"/>
          </a:xfrm>
        </p:spPr>
        <p:txBody>
          <a:bodyPr vert="horz" wrap="square" lIns="91440" tIns="45720" rIns="91440" bIns="45720" anchor="t" anchorCtr="0"/>
          <a:p>
            <a:pPr eaLnBrk="1" hangingPunct="1">
              <a:lnSpc>
                <a:spcPct val="150000"/>
              </a:lnSpc>
            </a:pPr>
            <a:r>
              <a:rPr lang="zh-CN" altLang="en-US" sz="2400" dirty="0">
                <a:solidFill>
                  <a:srgbClr val="0000FF"/>
                </a:solidFill>
              </a:rPr>
              <a:t>（二）复合长句及其翻译 </a:t>
            </a:r>
            <a:endParaRPr lang="zh-CN" altLang="en-US" sz="2400" dirty="0">
              <a:solidFill>
                <a:srgbClr val="0000FF"/>
              </a:solidFill>
            </a:endParaRPr>
          </a:p>
          <a:p>
            <a:pPr eaLnBrk="1" hangingPunct="1">
              <a:lnSpc>
                <a:spcPct val="150000"/>
              </a:lnSpc>
            </a:pPr>
            <a:r>
              <a:rPr lang="zh-CN" altLang="en-US" sz="2400" dirty="0">
                <a:solidFill>
                  <a:srgbClr val="0000FF"/>
                </a:solidFill>
              </a:rPr>
              <a:t>为了保持合同条款表述的严谨性和准确性，英文商务合同中经常使用含有多个从句的复合长句，以致句子结构长、语法关系复杂。这种长句看似盘根错节，但却脉络清晰，长而不乱。在翻译这种类型的长句时，必须弄清原句结构关系，分清主次，翻译时以主句为主导，从句作说明，用规范的中文准确地传达出原文的意义。 </a:t>
            </a:r>
            <a:endParaRPr lang="zh-CN" altLang="en-US" sz="2400" dirty="0">
              <a:solidFill>
                <a:srgbClr val="0000FF"/>
              </a:solidFill>
            </a:endParaRP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2"/>
          <p:cNvSpPr>
            <a:spLocks noGrp="1"/>
          </p:cNvSpPr>
          <p:nvPr>
            <p:ph type="title"/>
          </p:nvPr>
        </p:nvSpPr>
        <p:spPr>
          <a:xfrm>
            <a:off x="1957388" y="764540"/>
            <a:ext cx="1185862" cy="549275"/>
          </a:xfrm>
        </p:spPr>
        <p:txBody>
          <a:bodyPr vert="horz" wrap="square" lIns="91440" tIns="45720" rIns="91440" bIns="45720" anchor="b" anchorCtr="0"/>
          <a:p>
            <a:pPr eaLnBrk="1" hangingPunct="1"/>
            <a:r>
              <a:rPr lang="zh-CN" altLang="en-US" sz="3200" b="1" dirty="0"/>
              <a:t>例如：</a:t>
            </a:r>
            <a:endParaRPr lang="zh-CN" altLang="en-US" sz="3200" b="1" dirty="0"/>
          </a:p>
        </p:txBody>
      </p:sp>
      <p:sp>
        <p:nvSpPr>
          <p:cNvPr id="55299" name="Rectangle 3"/>
          <p:cNvSpPr>
            <a:spLocks noGrp="1"/>
          </p:cNvSpPr>
          <p:nvPr>
            <p:ph idx="1"/>
          </p:nvPr>
        </p:nvSpPr>
        <p:spPr>
          <a:xfrm>
            <a:off x="1703705" y="1701165"/>
            <a:ext cx="9821545" cy="6264275"/>
          </a:xfrm>
        </p:spPr>
        <p:txBody>
          <a:bodyPr vert="horz" wrap="square" lIns="91440" tIns="45720" rIns="91440" bIns="45720" anchor="t" anchorCtr="0"/>
          <a:p>
            <a:pPr eaLnBrk="1" hangingPunct="1">
              <a:lnSpc>
                <a:spcPct val="130000"/>
              </a:lnSpc>
            </a:pPr>
            <a:r>
              <a:rPr lang="zh-CN" altLang="en-US" sz="2400" dirty="0">
                <a:latin typeface="Arial" panose="020B0604020202020204" pitchFamily="34" charset="0"/>
              </a:rPr>
              <a:t>原文：</a:t>
            </a:r>
            <a:r>
              <a:rPr lang="en-US" altLang="zh-CN" sz="2400" u="sng" dirty="0">
                <a:solidFill>
                  <a:schemeClr val="tx2"/>
                </a:solidFill>
                <a:latin typeface="Times New Roman" panose="02020603050405020304" pitchFamily="18" charset="0"/>
              </a:rPr>
              <a:t>Proof</a:t>
            </a:r>
            <a:r>
              <a:rPr lang="en-US" altLang="zh-CN" sz="2400" dirty="0">
                <a:solidFill>
                  <a:schemeClr val="tx2"/>
                </a:solidFill>
                <a:latin typeface="Times New Roman" panose="02020603050405020304" pitchFamily="18" charset="0"/>
              </a:rPr>
              <a:t> to the contrary by the multimodal transport operator </a:t>
            </a:r>
            <a:r>
              <a:rPr lang="en-US" altLang="zh-CN" sz="2400" u="sng" dirty="0">
                <a:solidFill>
                  <a:schemeClr val="tx2"/>
                </a:solidFill>
                <a:latin typeface="Times New Roman" panose="02020603050405020304" pitchFamily="18" charset="0"/>
              </a:rPr>
              <a:t>shall not be admissible </a:t>
            </a:r>
            <a:r>
              <a:rPr lang="en-US" altLang="zh-CN" sz="2400" dirty="0">
                <a:solidFill>
                  <a:schemeClr val="tx2"/>
                </a:solidFill>
                <a:latin typeface="Times New Roman" panose="02020603050405020304" pitchFamily="18" charset="0"/>
              </a:rPr>
              <a:t>if the multimodal transport document is issued in negotiable form and has been transferred to a third party, including a consignee, who has acted in good faith in reliance on the description of the goods therein. </a:t>
            </a:r>
            <a:endParaRPr lang="en-US" altLang="zh-CN" sz="2400" dirty="0">
              <a:solidFill>
                <a:schemeClr val="tx2"/>
              </a:solidFill>
              <a:latin typeface="Times New Roman" panose="02020603050405020304" pitchFamily="18" charset="0"/>
            </a:endParaRPr>
          </a:p>
          <a:p>
            <a:pPr eaLnBrk="1" hangingPunct="1">
              <a:lnSpc>
                <a:spcPct val="130000"/>
              </a:lnSpc>
            </a:pPr>
            <a:endParaRPr lang="zh-CN" altLang="en-US" sz="2400" dirty="0">
              <a:solidFill>
                <a:schemeClr val="tx2"/>
              </a:solidFill>
              <a:latin typeface="Arial" panose="020B0604020202020204" pitchFamily="34" charset="0"/>
            </a:endParaRPr>
          </a:p>
          <a:p>
            <a:pPr eaLnBrk="1" hangingPunct="1">
              <a:lnSpc>
                <a:spcPct val="130000"/>
              </a:lnSpc>
            </a:pPr>
            <a:r>
              <a:rPr lang="zh-CN" altLang="en-US" sz="2400" dirty="0">
                <a:latin typeface="Arial" panose="020B0604020202020204" pitchFamily="34" charset="0"/>
              </a:rPr>
              <a:t>译文：</a:t>
            </a:r>
            <a:r>
              <a:rPr lang="zh-CN" altLang="en-US" sz="2400" dirty="0"/>
              <a:t>如果多式联运单据是以可转让方式签发的，而且已转让给正当信赖该单据所载明的货物状况的、包括收货人在内的第三方时，多式联运经营人提出的反证不予接受。 </a:t>
            </a:r>
            <a:endParaRPr lang="zh-CN" altLang="en-US" sz="2400"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2"/>
          <p:cNvSpPr>
            <a:spLocks noGrp="1"/>
          </p:cNvSpPr>
          <p:nvPr>
            <p:ph type="title"/>
          </p:nvPr>
        </p:nvSpPr>
        <p:spPr>
          <a:xfrm>
            <a:off x="1991678" y="260985"/>
            <a:ext cx="1762125" cy="1143000"/>
          </a:xfrm>
        </p:spPr>
        <p:txBody>
          <a:bodyPr vert="horz" wrap="square" lIns="91440" tIns="45720" rIns="91440" bIns="45720" anchor="b" anchorCtr="0"/>
          <a:p>
            <a:pPr eaLnBrk="1" hangingPunct="1"/>
            <a:r>
              <a:rPr lang="zh-CN" altLang="en-US" b="1" dirty="0"/>
              <a:t>解析：</a:t>
            </a:r>
            <a:endParaRPr lang="zh-CN" altLang="en-US" b="1" dirty="0"/>
          </a:p>
        </p:txBody>
      </p:sp>
      <p:sp>
        <p:nvSpPr>
          <p:cNvPr id="56323" name="Rectangle 3"/>
          <p:cNvSpPr>
            <a:spLocks noGrp="1"/>
          </p:cNvSpPr>
          <p:nvPr>
            <p:ph idx="1"/>
          </p:nvPr>
        </p:nvSpPr>
        <p:spPr>
          <a:xfrm>
            <a:off x="1905000" y="1628775"/>
            <a:ext cx="9657080" cy="4114800"/>
          </a:xfrm>
        </p:spPr>
        <p:txBody>
          <a:bodyPr vert="horz" wrap="square" lIns="91440" tIns="45720" rIns="91440" bIns="45720" anchor="t" anchorCtr="0"/>
          <a:p>
            <a:pPr>
              <a:lnSpc>
                <a:spcPct val="130000"/>
              </a:lnSpc>
            </a:pPr>
            <a:r>
              <a:rPr lang="zh-CN" altLang="en-US" sz="2000" dirty="0">
                <a:latin typeface="+mj-lt"/>
                <a:cs typeface="+mj-lt"/>
              </a:rPr>
              <a:t>这句话是一个主从复合句。翻译时应首先从纷杂的结构中把主要线索梳理出来（例句中下划线部分），确定各个内容成分之间的关系，把握语义，调整语序，然后才能译出表述妥帖，语义通顺的译文。这句话的表意顺序是：</a:t>
            </a:r>
            <a:endParaRPr lang="zh-CN" altLang="en-US" sz="2000" dirty="0">
              <a:latin typeface="+mj-lt"/>
              <a:cs typeface="+mj-lt"/>
            </a:endParaRPr>
          </a:p>
          <a:p>
            <a:pPr>
              <a:lnSpc>
                <a:spcPct val="130000"/>
              </a:lnSpc>
            </a:pPr>
            <a:r>
              <a:rPr lang="zh-CN" altLang="en-US" sz="2000" dirty="0">
                <a:latin typeface="+mj-lt"/>
                <a:cs typeface="+mj-lt"/>
              </a:rPr>
              <a:t>（</a:t>
            </a:r>
            <a:r>
              <a:rPr lang="en-US" altLang="zh-CN" sz="2000" dirty="0">
                <a:latin typeface="+mj-lt"/>
                <a:cs typeface="+mj-lt"/>
              </a:rPr>
              <a:t>1</a:t>
            </a:r>
            <a:r>
              <a:rPr lang="zh-CN" altLang="en-US" sz="2000" dirty="0">
                <a:latin typeface="+mj-lt"/>
                <a:cs typeface="+mj-lt"/>
              </a:rPr>
              <a:t>）多式联运经营人提出的反证不予接受；</a:t>
            </a:r>
            <a:endParaRPr lang="zh-CN" altLang="en-US" sz="2000" dirty="0">
              <a:latin typeface="+mj-lt"/>
              <a:cs typeface="+mj-lt"/>
            </a:endParaRPr>
          </a:p>
          <a:p>
            <a:pPr>
              <a:lnSpc>
                <a:spcPct val="130000"/>
              </a:lnSpc>
            </a:pPr>
            <a:r>
              <a:rPr lang="zh-CN" altLang="en-US" sz="2000" dirty="0">
                <a:latin typeface="+mj-lt"/>
                <a:cs typeface="+mj-lt"/>
              </a:rPr>
              <a:t>（</a:t>
            </a:r>
            <a:r>
              <a:rPr lang="en-US" altLang="zh-CN" sz="2000" dirty="0">
                <a:latin typeface="+mj-lt"/>
                <a:cs typeface="+mj-lt"/>
              </a:rPr>
              <a:t>2</a:t>
            </a:r>
            <a:r>
              <a:rPr lang="zh-CN" altLang="en-US" sz="2000" dirty="0">
                <a:latin typeface="+mj-lt"/>
                <a:cs typeface="+mj-lt"/>
              </a:rPr>
              <a:t>）如果多式联运单据是以可转让方式签发的，而且已转让给第三方；</a:t>
            </a:r>
            <a:endParaRPr lang="zh-CN" altLang="en-US" sz="2000" dirty="0">
              <a:latin typeface="+mj-lt"/>
              <a:cs typeface="+mj-lt"/>
            </a:endParaRPr>
          </a:p>
          <a:p>
            <a:pPr>
              <a:lnSpc>
                <a:spcPct val="130000"/>
              </a:lnSpc>
            </a:pPr>
            <a:r>
              <a:rPr lang="zh-CN" altLang="en-US" sz="2000" dirty="0">
                <a:latin typeface="+mj-lt"/>
                <a:cs typeface="+mj-lt"/>
              </a:rPr>
              <a:t>（</a:t>
            </a:r>
            <a:r>
              <a:rPr lang="en-US" altLang="zh-CN" sz="2000" dirty="0">
                <a:latin typeface="+mj-lt"/>
                <a:cs typeface="+mj-lt"/>
              </a:rPr>
              <a:t>3</a:t>
            </a:r>
            <a:r>
              <a:rPr lang="zh-CN" altLang="en-US" sz="2000" dirty="0">
                <a:latin typeface="+mj-lt"/>
                <a:cs typeface="+mj-lt"/>
              </a:rPr>
              <a:t>）包括收货人在内的第三方；</a:t>
            </a:r>
            <a:endParaRPr lang="zh-CN" altLang="en-US" sz="2000" dirty="0">
              <a:latin typeface="+mj-lt"/>
              <a:cs typeface="+mj-lt"/>
            </a:endParaRPr>
          </a:p>
          <a:p>
            <a:pPr>
              <a:lnSpc>
                <a:spcPct val="130000"/>
              </a:lnSpc>
            </a:pPr>
            <a:r>
              <a:rPr lang="zh-CN" altLang="en-US" sz="2000" dirty="0">
                <a:latin typeface="+mj-lt"/>
                <a:cs typeface="+mj-lt"/>
              </a:rPr>
              <a:t>（</a:t>
            </a:r>
            <a:r>
              <a:rPr lang="en-US" altLang="zh-CN" sz="2000" dirty="0">
                <a:latin typeface="+mj-lt"/>
                <a:cs typeface="+mj-lt"/>
              </a:rPr>
              <a:t>4</a:t>
            </a:r>
            <a:r>
              <a:rPr lang="zh-CN" altLang="en-US" sz="2000" dirty="0">
                <a:latin typeface="+mj-lt"/>
                <a:cs typeface="+mj-lt"/>
              </a:rPr>
              <a:t>）正当信赖该单据所载明的货物状况的第三方。</a:t>
            </a:r>
            <a:endParaRPr lang="zh-CN" altLang="en-US" sz="2000" dirty="0">
              <a:latin typeface="+mj-lt"/>
              <a:cs typeface="+mj-lt"/>
            </a:endParaRPr>
          </a:p>
          <a:p>
            <a:pPr>
              <a:lnSpc>
                <a:spcPct val="130000"/>
              </a:lnSpc>
            </a:pPr>
            <a:r>
              <a:rPr lang="zh-CN" altLang="en-US" sz="2000" dirty="0">
                <a:latin typeface="+mj-lt"/>
                <a:cs typeface="+mj-lt"/>
              </a:rPr>
              <a:t>根据中文的条件句在前，定语前置的习惯，这句可采用倒译的方法进行翻译，</a:t>
            </a:r>
            <a:endParaRPr lang="zh-CN" altLang="en-US" sz="2000" dirty="0">
              <a:latin typeface="+mj-lt"/>
              <a:cs typeface="+mj-lt"/>
            </a:endParaRPr>
          </a:p>
          <a:p>
            <a:pPr>
              <a:lnSpc>
                <a:spcPct val="130000"/>
              </a:lnSpc>
            </a:pPr>
            <a:r>
              <a:rPr lang="zh-CN" altLang="en-US" sz="2000" dirty="0">
                <a:latin typeface="+mj-lt"/>
                <a:cs typeface="+mj-lt"/>
              </a:rPr>
              <a:t>所以译文的顺序应调整为：（</a:t>
            </a:r>
            <a:r>
              <a:rPr lang="en-US" altLang="zh-CN" sz="2000" dirty="0">
                <a:latin typeface="+mj-lt"/>
                <a:cs typeface="+mj-lt"/>
              </a:rPr>
              <a:t>2</a:t>
            </a:r>
            <a:r>
              <a:rPr lang="zh-CN" altLang="en-US" sz="2000" dirty="0">
                <a:latin typeface="+mj-lt"/>
                <a:cs typeface="+mj-lt"/>
              </a:rPr>
              <a:t>）、（</a:t>
            </a:r>
            <a:r>
              <a:rPr lang="en-US" altLang="zh-CN" sz="2000" dirty="0">
                <a:latin typeface="+mj-lt"/>
                <a:cs typeface="+mj-lt"/>
              </a:rPr>
              <a:t>4</a:t>
            </a:r>
            <a:r>
              <a:rPr lang="zh-CN" altLang="en-US" sz="2000" dirty="0">
                <a:latin typeface="+mj-lt"/>
                <a:cs typeface="+mj-lt"/>
              </a:rPr>
              <a:t>）、（</a:t>
            </a:r>
            <a:r>
              <a:rPr lang="en-US" altLang="zh-CN" sz="2000" dirty="0">
                <a:latin typeface="+mj-lt"/>
                <a:cs typeface="+mj-lt"/>
              </a:rPr>
              <a:t>3</a:t>
            </a:r>
            <a:r>
              <a:rPr lang="zh-CN" altLang="en-US" sz="2000" dirty="0">
                <a:latin typeface="+mj-lt"/>
                <a:cs typeface="+mj-lt"/>
              </a:rPr>
              <a:t>）、（</a:t>
            </a:r>
            <a:r>
              <a:rPr lang="en-US" altLang="zh-CN" sz="2000" dirty="0">
                <a:latin typeface="+mj-lt"/>
                <a:cs typeface="+mj-lt"/>
              </a:rPr>
              <a:t>1</a:t>
            </a:r>
            <a:r>
              <a:rPr lang="zh-CN" altLang="en-US" sz="2000" dirty="0">
                <a:latin typeface="+mj-lt"/>
                <a:cs typeface="+mj-lt"/>
              </a:rPr>
              <a:t>） </a:t>
            </a:r>
            <a:endParaRPr lang="zh-CN" altLang="en-US" sz="2000" dirty="0">
              <a:latin typeface="+mj-lt"/>
              <a:cs typeface="+mj-lt"/>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800" dirty="0">
                <a:solidFill>
                  <a:srgbClr val="FF3300"/>
                </a:solidFill>
              </a:rPr>
              <a:t>（三）并列长句及其翻译 </a:t>
            </a:r>
            <a:endParaRPr lang="zh-CN" altLang="en-US" sz="2800" dirty="0">
              <a:solidFill>
                <a:srgbClr val="FF3300"/>
              </a:solidFill>
            </a:endParaRPr>
          </a:p>
          <a:p>
            <a:pPr eaLnBrk="1" hangingPunct="1">
              <a:lnSpc>
                <a:spcPct val="130000"/>
              </a:lnSpc>
            </a:pPr>
            <a:r>
              <a:rPr lang="zh-CN" altLang="en-US" sz="2800" dirty="0">
                <a:solidFill>
                  <a:srgbClr val="FF3300"/>
                </a:solidFill>
              </a:rPr>
              <a:t>由于撰写合同时不能遗漏任何可能情况，所以国际商务合同中常常有大量并列成分。这些并列成分包括并列的词、短语以及从句。在翻译由两个或两个以上的并列单句构成的复杂长句时可以采用分译法。并列长句的分句之间的语义关系往往比较松散，因此翻译时可以断开</a:t>
            </a:r>
            <a:r>
              <a:rPr lang="zh-CN" altLang="en-US" sz="2800" dirty="0">
                <a:solidFill>
                  <a:srgbClr val="FF3300"/>
                </a:solidFill>
                <a:sym typeface="+mn-ea"/>
              </a:rPr>
              <a:t>，</a:t>
            </a:r>
            <a:r>
              <a:rPr lang="zh-CN" altLang="en-US" sz="2800" dirty="0">
                <a:solidFill>
                  <a:srgbClr val="FF3300"/>
                </a:solidFill>
              </a:rPr>
              <a:t>分解成单句。 </a:t>
            </a:r>
            <a:endParaRPr lang="zh-CN" altLang="en-US" sz="2800" dirty="0">
              <a:solidFill>
                <a:srgbClr val="FF3300"/>
              </a:solidFill>
            </a:endParaRPr>
          </a:p>
        </p:txBody>
      </p:sp>
      <p:sp>
        <p:nvSpPr>
          <p:cNvPr id="57347" name="Rectangle 4"/>
          <p:cNvSpPr>
            <a:spLocks noGrp="1"/>
          </p:cNvSpPr>
          <p:nvPr>
            <p:ph type="title"/>
          </p:nvPr>
        </p:nvSpPr>
        <p:spPr/>
        <p:txBody>
          <a:bodyPr vert="horz" wrap="square" lIns="91440" tIns="45720" rIns="91440" bIns="45720" anchor="b" anchorCtr="0"/>
          <a:p>
            <a:pPr eaLnBrk="1" hangingPunct="1"/>
            <a:r>
              <a:rPr lang="zh-CN" altLang="en-US" b="1" dirty="0"/>
              <a:t>典型长句结构及其译法</a:t>
            </a:r>
            <a:endParaRPr lang="zh-CN" altLang="en-US" b="1"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11" descr="why"/>
          <p:cNvPicPr>
            <a:picLocks noChangeAspect="1"/>
          </p:cNvPicPr>
          <p:nvPr/>
        </p:nvPicPr>
        <p:blipFill>
          <a:blip r:embed="rId1"/>
          <a:stretch>
            <a:fillRect/>
          </a:stretch>
        </p:blipFill>
        <p:spPr>
          <a:xfrm>
            <a:off x="2640013" y="3716338"/>
            <a:ext cx="3870325" cy="2573337"/>
          </a:xfrm>
          <a:prstGeom prst="rect">
            <a:avLst/>
          </a:prstGeom>
          <a:noFill/>
          <a:ln w="9525">
            <a:noFill/>
          </a:ln>
        </p:spPr>
      </p:pic>
      <p:sp>
        <p:nvSpPr>
          <p:cNvPr id="8195" name="Rectangle 2"/>
          <p:cNvSpPr>
            <a:spLocks noGrp="1"/>
          </p:cNvSpPr>
          <p:nvPr>
            <p:ph type="title"/>
          </p:nvPr>
        </p:nvSpPr>
        <p:spPr>
          <a:xfrm>
            <a:off x="2235835" y="765175"/>
            <a:ext cx="8706485" cy="751205"/>
          </a:xfrm>
        </p:spPr>
        <p:txBody>
          <a:bodyPr vert="horz" wrap="square" lIns="91440" tIns="45720" rIns="91440" bIns="45720" anchor="b" anchorCtr="0"/>
          <a:p>
            <a:pPr eaLnBrk="1" hangingPunct="1"/>
            <a:r>
              <a:rPr lang="en-US" altLang="zh-CN" sz="2800" b="1" dirty="0">
                <a:latin typeface="Times New Roman" panose="02020603050405020304" pitchFamily="18" charset="0"/>
              </a:rPr>
              <a:t>§ </a:t>
            </a:r>
            <a:r>
              <a:rPr lang="en-US" altLang="zh-CN" sz="2800" b="1" dirty="0"/>
              <a:t>PART ONE</a:t>
            </a:r>
            <a:r>
              <a:rPr lang="zh-CN" altLang="en-US" sz="2800" b="1" dirty="0"/>
              <a:t>认识国际商务合同与国际商务合同翻译 </a:t>
            </a:r>
            <a:endParaRPr lang="zh-CN" altLang="en-US" sz="2800" b="1" dirty="0"/>
          </a:p>
        </p:txBody>
      </p:sp>
      <p:sp>
        <p:nvSpPr>
          <p:cNvPr id="8196" name="Rectangle 10"/>
          <p:cNvSpPr>
            <a:spLocks noGrp="1"/>
          </p:cNvSpPr>
          <p:nvPr>
            <p:ph idx="1"/>
          </p:nvPr>
        </p:nvSpPr>
        <p:spPr>
          <a:xfrm>
            <a:off x="2567940" y="1863725"/>
            <a:ext cx="8300085" cy="1504950"/>
          </a:xfrm>
        </p:spPr>
        <p:txBody>
          <a:bodyPr vert="horz" wrap="square" lIns="91440" tIns="45720" rIns="91440" bIns="45720" anchor="t" anchorCtr="0"/>
          <a:p>
            <a:pPr eaLnBrk="1" hangingPunct="1">
              <a:lnSpc>
                <a:spcPct val="140000"/>
              </a:lnSpc>
            </a:pPr>
            <a:r>
              <a:rPr lang="en-US" altLang="zh-CN" sz="2400" b="1" dirty="0">
                <a:latin typeface="Arial" panose="020B0604020202020204" pitchFamily="34" charset="0"/>
              </a:rPr>
              <a:t>Task I </a:t>
            </a:r>
            <a:r>
              <a:rPr lang="zh-CN" altLang="en-US" sz="2400" b="1" dirty="0">
                <a:latin typeface="Arial" panose="020B0604020202020204" pitchFamily="34" charset="0"/>
              </a:rPr>
              <a:t>请结合自己的生活经历，谈谈你对合同形式多样性和合同合法性的理解。</a:t>
            </a:r>
            <a:endParaRPr lang="zh-CN" altLang="en-US" sz="2400" b="1" dirty="0">
              <a:latin typeface="Arial" panose="020B0604020202020204" pitchFamily="34"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a:xfrm>
            <a:off x="1991678" y="260985"/>
            <a:ext cx="7313612" cy="1143000"/>
          </a:xfrm>
        </p:spPr>
        <p:txBody>
          <a:bodyPr vert="horz" wrap="square" lIns="91440" tIns="45720" rIns="91440" bIns="45720" anchor="b" anchorCtr="0"/>
          <a:p>
            <a:pPr eaLnBrk="1" hangingPunct="1"/>
            <a:r>
              <a:rPr lang="zh-CN" altLang="en-US" b="1" dirty="0"/>
              <a:t>例如：</a:t>
            </a:r>
            <a:endParaRPr lang="zh-CN" altLang="en-US" b="1" dirty="0"/>
          </a:p>
        </p:txBody>
      </p:sp>
      <p:sp>
        <p:nvSpPr>
          <p:cNvPr id="58371" name="Rectangle 3"/>
          <p:cNvSpPr>
            <a:spLocks noGrp="1"/>
          </p:cNvSpPr>
          <p:nvPr>
            <p:ph idx="1"/>
          </p:nvPr>
        </p:nvSpPr>
        <p:spPr>
          <a:xfrm>
            <a:off x="1487805" y="1557020"/>
            <a:ext cx="10269855" cy="4728210"/>
          </a:xfrm>
        </p:spPr>
        <p:txBody>
          <a:bodyPr vert="horz" wrap="square" lIns="91440" tIns="45720" rIns="91440" bIns="45720" anchor="t" anchorCtr="0"/>
          <a:p>
            <a:pPr eaLnBrk="1" hangingPunct="1">
              <a:lnSpc>
                <a:spcPct val="130000"/>
              </a:lnSpc>
            </a:pPr>
            <a:r>
              <a:rPr lang="zh-CN" altLang="en-US" sz="2000" dirty="0">
                <a:solidFill>
                  <a:srgbClr val="663300"/>
                </a:solidFill>
                <a:latin typeface="Times New Roman" panose="02020603050405020304" pitchFamily="18" charset="0"/>
                <a:cs typeface="Times New Roman" panose="02020603050405020304" pitchFamily="18" charset="0"/>
              </a:rPr>
              <a:t>原文：</a:t>
            </a:r>
            <a:r>
              <a:rPr lang="en-US" altLang="zh-CN" sz="2000" dirty="0">
                <a:solidFill>
                  <a:srgbClr val="663300"/>
                </a:solidFill>
                <a:latin typeface="Times New Roman" panose="02020603050405020304" pitchFamily="18" charset="0"/>
                <a:cs typeface="Times New Roman" panose="02020603050405020304" pitchFamily="18" charset="0"/>
              </a:rPr>
              <a:t>The Buyer shall have the right to claim against the Seller for compensation of losses within 60 days after arrival of the goods at the port of destination, should the quality of the goods be found not in conformity with the specifications stipulated in the Contract after reinspection by the China Commodity Inspection Bureau (CCIB) and the Buyer shall have the right to claim against the Sellers for compensation of shortweight within60 days after arrival of the goods at the port of destination, should the weight be found not in conformity with that stipulated in the Bill of Lading after reinspection by the CCIB.</a:t>
            </a:r>
            <a:endParaRPr lang="en-US" altLang="zh-CN" sz="2000" dirty="0">
              <a:solidFill>
                <a:srgbClr val="663300"/>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solidFill>
                  <a:srgbClr val="FF3300"/>
                </a:solidFill>
                <a:latin typeface="Times New Roman" panose="02020603050405020304" pitchFamily="18" charset="0"/>
                <a:cs typeface="Times New Roman" panose="02020603050405020304" pitchFamily="18" charset="0"/>
              </a:rPr>
              <a:t>译文：若货物经中国商品检验局复检后发现质量与本合同之规定不符，买方有权于货物抵达目的港后的</a:t>
            </a:r>
            <a:r>
              <a:rPr lang="en-US" altLang="zh-CN" sz="2000" dirty="0">
                <a:solidFill>
                  <a:srgbClr val="FF3300"/>
                </a:solidFill>
                <a:latin typeface="Times New Roman" panose="02020603050405020304" pitchFamily="18" charset="0"/>
                <a:cs typeface="Times New Roman" panose="02020603050405020304" pitchFamily="18" charset="0"/>
              </a:rPr>
              <a:t>60</a:t>
            </a:r>
            <a:r>
              <a:rPr lang="zh-CN" altLang="en-US" sz="2000" dirty="0">
                <a:solidFill>
                  <a:srgbClr val="FF3300"/>
                </a:solidFill>
                <a:latin typeface="Times New Roman" panose="02020603050405020304" pitchFamily="18" charset="0"/>
                <a:cs typeface="Times New Roman" panose="02020603050405020304" pitchFamily="18" charset="0"/>
              </a:rPr>
              <a:t>天内向卖方提出索赔。若经中国商品检验局复检发现货物质量与提单所示重量不符，买方有权于货物抵达目的港后的</a:t>
            </a:r>
            <a:r>
              <a:rPr lang="en-US" altLang="zh-CN" sz="2000" dirty="0">
                <a:solidFill>
                  <a:srgbClr val="FF3300"/>
                </a:solidFill>
                <a:latin typeface="Times New Roman" panose="02020603050405020304" pitchFamily="18" charset="0"/>
                <a:cs typeface="Times New Roman" panose="02020603050405020304" pitchFamily="18" charset="0"/>
              </a:rPr>
              <a:t>60</a:t>
            </a:r>
            <a:r>
              <a:rPr lang="zh-CN" altLang="en-US" sz="2000" dirty="0">
                <a:solidFill>
                  <a:srgbClr val="FF3300"/>
                </a:solidFill>
                <a:latin typeface="Times New Roman" panose="02020603050405020304" pitchFamily="18" charset="0"/>
                <a:cs typeface="Times New Roman" panose="02020603050405020304" pitchFamily="18" charset="0"/>
              </a:rPr>
              <a:t>天内向卖方提出短重索赔。</a:t>
            </a:r>
            <a:endParaRPr lang="zh-CN" altLang="en-US" sz="2000" dirty="0">
              <a:solidFill>
                <a:srgbClr val="FF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p:txBody>
          <a:bodyPr vert="horz" wrap="square" lIns="91440" tIns="45720" rIns="91440" bIns="45720" anchor="b" anchorCtr="0"/>
          <a:p>
            <a:pPr eaLnBrk="1" hangingPunct="1"/>
            <a:r>
              <a:rPr lang="zh-CN" altLang="en-US" b="1" dirty="0"/>
              <a:t>解析：</a:t>
            </a:r>
            <a:endParaRPr lang="zh-CN" altLang="en-US" b="1" dirty="0"/>
          </a:p>
        </p:txBody>
      </p:sp>
      <p:sp>
        <p:nvSpPr>
          <p:cNvPr id="59395"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dirty="0">
                <a:solidFill>
                  <a:schemeClr val="tx2"/>
                </a:solidFill>
                <a:latin typeface="Times New Roman" panose="02020603050405020304" pitchFamily="18" charset="0"/>
                <a:cs typeface="Times New Roman" panose="02020603050405020304" pitchFamily="18" charset="0"/>
              </a:rPr>
              <a:t>这句话由两个结构相同的并列分句组成，均为主句在前，条件状语在后，两个条件状语中都含有时间状语。此外，两个并列分句中也都含有时间状语，均为“</a:t>
            </a:r>
            <a:r>
              <a:rPr lang="en-US" altLang="zh-CN" sz="2400" dirty="0">
                <a:solidFill>
                  <a:schemeClr val="tx2"/>
                </a:solidFill>
                <a:latin typeface="Times New Roman" panose="02020603050405020304" pitchFamily="18" charset="0"/>
                <a:cs typeface="Times New Roman" panose="02020603050405020304" pitchFamily="18" charset="0"/>
              </a:rPr>
              <a:t>within 60 days after arrival of the goods at the port of destination”</a:t>
            </a:r>
            <a:r>
              <a:rPr lang="zh-CN" altLang="en-US" sz="2400" dirty="0">
                <a:solidFill>
                  <a:schemeClr val="tx2"/>
                </a:solidFill>
                <a:latin typeface="Times New Roman" panose="02020603050405020304" pitchFamily="18" charset="0"/>
                <a:cs typeface="Times New Roman" panose="02020603050405020304" pitchFamily="18" charset="0"/>
              </a:rPr>
              <a:t>，在译成中文时，条件状语应分别置于主句之前，而所有的时间状语均放在各自修饰的动词的前面。同时，为了符合汉语句式较短的特点，可以将两个并列分句断开，采用拆译法分解成两个单句。</a:t>
            </a:r>
            <a:r>
              <a:rPr lang="zh-CN" altLang="en-US" sz="2400" dirty="0">
                <a:solidFill>
                  <a:schemeClr val="tx2"/>
                </a:solidFill>
                <a:latin typeface="Times New Roman" panose="02020603050405020304" pitchFamily="18" charset="0"/>
                <a:cs typeface="Times New Roman" panose="02020603050405020304" pitchFamily="18" charset="0"/>
              </a:rPr>
              <a:t> </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2"/>
          <p:cNvSpPr>
            <a:spLocks noGrp="1"/>
          </p:cNvSpPr>
          <p:nvPr>
            <p:ph type="title"/>
          </p:nvPr>
        </p:nvSpPr>
        <p:spPr/>
        <p:txBody>
          <a:bodyPr vert="horz" wrap="square" lIns="91440" tIns="45720" rIns="91440" bIns="45720" anchor="b" anchorCtr="0"/>
          <a:p>
            <a:pPr eaLnBrk="1" hangingPunct="1"/>
            <a:r>
              <a:rPr lang="en-US" altLang="zh-CN" sz="3200" b="1" dirty="0"/>
              <a:t>§ PART SIX  </a:t>
            </a:r>
            <a:r>
              <a:rPr lang="zh-CN" altLang="en-US" sz="3200" b="1" dirty="0"/>
              <a:t>国际商务合同翻译实践</a:t>
            </a:r>
            <a:endParaRPr lang="zh-CN" altLang="en-US" sz="3200" b="1" dirty="0"/>
          </a:p>
        </p:txBody>
      </p:sp>
      <p:sp>
        <p:nvSpPr>
          <p:cNvPr id="60419" name="Rectangle 3"/>
          <p:cNvSpPr>
            <a:spLocks noGrp="1"/>
          </p:cNvSpPr>
          <p:nvPr>
            <p:ph idx="1"/>
          </p:nvPr>
        </p:nvSpPr>
        <p:spPr>
          <a:xfrm>
            <a:off x="1919288" y="2492375"/>
            <a:ext cx="8497887" cy="4032250"/>
          </a:xfrm>
        </p:spPr>
        <p:txBody>
          <a:bodyPr vert="horz" wrap="square" lIns="91440" tIns="45720" rIns="91440" bIns="45720" anchor="t" anchorCtr="0"/>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出口合同</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合同编号</a:t>
            </a:r>
            <a:r>
              <a:rPr lang="en-US" altLang="zh-CN" sz="1800" dirty="0">
                <a:solidFill>
                  <a:schemeClr val="tx2"/>
                </a:solidFill>
                <a:latin typeface="Times New Roman" panose="02020603050405020304" pitchFamily="18" charset="0"/>
                <a:cs typeface="Times New Roman" panose="02020603050405020304" pitchFamily="18" charset="0"/>
              </a:rPr>
              <a:t>:SZ0207426</a:t>
            </a:r>
            <a:endParaRPr lang="en-US" altLang="zh-CN"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签约日期：</a:t>
            </a:r>
            <a:r>
              <a:rPr lang="en-US" altLang="zh-CN" sz="1800" dirty="0">
                <a:solidFill>
                  <a:schemeClr val="tx2"/>
                </a:solidFill>
                <a:latin typeface="Times New Roman" panose="02020603050405020304" pitchFamily="18" charset="0"/>
                <a:cs typeface="Times New Roman" panose="02020603050405020304" pitchFamily="18" charset="0"/>
              </a:rPr>
              <a:t>2023</a:t>
            </a:r>
            <a:r>
              <a:rPr lang="zh-CN" altLang="en-US" sz="1800" dirty="0">
                <a:solidFill>
                  <a:schemeClr val="tx2"/>
                </a:solidFill>
                <a:latin typeface="Times New Roman" panose="02020603050405020304" pitchFamily="18" charset="0"/>
                <a:cs typeface="Times New Roman" panose="02020603050405020304" pitchFamily="18" charset="0"/>
              </a:rPr>
              <a:t>年</a:t>
            </a:r>
            <a:r>
              <a:rPr lang="en-US" altLang="zh-CN" sz="1800" dirty="0">
                <a:solidFill>
                  <a:schemeClr val="tx2"/>
                </a:solidFill>
                <a:latin typeface="Times New Roman" panose="02020603050405020304" pitchFamily="18" charset="0"/>
                <a:cs typeface="Times New Roman" panose="02020603050405020304" pitchFamily="18" charset="0"/>
              </a:rPr>
              <a:t>10</a:t>
            </a:r>
            <a:r>
              <a:rPr lang="zh-CN" altLang="en-US" sz="1800" dirty="0">
                <a:solidFill>
                  <a:schemeClr val="tx2"/>
                </a:solidFill>
                <a:latin typeface="Times New Roman" panose="02020603050405020304" pitchFamily="18" charset="0"/>
                <a:cs typeface="Times New Roman" panose="02020603050405020304" pitchFamily="18" charset="0"/>
              </a:rPr>
              <a:t>月</a:t>
            </a:r>
            <a:r>
              <a:rPr lang="en-US" altLang="zh-CN" sz="1800" dirty="0">
                <a:solidFill>
                  <a:schemeClr val="tx2"/>
                </a:solidFill>
                <a:latin typeface="Times New Roman" panose="02020603050405020304" pitchFamily="18" charset="0"/>
                <a:cs typeface="Times New Roman" panose="02020603050405020304" pitchFamily="18" charset="0"/>
              </a:rPr>
              <a:t>10</a:t>
            </a:r>
            <a:r>
              <a:rPr lang="zh-CN" altLang="en-US" sz="1800" dirty="0">
                <a:solidFill>
                  <a:schemeClr val="tx2"/>
                </a:solidFill>
                <a:latin typeface="Times New Roman" panose="02020603050405020304" pitchFamily="18" charset="0"/>
                <a:cs typeface="Times New Roman" panose="02020603050405020304" pitchFamily="18" charset="0"/>
              </a:rPr>
              <a:t>日</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签约地点：中国广州白天鹅宾馆</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卖方：健力集团                      </a:t>
            </a:r>
            <a:r>
              <a:rPr lang="en-US" altLang="zh-CN" sz="1800" dirty="0">
                <a:solidFill>
                  <a:schemeClr val="tx2"/>
                </a:solidFill>
                <a:latin typeface="Times New Roman" panose="02020603050405020304" pitchFamily="18" charset="0"/>
                <a:cs typeface="Times New Roman" panose="02020603050405020304" pitchFamily="18" charset="0"/>
              </a:rPr>
              <a:t>	</a:t>
            </a:r>
            <a:r>
              <a:rPr lang="zh-CN" altLang="en-US" sz="1800" dirty="0">
                <a:solidFill>
                  <a:schemeClr val="tx2"/>
                </a:solidFill>
                <a:latin typeface="Times New Roman" panose="02020603050405020304" pitchFamily="18" charset="0"/>
                <a:cs typeface="Times New Roman" panose="02020603050405020304" pitchFamily="18" charset="0"/>
              </a:rPr>
              <a:t>买方：美国</a:t>
            </a:r>
            <a:r>
              <a:rPr lang="en-US" altLang="zh-CN" sz="1800" dirty="0">
                <a:solidFill>
                  <a:schemeClr val="tx2"/>
                </a:solidFill>
                <a:latin typeface="Times New Roman" panose="02020603050405020304" pitchFamily="18" charset="0"/>
                <a:cs typeface="Times New Roman" panose="02020603050405020304" pitchFamily="18" charset="0"/>
              </a:rPr>
              <a:t>AFG</a:t>
            </a:r>
            <a:r>
              <a:rPr lang="zh-CN" altLang="en-US" sz="1800" dirty="0">
                <a:solidFill>
                  <a:schemeClr val="tx2"/>
                </a:solidFill>
                <a:latin typeface="Times New Roman" panose="02020603050405020304" pitchFamily="18" charset="0"/>
                <a:cs typeface="Times New Roman" panose="02020603050405020304" pitchFamily="18" charset="0"/>
              </a:rPr>
              <a:t>贸易有限公司</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地址：中国广州天沙路</a:t>
            </a:r>
            <a:r>
              <a:rPr lang="en-US" altLang="zh-CN" sz="1800" dirty="0">
                <a:solidFill>
                  <a:schemeClr val="tx2"/>
                </a:solidFill>
                <a:latin typeface="Times New Roman" panose="02020603050405020304" pitchFamily="18" charset="0"/>
                <a:cs typeface="Times New Roman" panose="02020603050405020304" pitchFamily="18" charset="0"/>
              </a:rPr>
              <a:t>38</a:t>
            </a:r>
            <a:r>
              <a:rPr lang="zh-CN" altLang="en-US" sz="1800" dirty="0">
                <a:solidFill>
                  <a:schemeClr val="tx2"/>
                </a:solidFill>
                <a:latin typeface="Times New Roman" panose="02020603050405020304" pitchFamily="18" charset="0"/>
                <a:cs typeface="Times New Roman" panose="02020603050405020304" pitchFamily="18" charset="0"/>
              </a:rPr>
              <a:t>号         </a:t>
            </a:r>
            <a:r>
              <a:rPr lang="en-US" altLang="zh-CN" sz="1800" dirty="0">
                <a:solidFill>
                  <a:schemeClr val="tx2"/>
                </a:solidFill>
                <a:latin typeface="Times New Roman" panose="02020603050405020304" pitchFamily="18" charset="0"/>
                <a:cs typeface="Times New Roman" panose="02020603050405020304" pitchFamily="18" charset="0"/>
              </a:rPr>
              <a:t>	</a:t>
            </a:r>
            <a:r>
              <a:rPr lang="zh-CN" altLang="en-US" sz="1800" dirty="0">
                <a:solidFill>
                  <a:schemeClr val="tx2"/>
                </a:solidFill>
                <a:latin typeface="Times New Roman" panose="02020603050405020304" pitchFamily="18" charset="0"/>
                <a:cs typeface="Times New Roman" panose="02020603050405020304" pitchFamily="18" charset="0"/>
              </a:rPr>
              <a:t>地址：美国纽约州纽约市</a:t>
            </a:r>
            <a:r>
              <a:rPr lang="en-US" altLang="zh-CN" sz="1800" dirty="0">
                <a:solidFill>
                  <a:schemeClr val="tx2"/>
                </a:solidFill>
                <a:latin typeface="Times New Roman" panose="02020603050405020304" pitchFamily="18" charset="0"/>
                <a:cs typeface="Times New Roman" panose="02020603050405020304" pitchFamily="18" charset="0"/>
              </a:rPr>
              <a:t>126</a:t>
            </a:r>
            <a:r>
              <a:rPr lang="zh-CN" altLang="en-US" sz="1800" dirty="0">
                <a:solidFill>
                  <a:schemeClr val="tx2"/>
                </a:solidFill>
                <a:latin typeface="Times New Roman" panose="02020603050405020304" pitchFamily="18" charset="0"/>
                <a:cs typeface="Times New Roman" panose="02020603050405020304" pitchFamily="18" charset="0"/>
              </a:rPr>
              <a:t>号</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电话：                            </a:t>
            </a:r>
            <a:r>
              <a:rPr lang="en-US" altLang="zh-CN" sz="1800" dirty="0">
                <a:solidFill>
                  <a:schemeClr val="tx2"/>
                </a:solidFill>
                <a:latin typeface="Times New Roman" panose="02020603050405020304" pitchFamily="18" charset="0"/>
                <a:cs typeface="Times New Roman" panose="02020603050405020304" pitchFamily="18" charset="0"/>
              </a:rPr>
              <a:t>	</a:t>
            </a:r>
            <a:r>
              <a:rPr lang="zh-CN" altLang="en-US" sz="1800" dirty="0">
                <a:solidFill>
                  <a:schemeClr val="tx2"/>
                </a:solidFill>
                <a:latin typeface="Times New Roman" panose="02020603050405020304" pitchFamily="18" charset="0"/>
                <a:cs typeface="Times New Roman" panose="02020603050405020304" pitchFamily="18" charset="0"/>
              </a:rPr>
              <a:t>电话：</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传真：                            </a:t>
            </a:r>
            <a:r>
              <a:rPr lang="en-US" altLang="zh-CN" sz="1800" dirty="0">
                <a:solidFill>
                  <a:schemeClr val="tx2"/>
                </a:solidFill>
                <a:latin typeface="Times New Roman" panose="02020603050405020304" pitchFamily="18" charset="0"/>
                <a:cs typeface="Times New Roman" panose="02020603050405020304" pitchFamily="18" charset="0"/>
              </a:rPr>
              <a:t>	</a:t>
            </a:r>
            <a:r>
              <a:rPr lang="zh-CN" altLang="en-US" sz="1800" dirty="0">
                <a:solidFill>
                  <a:schemeClr val="tx2"/>
                </a:solidFill>
                <a:latin typeface="Times New Roman" panose="02020603050405020304" pitchFamily="18" charset="0"/>
                <a:cs typeface="Times New Roman" panose="02020603050405020304" pitchFamily="18" charset="0"/>
              </a:rPr>
              <a:t>传真：</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电传：                            </a:t>
            </a:r>
            <a:r>
              <a:rPr lang="en-US" altLang="zh-CN" sz="1800" dirty="0">
                <a:solidFill>
                  <a:schemeClr val="tx2"/>
                </a:solidFill>
                <a:latin typeface="Times New Roman" panose="02020603050405020304" pitchFamily="18" charset="0"/>
                <a:cs typeface="Times New Roman" panose="02020603050405020304" pitchFamily="18" charset="0"/>
              </a:rPr>
              <a:t>	</a:t>
            </a:r>
            <a:r>
              <a:rPr lang="zh-CN" altLang="en-US" sz="1800" dirty="0">
                <a:solidFill>
                  <a:schemeClr val="tx2"/>
                </a:solidFill>
                <a:latin typeface="Times New Roman" panose="02020603050405020304" pitchFamily="18" charset="0"/>
                <a:cs typeface="Times New Roman" panose="02020603050405020304" pitchFamily="18" charset="0"/>
              </a:rPr>
              <a:t>电传：</a:t>
            </a:r>
            <a:endParaRPr lang="zh-CN" altLang="en-US" sz="18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1800" dirty="0">
                <a:solidFill>
                  <a:schemeClr val="tx2"/>
                </a:solidFill>
                <a:latin typeface="Times New Roman" panose="02020603050405020304" pitchFamily="18" charset="0"/>
                <a:cs typeface="Times New Roman" panose="02020603050405020304" pitchFamily="18" charset="0"/>
              </a:rPr>
              <a:t>双方同意按照下列条款由卖方出售、买方购进下列货物。</a:t>
            </a:r>
            <a:endParaRPr lang="zh-CN" altLang="en-US" sz="1800" dirty="0">
              <a:solidFill>
                <a:schemeClr val="tx2"/>
              </a:solidFill>
              <a:latin typeface="Times New Roman" panose="02020603050405020304" pitchFamily="18" charset="0"/>
              <a:cs typeface="Times New Roman" panose="02020603050405020304" pitchFamily="18" charset="0"/>
            </a:endParaRPr>
          </a:p>
        </p:txBody>
      </p:sp>
      <p:sp>
        <p:nvSpPr>
          <p:cNvPr id="60420" name="Text Box 4"/>
          <p:cNvSpPr txBox="1"/>
          <p:nvPr/>
        </p:nvSpPr>
        <p:spPr>
          <a:xfrm>
            <a:off x="1949450" y="1484630"/>
            <a:ext cx="9608185" cy="95313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2800" b="1" dirty="0">
                <a:latin typeface="Arial" panose="020B0604020202020204" pitchFamily="34" charset="0"/>
              </a:rPr>
              <a:t>Task I  </a:t>
            </a:r>
            <a:r>
              <a:rPr lang="en-US" altLang="zh-CN" sz="2800" b="1" dirty="0"/>
              <a:t> </a:t>
            </a:r>
            <a:r>
              <a:rPr lang="zh-CN" altLang="en-US" sz="2800" b="1" dirty="0"/>
              <a:t>请翻译以下合同标题，体会合同在格式上的规范性和完整性。</a:t>
            </a:r>
            <a:r>
              <a:rPr lang="zh-CN" altLang="en-US" sz="2800" b="1" dirty="0">
                <a:latin typeface="Arial" panose="020B0604020202020204" pitchFamily="34" charset="0"/>
              </a:rPr>
              <a:t> </a:t>
            </a:r>
            <a:endParaRPr lang="zh-CN" altLang="en-US" sz="2800" b="1" dirty="0">
              <a:latin typeface="Arial" panose="020B0604020202020204" pitchFamily="34"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3"/>
          <p:cNvSpPr>
            <a:spLocks noGrp="1"/>
          </p:cNvSpPr>
          <p:nvPr>
            <p:ph idx="1"/>
          </p:nvPr>
        </p:nvSpPr>
        <p:spPr>
          <a:xfrm>
            <a:off x="1631950" y="116840"/>
            <a:ext cx="10131425" cy="6119495"/>
          </a:xfrm>
          <a:solidFill>
            <a:schemeClr val="bg1"/>
          </a:solidFill>
        </p:spPr>
        <p:txBody>
          <a:bodyPr vert="horz" wrap="square" lIns="91440" tIns="45720" rIns="91440" bIns="45720" anchor="t" anchorCtr="0"/>
          <a:p>
            <a:pPr eaLnBrk="1" hangingPunct="1">
              <a:lnSpc>
                <a:spcPct val="100000"/>
              </a:lnSpc>
            </a:pPr>
            <a:r>
              <a:rPr lang="en-US" altLang="zh-CN" sz="1800" dirty="0">
                <a:latin typeface="Times New Roman" panose="02020603050405020304" pitchFamily="18" charset="0"/>
              </a:rPr>
              <a:t>Export Contract</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Contract No. </a:t>
            </a:r>
            <a:r>
              <a:rPr lang="en-US" altLang="zh-CN" sz="1800" u="sng" dirty="0">
                <a:latin typeface="Times New Roman" panose="02020603050405020304" pitchFamily="18" charset="0"/>
              </a:rPr>
              <a:t>SZ0207426</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Conclusion Date: </a:t>
            </a:r>
            <a:r>
              <a:rPr lang="en-US" altLang="zh-CN" sz="1800" u="sng" dirty="0">
                <a:latin typeface="Times New Roman" panose="02020603050405020304" pitchFamily="18" charset="0"/>
              </a:rPr>
              <a:t>October 10,</a:t>
            </a:r>
            <a:r>
              <a:rPr lang="en-US" altLang="zh-CN" sz="1800" u="sng" dirty="0">
                <a:latin typeface="Times New Roman" panose="02020603050405020304" pitchFamily="18" charset="0"/>
                <a:sym typeface="+mn-ea"/>
              </a:rPr>
              <a:t> 2023</a:t>
            </a:r>
            <a:endParaRPr lang="en-US" altLang="zh-CN" sz="1800" u="sng"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Conclusion Place: </a:t>
            </a:r>
            <a:r>
              <a:rPr lang="en-US" altLang="zh-CN" sz="1800" u="sng" dirty="0">
                <a:latin typeface="Times New Roman" panose="02020603050405020304" pitchFamily="18" charset="0"/>
              </a:rPr>
              <a:t>White Swan Hote</a:t>
            </a:r>
            <a:r>
              <a:rPr lang="en-US" altLang="zh-CN" sz="1800" dirty="0">
                <a:latin typeface="Times New Roman" panose="02020603050405020304" pitchFamily="18" charset="0"/>
              </a:rPr>
              <a:t>l</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a:t>
            </a:r>
            <a:r>
              <a:rPr lang="en-US" altLang="zh-CN" sz="1800" u="sng" dirty="0">
                <a:latin typeface="Times New Roman" panose="02020603050405020304" pitchFamily="18" charset="0"/>
              </a:rPr>
              <a:t>Guangzhou, P. R. China</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The Seller: </a:t>
            </a:r>
            <a:r>
              <a:rPr lang="en-US" altLang="zh-CN" sz="1800" u="sng" dirty="0">
                <a:latin typeface="Times New Roman" panose="02020603050405020304" pitchFamily="18" charset="0"/>
              </a:rPr>
              <a:t>Jianli Group</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ADD: </a:t>
            </a:r>
            <a:r>
              <a:rPr lang="en-US" altLang="zh-CN" sz="1800" u="sng" dirty="0">
                <a:latin typeface="Times New Roman" panose="02020603050405020304" pitchFamily="18" charset="0"/>
              </a:rPr>
              <a:t>38, Tiansha Street, Guangzhou,</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a:t>
            </a:r>
            <a:r>
              <a:rPr lang="en-US" altLang="zh-CN" sz="1800" u="sng" dirty="0">
                <a:latin typeface="Times New Roman" panose="02020603050405020304" pitchFamily="18" charset="0"/>
              </a:rPr>
              <a:t>Guangdong, P. R. China</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TEL: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FAX: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TELEX: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The Buyer: </a:t>
            </a:r>
            <a:r>
              <a:rPr lang="en-US" altLang="zh-CN" sz="1800" u="sng" dirty="0">
                <a:latin typeface="Times New Roman" panose="02020603050405020304" pitchFamily="18" charset="0"/>
              </a:rPr>
              <a:t>AFG Trading Co.Ltd. USA</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    ADD: </a:t>
            </a:r>
            <a:r>
              <a:rPr lang="en-US" altLang="zh-CN" sz="1800" u="sng" dirty="0">
                <a:latin typeface="Times New Roman" panose="02020603050405020304" pitchFamily="18" charset="0"/>
              </a:rPr>
              <a:t>126, New York, N.Y., U.S.A.</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TEL: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FAX: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TELEX: ______________</a:t>
            </a:r>
            <a:endParaRPr lang="en-US" altLang="zh-CN" sz="1800" dirty="0">
              <a:latin typeface="Times New Roman" panose="02020603050405020304" pitchFamily="18" charset="0"/>
            </a:endParaRPr>
          </a:p>
          <a:p>
            <a:pPr eaLnBrk="1" hangingPunct="1">
              <a:lnSpc>
                <a:spcPct val="100000"/>
              </a:lnSpc>
            </a:pPr>
            <a:r>
              <a:rPr lang="en-US" altLang="zh-CN" sz="1800" dirty="0">
                <a:latin typeface="Times New Roman" panose="02020603050405020304" pitchFamily="18" charset="0"/>
              </a:rPr>
              <a:t>This Contract is hereby made and concluded by and between the Seller and the Buyer and  the Seller whereby agrees to sell and the Buyer agrees to buy the undermentioned commodity under the terms and conditions specified as follows.</a:t>
            </a:r>
            <a:endParaRPr lang="en-US" altLang="zh-CN" sz="1800" dirty="0">
              <a:latin typeface="Times New Roman" panose="02020603050405020304" pitchFamily="18"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3"/>
          <p:cNvSpPr>
            <a:spLocks noGrp="1"/>
          </p:cNvSpPr>
          <p:nvPr>
            <p:ph idx="1"/>
          </p:nvPr>
        </p:nvSpPr>
        <p:spPr>
          <a:xfrm>
            <a:off x="1826895" y="1827530"/>
            <a:ext cx="9751695" cy="2454910"/>
          </a:xfrm>
        </p:spPr>
        <p:txBody>
          <a:bodyPr vert="horz" wrap="square" lIns="91440" tIns="45720" rIns="91440" bIns="45720" anchor="t" anchorCtr="0"/>
          <a:p>
            <a:pPr eaLnBrk="1" hangingPunct="1"/>
            <a:r>
              <a:rPr lang="en-US" altLang="zh-CN" sz="2400" dirty="0">
                <a:latin typeface="Times New Roman" panose="02020603050405020304" pitchFamily="18" charset="0"/>
              </a:rPr>
              <a:t>This Contract is hereby made and concluded by and between the Seller and the Buyer and  the Seller whereby agrees to sell and the Buyer agrees to buy the undermentioned commodity under the terms and conditions specified as follows.</a:t>
            </a:r>
            <a:endParaRPr lang="en-US" altLang="zh-CN" sz="2400" dirty="0">
              <a:latin typeface="Times New Roman" panose="02020603050405020304" pitchFamily="18" charset="0"/>
            </a:endParaRPr>
          </a:p>
          <a:p>
            <a:pPr eaLnBrk="1" hangingPunct="1"/>
            <a:endParaRPr lang="en-US" altLang="zh-CN" sz="2400" dirty="0">
              <a:latin typeface="Times New Roman" panose="02020603050405020304" pitchFamily="18" charset="0"/>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2"/>
          <p:cNvSpPr>
            <a:spLocks noGrp="1"/>
          </p:cNvSpPr>
          <p:nvPr>
            <p:ph type="title"/>
          </p:nvPr>
        </p:nvSpPr>
        <p:spPr/>
        <p:txBody>
          <a:bodyPr vert="horz" wrap="square" lIns="91440" tIns="45720" rIns="91440" bIns="45720" anchor="b" anchorCtr="0"/>
          <a:p>
            <a:pPr eaLnBrk="1" hangingPunct="1"/>
            <a:r>
              <a:rPr lang="zh-CN" altLang="en-US" b="1" dirty="0"/>
              <a:t>解析：</a:t>
            </a:r>
            <a:endParaRPr lang="zh-CN" altLang="en-US" b="1" dirty="0"/>
          </a:p>
        </p:txBody>
      </p:sp>
      <p:sp>
        <p:nvSpPr>
          <p:cNvPr id="63491" name="Rectangle 3"/>
          <p:cNvSpPr>
            <a:spLocks noGrp="1"/>
          </p:cNvSpPr>
          <p:nvPr>
            <p:ph idx="1"/>
          </p:nvPr>
        </p:nvSpPr>
        <p:spPr/>
        <p:txBody>
          <a:bodyPr vert="horz" wrap="square" lIns="91440" tIns="45720" rIns="91440" bIns="45720" anchor="t" anchorCtr="0"/>
          <a:p>
            <a:pPr eaLnBrk="1" hangingPunct="1">
              <a:lnSpc>
                <a:spcPct val="130000"/>
              </a:lnSpc>
            </a:pPr>
            <a:r>
              <a:rPr lang="zh-CN" altLang="en-US" sz="2400" dirty="0">
                <a:solidFill>
                  <a:srgbClr val="990099"/>
                </a:solidFill>
                <a:latin typeface="Times New Roman" panose="02020603050405020304" pitchFamily="18" charset="0"/>
                <a:cs typeface="Times New Roman" panose="02020603050405020304" pitchFamily="18" charset="0"/>
              </a:rPr>
              <a:t>就合同的标题而言，英汉合同在表达及格式上主要有如下两点不同：（</a:t>
            </a:r>
            <a:r>
              <a:rPr lang="en-US" altLang="zh-CN" sz="2400" dirty="0">
                <a:solidFill>
                  <a:srgbClr val="990099"/>
                </a:solidFill>
                <a:latin typeface="Times New Roman" panose="02020603050405020304" pitchFamily="18" charset="0"/>
                <a:cs typeface="Times New Roman" panose="02020603050405020304" pitchFamily="18" charset="0"/>
              </a:rPr>
              <a:t>1</a:t>
            </a:r>
            <a:r>
              <a:rPr lang="zh-CN" altLang="en-US" sz="2400" dirty="0">
                <a:solidFill>
                  <a:srgbClr val="990099"/>
                </a:solidFill>
                <a:latin typeface="Times New Roman" panose="02020603050405020304" pitchFamily="18" charset="0"/>
                <a:cs typeface="Times New Roman" panose="02020603050405020304" pitchFamily="18" charset="0"/>
              </a:rPr>
              <a:t>）英文合同在标题部分经常叠用同义词，如：</a:t>
            </a:r>
            <a:r>
              <a:rPr lang="en-US" altLang="zh-CN" sz="2400" dirty="0">
                <a:solidFill>
                  <a:srgbClr val="990099"/>
                </a:solidFill>
                <a:latin typeface="Times New Roman" panose="02020603050405020304" pitchFamily="18" charset="0"/>
                <a:cs typeface="Times New Roman" panose="02020603050405020304" pitchFamily="18" charset="0"/>
              </a:rPr>
              <a:t>made and concluded</a:t>
            </a:r>
            <a:r>
              <a:rPr lang="zh-CN" altLang="en-US" sz="2400" dirty="0">
                <a:solidFill>
                  <a:srgbClr val="990099"/>
                </a:solidFill>
                <a:latin typeface="Times New Roman" panose="02020603050405020304" pitchFamily="18" charset="0"/>
                <a:cs typeface="Times New Roman" panose="02020603050405020304" pitchFamily="18" charset="0"/>
              </a:rPr>
              <a:t>、</a:t>
            </a:r>
            <a:r>
              <a:rPr lang="en-US" altLang="zh-CN" sz="2400" dirty="0">
                <a:solidFill>
                  <a:srgbClr val="990099"/>
                </a:solidFill>
                <a:latin typeface="Times New Roman" panose="02020603050405020304" pitchFamily="18" charset="0"/>
                <a:cs typeface="Times New Roman" panose="02020603050405020304" pitchFamily="18" charset="0"/>
              </a:rPr>
              <a:t>by and between</a:t>
            </a:r>
            <a:r>
              <a:rPr lang="zh-CN" altLang="en-US" sz="2400" dirty="0">
                <a:solidFill>
                  <a:srgbClr val="990099"/>
                </a:solidFill>
                <a:latin typeface="Times New Roman" panose="02020603050405020304" pitchFamily="18" charset="0"/>
                <a:cs typeface="Times New Roman" panose="02020603050405020304" pitchFamily="18" charset="0"/>
              </a:rPr>
              <a:t>、</a:t>
            </a:r>
            <a:r>
              <a:rPr lang="en-US" altLang="zh-CN" sz="2400" dirty="0">
                <a:solidFill>
                  <a:srgbClr val="990099"/>
                </a:solidFill>
                <a:latin typeface="Times New Roman" panose="02020603050405020304" pitchFamily="18" charset="0"/>
                <a:cs typeface="Times New Roman" panose="02020603050405020304" pitchFamily="18" charset="0"/>
              </a:rPr>
              <a:t>terms and conditions</a:t>
            </a:r>
            <a:r>
              <a:rPr lang="zh-CN" altLang="en-US" sz="2400" dirty="0">
                <a:solidFill>
                  <a:srgbClr val="990099"/>
                </a:solidFill>
                <a:latin typeface="Times New Roman" panose="02020603050405020304" pitchFamily="18" charset="0"/>
                <a:cs typeface="Times New Roman" panose="02020603050405020304" pitchFamily="18" charset="0"/>
              </a:rPr>
              <a:t>等，比汉语更为正式；（</a:t>
            </a:r>
            <a:r>
              <a:rPr lang="en-US" altLang="zh-CN" sz="2400" dirty="0">
                <a:solidFill>
                  <a:srgbClr val="990099"/>
                </a:solidFill>
                <a:latin typeface="Times New Roman" panose="02020603050405020304" pitchFamily="18" charset="0"/>
                <a:cs typeface="Times New Roman" panose="02020603050405020304" pitchFamily="18" charset="0"/>
              </a:rPr>
              <a:t>2</a:t>
            </a:r>
            <a:r>
              <a:rPr lang="zh-CN" altLang="en-US" sz="2400" dirty="0">
                <a:solidFill>
                  <a:srgbClr val="990099"/>
                </a:solidFill>
                <a:latin typeface="Times New Roman" panose="02020603050405020304" pitchFamily="18" charset="0"/>
                <a:cs typeface="Times New Roman" panose="02020603050405020304" pitchFamily="18" charset="0"/>
              </a:rPr>
              <a:t>）在当事人地址的表达上汉语是“从大到小”，英文是“从小到大”。 </a:t>
            </a:r>
            <a:endParaRPr lang="zh-CN" altLang="en-US" sz="24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2"/>
          <p:cNvSpPr>
            <a:spLocks noGrp="1"/>
          </p:cNvSpPr>
          <p:nvPr>
            <p:ph type="title"/>
          </p:nvPr>
        </p:nvSpPr>
        <p:spPr/>
        <p:txBody>
          <a:bodyPr vert="horz" wrap="square" lIns="91440" tIns="45720" rIns="91440" bIns="45720" anchor="b" anchorCtr="0"/>
          <a:p>
            <a:pPr eaLnBrk="1" hangingPunct="1"/>
            <a:r>
              <a:rPr lang="en-US" altLang="zh-CN" sz="3200" b="1" dirty="0"/>
              <a:t>Task II  </a:t>
            </a:r>
            <a:r>
              <a:rPr lang="zh-CN" altLang="en-US" sz="3200" b="1" dirty="0"/>
              <a:t>请翻译以下合同条款，注意国际商务合同的准确性。</a:t>
            </a:r>
            <a:endParaRPr lang="zh-CN" altLang="en-US" sz="3200" b="1" dirty="0"/>
          </a:p>
        </p:txBody>
      </p:sp>
      <p:sp>
        <p:nvSpPr>
          <p:cNvPr id="64515" name="Rectangle 3"/>
          <p:cNvSpPr>
            <a:spLocks noGrp="1"/>
          </p:cNvSpPr>
          <p:nvPr>
            <p:ph idx="1"/>
          </p:nvPr>
        </p:nvSpPr>
        <p:spPr>
          <a:xfrm>
            <a:off x="1753870" y="1557020"/>
            <a:ext cx="9808210" cy="4481195"/>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1.	 Insurance should be covered by the buyer against All Risks.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译文：买方应投保一切险。</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solidFill>
                  <a:schemeClr val="hlink"/>
                </a:solidFill>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该条款中“</a:t>
            </a:r>
            <a:r>
              <a:rPr lang="en-US" altLang="zh-CN" sz="2000" dirty="0">
                <a:solidFill>
                  <a:srgbClr val="990099"/>
                </a:solidFill>
                <a:latin typeface="Times New Roman" panose="02020603050405020304" pitchFamily="18" charset="0"/>
                <a:cs typeface="Times New Roman" panose="02020603050405020304" pitchFamily="18" charset="0"/>
              </a:rPr>
              <a:t>cover”</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settlement”</a:t>
            </a:r>
            <a:r>
              <a:rPr lang="zh-CN" altLang="en-US" sz="2000" dirty="0">
                <a:solidFill>
                  <a:srgbClr val="990099"/>
                </a:solidFill>
                <a:latin typeface="Times New Roman" panose="02020603050405020304" pitchFamily="18" charset="0"/>
                <a:cs typeface="Times New Roman" panose="02020603050405020304" pitchFamily="18" charset="0"/>
              </a:rPr>
              <a:t>，均为普通词汇，但在经贸英语中却分别为“投保”、“付款结账”之意。</a:t>
            </a:r>
            <a:r>
              <a:rPr lang="zh-CN" altLang="en-US"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2.	The date of receipt issued by transportation department concerned shall be regarded as the delivery of goods. </a:t>
            </a:r>
            <a:endParaRPr lang="zh-CN" altLang="en-GB"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译文：由承运机构所开具收据的日期即被视为交货日期。</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解析：该句中“</a:t>
            </a:r>
            <a:r>
              <a:rPr lang="en-US" altLang="zh-CN" sz="2000" dirty="0">
                <a:solidFill>
                  <a:srgbClr val="990099"/>
                </a:solidFill>
                <a:latin typeface="Times New Roman" panose="02020603050405020304" pitchFamily="18" charset="0"/>
                <a:cs typeface="Times New Roman" panose="02020603050405020304" pitchFamily="18" charset="0"/>
              </a:rPr>
              <a:t>concern”</a:t>
            </a:r>
            <a:r>
              <a:rPr lang="zh-CN" altLang="en-US" sz="2000" dirty="0">
                <a:solidFill>
                  <a:srgbClr val="990099"/>
                </a:solidFill>
                <a:latin typeface="Times New Roman" panose="02020603050405020304" pitchFamily="18" charset="0"/>
                <a:cs typeface="Times New Roman" panose="02020603050405020304" pitchFamily="18" charset="0"/>
              </a:rPr>
              <a:t>若按照其字面意思翻译为“有关的”，则语义会显得模糊笼统，不够严谨，有违这些词汇在法律背景下的特殊含义。根据合同内容可以看出，运输机构和合同货物之间的关系是“承运”关系，因此，应将其翻译为“承运”。</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2996" name="Rectangle 4"/>
          <p:cNvSpPr/>
          <p:nvPr/>
        </p:nvSpPr>
        <p:spPr>
          <a:xfrm>
            <a:off x="1529715" y="1052830"/>
            <a:ext cx="10086975" cy="4483100"/>
          </a:xfrm>
          <a:prstGeom prst="rect">
            <a:avLst/>
          </a:prstGeom>
          <a:solidFill>
            <a:schemeClr val="bg1"/>
          </a:solid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b="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20000"/>
              </a:lnSpc>
              <a:buNone/>
            </a:pPr>
            <a:r>
              <a:rPr lang="en-US" altLang="zh-CN" sz="2000" dirty="0">
                <a:latin typeface="Times New Roman" panose="02020603050405020304" pitchFamily="18" charset="0"/>
                <a:cs typeface="Times New Roman" panose="02020603050405020304" pitchFamily="18" charset="0"/>
              </a:rPr>
              <a:t>3. The contract is concluded in case of acceptance of the offer.</a:t>
            </a:r>
            <a:endParaRPr lang="en-US" altLang="zh-CN"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译文：要约一旦承诺，合同即行成立。</a:t>
            </a:r>
            <a:endParaRPr lang="zh-CN" altLang="en-US" sz="2000" dirty="0">
              <a:solidFill>
                <a:schemeClr val="hlink"/>
              </a:solidFill>
              <a:latin typeface="Times New Roman" panose="02020603050405020304" pitchFamily="18" charset="0"/>
              <a:cs typeface="Times New Roman" panose="02020603050405020304" pitchFamily="18" charset="0"/>
            </a:endParaRPr>
          </a:p>
          <a:p>
            <a:pPr marL="342900" lvl="0" indent="-342900" eaLnBrk="1" hangingPunct="1">
              <a:lnSpc>
                <a:spcPct val="120000"/>
              </a:lnSpc>
              <a:buNone/>
            </a:pPr>
            <a:r>
              <a:rPr lang="zh-CN" altLang="en-US" sz="2000" dirty="0">
                <a:solidFill>
                  <a:schemeClr val="hlink"/>
                </a:solidFill>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该句中“</a:t>
            </a:r>
            <a:r>
              <a:rPr lang="en-US" altLang="zh-CN" sz="2000" dirty="0">
                <a:solidFill>
                  <a:srgbClr val="990099"/>
                </a:solidFill>
                <a:latin typeface="Times New Roman" panose="02020603050405020304" pitchFamily="18" charset="0"/>
                <a:cs typeface="Times New Roman" panose="02020603050405020304" pitchFamily="18" charset="0"/>
              </a:rPr>
              <a:t>acceptance”</a:t>
            </a:r>
            <a:r>
              <a:rPr lang="zh-CN" altLang="en-US" sz="2000" dirty="0">
                <a:solidFill>
                  <a:srgbClr val="990099"/>
                </a:solidFill>
                <a:latin typeface="Times New Roman" panose="02020603050405020304" pitchFamily="18" charset="0"/>
                <a:cs typeface="Times New Roman" panose="02020603050405020304" pitchFamily="18" charset="0"/>
              </a:rPr>
              <a:t>与“</a:t>
            </a:r>
            <a:r>
              <a:rPr lang="en-US" altLang="zh-CN" sz="2000" dirty="0">
                <a:solidFill>
                  <a:srgbClr val="990099"/>
                </a:solidFill>
                <a:latin typeface="Times New Roman" panose="02020603050405020304" pitchFamily="18" charset="0"/>
                <a:cs typeface="Times New Roman" panose="02020603050405020304" pitchFamily="18" charset="0"/>
              </a:rPr>
              <a:t>offer”</a:t>
            </a:r>
            <a:r>
              <a:rPr lang="zh-CN" altLang="en-US" sz="2000" dirty="0">
                <a:solidFill>
                  <a:srgbClr val="990099"/>
                </a:solidFill>
                <a:latin typeface="Times New Roman" panose="02020603050405020304" pitchFamily="18" charset="0"/>
                <a:cs typeface="Times New Roman" panose="02020603050405020304" pitchFamily="18" charset="0"/>
              </a:rPr>
              <a:t>既为法律词汇，也是合同法中的两个重要的法律术语，其准确、规范的译文应分别为“承诺”和“要约”，前者是指受要约人对要约内容表示同意，而后者则指一方希望与另一方订立合同的意思表示。 </a:t>
            </a:r>
            <a:endParaRPr lang="zh-CN" altLang="en-US" sz="2000" dirty="0">
              <a:solidFill>
                <a:srgbClr val="990099"/>
              </a:solidFill>
              <a:latin typeface="Times New Roman" panose="02020603050405020304" pitchFamily="18" charset="0"/>
              <a:cs typeface="Times New Roman" panose="02020603050405020304" pitchFamily="18" charset="0"/>
            </a:endParaRPr>
          </a:p>
          <a:p>
            <a:pPr marL="342900" lvl="0" indent="-342900" eaLnBrk="1" hangingPunct="1">
              <a:lnSpc>
                <a:spcPct val="120000"/>
              </a:lnSpc>
              <a:buNone/>
            </a:pPr>
            <a:r>
              <a:rPr lang="en-US" altLang="zh-CN" sz="2000" dirty="0">
                <a:latin typeface="Times New Roman" panose="02020603050405020304" pitchFamily="18" charset="0"/>
                <a:cs typeface="Times New Roman" panose="02020603050405020304" pitchFamily="18" charset="0"/>
              </a:rPr>
              <a:t>4. Damages for breach of contract by one Party consist of a sum equal to the loss, including loss of profit, suffered by the other Party as a consequence of the breach. </a:t>
            </a:r>
            <a:endParaRPr lang="zh-CN" altLang="en-GB"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译文：一方违约的损害赔偿金包括因其违约而使另一方遭受损失的金额，含利润损失。</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20000"/>
              </a:lnSpc>
              <a:buNone/>
            </a:pP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解析：该句中“</a:t>
            </a:r>
            <a:r>
              <a:rPr lang="en-US" altLang="zh-CN" sz="2000" dirty="0">
                <a:solidFill>
                  <a:srgbClr val="990099"/>
                </a:solidFill>
                <a:latin typeface="Times New Roman" panose="02020603050405020304" pitchFamily="18" charset="0"/>
                <a:cs typeface="Times New Roman" panose="02020603050405020304" pitchFamily="18" charset="0"/>
              </a:rPr>
              <a:t>damage”</a:t>
            </a:r>
            <a:r>
              <a:rPr lang="zh-CN" altLang="en-US" sz="2000" dirty="0">
                <a:solidFill>
                  <a:srgbClr val="990099"/>
                </a:solidFill>
                <a:latin typeface="Times New Roman" panose="02020603050405020304" pitchFamily="18" charset="0"/>
                <a:cs typeface="Times New Roman" panose="02020603050405020304" pitchFamily="18" charset="0"/>
              </a:rPr>
              <a:t>与“</a:t>
            </a:r>
            <a:r>
              <a:rPr lang="en-US" altLang="zh-CN" sz="2000" dirty="0">
                <a:solidFill>
                  <a:srgbClr val="990099"/>
                </a:solidFill>
                <a:latin typeface="Times New Roman" panose="02020603050405020304" pitchFamily="18" charset="0"/>
                <a:cs typeface="Times New Roman" panose="02020603050405020304" pitchFamily="18" charset="0"/>
              </a:rPr>
              <a:t>damages”</a:t>
            </a:r>
            <a:r>
              <a:rPr lang="zh-CN" altLang="en-US" sz="2000" dirty="0">
                <a:solidFill>
                  <a:srgbClr val="990099"/>
                </a:solidFill>
                <a:latin typeface="Times New Roman" panose="02020603050405020304" pitchFamily="18" charset="0"/>
                <a:cs typeface="Times New Roman" panose="02020603050405020304" pitchFamily="18" charset="0"/>
              </a:rPr>
              <a:t>两者的意思有很大的区别：</a:t>
            </a:r>
            <a:r>
              <a:rPr lang="en-US" altLang="zh-CN" sz="2000" dirty="0">
                <a:solidFill>
                  <a:srgbClr val="990099"/>
                </a:solidFill>
                <a:latin typeface="Times New Roman" panose="02020603050405020304" pitchFamily="18" charset="0"/>
                <a:cs typeface="Times New Roman" panose="02020603050405020304" pitchFamily="18" charset="0"/>
              </a:rPr>
              <a:t>damage</a:t>
            </a:r>
            <a:r>
              <a:rPr lang="zh-CN" altLang="en-US" sz="2000" dirty="0">
                <a:solidFill>
                  <a:srgbClr val="990099"/>
                </a:solidFill>
                <a:latin typeface="Times New Roman" panose="02020603050405020304" pitchFamily="18" charset="0"/>
                <a:cs typeface="Times New Roman" panose="02020603050405020304" pitchFamily="18" charset="0"/>
              </a:rPr>
              <a:t>仅为普通词汇，有“损害，损失”之意。而原文中的</a:t>
            </a:r>
            <a:r>
              <a:rPr lang="en-US" altLang="zh-CN" sz="2000" dirty="0">
                <a:solidFill>
                  <a:srgbClr val="990099"/>
                </a:solidFill>
                <a:latin typeface="Times New Roman" panose="02020603050405020304" pitchFamily="18" charset="0"/>
                <a:cs typeface="Times New Roman" panose="02020603050405020304" pitchFamily="18" charset="0"/>
              </a:rPr>
              <a:t>damages</a:t>
            </a:r>
            <a:r>
              <a:rPr lang="zh-CN" altLang="en-US" sz="2000" dirty="0">
                <a:solidFill>
                  <a:srgbClr val="990099"/>
                </a:solidFill>
                <a:latin typeface="Times New Roman" panose="02020603050405020304" pitchFamily="18" charset="0"/>
                <a:cs typeface="Times New Roman" panose="02020603050405020304" pitchFamily="18" charset="0"/>
              </a:rPr>
              <a:t>则已作为法律词汇，并应理解为“损害赔偿金，损害赔偿”。</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2996">
                                            <p:txEl>
                                              <p:charRg st="418" end="522"/>
                                            </p:txEl>
                                          </p:spTgt>
                                        </p:tgtEl>
                                        <p:attrNameLst>
                                          <p:attrName>style.visibility</p:attrName>
                                        </p:attrNameLst>
                                      </p:cBhvr>
                                      <p:to>
                                        <p:strVal val="visible"/>
                                      </p:to>
                                    </p:set>
                                    <p:animEffect transition="in" filter="wipe(down)">
                                      <p:cBhvr>
                                        <p:cTn id="7" dur="500"/>
                                        <p:tgtEl>
                                          <p:spTgt spid="212996">
                                            <p:txEl>
                                              <p:charRg st="418" end="5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6"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4"/>
          <p:cNvSpPr>
            <a:spLocks noGrp="1"/>
          </p:cNvSpPr>
          <p:nvPr>
            <p:ph idx="1"/>
          </p:nvPr>
        </p:nvSpPr>
        <p:spPr>
          <a:xfrm>
            <a:off x="1487805" y="836930"/>
            <a:ext cx="10257790" cy="4846320"/>
          </a:xfrm>
          <a:solidFill>
            <a:schemeClr val="bg1"/>
          </a:solidFill>
        </p:spPr>
        <p:txBody>
          <a:bodyPr vert="horz" wrap="square" lIns="91440" tIns="45720" rIns="91440" bIns="45720" anchor="t" anchorCtr="0"/>
          <a:p>
            <a:pPr algn="just" eaLnBrk="1" hangingPunct="1">
              <a:lnSpc>
                <a:spcPct val="120000"/>
              </a:lnSpc>
              <a:buNone/>
            </a:pPr>
            <a:r>
              <a:rPr lang="en-US" altLang="zh-CN" sz="2000" dirty="0">
                <a:latin typeface="Times New Roman" panose="02020603050405020304" pitchFamily="18" charset="0"/>
                <a:cs typeface="Times New Roman" panose="02020603050405020304" pitchFamily="18" charset="0"/>
              </a:rPr>
              <a:t>5. Such consequences would normally be that the contract is declared null and void.	</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120000"/>
              </a:lnSpc>
              <a:buNone/>
            </a:pPr>
            <a:r>
              <a:rPr lang="en-US" altLang="zh-CN" sz="2000" dirty="0">
                <a:solidFill>
                  <a:schemeClr val="hlink"/>
                </a:solidFill>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译文：此类后果往往是合同被宣布无效。</a:t>
            </a:r>
            <a:endParaRPr lang="zh-CN" altLang="en-US"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solidFill>
                  <a:schemeClr val="hlink"/>
                </a:solidFill>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a:t>
            </a: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两个同义词“</a:t>
            </a:r>
            <a:r>
              <a:rPr lang="en-US" altLang="zh-CN" sz="2000" dirty="0">
                <a:solidFill>
                  <a:srgbClr val="990099"/>
                </a:solidFill>
                <a:latin typeface="Times New Roman" panose="02020603050405020304" pitchFamily="18" charset="0"/>
                <a:cs typeface="Times New Roman" panose="02020603050405020304" pitchFamily="18" charset="0"/>
              </a:rPr>
              <a:t>null and void”</a:t>
            </a:r>
            <a:r>
              <a:rPr lang="zh-CN" altLang="en-US" sz="2000" dirty="0">
                <a:solidFill>
                  <a:srgbClr val="990099"/>
                </a:solidFill>
                <a:latin typeface="Times New Roman" panose="02020603050405020304" pitchFamily="18" charset="0"/>
                <a:cs typeface="Times New Roman" panose="02020603050405020304" pitchFamily="18" charset="0"/>
              </a:rPr>
              <a:t>被视为一个整体，通过并列使用两个具有相同含义的词语</a:t>
            </a:r>
            <a:r>
              <a:rPr lang="en-US" altLang="zh-CN" sz="2000" dirty="0">
                <a:solidFill>
                  <a:srgbClr val="990099"/>
                </a:solidFill>
                <a:latin typeface="Times New Roman" panose="02020603050405020304" pitchFamily="18" charset="0"/>
                <a:cs typeface="Times New Roman" panose="02020603050405020304" pitchFamily="18" charset="0"/>
              </a:rPr>
              <a:t>,</a:t>
            </a:r>
            <a:r>
              <a:rPr lang="zh-CN" altLang="en-US" sz="2000" dirty="0">
                <a:solidFill>
                  <a:srgbClr val="990099"/>
                </a:solidFill>
                <a:latin typeface="Times New Roman" panose="02020603050405020304" pitchFamily="18" charset="0"/>
                <a:cs typeface="Times New Roman" panose="02020603050405020304" pitchFamily="18" charset="0"/>
              </a:rPr>
              <a:t>排除了一词多义的现象引起的歧义，体现了经贸合同的严谨性和正式性。</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buNone/>
            </a:pP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6. Any modification or alternation of the contract should be based on the agreement of both parties.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译文：任何对本合同的修改或变更都应经双方同意。</a:t>
            </a:r>
            <a:endParaRPr lang="zh-CN" altLang="en-US"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20000"/>
              </a:lnSpc>
              <a:buNone/>
            </a:pPr>
            <a:r>
              <a:rPr lang="zh-CN" altLang="en-US" sz="2000" dirty="0">
                <a:latin typeface="Times New Roman" panose="02020603050405020304" pitchFamily="18" charset="0"/>
                <a:cs typeface="Times New Roman" panose="02020603050405020304" pitchFamily="18" charset="0"/>
              </a:rPr>
              <a:t>   </a:t>
            </a:r>
            <a:r>
              <a:rPr lang="zh-CN" altLang="en-US" sz="2000" dirty="0">
                <a:solidFill>
                  <a:srgbClr val="990099"/>
                </a:solidFill>
                <a:latin typeface="Times New Roman" panose="02020603050405020304" pitchFamily="18" charset="0"/>
                <a:cs typeface="Times New Roman" panose="02020603050405020304" pitchFamily="18" charset="0"/>
              </a:rPr>
              <a:t>解析：本句中的“</a:t>
            </a:r>
            <a:r>
              <a:rPr lang="en-US" altLang="zh-CN" sz="2000" dirty="0">
                <a:solidFill>
                  <a:srgbClr val="990099"/>
                </a:solidFill>
                <a:latin typeface="Times New Roman" panose="02020603050405020304" pitchFamily="18" charset="0"/>
                <a:cs typeface="Times New Roman" panose="02020603050405020304" pitchFamily="18" charset="0"/>
              </a:rPr>
              <a:t>modification or alternation”</a:t>
            </a:r>
            <a:r>
              <a:rPr lang="zh-CN" altLang="en-US" sz="2000" dirty="0">
                <a:solidFill>
                  <a:srgbClr val="990099"/>
                </a:solidFill>
                <a:latin typeface="Times New Roman" panose="02020603050405020304" pitchFamily="18" charset="0"/>
                <a:cs typeface="Times New Roman" panose="02020603050405020304" pitchFamily="18" charset="0"/>
              </a:rPr>
              <a:t>可被译为“修改或变更”。这是因为“</a:t>
            </a:r>
            <a:r>
              <a:rPr lang="en-US" altLang="zh-CN" sz="2000" dirty="0">
                <a:solidFill>
                  <a:srgbClr val="990099"/>
                </a:solidFill>
                <a:latin typeface="Times New Roman" panose="02020603050405020304" pitchFamily="18" charset="0"/>
                <a:cs typeface="Times New Roman" panose="02020603050405020304" pitchFamily="18" charset="0"/>
              </a:rPr>
              <a:t>modification”</a:t>
            </a:r>
            <a:r>
              <a:rPr lang="zh-CN" altLang="en-US" sz="2000" dirty="0">
                <a:solidFill>
                  <a:srgbClr val="990099"/>
                </a:solidFill>
                <a:latin typeface="Times New Roman" panose="02020603050405020304" pitchFamily="18" charset="0"/>
                <a:cs typeface="Times New Roman" panose="02020603050405020304" pitchFamily="18" charset="0"/>
              </a:rPr>
              <a:t>与“</a:t>
            </a:r>
            <a:r>
              <a:rPr lang="en-US" altLang="zh-CN" sz="2000" dirty="0">
                <a:solidFill>
                  <a:srgbClr val="990099"/>
                </a:solidFill>
                <a:latin typeface="Times New Roman" panose="02020603050405020304" pitchFamily="18" charset="0"/>
                <a:cs typeface="Times New Roman" panose="02020603050405020304" pitchFamily="18" charset="0"/>
              </a:rPr>
              <a:t>alternation”</a:t>
            </a:r>
            <a:r>
              <a:rPr lang="zh-CN" altLang="en-US" sz="2000" dirty="0">
                <a:solidFill>
                  <a:srgbClr val="990099"/>
                </a:solidFill>
                <a:latin typeface="Times New Roman" panose="02020603050405020304" pitchFamily="18" charset="0"/>
                <a:cs typeface="Times New Roman" panose="02020603050405020304" pitchFamily="18" charset="0"/>
              </a:rPr>
              <a:t>两个单词的意思是有细微差别的，前者是指对原文合同的进一步完善和改进；后者则可能是对合同内容的实质性变动，因此在这里，出于法律角度考虑，应将其分别译出。 </a:t>
            </a: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80000"/>
              </a:lnSpc>
            </a:pPr>
            <a:endParaRPr lang="en-US" altLang="zh-CN"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Rectangle 2"/>
          <p:cNvSpPr>
            <a:spLocks noGrp="1"/>
          </p:cNvSpPr>
          <p:nvPr>
            <p:ph idx="1"/>
          </p:nvPr>
        </p:nvSpPr>
        <p:spPr>
          <a:xfrm>
            <a:off x="1631950" y="1557020"/>
            <a:ext cx="9827895" cy="4897755"/>
          </a:xfrm>
        </p:spPr>
        <p:txBody>
          <a:bodyPr vert="horz" wrap="square" lIns="91440" tIns="45720" rIns="91440" bIns="45720" anchor="t" anchorCtr="0"/>
          <a:p>
            <a:pPr algn="l" eaLnBrk="1" hangingPunct="1">
              <a:lnSpc>
                <a:spcPct val="150000"/>
              </a:lnSpc>
              <a:buNone/>
            </a:pPr>
            <a:r>
              <a:rPr lang="en-US" altLang="zh-CN" sz="2000" dirty="0">
                <a:latin typeface="Times New Roman" panose="02020603050405020304" pitchFamily="18" charset="0"/>
                <a:cs typeface="Times New Roman" panose="02020603050405020304" pitchFamily="18" charset="0"/>
              </a:rPr>
              <a:t>7. This contract is made and entered into in Beijing on December 10, 2022 by and between 3A (hereinafter referred to as the “seller”) and 3B (hereinafter referred to as the “buyer”).</a:t>
            </a:r>
            <a:endParaRPr lang="en-US" altLang="zh-CN" sz="2000" dirty="0">
              <a:solidFill>
                <a:schemeClr val="hlink"/>
              </a:solidFill>
              <a:latin typeface="Times New Roman" panose="02020603050405020304" pitchFamily="18" charset="0"/>
              <a:cs typeface="Times New Roman" panose="02020603050405020304" pitchFamily="18" charset="0"/>
            </a:endParaRPr>
          </a:p>
          <a:p>
            <a:pPr algn="l" eaLnBrk="1" hangingPunct="1">
              <a:lnSpc>
                <a:spcPct val="150000"/>
              </a:lnSpc>
              <a:buNone/>
            </a:pPr>
            <a:r>
              <a:rPr lang="en-US" altLang="zh-CN" sz="2000" dirty="0">
                <a:solidFill>
                  <a:schemeClr val="hlink"/>
                </a:solidFill>
                <a:latin typeface="Times New Roman" panose="02020603050405020304" pitchFamily="18" charset="0"/>
                <a:cs typeface="Times New Roman" panose="02020603050405020304" pitchFamily="18" charset="0"/>
              </a:rPr>
              <a:t> </a:t>
            </a:r>
            <a:r>
              <a:rPr lang="zh-CN" altLang="en-US" sz="2000" dirty="0">
                <a:solidFill>
                  <a:schemeClr val="hlink"/>
                </a:solidFill>
                <a:latin typeface="Times New Roman" panose="02020603050405020304" pitchFamily="18" charset="0"/>
                <a:cs typeface="Times New Roman" panose="02020603050405020304" pitchFamily="18" charset="0"/>
              </a:rPr>
              <a:t>译文：本合同由</a:t>
            </a:r>
            <a:r>
              <a:rPr lang="en-US" altLang="zh-CN" sz="2000" dirty="0">
                <a:solidFill>
                  <a:schemeClr val="hlink"/>
                </a:solidFill>
                <a:latin typeface="Times New Roman" panose="02020603050405020304" pitchFamily="18" charset="0"/>
                <a:cs typeface="Times New Roman" panose="02020603050405020304" pitchFamily="18" charset="0"/>
              </a:rPr>
              <a:t>3A</a:t>
            </a:r>
            <a:r>
              <a:rPr lang="zh-CN" altLang="en-US" sz="2000" dirty="0">
                <a:solidFill>
                  <a:schemeClr val="hlink"/>
                </a:solidFill>
                <a:latin typeface="Times New Roman" panose="02020603050405020304" pitchFamily="18" charset="0"/>
                <a:cs typeface="Times New Roman" panose="02020603050405020304" pitchFamily="18" charset="0"/>
              </a:rPr>
              <a:t>公司（以下称“卖方”）和</a:t>
            </a:r>
            <a:r>
              <a:rPr lang="en-US" altLang="zh-CN" sz="2000" dirty="0">
                <a:solidFill>
                  <a:schemeClr val="hlink"/>
                </a:solidFill>
                <a:latin typeface="Times New Roman" panose="02020603050405020304" pitchFamily="18" charset="0"/>
                <a:cs typeface="Times New Roman" panose="02020603050405020304" pitchFamily="18" charset="0"/>
              </a:rPr>
              <a:t>3B</a:t>
            </a:r>
            <a:r>
              <a:rPr lang="zh-CN" altLang="en-US" sz="2000" dirty="0">
                <a:solidFill>
                  <a:schemeClr val="hlink"/>
                </a:solidFill>
                <a:latin typeface="Times New Roman" panose="02020603050405020304" pitchFamily="18" charset="0"/>
                <a:cs typeface="Times New Roman" panose="02020603050405020304" pitchFamily="18" charset="0"/>
              </a:rPr>
              <a:t>公司（以下称“买方”）于</a:t>
            </a:r>
            <a:r>
              <a:rPr lang="en-US" altLang="zh-CN" sz="2000" dirty="0">
                <a:solidFill>
                  <a:schemeClr val="hlink"/>
                </a:solidFill>
                <a:latin typeface="Times New Roman" panose="02020603050405020304" pitchFamily="18" charset="0"/>
                <a:cs typeface="Times New Roman" panose="02020603050405020304" pitchFamily="18" charset="0"/>
              </a:rPr>
              <a:t>2022</a:t>
            </a:r>
            <a:r>
              <a:rPr lang="zh-CN" altLang="en-US" sz="2000" dirty="0">
                <a:solidFill>
                  <a:schemeClr val="hlink"/>
                </a:solidFill>
                <a:latin typeface="Times New Roman" panose="02020603050405020304" pitchFamily="18" charset="0"/>
                <a:cs typeface="Times New Roman" panose="02020603050405020304" pitchFamily="18" charset="0"/>
              </a:rPr>
              <a:t>年</a:t>
            </a:r>
            <a:r>
              <a:rPr lang="en-US" altLang="zh-CN" sz="2000" dirty="0">
                <a:solidFill>
                  <a:schemeClr val="hlink"/>
                </a:solidFill>
                <a:latin typeface="Times New Roman" panose="02020603050405020304" pitchFamily="18" charset="0"/>
                <a:cs typeface="Times New Roman" panose="02020603050405020304" pitchFamily="18" charset="0"/>
              </a:rPr>
              <a:t>12</a:t>
            </a:r>
            <a:r>
              <a:rPr lang="zh-CN" altLang="en-US" sz="2000" dirty="0">
                <a:solidFill>
                  <a:schemeClr val="hlink"/>
                </a:solidFill>
                <a:latin typeface="Times New Roman" panose="02020603050405020304" pitchFamily="18" charset="0"/>
                <a:cs typeface="Times New Roman" panose="02020603050405020304" pitchFamily="18" charset="0"/>
              </a:rPr>
              <a:t>月</a:t>
            </a:r>
            <a:r>
              <a:rPr lang="en-US" altLang="zh-CN" sz="2000" dirty="0">
                <a:solidFill>
                  <a:schemeClr val="hlink"/>
                </a:solidFill>
                <a:latin typeface="Times New Roman" panose="02020603050405020304" pitchFamily="18" charset="0"/>
                <a:cs typeface="Times New Roman" panose="02020603050405020304" pitchFamily="18" charset="0"/>
              </a:rPr>
              <a:t>10</a:t>
            </a:r>
            <a:r>
              <a:rPr lang="zh-CN" altLang="en-US" sz="2000" dirty="0">
                <a:solidFill>
                  <a:schemeClr val="hlink"/>
                </a:solidFill>
                <a:latin typeface="Times New Roman" panose="02020603050405020304" pitchFamily="18" charset="0"/>
                <a:cs typeface="Times New Roman" panose="02020603050405020304" pitchFamily="18" charset="0"/>
              </a:rPr>
              <a:t>日在北京签订。     </a:t>
            </a:r>
            <a:endParaRPr lang="zh-CN" altLang="en-US" sz="2000" dirty="0">
              <a:solidFill>
                <a:schemeClr val="hlink"/>
              </a:solidFill>
              <a:latin typeface="Times New Roman" panose="02020603050405020304" pitchFamily="18" charset="0"/>
              <a:cs typeface="Times New Roman" panose="02020603050405020304" pitchFamily="18" charset="0"/>
            </a:endParaRPr>
          </a:p>
          <a:p>
            <a:pPr algn="l" eaLnBrk="1" hangingPunct="1">
              <a:lnSpc>
                <a:spcPct val="150000"/>
              </a:lnSpc>
              <a:buNone/>
            </a:pPr>
            <a:r>
              <a:rPr lang="zh-CN" altLang="en-US" sz="2000" dirty="0">
                <a:solidFill>
                  <a:srgbClr val="990099"/>
                </a:solidFill>
                <a:latin typeface="Times New Roman" panose="02020603050405020304" pitchFamily="18" charset="0"/>
                <a:cs typeface="Times New Roman" panose="02020603050405020304" pitchFamily="18" charset="0"/>
              </a:rPr>
              <a:t>解析：国际商务合同属于法律性公文，使用古体词可体现其严肃性，也体现法律公文的结构严谨逻辑严密，言简意赅等特征，古体词常由“</a:t>
            </a:r>
            <a:r>
              <a:rPr lang="en-US" altLang="zh-CN" sz="2000" dirty="0">
                <a:solidFill>
                  <a:srgbClr val="990099"/>
                </a:solidFill>
                <a:latin typeface="Times New Roman" panose="02020603050405020304" pitchFamily="18" charset="0"/>
                <a:cs typeface="Times New Roman" panose="02020603050405020304" pitchFamily="18" charset="0"/>
              </a:rPr>
              <a:t>where</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here</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there”</a:t>
            </a:r>
            <a:r>
              <a:rPr lang="zh-CN" altLang="en-US" sz="2000" dirty="0">
                <a:solidFill>
                  <a:srgbClr val="990099"/>
                </a:solidFill>
                <a:latin typeface="Times New Roman" panose="02020603050405020304" pitchFamily="18" charset="0"/>
                <a:cs typeface="Times New Roman" panose="02020603050405020304" pitchFamily="18" charset="0"/>
              </a:rPr>
              <a:t>等副词分别加上“</a:t>
            </a:r>
            <a:r>
              <a:rPr lang="en-US" altLang="zh-CN" sz="2000" dirty="0">
                <a:solidFill>
                  <a:srgbClr val="990099"/>
                </a:solidFill>
                <a:latin typeface="Times New Roman" panose="02020603050405020304" pitchFamily="18" charset="0"/>
                <a:cs typeface="Times New Roman" panose="02020603050405020304" pitchFamily="18" charset="0"/>
              </a:rPr>
              <a:t>after</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by</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in</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of</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on</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to</a:t>
            </a:r>
            <a:r>
              <a:rPr lang="zh-CN" altLang="en-US" sz="2000" dirty="0">
                <a:solidFill>
                  <a:srgbClr val="990099"/>
                </a:solidFill>
                <a:latin typeface="Times New Roman" panose="02020603050405020304" pitchFamily="18" charset="0"/>
                <a:cs typeface="Times New Roman" panose="02020603050405020304" pitchFamily="18" charset="0"/>
              </a:rPr>
              <a:t>，</a:t>
            </a:r>
            <a:r>
              <a:rPr lang="en-US" altLang="zh-CN" sz="2000" dirty="0">
                <a:solidFill>
                  <a:srgbClr val="990099"/>
                </a:solidFill>
                <a:latin typeface="Times New Roman" panose="02020603050405020304" pitchFamily="18" charset="0"/>
                <a:cs typeface="Times New Roman" panose="02020603050405020304" pitchFamily="18" charset="0"/>
              </a:rPr>
              <a:t>under, upon, with”</a:t>
            </a:r>
            <a:r>
              <a:rPr lang="zh-CN" altLang="en-US" sz="2000" dirty="0">
                <a:solidFill>
                  <a:srgbClr val="990099"/>
                </a:solidFill>
                <a:latin typeface="Times New Roman" panose="02020603050405020304" pitchFamily="18" charset="0"/>
                <a:cs typeface="Times New Roman" panose="02020603050405020304" pitchFamily="18" charset="0"/>
              </a:rPr>
              <a:t>等介词构成合成副词，古体词的使用是经贸英语合同的特征之一，译者在翻译时应保持这一文体特征。 </a:t>
            </a:r>
            <a:endParaRPr lang="zh-CN" altLang="en-US" sz="2000" dirty="0">
              <a:solidFill>
                <a:srgbClr val="990099"/>
              </a:solidFill>
              <a:latin typeface="Times New Roman" panose="02020603050405020304" pitchFamily="18" charset="0"/>
              <a:cs typeface="Times New Roman" panose="02020603050405020304" pitchFamily="18" charset="0"/>
            </a:endParaRPr>
          </a:p>
          <a:p>
            <a:pPr algn="l" eaLnBrk="1" hangingPunct="1">
              <a:lnSpc>
                <a:spcPct val="120000"/>
              </a:lnSpc>
              <a:buNone/>
            </a:pPr>
            <a:endParaRPr lang="zh-CN" altLang="en-US"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p:cNvSpPr>
          <p:nvPr>
            <p:ph type="title"/>
          </p:nvPr>
        </p:nvSpPr>
        <p:spPr>
          <a:xfrm>
            <a:off x="1992313" y="188913"/>
            <a:ext cx="7704137" cy="1106487"/>
          </a:xfrm>
        </p:spPr>
        <p:txBody>
          <a:bodyPr vert="horz" wrap="square" lIns="91440" tIns="45720" rIns="91440" bIns="45720" anchor="b" anchorCtr="0"/>
          <a:p>
            <a:pPr eaLnBrk="1" hangingPunct="1"/>
            <a:r>
              <a:rPr lang="en-US" altLang="zh-CN" sz="3700" dirty="0"/>
              <a:t>Definition</a:t>
            </a:r>
            <a:endParaRPr lang="en-US" altLang="zh-CN" sz="3700" dirty="0"/>
          </a:p>
        </p:txBody>
      </p:sp>
      <p:sp>
        <p:nvSpPr>
          <p:cNvPr id="9219" name="Rectangle 3"/>
          <p:cNvSpPr>
            <a:spLocks noGrp="1"/>
          </p:cNvSpPr>
          <p:nvPr>
            <p:ph idx="1"/>
          </p:nvPr>
        </p:nvSpPr>
        <p:spPr>
          <a:xfrm>
            <a:off x="1919605" y="1557655"/>
            <a:ext cx="9500870" cy="2259965"/>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rPr>
              <a:t>A contract is an agreement between civil subjects which establishes, modifies or terminates a civil legal relationship.(The Civil Code of the People’s Republic of China)</a:t>
            </a:r>
            <a:endParaRPr lang="en-US" altLang="zh-CN" sz="2400" dirty="0">
              <a:latin typeface="Times New Roman" panose="02020603050405020304" pitchFamily="18" charset="0"/>
            </a:endParaRPr>
          </a:p>
          <a:p>
            <a:pPr eaLnBrk="1" hangingPunct="1">
              <a:lnSpc>
                <a:spcPct val="130000"/>
              </a:lnSpc>
            </a:pPr>
            <a:r>
              <a:rPr lang="zh-CN" altLang="en-US" sz="2400" dirty="0"/>
              <a:t>合同是民事主体之间设立、变更、终止民事法律关系的协议。</a:t>
            </a:r>
            <a:endParaRPr lang="zh-CN" altLang="en-US" sz="2400" dirty="0"/>
          </a:p>
        </p:txBody>
      </p:sp>
      <p:sp>
        <p:nvSpPr>
          <p:cNvPr id="2" name="文本框 1"/>
          <p:cNvSpPr txBox="1"/>
          <p:nvPr/>
        </p:nvSpPr>
        <p:spPr>
          <a:xfrm>
            <a:off x="2279650" y="4221480"/>
            <a:ext cx="8852535" cy="1170305"/>
          </a:xfrm>
          <a:prstGeom prst="rect">
            <a:avLst/>
          </a:prstGeom>
          <a:noFill/>
        </p:spPr>
        <p:txBody>
          <a:bodyPr wrap="square" rtlCol="0" anchor="t">
            <a:spAutoFit/>
          </a:bodyPr>
          <a:p>
            <a:pPr>
              <a:lnSpc>
                <a:spcPct val="130000"/>
              </a:lnSpc>
            </a:pPr>
            <a:r>
              <a:rPr lang="zh-CN" altLang="en-US" b="0" dirty="0">
                <a:sym typeface="+mn-ea"/>
              </a:rPr>
              <a:t>自然人与法人都是民事主体。</a:t>
            </a:r>
            <a:r>
              <a:rPr lang="zh-CN" altLang="en-US" b="0" dirty="0">
                <a:sym typeface="+mn-ea"/>
                <a:hlinkClick r:id="rId1" tooltip="法人"/>
              </a:rPr>
              <a:t>法人</a:t>
            </a:r>
            <a:r>
              <a:rPr lang="zh-CN" altLang="en-US" b="0" dirty="0">
                <a:sym typeface="+mn-ea"/>
              </a:rPr>
              <a:t>是一种社会组织；自然人是在自然条件下诞生的人</a:t>
            </a:r>
            <a:r>
              <a:rPr lang="zh-CN" altLang="en-US" b="0" dirty="0">
                <a:latin typeface="Times New Roman" panose="02020603050405020304" pitchFamily="18" charset="0"/>
                <a:sym typeface="+mn-ea"/>
              </a:rPr>
              <a:t>，</a:t>
            </a:r>
            <a:r>
              <a:rPr lang="zh-CN" altLang="en-US" b="0" dirty="0">
                <a:sym typeface="+mn-ea"/>
              </a:rPr>
              <a:t>自然人不仅包括公民，还包括外国人和无国籍人。他们都可以成为民事法律关系的主体。</a:t>
            </a:r>
            <a:endParaRPr lang="zh-CN" altLang="en-US" b="0" dirty="0">
              <a:sym typeface="+mn-ea"/>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3"/>
          <p:cNvSpPr>
            <a:spLocks noGrp="1"/>
          </p:cNvSpPr>
          <p:nvPr>
            <p:ph idx="1"/>
          </p:nvPr>
        </p:nvSpPr>
        <p:spPr>
          <a:xfrm>
            <a:off x="1775460" y="1628775"/>
            <a:ext cx="9895840" cy="5111750"/>
          </a:xfrm>
        </p:spPr>
        <p:txBody>
          <a:bodyPr vert="horz" wrap="square" lIns="91440" tIns="45720" rIns="91440" bIns="45720" anchor="t" anchorCtr="0"/>
          <a:p>
            <a:pPr eaLnBrk="1" hangingPunct="1">
              <a:lnSpc>
                <a:spcPct val="150000"/>
              </a:lnSpc>
              <a:buNone/>
            </a:pPr>
            <a:r>
              <a:rPr lang="en-US" altLang="zh-CN" sz="2000" dirty="0">
                <a:latin typeface="Times New Roman" panose="02020603050405020304" pitchFamily="18" charset="0"/>
                <a:cs typeface="Times New Roman" panose="02020603050405020304" pitchFamily="18" charset="0"/>
              </a:rPr>
              <a:t>8. This contract shall be written in English and Chinese languages, with two originals and one copy for each side. This contract shall come into effect from the date it is signed by the representatives of both sides. After the signing of the Contract, all the letters or telex shall become null and void.</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buNone/>
            </a:pPr>
            <a:r>
              <a:rPr lang="zh-CN" altLang="en-US" sz="2000" dirty="0">
                <a:solidFill>
                  <a:schemeClr val="hlink"/>
                </a:solidFill>
                <a:latin typeface="Times New Roman" panose="02020603050405020304" pitchFamily="18" charset="0"/>
                <a:cs typeface="Times New Roman" panose="02020603050405020304" pitchFamily="18" charset="0"/>
              </a:rPr>
              <a:t>译文：本合同以中英文书写，一式两份，双方各执一份。本合同自双方代表签字之日起生效。自本合同签订后，以前有关的信件、电传文件均为无效。</a:t>
            </a:r>
            <a:endParaRPr lang="zh-CN" altLang="en-US" sz="2000" dirty="0">
              <a:solidFill>
                <a:schemeClr val="hlink"/>
              </a:solidFill>
              <a:latin typeface="Times New Roman" panose="02020603050405020304" pitchFamily="18" charset="0"/>
              <a:cs typeface="Times New Roman" panose="02020603050405020304" pitchFamily="18" charset="0"/>
            </a:endParaRPr>
          </a:p>
          <a:p>
            <a:pPr eaLnBrk="1" hangingPunct="1">
              <a:lnSpc>
                <a:spcPct val="150000"/>
              </a:lnSpc>
              <a:buNone/>
            </a:pPr>
            <a:r>
              <a:rPr lang="zh-CN" altLang="en-US" sz="2000" dirty="0">
                <a:solidFill>
                  <a:srgbClr val="990099"/>
                </a:solidFill>
                <a:latin typeface="Times New Roman" panose="02020603050405020304" pitchFamily="18" charset="0"/>
                <a:cs typeface="Times New Roman" panose="02020603050405020304" pitchFamily="18" charset="0"/>
              </a:rPr>
              <a:t>解析：两个同义词“</a:t>
            </a:r>
            <a:r>
              <a:rPr lang="en-US" altLang="zh-CN" sz="2000" dirty="0">
                <a:solidFill>
                  <a:srgbClr val="990099"/>
                </a:solidFill>
                <a:latin typeface="Times New Roman" panose="02020603050405020304" pitchFamily="18" charset="0"/>
                <a:cs typeface="Times New Roman" panose="02020603050405020304" pitchFamily="18" charset="0"/>
              </a:rPr>
              <a:t>null and void”</a:t>
            </a:r>
            <a:r>
              <a:rPr lang="zh-CN" altLang="en-US" sz="2000" dirty="0">
                <a:solidFill>
                  <a:srgbClr val="990099"/>
                </a:solidFill>
                <a:latin typeface="Times New Roman" panose="02020603050405020304" pitchFamily="18" charset="0"/>
                <a:cs typeface="Times New Roman" panose="02020603050405020304" pitchFamily="18" charset="0"/>
              </a:rPr>
              <a:t>被视为一个整体，体现了合同文本的严谨性。</a:t>
            </a:r>
            <a:r>
              <a:rPr lang="zh-CN" altLang="en-US" sz="2000" dirty="0">
                <a:solidFill>
                  <a:srgbClr val="990099"/>
                </a:solidFill>
                <a:latin typeface="Times New Roman" panose="02020603050405020304" pitchFamily="18" charset="0"/>
                <a:cs typeface="Times New Roman" panose="02020603050405020304" pitchFamily="18" charset="0"/>
              </a:rPr>
              <a:t> </a:t>
            </a: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90000"/>
              </a:lnSpc>
            </a:pPr>
            <a:endParaRPr lang="zh-CN" altLang="en-US" sz="20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2"/>
          <p:cNvSpPr>
            <a:spLocks noGrp="1"/>
          </p:cNvSpPr>
          <p:nvPr>
            <p:ph type="title"/>
          </p:nvPr>
        </p:nvSpPr>
        <p:spPr>
          <a:xfrm>
            <a:off x="2351088" y="333375"/>
            <a:ext cx="8208962" cy="1143000"/>
          </a:xfrm>
        </p:spPr>
        <p:txBody>
          <a:bodyPr vert="horz" wrap="square" lIns="91440" tIns="45720" rIns="91440" bIns="45720" anchor="b" anchorCtr="0"/>
          <a:p>
            <a:pPr eaLnBrk="1" hangingPunct="1"/>
            <a:r>
              <a:rPr lang="en-US" altLang="zh-CN" sz="3200" b="1" dirty="0"/>
              <a:t>Task III </a:t>
            </a:r>
            <a:r>
              <a:rPr lang="zh-CN" altLang="en-US" sz="3200" b="1" dirty="0"/>
              <a:t>请将以下英文合同条款翻译成中文，特别注意数字、时间的严谨性和准确性。 </a:t>
            </a:r>
            <a:endParaRPr lang="zh-CN" altLang="en-US" sz="3200" b="1" dirty="0"/>
          </a:p>
        </p:txBody>
      </p:sp>
      <p:sp>
        <p:nvSpPr>
          <p:cNvPr id="69635" name="Rectangle 3"/>
          <p:cNvSpPr>
            <a:spLocks noGrp="1"/>
          </p:cNvSpPr>
          <p:nvPr>
            <p:ph idx="1"/>
          </p:nvPr>
        </p:nvSpPr>
        <p:spPr>
          <a:xfrm>
            <a:off x="1919605" y="1628775"/>
            <a:ext cx="9703435" cy="4632960"/>
          </a:xfrm>
          <a:noFill/>
          <a:extLst>
            <a:ext uri="{909E8E84-426E-40DD-AFC4-6F175D3DCCD1}">
              <a14:hiddenFill xmlns:a14="http://schemas.microsoft.com/office/drawing/2010/main">
                <a:solidFill>
                  <a:schemeClr val="accent2">
                    <a:alpha val="100000"/>
                  </a:schemeClr>
                </a:solidFill>
              </a14:hiddenFill>
            </a:ext>
          </a:extLst>
        </p:spPr>
        <p:txBody>
          <a:bodyPr vert="horz" wrap="square" lIns="91440" tIns="45720" rIns="91440" bIns="45720" anchor="t" anchorCtr="0"/>
          <a:p>
            <a:pPr eaLnBrk="1" hangingPunct="1">
              <a:lnSpc>
                <a:spcPct val="110000"/>
              </a:lnSpc>
            </a:pPr>
            <a:r>
              <a:rPr lang="en-US" altLang="zh-CN" sz="2200" dirty="0">
                <a:latin typeface="Times New Roman" panose="02020603050405020304" pitchFamily="18" charset="0"/>
                <a:cs typeface="Times New Roman" panose="02020603050405020304" pitchFamily="18" charset="0"/>
              </a:rPr>
              <a:t>1. Party A shall deliver the goods to Party B on July 28, </a:t>
            </a:r>
            <a:r>
              <a:rPr lang="en-US" altLang="zh-CN" sz="2200" dirty="0">
                <a:latin typeface="Times New Roman" panose="02020603050405020304" pitchFamily="18" charset="0"/>
                <a:cs typeface="Times New Roman" panose="02020603050405020304" pitchFamily="18" charset="0"/>
              </a:rPr>
              <a:t>2022.</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200" dirty="0">
                <a:latin typeface="Times New Roman" panose="02020603050405020304" pitchFamily="18" charset="0"/>
                <a:cs typeface="Times New Roman" panose="02020603050405020304" pitchFamily="18" charset="0"/>
              </a:rPr>
              <a:t>2. Party A shall deliver the goods to Party B by July 28, </a:t>
            </a:r>
            <a:r>
              <a:rPr lang="en-US" altLang="zh-CN" sz="2200" dirty="0">
                <a:latin typeface="Times New Roman" panose="02020603050405020304" pitchFamily="18" charset="0"/>
                <a:cs typeface="Times New Roman" panose="02020603050405020304" pitchFamily="18" charset="0"/>
                <a:sym typeface="+mn-ea"/>
              </a:rPr>
              <a:t>2022</a:t>
            </a:r>
            <a:r>
              <a:rPr lang="en-US" altLang="zh-CN" sz="2200" dirty="0">
                <a:latin typeface="Times New Roman" panose="02020603050405020304" pitchFamily="18" charset="0"/>
                <a:cs typeface="Times New Roman" panose="02020603050405020304" pitchFamily="18" charset="0"/>
              </a:rPr>
              <a:t>.</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200" dirty="0">
                <a:latin typeface="Times New Roman" panose="02020603050405020304" pitchFamily="18" charset="0"/>
                <a:cs typeface="Times New Roman" panose="02020603050405020304" pitchFamily="18" charset="0"/>
              </a:rPr>
              <a:t>3. Party A shall deliver the goods to Party B before July 29, </a:t>
            </a:r>
            <a:r>
              <a:rPr lang="en-US" altLang="zh-CN" sz="2200" dirty="0">
                <a:latin typeface="Times New Roman" panose="02020603050405020304" pitchFamily="18" charset="0"/>
                <a:cs typeface="Times New Roman" panose="02020603050405020304" pitchFamily="18" charset="0"/>
                <a:sym typeface="+mn-ea"/>
              </a:rPr>
              <a:t>2022</a:t>
            </a:r>
            <a:r>
              <a:rPr lang="en-US" altLang="zh-CN" sz="2200" dirty="0">
                <a:latin typeface="Times New Roman" panose="02020603050405020304" pitchFamily="18" charset="0"/>
                <a:cs typeface="Times New Roman" panose="02020603050405020304" pitchFamily="18" charset="0"/>
              </a:rPr>
              <a:t>.</a:t>
            </a:r>
            <a:endParaRPr lang="en-US" altLang="zh-CN" sz="22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200" dirty="0">
                <a:solidFill>
                  <a:srgbClr val="990099"/>
                </a:solidFill>
                <a:latin typeface="Times New Roman" panose="02020603050405020304" pitchFamily="18" charset="0"/>
                <a:cs typeface="Times New Roman" panose="02020603050405020304" pitchFamily="18" charset="0"/>
              </a:rPr>
              <a:t>译文：</a:t>
            </a:r>
            <a:endParaRPr lang="zh-CN" altLang="en-US" sz="22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en-US" altLang="zh-CN" sz="2200" dirty="0">
                <a:solidFill>
                  <a:srgbClr val="990099"/>
                </a:solidFill>
                <a:latin typeface="Times New Roman" panose="02020603050405020304" pitchFamily="18" charset="0"/>
                <a:cs typeface="Times New Roman" panose="02020603050405020304" pitchFamily="18" charset="0"/>
              </a:rPr>
              <a:t>1. </a:t>
            </a:r>
            <a:r>
              <a:rPr lang="zh-CN" altLang="en-US" sz="2200" dirty="0">
                <a:solidFill>
                  <a:srgbClr val="990099"/>
                </a:solidFill>
                <a:latin typeface="Times New Roman" panose="02020603050405020304" pitchFamily="18" charset="0"/>
                <a:cs typeface="Times New Roman" panose="02020603050405020304" pitchFamily="18" charset="0"/>
              </a:rPr>
              <a:t>甲方应于</a:t>
            </a:r>
            <a:r>
              <a:rPr lang="en-US" altLang="zh-CN" sz="2200" dirty="0">
                <a:solidFill>
                  <a:srgbClr val="990099"/>
                </a:solidFill>
                <a:latin typeface="Times New Roman" panose="02020603050405020304" pitchFamily="18" charset="0"/>
                <a:cs typeface="Times New Roman" panose="02020603050405020304" pitchFamily="18" charset="0"/>
              </a:rPr>
              <a:t>2022</a:t>
            </a:r>
            <a:r>
              <a:rPr lang="zh-CN" altLang="en-US" sz="2200" dirty="0">
                <a:solidFill>
                  <a:srgbClr val="990099"/>
                </a:solidFill>
                <a:latin typeface="Times New Roman" panose="02020603050405020304" pitchFamily="18" charset="0"/>
                <a:cs typeface="Times New Roman" panose="02020603050405020304" pitchFamily="18" charset="0"/>
              </a:rPr>
              <a:t>年</a:t>
            </a:r>
            <a:r>
              <a:rPr lang="en-US" altLang="zh-CN" sz="2200" dirty="0">
                <a:solidFill>
                  <a:srgbClr val="990099"/>
                </a:solidFill>
                <a:latin typeface="Times New Roman" panose="02020603050405020304" pitchFamily="18" charset="0"/>
                <a:cs typeface="Times New Roman" panose="02020603050405020304" pitchFamily="18" charset="0"/>
              </a:rPr>
              <a:t>7</a:t>
            </a:r>
            <a:r>
              <a:rPr lang="zh-CN" altLang="en-US" sz="2200" dirty="0">
                <a:solidFill>
                  <a:srgbClr val="990099"/>
                </a:solidFill>
                <a:latin typeface="Times New Roman" panose="02020603050405020304" pitchFamily="18" charset="0"/>
                <a:cs typeface="Times New Roman" panose="02020603050405020304" pitchFamily="18" charset="0"/>
              </a:rPr>
              <a:t>月</a:t>
            </a:r>
            <a:r>
              <a:rPr lang="en-US" altLang="zh-CN" sz="2200" dirty="0">
                <a:solidFill>
                  <a:srgbClr val="990099"/>
                </a:solidFill>
                <a:latin typeface="Times New Roman" panose="02020603050405020304" pitchFamily="18" charset="0"/>
                <a:cs typeface="Times New Roman" panose="02020603050405020304" pitchFamily="18" charset="0"/>
              </a:rPr>
              <a:t>28</a:t>
            </a:r>
            <a:r>
              <a:rPr lang="zh-CN" altLang="en-US" sz="2200" dirty="0">
                <a:solidFill>
                  <a:srgbClr val="990099"/>
                </a:solidFill>
                <a:latin typeface="Times New Roman" panose="02020603050405020304" pitchFamily="18" charset="0"/>
                <a:cs typeface="Times New Roman" panose="02020603050405020304" pitchFamily="18" charset="0"/>
              </a:rPr>
              <a:t>日将该货物交给乙方。</a:t>
            </a:r>
            <a:endParaRPr lang="zh-CN" altLang="en-US" sz="22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en-US" altLang="zh-CN" sz="2200" dirty="0">
                <a:solidFill>
                  <a:srgbClr val="990099"/>
                </a:solidFill>
                <a:latin typeface="Times New Roman" panose="02020603050405020304" pitchFamily="18" charset="0"/>
                <a:cs typeface="Times New Roman" panose="02020603050405020304" pitchFamily="18" charset="0"/>
              </a:rPr>
              <a:t>2. </a:t>
            </a:r>
            <a:r>
              <a:rPr lang="zh-CN" altLang="en-US" sz="2200" dirty="0">
                <a:solidFill>
                  <a:srgbClr val="990099"/>
                </a:solidFill>
                <a:latin typeface="Times New Roman" panose="02020603050405020304" pitchFamily="18" charset="0"/>
                <a:cs typeface="Times New Roman" panose="02020603050405020304" pitchFamily="18" charset="0"/>
              </a:rPr>
              <a:t>甲方应于</a:t>
            </a:r>
            <a:r>
              <a:rPr lang="en-US" altLang="zh-CN" sz="2200" dirty="0">
                <a:solidFill>
                  <a:srgbClr val="990099"/>
                </a:solidFill>
                <a:latin typeface="Times New Roman" panose="02020603050405020304" pitchFamily="18" charset="0"/>
                <a:cs typeface="Times New Roman" panose="02020603050405020304" pitchFamily="18" charset="0"/>
                <a:sym typeface="+mn-ea"/>
              </a:rPr>
              <a:t>2022</a:t>
            </a:r>
            <a:r>
              <a:rPr lang="zh-CN" altLang="en-US" sz="2200" dirty="0">
                <a:solidFill>
                  <a:srgbClr val="990099"/>
                </a:solidFill>
                <a:latin typeface="Times New Roman" panose="02020603050405020304" pitchFamily="18" charset="0"/>
                <a:cs typeface="Times New Roman" panose="02020603050405020304" pitchFamily="18" charset="0"/>
              </a:rPr>
              <a:t>年</a:t>
            </a:r>
            <a:r>
              <a:rPr lang="en-US" altLang="zh-CN" sz="2200" dirty="0">
                <a:solidFill>
                  <a:srgbClr val="990099"/>
                </a:solidFill>
                <a:latin typeface="Times New Roman" panose="02020603050405020304" pitchFamily="18" charset="0"/>
                <a:cs typeface="Times New Roman" panose="02020603050405020304" pitchFamily="18" charset="0"/>
              </a:rPr>
              <a:t>7</a:t>
            </a:r>
            <a:r>
              <a:rPr lang="zh-CN" altLang="en-US" sz="2200" dirty="0">
                <a:solidFill>
                  <a:srgbClr val="990099"/>
                </a:solidFill>
                <a:latin typeface="Times New Roman" panose="02020603050405020304" pitchFamily="18" charset="0"/>
                <a:cs typeface="Times New Roman" panose="02020603050405020304" pitchFamily="18" charset="0"/>
              </a:rPr>
              <a:t>月</a:t>
            </a:r>
            <a:r>
              <a:rPr lang="en-US" altLang="zh-CN" sz="2200" dirty="0">
                <a:solidFill>
                  <a:srgbClr val="990099"/>
                </a:solidFill>
                <a:latin typeface="Times New Roman" panose="02020603050405020304" pitchFamily="18" charset="0"/>
                <a:cs typeface="Times New Roman" panose="02020603050405020304" pitchFamily="18" charset="0"/>
              </a:rPr>
              <a:t>28</a:t>
            </a:r>
            <a:r>
              <a:rPr lang="zh-CN" altLang="en-US" sz="2200" dirty="0">
                <a:solidFill>
                  <a:srgbClr val="990099"/>
                </a:solidFill>
                <a:latin typeface="Times New Roman" panose="02020603050405020304" pitchFamily="18" charset="0"/>
                <a:cs typeface="Times New Roman" panose="02020603050405020304" pitchFamily="18" charset="0"/>
              </a:rPr>
              <a:t>日（含</a:t>
            </a:r>
            <a:r>
              <a:rPr lang="en-US" altLang="zh-CN" sz="2200" dirty="0">
                <a:solidFill>
                  <a:srgbClr val="990099"/>
                </a:solidFill>
                <a:latin typeface="Times New Roman" panose="02020603050405020304" pitchFamily="18" charset="0"/>
                <a:cs typeface="Times New Roman" panose="02020603050405020304" pitchFamily="18" charset="0"/>
              </a:rPr>
              <a:t>28</a:t>
            </a:r>
            <a:r>
              <a:rPr lang="zh-CN" altLang="en-US" sz="2200" dirty="0">
                <a:solidFill>
                  <a:srgbClr val="990099"/>
                </a:solidFill>
                <a:latin typeface="Times New Roman" panose="02020603050405020304" pitchFamily="18" charset="0"/>
                <a:cs typeface="Times New Roman" panose="02020603050405020304" pitchFamily="18" charset="0"/>
              </a:rPr>
              <a:t>日）前将该货物交给乙方。</a:t>
            </a:r>
            <a:endParaRPr lang="zh-CN" altLang="en-US" sz="22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en-US" altLang="zh-CN" sz="2200" dirty="0">
                <a:solidFill>
                  <a:srgbClr val="990099"/>
                </a:solidFill>
                <a:latin typeface="Times New Roman" panose="02020603050405020304" pitchFamily="18" charset="0"/>
                <a:cs typeface="Times New Roman" panose="02020603050405020304" pitchFamily="18" charset="0"/>
              </a:rPr>
              <a:t>3. </a:t>
            </a:r>
            <a:r>
              <a:rPr lang="zh-CN" altLang="en-US" sz="2200" dirty="0">
                <a:solidFill>
                  <a:srgbClr val="990099"/>
                </a:solidFill>
                <a:latin typeface="Times New Roman" panose="02020603050405020304" pitchFamily="18" charset="0"/>
                <a:cs typeface="Times New Roman" panose="02020603050405020304" pitchFamily="18" charset="0"/>
              </a:rPr>
              <a:t>甲方应于</a:t>
            </a:r>
            <a:r>
              <a:rPr lang="en-US" altLang="zh-CN" sz="2200" dirty="0">
                <a:solidFill>
                  <a:srgbClr val="990099"/>
                </a:solidFill>
                <a:latin typeface="Times New Roman" panose="02020603050405020304" pitchFamily="18" charset="0"/>
                <a:cs typeface="Times New Roman" panose="02020603050405020304" pitchFamily="18" charset="0"/>
              </a:rPr>
              <a:t>2022</a:t>
            </a:r>
            <a:r>
              <a:rPr lang="zh-CN" altLang="en-US" sz="2200" dirty="0">
                <a:solidFill>
                  <a:srgbClr val="990099"/>
                </a:solidFill>
                <a:latin typeface="Times New Roman" panose="02020603050405020304" pitchFamily="18" charset="0"/>
                <a:cs typeface="Times New Roman" panose="02020603050405020304" pitchFamily="18" charset="0"/>
              </a:rPr>
              <a:t>年</a:t>
            </a:r>
            <a:r>
              <a:rPr lang="en-US" altLang="zh-CN" sz="2200" dirty="0">
                <a:solidFill>
                  <a:srgbClr val="990099"/>
                </a:solidFill>
                <a:latin typeface="Times New Roman" panose="02020603050405020304" pitchFamily="18" charset="0"/>
                <a:cs typeface="Times New Roman" panose="02020603050405020304" pitchFamily="18" charset="0"/>
              </a:rPr>
              <a:t>7</a:t>
            </a:r>
            <a:r>
              <a:rPr lang="zh-CN" altLang="en-US" sz="2200" dirty="0">
                <a:solidFill>
                  <a:srgbClr val="990099"/>
                </a:solidFill>
                <a:latin typeface="Times New Roman" panose="02020603050405020304" pitchFamily="18" charset="0"/>
                <a:cs typeface="Times New Roman" panose="02020603050405020304" pitchFamily="18" charset="0"/>
              </a:rPr>
              <a:t>月</a:t>
            </a:r>
            <a:r>
              <a:rPr lang="en-US" altLang="zh-CN" sz="2200" dirty="0">
                <a:solidFill>
                  <a:srgbClr val="990099"/>
                </a:solidFill>
                <a:latin typeface="Times New Roman" panose="02020603050405020304" pitchFamily="18" charset="0"/>
                <a:cs typeface="Times New Roman" panose="02020603050405020304" pitchFamily="18" charset="0"/>
              </a:rPr>
              <a:t>29</a:t>
            </a:r>
            <a:r>
              <a:rPr lang="zh-CN" altLang="en-US" sz="2200" dirty="0">
                <a:solidFill>
                  <a:srgbClr val="990099"/>
                </a:solidFill>
                <a:latin typeface="Times New Roman" panose="02020603050405020304" pitchFamily="18" charset="0"/>
                <a:cs typeface="Times New Roman" panose="02020603050405020304" pitchFamily="18" charset="0"/>
              </a:rPr>
              <a:t>日前将该货物交给乙方。</a:t>
            </a:r>
            <a:endParaRPr lang="zh-CN" altLang="en-US" sz="22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200" dirty="0">
                <a:latin typeface="Times New Roman" panose="02020603050405020304" pitchFamily="18" charset="0"/>
                <a:cs typeface="Times New Roman" panose="02020603050405020304" pitchFamily="18" charset="0"/>
              </a:rPr>
              <a:t>解析：如果是指某一特定日期，则用介词</a:t>
            </a:r>
            <a:r>
              <a:rPr lang="en-US" altLang="zh-CN" sz="2200" dirty="0">
                <a:latin typeface="Times New Roman" panose="02020603050405020304" pitchFamily="18" charset="0"/>
                <a:cs typeface="Times New Roman" panose="02020603050405020304" pitchFamily="18" charset="0"/>
              </a:rPr>
              <a:t>on</a:t>
            </a:r>
            <a:r>
              <a:rPr lang="zh-CN" altLang="en-US" sz="2200" dirty="0">
                <a:latin typeface="Times New Roman" panose="02020603050405020304" pitchFamily="18" charset="0"/>
                <a:cs typeface="Times New Roman" panose="02020603050405020304" pitchFamily="18" charset="0"/>
              </a:rPr>
              <a:t>。如果是以终止时间为对象，表示“在某年某月某日之前”，则用</a:t>
            </a:r>
            <a:r>
              <a:rPr lang="en-US" altLang="zh-CN" sz="2200" dirty="0">
                <a:latin typeface="Times New Roman" panose="02020603050405020304" pitchFamily="18" charset="0"/>
                <a:cs typeface="Times New Roman" panose="02020603050405020304" pitchFamily="18" charset="0"/>
              </a:rPr>
              <a:t>by</a:t>
            </a:r>
            <a:r>
              <a:rPr lang="zh-CN" altLang="en-US" sz="2200" dirty="0">
                <a:latin typeface="Times New Roman" panose="02020603050405020304" pitchFamily="18" charset="0"/>
                <a:cs typeface="Times New Roman" panose="02020603050405020304" pitchFamily="18" charset="0"/>
              </a:rPr>
              <a:t>或</a:t>
            </a:r>
            <a:r>
              <a:rPr lang="en-US" altLang="zh-CN" sz="2200" dirty="0">
                <a:latin typeface="Times New Roman" panose="02020603050405020304" pitchFamily="18" charset="0"/>
                <a:cs typeface="Times New Roman" panose="02020603050405020304" pitchFamily="18" charset="0"/>
              </a:rPr>
              <a:t>before</a:t>
            </a:r>
            <a:r>
              <a:rPr lang="zh-CN" altLang="en-US" sz="2200" dirty="0">
                <a:latin typeface="Times New Roman" panose="02020603050405020304" pitchFamily="18" charset="0"/>
                <a:cs typeface="Times New Roman" panose="02020603050405020304" pitchFamily="18" charset="0"/>
              </a:rPr>
              <a:t>。需要注意的是：用</a:t>
            </a:r>
            <a:r>
              <a:rPr lang="en-US" altLang="zh-CN" sz="2200" dirty="0">
                <a:latin typeface="Times New Roman" panose="02020603050405020304" pitchFamily="18" charset="0"/>
                <a:cs typeface="Times New Roman" panose="02020603050405020304" pitchFamily="18" charset="0"/>
              </a:rPr>
              <a:t>by</a:t>
            </a:r>
            <a:r>
              <a:rPr lang="zh-CN" altLang="en-US" sz="2200" dirty="0">
                <a:latin typeface="Times New Roman" panose="02020603050405020304" pitchFamily="18" charset="0"/>
                <a:cs typeface="Times New Roman" panose="02020603050405020304" pitchFamily="18" charset="0"/>
              </a:rPr>
              <a:t>时，包括所写日期，用</a:t>
            </a:r>
            <a:r>
              <a:rPr lang="en-US" altLang="zh-CN" sz="2200" dirty="0">
                <a:latin typeface="Times New Roman" panose="02020603050405020304" pitchFamily="18" charset="0"/>
                <a:cs typeface="Times New Roman" panose="02020603050405020304" pitchFamily="18" charset="0"/>
              </a:rPr>
              <a:t>before</a:t>
            </a:r>
            <a:r>
              <a:rPr lang="zh-CN" altLang="en-US" sz="2200" dirty="0">
                <a:latin typeface="Times New Roman" panose="02020603050405020304" pitchFamily="18" charset="0"/>
                <a:cs typeface="Times New Roman" panose="02020603050405020304" pitchFamily="18" charset="0"/>
              </a:rPr>
              <a:t>时是指所写日期的前一天，所以</a:t>
            </a:r>
            <a:r>
              <a:rPr lang="en-US" altLang="zh-CN" sz="2200" dirty="0">
                <a:latin typeface="Times New Roman" panose="02020603050405020304" pitchFamily="18" charset="0"/>
                <a:cs typeface="Times New Roman" panose="02020603050405020304" pitchFamily="18" charset="0"/>
              </a:rPr>
              <a:t>before July 29, 2022</a:t>
            </a:r>
            <a:r>
              <a:rPr lang="zh-CN" altLang="en-US" sz="2200" dirty="0">
                <a:latin typeface="Times New Roman" panose="02020603050405020304" pitchFamily="18" charset="0"/>
                <a:cs typeface="Times New Roman" panose="02020603050405020304" pitchFamily="18" charset="0"/>
              </a:rPr>
              <a:t>前应翻译为</a:t>
            </a:r>
            <a:r>
              <a:rPr lang="en-US" altLang="zh-CN" sz="2200" dirty="0">
                <a:latin typeface="Times New Roman" panose="02020603050405020304" pitchFamily="18" charset="0"/>
                <a:cs typeface="Times New Roman" panose="02020603050405020304" pitchFamily="18" charset="0"/>
                <a:sym typeface="+mn-ea"/>
              </a:rPr>
              <a:t>2022</a:t>
            </a:r>
            <a:r>
              <a:rPr lang="zh-CN" altLang="en-US" sz="2200" dirty="0">
                <a:latin typeface="Times New Roman" panose="02020603050405020304" pitchFamily="18" charset="0"/>
                <a:cs typeface="Times New Roman" panose="02020603050405020304" pitchFamily="18" charset="0"/>
              </a:rPr>
              <a:t>年</a:t>
            </a:r>
            <a:r>
              <a:rPr lang="en-US" altLang="zh-CN" sz="2200" dirty="0">
                <a:latin typeface="Times New Roman" panose="02020603050405020304" pitchFamily="18" charset="0"/>
                <a:cs typeface="Times New Roman" panose="02020603050405020304" pitchFamily="18" charset="0"/>
              </a:rPr>
              <a:t>7</a:t>
            </a:r>
            <a:r>
              <a:rPr lang="zh-CN" altLang="en-US" sz="2200" dirty="0">
                <a:latin typeface="Times New Roman" panose="02020603050405020304" pitchFamily="18" charset="0"/>
                <a:cs typeface="Times New Roman" panose="02020603050405020304" pitchFamily="18" charset="0"/>
              </a:rPr>
              <a:t>月</a:t>
            </a:r>
            <a:r>
              <a:rPr lang="en-US" altLang="zh-CN" sz="2200" dirty="0">
                <a:latin typeface="Times New Roman" panose="02020603050405020304" pitchFamily="18" charset="0"/>
                <a:cs typeface="Times New Roman" panose="02020603050405020304" pitchFamily="18" charset="0"/>
              </a:rPr>
              <a:t>28</a:t>
            </a:r>
            <a:r>
              <a:rPr lang="zh-CN" altLang="en-US" sz="2200" dirty="0">
                <a:latin typeface="Times New Roman" panose="02020603050405020304" pitchFamily="18" charset="0"/>
                <a:cs typeface="Times New Roman" panose="02020603050405020304" pitchFamily="18" charset="0"/>
              </a:rPr>
              <a:t>日。</a:t>
            </a:r>
            <a:endParaRPr lang="zh-CN" altLang="en-US" sz="22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3"/>
          <p:cNvSpPr>
            <a:spLocks noGrp="1"/>
          </p:cNvSpPr>
          <p:nvPr>
            <p:ph idx="1"/>
          </p:nvPr>
        </p:nvSpPr>
        <p:spPr>
          <a:xfrm>
            <a:off x="1739900" y="1619250"/>
            <a:ext cx="9728835" cy="4114800"/>
          </a:xfrm>
        </p:spPr>
        <p:txBody>
          <a:bodyPr vert="horz" wrap="square" lIns="91440" tIns="45720" rIns="91440" bIns="45720" anchor="t" anchorCtr="0"/>
          <a:p>
            <a:pPr algn="just" eaLnBrk="1" hangingPunct="1">
              <a:lnSpc>
                <a:spcPct val="110000"/>
              </a:lnSpc>
            </a:pPr>
            <a:r>
              <a:rPr lang="en-US" altLang="zh-CN" sz="2400" dirty="0">
                <a:latin typeface="Times New Roman" panose="02020603050405020304" pitchFamily="18" charset="0"/>
                <a:cs typeface="Times New Roman" panose="02020603050405020304" pitchFamily="18" charset="0"/>
              </a:rPr>
              <a:t>4. Shipment: To be shipped on or before Feb. 28</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2022.</a:t>
            </a:r>
            <a:endParaRPr lang="en-US" altLang="zh-CN" sz="2400" dirty="0">
              <a:latin typeface="Times New Roman" panose="02020603050405020304" pitchFamily="18" charset="0"/>
              <a:cs typeface="Times New Roman" panose="02020603050405020304" pitchFamily="18" charset="0"/>
            </a:endParaRPr>
          </a:p>
          <a:p>
            <a:pPr algn="just" eaLnBrk="1" hangingPunct="1">
              <a:lnSpc>
                <a:spcPct val="110000"/>
              </a:lnSpc>
            </a:pPr>
            <a:endParaRPr lang="zh-CN" altLang="en-US" sz="2400" dirty="0">
              <a:solidFill>
                <a:srgbClr val="990099"/>
              </a:solidFill>
              <a:latin typeface="Times New Roman" panose="02020603050405020304" pitchFamily="18" charset="0"/>
              <a:cs typeface="Times New Roman" panose="02020603050405020304" pitchFamily="18" charset="0"/>
            </a:endParaRPr>
          </a:p>
          <a:p>
            <a:pPr algn="just" eaLnBrk="1" hangingPunct="1">
              <a:lnSpc>
                <a:spcPct val="110000"/>
              </a:lnSpc>
            </a:pPr>
            <a:r>
              <a:rPr lang="zh-CN" altLang="en-US" sz="2400" dirty="0">
                <a:solidFill>
                  <a:srgbClr val="990099"/>
                </a:solidFill>
                <a:latin typeface="Times New Roman" panose="02020603050405020304" pitchFamily="18" charset="0"/>
                <a:cs typeface="Times New Roman" panose="02020603050405020304" pitchFamily="18" charset="0"/>
              </a:rPr>
              <a:t>普通译法：装船： </a:t>
            </a:r>
            <a:r>
              <a:rPr lang="en-US" altLang="zh-CN" sz="2400" dirty="0">
                <a:solidFill>
                  <a:srgbClr val="990099"/>
                </a:solidFill>
                <a:latin typeface="Times New Roman" panose="02020603050405020304" pitchFamily="18" charset="0"/>
                <a:cs typeface="Times New Roman" panose="02020603050405020304" pitchFamily="18" charset="0"/>
              </a:rPr>
              <a:t>2022</a:t>
            </a:r>
            <a:r>
              <a:rPr lang="zh-CN" altLang="en-US" sz="2400" dirty="0">
                <a:solidFill>
                  <a:srgbClr val="990099"/>
                </a:solidFill>
                <a:latin typeface="Times New Roman" panose="02020603050405020304" pitchFamily="18" charset="0"/>
                <a:cs typeface="Times New Roman" panose="02020603050405020304" pitchFamily="18" charset="0"/>
              </a:rPr>
              <a:t>年</a:t>
            </a:r>
            <a:r>
              <a:rPr lang="en-US" altLang="zh-CN" sz="2400" dirty="0">
                <a:solidFill>
                  <a:srgbClr val="990099"/>
                </a:solidFill>
                <a:latin typeface="Times New Roman" panose="02020603050405020304" pitchFamily="18" charset="0"/>
                <a:cs typeface="Times New Roman" panose="02020603050405020304" pitchFamily="18" charset="0"/>
              </a:rPr>
              <a:t>2</a:t>
            </a:r>
            <a:r>
              <a:rPr lang="zh-CN" altLang="en-US" sz="2400" dirty="0">
                <a:solidFill>
                  <a:srgbClr val="990099"/>
                </a:solidFill>
                <a:latin typeface="Times New Roman" panose="02020603050405020304" pitchFamily="18" charset="0"/>
                <a:cs typeface="Times New Roman" panose="02020603050405020304" pitchFamily="18" charset="0"/>
              </a:rPr>
              <a:t>月</a:t>
            </a:r>
            <a:r>
              <a:rPr lang="en-US" altLang="zh-CN" sz="2400" dirty="0">
                <a:solidFill>
                  <a:srgbClr val="990099"/>
                </a:solidFill>
                <a:latin typeface="Times New Roman" panose="02020603050405020304" pitchFamily="18" charset="0"/>
                <a:cs typeface="Times New Roman" panose="02020603050405020304" pitchFamily="18" charset="0"/>
              </a:rPr>
              <a:t>28</a:t>
            </a:r>
            <a:r>
              <a:rPr lang="zh-CN" altLang="en-US" sz="2400" dirty="0">
                <a:solidFill>
                  <a:srgbClr val="990099"/>
                </a:solidFill>
                <a:latin typeface="Times New Roman" panose="02020603050405020304" pitchFamily="18" charset="0"/>
                <a:cs typeface="Times New Roman" panose="02020603050405020304" pitchFamily="18" charset="0"/>
              </a:rPr>
              <a:t>日前装船。</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990099"/>
                </a:solidFill>
                <a:latin typeface="Times New Roman" panose="02020603050405020304" pitchFamily="18" charset="0"/>
                <a:cs typeface="Times New Roman" panose="02020603050405020304" pitchFamily="18" charset="0"/>
              </a:rPr>
              <a:t>专业译法：装船： </a:t>
            </a:r>
            <a:r>
              <a:rPr lang="en-US" altLang="zh-CN" sz="2400" dirty="0">
                <a:solidFill>
                  <a:srgbClr val="990099"/>
                </a:solidFill>
                <a:latin typeface="Times New Roman" panose="02020603050405020304" pitchFamily="18" charset="0"/>
                <a:cs typeface="Times New Roman" panose="02020603050405020304" pitchFamily="18" charset="0"/>
              </a:rPr>
              <a:t>2022</a:t>
            </a:r>
            <a:r>
              <a:rPr lang="zh-CN" altLang="en-US" sz="2400" dirty="0">
                <a:solidFill>
                  <a:srgbClr val="990099"/>
                </a:solidFill>
                <a:latin typeface="Times New Roman" panose="02020603050405020304" pitchFamily="18" charset="0"/>
                <a:cs typeface="Times New Roman" panose="02020603050405020304" pitchFamily="18" charset="0"/>
              </a:rPr>
              <a:t>年</a:t>
            </a:r>
            <a:r>
              <a:rPr lang="en-US" altLang="zh-CN" sz="2400" dirty="0">
                <a:solidFill>
                  <a:srgbClr val="990099"/>
                </a:solidFill>
                <a:latin typeface="Times New Roman" panose="02020603050405020304" pitchFamily="18" charset="0"/>
                <a:cs typeface="Times New Roman" panose="02020603050405020304" pitchFamily="18" charset="0"/>
              </a:rPr>
              <a:t>2</a:t>
            </a:r>
            <a:r>
              <a:rPr lang="zh-CN" altLang="en-US" sz="2400" dirty="0">
                <a:solidFill>
                  <a:srgbClr val="990099"/>
                </a:solidFill>
                <a:latin typeface="Times New Roman" panose="02020603050405020304" pitchFamily="18" charset="0"/>
                <a:cs typeface="Times New Roman" panose="02020603050405020304" pitchFamily="18" charset="0"/>
              </a:rPr>
              <a:t>月</a:t>
            </a:r>
            <a:r>
              <a:rPr lang="en-US" altLang="zh-CN" sz="2400" dirty="0">
                <a:solidFill>
                  <a:srgbClr val="990099"/>
                </a:solidFill>
                <a:latin typeface="Times New Roman" panose="02020603050405020304" pitchFamily="18" charset="0"/>
                <a:cs typeface="Times New Roman" panose="02020603050405020304" pitchFamily="18" charset="0"/>
              </a:rPr>
              <a:t>28</a:t>
            </a:r>
            <a:r>
              <a:rPr lang="zh-CN" altLang="en-US" sz="2400" dirty="0">
                <a:solidFill>
                  <a:srgbClr val="990099"/>
                </a:solidFill>
                <a:latin typeface="Times New Roman" panose="02020603050405020304" pitchFamily="18" charset="0"/>
                <a:cs typeface="Times New Roman" panose="02020603050405020304" pitchFamily="18" charset="0"/>
              </a:rPr>
              <a:t>日前（含</a:t>
            </a:r>
            <a:r>
              <a:rPr lang="en-US" altLang="zh-CN" sz="2400" dirty="0">
                <a:solidFill>
                  <a:srgbClr val="990099"/>
                </a:solidFill>
                <a:latin typeface="Times New Roman" panose="02020603050405020304" pitchFamily="18" charset="0"/>
                <a:cs typeface="Times New Roman" panose="02020603050405020304" pitchFamily="18" charset="0"/>
              </a:rPr>
              <a:t>28</a:t>
            </a:r>
            <a:r>
              <a:rPr lang="zh-CN" altLang="en-US" sz="2400" dirty="0">
                <a:solidFill>
                  <a:srgbClr val="990099"/>
                </a:solidFill>
                <a:latin typeface="Times New Roman" panose="02020603050405020304" pitchFamily="18" charset="0"/>
                <a:cs typeface="Times New Roman" panose="02020603050405020304" pitchFamily="18" charset="0"/>
              </a:rPr>
              <a:t>日）装船。</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chemeClr val="tx2"/>
                </a:solidFill>
                <a:latin typeface="Times New Roman" panose="02020603050405020304" pitchFamily="18" charset="0"/>
                <a:cs typeface="Times New Roman" panose="02020603050405020304" pitchFamily="18" charset="0"/>
              </a:rPr>
              <a:t>解析：这是有关装船的条款，因对装船时间的理解不一，往会使交货延误，因此当事人对合同中装船的时间特别重视，句中使用并列介词。</a:t>
            </a:r>
            <a:r>
              <a:rPr lang="en-US" altLang="zh-CN" sz="2400" dirty="0">
                <a:solidFill>
                  <a:schemeClr val="tx2"/>
                </a:solidFill>
                <a:latin typeface="Times New Roman" panose="02020603050405020304" pitchFamily="18" charset="0"/>
                <a:cs typeface="Times New Roman" panose="02020603050405020304" pitchFamily="18" charset="0"/>
              </a:rPr>
              <a:t>On or before</a:t>
            </a:r>
            <a:r>
              <a:rPr lang="zh-CN" altLang="en-US" sz="2400" dirty="0">
                <a:solidFill>
                  <a:schemeClr val="tx2"/>
                </a:solidFill>
                <a:latin typeface="Times New Roman" panose="02020603050405020304" pitchFamily="18" charset="0"/>
                <a:cs typeface="Times New Roman" panose="02020603050405020304" pitchFamily="18" charset="0"/>
              </a:rPr>
              <a:t>对装船时间作出明确误的规定。普通译法对时间的规定不够严密，会导致合同一方的曲解。</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3"/>
          <p:cNvSpPr>
            <a:spLocks noGrp="1"/>
          </p:cNvSpPr>
          <p:nvPr>
            <p:ph idx="1"/>
          </p:nvPr>
        </p:nvSpPr>
        <p:spPr>
          <a:xfrm>
            <a:off x="1775460" y="1628775"/>
            <a:ext cx="9939655" cy="5257800"/>
          </a:xfrm>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5. The balance shall be settled upon the arrival of the goods at the port of destination.</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990099"/>
                </a:solidFill>
                <a:latin typeface="Times New Roman" panose="02020603050405020304" pitchFamily="18" charset="0"/>
                <a:cs typeface="Times New Roman" panose="02020603050405020304" pitchFamily="18" charset="0"/>
              </a:rPr>
              <a:t>普通译法：余款在货物到达目的港后结算。</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rgbClr val="990099"/>
                </a:solidFill>
                <a:latin typeface="Times New Roman" panose="02020603050405020304" pitchFamily="18" charset="0"/>
                <a:cs typeface="Times New Roman" panose="02020603050405020304" pitchFamily="18" charset="0"/>
              </a:rPr>
              <a:t>专业译法：余款应在货物到达目的港后即行支付。</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solidFill>
                  <a:schemeClr val="tx2"/>
                </a:solidFill>
                <a:latin typeface="Times New Roman" panose="02020603050405020304" pitchFamily="18" charset="0"/>
                <a:cs typeface="Times New Roman" panose="02020603050405020304" pitchFamily="18" charset="0"/>
              </a:rPr>
              <a:t>解析：本句的普通译法没有体现合同翻译的严谨性和准确性，此处</a:t>
            </a:r>
            <a:r>
              <a:rPr lang="en-US" altLang="zh-CN" sz="2400" dirty="0">
                <a:solidFill>
                  <a:schemeClr val="tx2"/>
                </a:solidFill>
                <a:latin typeface="Times New Roman" panose="02020603050405020304" pitchFamily="18" charset="0"/>
                <a:cs typeface="Times New Roman" panose="02020603050405020304" pitchFamily="18" charset="0"/>
              </a:rPr>
              <a:t>upon</a:t>
            </a:r>
            <a:r>
              <a:rPr lang="zh-CN" altLang="en-US" sz="2400" dirty="0">
                <a:solidFill>
                  <a:schemeClr val="tx2"/>
                </a:solidFill>
                <a:latin typeface="Times New Roman" panose="02020603050405020304" pitchFamily="18" charset="0"/>
                <a:cs typeface="Times New Roman" panose="02020603050405020304" pitchFamily="18" charset="0"/>
              </a:rPr>
              <a:t>一词含有“后一个动作将在前一个动作之后随即或马上发生之意”，但译文却没有表达出这一层含义，因此，从合同翻译的角度而言，该译文存在漏洞，容易被不法商人所利用。而本句的专业译法则使用了确切的时间词，使译文文义填密，滴水不漏。</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3"/>
          <p:cNvSpPr>
            <a:spLocks noGrp="1"/>
          </p:cNvSpPr>
          <p:nvPr>
            <p:ph idx="1"/>
          </p:nvPr>
        </p:nvSpPr>
        <p:spPr>
          <a:xfrm>
            <a:off x="1737995" y="1546225"/>
            <a:ext cx="9914255" cy="4619625"/>
          </a:xfrm>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6. Total value: US$ 5,200,000.00(Say: US Dollars Five Million Two Hundred Thousand only)</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990099"/>
                </a:solidFill>
                <a:latin typeface="Times New Roman" panose="02020603050405020304" pitchFamily="18" charset="0"/>
                <a:cs typeface="Times New Roman" panose="02020603050405020304" pitchFamily="18" charset="0"/>
              </a:rPr>
              <a:t>普通译法：总价：</a:t>
            </a:r>
            <a:r>
              <a:rPr lang="en-US" altLang="zh-CN" sz="2400" dirty="0">
                <a:solidFill>
                  <a:srgbClr val="990099"/>
                </a:solidFill>
                <a:latin typeface="Times New Roman" panose="02020603050405020304" pitchFamily="18" charset="0"/>
                <a:cs typeface="Times New Roman" panose="02020603050405020304" pitchFamily="18" charset="0"/>
              </a:rPr>
              <a:t>5,200,000</a:t>
            </a:r>
            <a:r>
              <a:rPr lang="zh-CN" altLang="en-US" sz="2400" dirty="0">
                <a:solidFill>
                  <a:srgbClr val="990099"/>
                </a:solidFill>
                <a:latin typeface="Times New Roman" panose="02020603050405020304" pitchFamily="18" charset="0"/>
                <a:cs typeface="Times New Roman" panose="02020603050405020304" pitchFamily="18" charset="0"/>
              </a:rPr>
              <a:t>美元。</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rgbClr val="990099"/>
                </a:solidFill>
                <a:latin typeface="Times New Roman" panose="02020603050405020304" pitchFamily="18" charset="0"/>
                <a:cs typeface="Times New Roman" panose="02020603050405020304" pitchFamily="18" charset="0"/>
              </a:rPr>
              <a:t>专业译法：总价：</a:t>
            </a:r>
            <a:r>
              <a:rPr lang="en-US" altLang="zh-CN" sz="2400" dirty="0">
                <a:solidFill>
                  <a:srgbClr val="990099"/>
                </a:solidFill>
                <a:latin typeface="Times New Roman" panose="02020603050405020304" pitchFamily="18" charset="0"/>
                <a:cs typeface="Times New Roman" panose="02020603050405020304" pitchFamily="18" charset="0"/>
              </a:rPr>
              <a:t>5,200,000.00</a:t>
            </a:r>
            <a:r>
              <a:rPr lang="zh-CN" altLang="en-US" sz="2400" dirty="0">
                <a:solidFill>
                  <a:srgbClr val="990099"/>
                </a:solidFill>
                <a:latin typeface="Times New Roman" panose="02020603050405020304" pitchFamily="18" charset="0"/>
                <a:cs typeface="Times New Roman" panose="02020603050405020304" pitchFamily="18" charset="0"/>
              </a:rPr>
              <a:t>美元（大写：伍佰贰拾万美元整</a:t>
            </a:r>
            <a:r>
              <a:rPr lang="en-US" altLang="zh-CN" sz="2400" dirty="0">
                <a:solidFill>
                  <a:srgbClr val="990099"/>
                </a:solidFill>
                <a:latin typeface="Times New Roman" panose="02020603050405020304" pitchFamily="18" charset="0"/>
                <a:cs typeface="Times New Roman" panose="02020603050405020304" pitchFamily="18" charset="0"/>
              </a:rPr>
              <a:t>)</a:t>
            </a:r>
            <a:endParaRPr lang="en-US" altLang="zh-CN"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solidFill>
                <a:schemeClr val="tx2"/>
              </a:solidFill>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solidFill>
                  <a:schemeClr val="tx2"/>
                </a:solidFill>
                <a:latin typeface="Times New Roman" panose="02020603050405020304" pitchFamily="18" charset="0"/>
                <a:cs typeface="Times New Roman" panose="02020603050405020304" pitchFamily="18" charset="0"/>
              </a:rPr>
              <a:t>解析：以上两种译文意思完全一样，但在普通译法中省去了括号中的大写部分，存在着严重的隐患，如果合同一方任意改动数字，则会导致严重后果。而专业译法则体现了合同操作的专业性，使合同措词更为严密、无懈可击。</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3"/>
          <p:cNvSpPr>
            <a:spLocks noGrp="1"/>
          </p:cNvSpPr>
          <p:nvPr>
            <p:ph idx="1"/>
          </p:nvPr>
        </p:nvSpPr>
        <p:spPr>
          <a:xfrm>
            <a:off x="1703705" y="1628775"/>
            <a:ext cx="9900285" cy="4114800"/>
          </a:xfrm>
        </p:spPr>
        <p:txBody>
          <a:bodyPr vert="horz" wrap="square" lIns="91440" tIns="45720" rIns="91440" bIns="45720" anchor="t" anchorCtr="0"/>
          <a:p>
            <a:pPr algn="just" eaLnBrk="1" hangingPunct="1">
              <a:lnSpc>
                <a:spcPct val="120000"/>
              </a:lnSpc>
            </a:pPr>
            <a:r>
              <a:rPr lang="en-US" altLang="zh-CN" sz="2000" dirty="0">
                <a:latin typeface="Times New Roman" panose="02020603050405020304" pitchFamily="18" charset="0"/>
                <a:cs typeface="Times New Roman" panose="02020603050405020304" pitchFamily="18" charset="0"/>
              </a:rPr>
              <a:t>7. The registered capital of the Joint Venture Company shall be ________ (SAY:______ U.S. Dollars) of which Party A and Party B shall each invest fifty percent (50%), that is ________ (SAY:______ U.S. Dollars). The Parties shall share the profits, losses and risks in proportion to their investment contributed.</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120000"/>
              </a:lnSpc>
            </a:pPr>
            <a:endParaRPr lang="zh-CN" altLang="en-US" sz="2000" dirty="0">
              <a:solidFill>
                <a:srgbClr val="990099"/>
              </a:solidFill>
              <a:latin typeface="Times New Roman" panose="02020603050405020304" pitchFamily="18" charset="0"/>
              <a:cs typeface="Times New Roman" panose="02020603050405020304" pitchFamily="18" charset="0"/>
            </a:endParaRPr>
          </a:p>
          <a:p>
            <a:pPr algn="just" eaLnBrk="1" hangingPunct="1">
              <a:lnSpc>
                <a:spcPct val="120000"/>
              </a:lnSpc>
            </a:pPr>
            <a:r>
              <a:rPr lang="zh-CN" altLang="en-US" sz="2000" dirty="0">
                <a:solidFill>
                  <a:srgbClr val="990099"/>
                </a:solidFill>
                <a:latin typeface="Times New Roman" panose="02020603050405020304" pitchFamily="18" charset="0"/>
                <a:cs typeface="Times New Roman" panose="02020603050405020304" pitchFamily="18" charset="0"/>
              </a:rPr>
              <a:t>译文：合资公司的注册资本为</a:t>
            </a:r>
            <a:r>
              <a:rPr lang="en-US" altLang="zh-CN" sz="2000" dirty="0">
                <a:solidFill>
                  <a:srgbClr val="990099"/>
                </a:solidFill>
                <a:latin typeface="Times New Roman" panose="02020603050405020304" pitchFamily="18" charset="0"/>
                <a:cs typeface="Times New Roman" panose="02020603050405020304" pitchFamily="18" charset="0"/>
              </a:rPr>
              <a:t>________</a:t>
            </a:r>
            <a:r>
              <a:rPr lang="zh-CN" altLang="en-US" sz="2000" dirty="0">
                <a:solidFill>
                  <a:srgbClr val="990099"/>
                </a:solidFill>
                <a:latin typeface="Times New Roman" panose="02020603050405020304" pitchFamily="18" charset="0"/>
                <a:cs typeface="Times New Roman" panose="02020603050405020304" pitchFamily="18" charset="0"/>
              </a:rPr>
              <a:t>（大写：</a:t>
            </a:r>
            <a:r>
              <a:rPr lang="en-US" altLang="zh-CN" sz="2000" dirty="0">
                <a:solidFill>
                  <a:srgbClr val="990099"/>
                </a:solidFill>
                <a:latin typeface="Times New Roman" panose="02020603050405020304" pitchFamily="18" charset="0"/>
                <a:cs typeface="Times New Roman" panose="02020603050405020304" pitchFamily="18" charset="0"/>
              </a:rPr>
              <a:t>________</a:t>
            </a:r>
            <a:r>
              <a:rPr lang="zh-CN" altLang="en-US" sz="2000" dirty="0">
                <a:solidFill>
                  <a:srgbClr val="990099"/>
                </a:solidFill>
                <a:latin typeface="Times New Roman" panose="02020603050405020304" pitchFamily="18" charset="0"/>
                <a:cs typeface="Times New Roman" panose="02020603050405020304" pitchFamily="18" charset="0"/>
              </a:rPr>
              <a:t>美元），甲方和乙方各出资百分之五十（</a:t>
            </a:r>
            <a:r>
              <a:rPr lang="en-US" altLang="zh-CN" sz="2000" dirty="0">
                <a:solidFill>
                  <a:srgbClr val="990099"/>
                </a:solidFill>
                <a:latin typeface="Times New Roman" panose="02020603050405020304" pitchFamily="18" charset="0"/>
                <a:cs typeface="Times New Roman" panose="02020603050405020304" pitchFamily="18" charset="0"/>
              </a:rPr>
              <a:t>50%</a:t>
            </a:r>
            <a:r>
              <a:rPr lang="zh-CN" altLang="en-US" sz="2000" dirty="0">
                <a:solidFill>
                  <a:srgbClr val="990099"/>
                </a:solidFill>
                <a:latin typeface="Times New Roman" panose="02020603050405020304" pitchFamily="18" charset="0"/>
                <a:cs typeface="Times New Roman" panose="02020603050405020304" pitchFamily="18" charset="0"/>
              </a:rPr>
              <a:t>），计</a:t>
            </a:r>
            <a:r>
              <a:rPr lang="en-US" altLang="zh-CN" sz="2000" dirty="0">
                <a:solidFill>
                  <a:srgbClr val="990099"/>
                </a:solidFill>
                <a:latin typeface="Times New Roman" panose="02020603050405020304" pitchFamily="18" charset="0"/>
                <a:cs typeface="Times New Roman" panose="02020603050405020304" pitchFamily="18" charset="0"/>
              </a:rPr>
              <a:t>________</a:t>
            </a:r>
            <a:r>
              <a:rPr lang="zh-CN" altLang="en-US" sz="2000" dirty="0">
                <a:solidFill>
                  <a:srgbClr val="990099"/>
                </a:solidFill>
                <a:latin typeface="Times New Roman" panose="02020603050405020304" pitchFamily="18" charset="0"/>
                <a:cs typeface="Times New Roman" panose="02020603050405020304" pitchFamily="18" charset="0"/>
              </a:rPr>
              <a:t>（大写：</a:t>
            </a:r>
            <a:r>
              <a:rPr lang="en-US" altLang="zh-CN" sz="2000" dirty="0">
                <a:solidFill>
                  <a:srgbClr val="990099"/>
                </a:solidFill>
                <a:latin typeface="Times New Roman" panose="02020603050405020304" pitchFamily="18" charset="0"/>
                <a:cs typeface="Times New Roman" panose="02020603050405020304" pitchFamily="18" charset="0"/>
              </a:rPr>
              <a:t>________</a:t>
            </a:r>
            <a:r>
              <a:rPr lang="zh-CN" altLang="en-US" sz="2000" dirty="0">
                <a:solidFill>
                  <a:srgbClr val="990099"/>
                </a:solidFill>
                <a:latin typeface="Times New Roman" panose="02020603050405020304" pitchFamily="18" charset="0"/>
                <a:cs typeface="Times New Roman" panose="02020603050405020304" pitchFamily="18" charset="0"/>
              </a:rPr>
              <a:t>美元），双方将按上述投资比例分享利润分担亏损和风险。</a:t>
            </a:r>
            <a:endParaRPr lang="zh-CN" altLang="en-US" sz="2000"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endParaRPr lang="zh-CN" altLang="en-US" sz="2000" dirty="0">
              <a:solidFill>
                <a:schemeClr val="tx2"/>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solidFill>
                  <a:schemeClr val="tx2"/>
                </a:solidFill>
                <a:latin typeface="Times New Roman" panose="02020603050405020304" pitchFamily="18" charset="0"/>
                <a:cs typeface="Times New Roman" panose="02020603050405020304" pitchFamily="18" charset="0"/>
              </a:rPr>
              <a:t>解析</a:t>
            </a:r>
            <a:r>
              <a:rPr lang="en-US" altLang="zh-CN" sz="2000" dirty="0">
                <a:solidFill>
                  <a:schemeClr val="tx2"/>
                </a:solidFill>
                <a:latin typeface="Times New Roman" panose="02020603050405020304" pitchFamily="18" charset="0"/>
                <a:cs typeface="Times New Roman" panose="02020603050405020304" pitchFamily="18" charset="0"/>
              </a:rPr>
              <a:t>:“</a:t>
            </a:r>
            <a:r>
              <a:rPr lang="zh-CN" altLang="en-US" sz="2000" dirty="0">
                <a:solidFill>
                  <a:schemeClr val="tx2"/>
                </a:solidFill>
                <a:latin typeface="Times New Roman" panose="02020603050405020304" pitchFamily="18" charset="0"/>
                <a:cs typeface="Times New Roman" panose="02020603050405020304" pitchFamily="18" charset="0"/>
              </a:rPr>
              <a:t>百分之五十（</a:t>
            </a:r>
            <a:r>
              <a:rPr lang="en-US" altLang="zh-CN" sz="2000" dirty="0">
                <a:solidFill>
                  <a:schemeClr val="tx2"/>
                </a:solidFill>
                <a:latin typeface="Times New Roman" panose="02020603050405020304" pitchFamily="18" charset="0"/>
                <a:cs typeface="Times New Roman" panose="02020603050405020304" pitchFamily="18" charset="0"/>
              </a:rPr>
              <a:t>50%</a:t>
            </a:r>
            <a:r>
              <a:rPr lang="zh-CN" altLang="en-US" sz="2000" dirty="0">
                <a:solidFill>
                  <a:schemeClr val="tx2"/>
                </a:solidFill>
                <a:latin typeface="Times New Roman" panose="02020603050405020304" pitchFamily="18" charset="0"/>
                <a:cs typeface="Times New Roman" panose="02020603050405020304" pitchFamily="18" charset="0"/>
              </a:rPr>
              <a:t>）”这一译法具有双重作用，既为严谨，又为突出。</a:t>
            </a:r>
            <a:endParaRPr lang="zh-CN" altLang="en-US" sz="20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3"/>
          <p:cNvSpPr>
            <a:spLocks noGrp="1"/>
          </p:cNvSpPr>
          <p:nvPr>
            <p:ph idx="1"/>
          </p:nvPr>
        </p:nvSpPr>
        <p:spPr>
          <a:xfrm>
            <a:off x="1760220" y="1546225"/>
            <a:ext cx="9794875" cy="4114800"/>
          </a:xfrm>
        </p:spPr>
        <p:txBody>
          <a:bodyPr vert="horz" wrap="square" lIns="91440" tIns="45720" rIns="91440" bIns="45720" anchor="t" anchorCtr="0"/>
          <a:p>
            <a:pPr algn="just" eaLnBrk="1" hangingPunct="1">
              <a:lnSpc>
                <a:spcPct val="100000"/>
              </a:lnSpc>
            </a:pPr>
            <a:r>
              <a:rPr lang="en-US" altLang="zh-CN" sz="2400" dirty="0">
                <a:latin typeface="Times New Roman" panose="02020603050405020304" pitchFamily="18" charset="0"/>
                <a:cs typeface="Times New Roman" panose="02020603050405020304" pitchFamily="18" charset="0"/>
              </a:rPr>
              <a:t>8. The increase of investment was one and a half times or from one million U.S.D. to one and a half million U.S.D.</a:t>
            </a:r>
            <a:endParaRPr lang="en-US" altLang="zh-CN" sz="2400" dirty="0">
              <a:latin typeface="Times New Roman" panose="02020603050405020304" pitchFamily="18" charset="0"/>
              <a:cs typeface="Times New Roman" panose="02020603050405020304" pitchFamily="18" charset="0"/>
            </a:endParaRPr>
          </a:p>
          <a:p>
            <a:pPr eaLnBrk="1" hangingPunct="1">
              <a:lnSpc>
                <a:spcPct val="100000"/>
              </a:lnSpc>
            </a:pP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solidFill>
                  <a:srgbClr val="990099"/>
                </a:solidFill>
                <a:latin typeface="Times New Roman" panose="02020603050405020304" pitchFamily="18" charset="0"/>
                <a:cs typeface="Times New Roman" panose="02020603050405020304" pitchFamily="18" charset="0"/>
              </a:rPr>
              <a:t>译文：投资金额增加了</a:t>
            </a:r>
            <a:r>
              <a:rPr lang="en-US" altLang="zh-CN" sz="2400" dirty="0">
                <a:solidFill>
                  <a:srgbClr val="990099"/>
                </a:solidFill>
                <a:latin typeface="Times New Roman" panose="02020603050405020304" pitchFamily="18" charset="0"/>
                <a:cs typeface="Times New Roman" panose="02020603050405020304" pitchFamily="18" charset="0"/>
              </a:rPr>
              <a:t>0.5</a:t>
            </a:r>
            <a:r>
              <a:rPr lang="zh-CN" altLang="en-US" sz="2400" dirty="0">
                <a:solidFill>
                  <a:srgbClr val="990099"/>
                </a:solidFill>
                <a:latin typeface="Times New Roman" panose="02020603050405020304" pitchFamily="18" charset="0"/>
                <a:cs typeface="Times New Roman" panose="02020603050405020304" pitchFamily="18" charset="0"/>
              </a:rPr>
              <a:t>倍，即从原来的</a:t>
            </a:r>
            <a:r>
              <a:rPr lang="en-US" altLang="zh-CN" sz="2400" dirty="0">
                <a:solidFill>
                  <a:srgbClr val="990099"/>
                </a:solidFill>
                <a:latin typeface="Times New Roman" panose="02020603050405020304" pitchFamily="18" charset="0"/>
                <a:cs typeface="Times New Roman" panose="02020603050405020304" pitchFamily="18" charset="0"/>
              </a:rPr>
              <a:t>100</a:t>
            </a:r>
            <a:r>
              <a:rPr lang="zh-CN" altLang="en-US" sz="2400" dirty="0">
                <a:solidFill>
                  <a:srgbClr val="990099"/>
                </a:solidFill>
                <a:latin typeface="Times New Roman" panose="02020603050405020304" pitchFamily="18" charset="0"/>
                <a:cs typeface="Times New Roman" panose="02020603050405020304" pitchFamily="18" charset="0"/>
              </a:rPr>
              <a:t>万美元增加到现在的</a:t>
            </a:r>
            <a:r>
              <a:rPr lang="en-US" altLang="zh-CN" sz="2400" dirty="0">
                <a:solidFill>
                  <a:srgbClr val="990099"/>
                </a:solidFill>
                <a:latin typeface="Times New Roman" panose="02020603050405020304" pitchFamily="18" charset="0"/>
                <a:cs typeface="Times New Roman" panose="02020603050405020304" pitchFamily="18" charset="0"/>
              </a:rPr>
              <a:t>150</a:t>
            </a:r>
            <a:r>
              <a:rPr lang="zh-CN" altLang="en-US" sz="2400" dirty="0">
                <a:solidFill>
                  <a:srgbClr val="990099"/>
                </a:solidFill>
                <a:latin typeface="Times New Roman" panose="02020603050405020304" pitchFamily="18" charset="0"/>
                <a:cs typeface="Times New Roman" panose="02020603050405020304" pitchFamily="18" charset="0"/>
              </a:rPr>
              <a:t>万美元。</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00000"/>
              </a:lnSpc>
            </a:pPr>
            <a:endParaRPr lang="zh-CN" altLang="en-US" sz="2400" dirty="0">
              <a:solidFill>
                <a:schemeClr val="tx2"/>
              </a:solidFill>
              <a:latin typeface="Times New Roman" panose="02020603050405020304" pitchFamily="18" charset="0"/>
              <a:cs typeface="Times New Roman" panose="02020603050405020304" pitchFamily="18" charset="0"/>
            </a:endParaRPr>
          </a:p>
          <a:p>
            <a:pPr eaLnBrk="1" hangingPunct="1">
              <a:lnSpc>
                <a:spcPct val="100000"/>
              </a:lnSpc>
            </a:pPr>
            <a:r>
              <a:rPr lang="zh-CN" altLang="en-US" sz="2400" dirty="0">
                <a:solidFill>
                  <a:schemeClr val="tx2"/>
                </a:solidFill>
                <a:latin typeface="Times New Roman" panose="02020603050405020304" pitchFamily="18" charset="0"/>
                <a:cs typeface="Times New Roman" panose="02020603050405020304" pitchFamily="18" charset="0"/>
              </a:rPr>
              <a:t>解析：英汉两种语言在表示“倍数”时思维和表达习惯并不一致，在英语中说“增加了多少倍”是将基数也包括在内，表达的是增加后的结果；而汉语却并不计算基数，只表示纯粹增加的倍数，两种语言正好相差一倍。</a:t>
            </a:r>
            <a:endParaRPr lang="zh-CN" altLang="en-US" sz="24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2"/>
          <p:cNvSpPr>
            <a:spLocks noGrp="1"/>
          </p:cNvSpPr>
          <p:nvPr>
            <p:ph type="title"/>
          </p:nvPr>
        </p:nvSpPr>
        <p:spPr>
          <a:xfrm>
            <a:off x="1940560" y="301625"/>
            <a:ext cx="9161780" cy="1143000"/>
          </a:xfrm>
        </p:spPr>
        <p:txBody>
          <a:bodyPr vert="horz" wrap="square" lIns="91440" tIns="45720" rIns="91440" bIns="45720" anchor="b" anchorCtr="0"/>
          <a:p>
            <a:pPr eaLnBrk="1" hangingPunct="1"/>
            <a:r>
              <a:rPr lang="en-US" altLang="zh-CN" sz="2800" b="1" dirty="0"/>
              <a:t>Task IV </a:t>
            </a:r>
            <a:r>
              <a:rPr lang="zh-CN" altLang="en-US" sz="2800" b="1" dirty="0"/>
              <a:t>请将合同条款中“通知”一词的英译填在空格内，注意遵循合同词汇的同一性特征。</a:t>
            </a:r>
            <a:endParaRPr lang="zh-CN" altLang="en-US" sz="2800" b="1" dirty="0"/>
          </a:p>
        </p:txBody>
      </p:sp>
      <p:sp>
        <p:nvSpPr>
          <p:cNvPr id="75779" name="Rectangle 3"/>
          <p:cNvSpPr>
            <a:spLocks noGrp="1"/>
          </p:cNvSpPr>
          <p:nvPr>
            <p:ph idx="1"/>
          </p:nvPr>
        </p:nvSpPr>
        <p:spPr/>
        <p:txBody>
          <a:bodyPr vert="horz" wrap="square" lIns="91440" tIns="45720" rIns="91440" bIns="45720" anchor="t" anchorCtr="0"/>
          <a:p>
            <a:pPr eaLnBrk="1" hangingPunct="1">
              <a:lnSpc>
                <a:spcPct val="140000"/>
              </a:lnSpc>
            </a:pPr>
            <a:r>
              <a:rPr lang="zh-CN" altLang="en-US" sz="2400" dirty="0"/>
              <a:t>原文：卖方必须在合同规定的交货期限</a:t>
            </a:r>
            <a:r>
              <a:rPr lang="en-US" altLang="zh-CN" sz="2400" dirty="0"/>
              <a:t>30</a:t>
            </a:r>
            <a:r>
              <a:rPr lang="zh-CN" altLang="en-US" sz="2400" dirty="0"/>
              <a:t>天前，将合同号码、货物名称、数量、装运口岸及预计货物运达装运口岸日期，以电传通知买方以便买方安排舱位并同时通知买方在装运港的船代理。倘在规定期限内买方未接到前述通知，即作为卖方同意在合同规定期限内任何日期交货，并由买方主动租订舱位。 </a:t>
            </a:r>
            <a:endParaRPr lang="zh-CN" altLang="en-US" sz="2400"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3"/>
          <p:cNvSpPr>
            <a:spLocks noGrp="1"/>
          </p:cNvSpPr>
          <p:nvPr>
            <p:ph idx="1"/>
          </p:nvPr>
        </p:nvSpPr>
        <p:spPr>
          <a:xfrm>
            <a:off x="1775460" y="908685"/>
            <a:ext cx="9580245" cy="4889500"/>
          </a:xfrm>
        </p:spPr>
        <p:txBody>
          <a:bodyPr vert="horz" wrap="square" lIns="91440" tIns="45720" rIns="91440" bIns="45720" anchor="t" anchorCtr="0"/>
          <a:p>
            <a:pPr eaLnBrk="1" hangingPunct="1">
              <a:lnSpc>
                <a:spcPct val="90000"/>
              </a:lnSpc>
            </a:pPr>
            <a:r>
              <a:rPr lang="zh-CN" altLang="en-US" sz="3600" b="1" dirty="0">
                <a:latin typeface="Times New Roman" panose="02020603050405020304" pitchFamily="18" charset="0"/>
                <a:cs typeface="Times New Roman" panose="02020603050405020304" pitchFamily="18" charset="0"/>
              </a:rPr>
              <a:t>译文：</a:t>
            </a:r>
            <a:endParaRPr lang="zh-CN" altLang="en-US" sz="3600" b="1"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200" dirty="0">
                <a:latin typeface="Times New Roman" panose="02020603050405020304" pitchFamily="18" charset="0"/>
                <a:cs typeface="Times New Roman" panose="02020603050405020304" pitchFamily="18" charset="0"/>
              </a:rPr>
              <a:t>The Sellers shall </a:t>
            </a:r>
            <a:r>
              <a:rPr lang="en-US" altLang="zh-CN" sz="2200" u="sng" dirty="0">
                <a:solidFill>
                  <a:srgbClr val="FF3300"/>
                </a:solidFill>
                <a:latin typeface="Times New Roman" panose="02020603050405020304" pitchFamily="18" charset="0"/>
                <a:cs typeface="Times New Roman" panose="02020603050405020304" pitchFamily="18" charset="0"/>
              </a:rPr>
              <a:t>advise</a:t>
            </a:r>
            <a:r>
              <a:rPr lang="en-US" altLang="zh-CN" sz="2200" dirty="0">
                <a:solidFill>
                  <a:srgbClr val="FF3300"/>
                </a:solidFill>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the Buyers by telex, and simultaneously </a:t>
            </a:r>
            <a:r>
              <a:rPr lang="en-US" altLang="zh-CN" sz="2200" u="sng" dirty="0">
                <a:solidFill>
                  <a:srgbClr val="FF3300"/>
                </a:solidFill>
                <a:latin typeface="Times New Roman" panose="02020603050405020304" pitchFamily="18" charset="0"/>
                <a:cs typeface="Times New Roman" panose="02020603050405020304" pitchFamily="18" charset="0"/>
              </a:rPr>
              <a:t>advise</a:t>
            </a:r>
            <a:r>
              <a:rPr lang="en-US" altLang="zh-CN" sz="2200" dirty="0">
                <a:latin typeface="Times New Roman" panose="02020603050405020304" pitchFamily="18" charset="0"/>
                <a:cs typeface="Times New Roman" panose="02020603050405020304" pitchFamily="18" charset="0"/>
              </a:rPr>
              <a:t> the buyers’ shipping agent at the loading port, 30 days before the contracted time of shipment, of the Contract No., name of commodity, quantity, loading port and expected date of arrival of the goods at the loading port, enabling the buyers to arrange for shipping space. Absence of such </a:t>
            </a:r>
            <a:r>
              <a:rPr lang="en-US" altLang="zh-CN" sz="2200" u="sng" dirty="0">
                <a:solidFill>
                  <a:srgbClr val="FF3300"/>
                </a:solidFill>
                <a:latin typeface="Times New Roman" panose="02020603050405020304" pitchFamily="18" charset="0"/>
                <a:cs typeface="Times New Roman" panose="02020603050405020304" pitchFamily="18" charset="0"/>
              </a:rPr>
              <a:t>advice</a:t>
            </a:r>
            <a:r>
              <a:rPr lang="en-US" altLang="zh-CN" sz="2200" dirty="0">
                <a:latin typeface="Times New Roman" panose="02020603050405020304" pitchFamily="18" charset="0"/>
                <a:cs typeface="Times New Roman" panose="02020603050405020304" pitchFamily="18" charset="0"/>
              </a:rPr>
              <a:t> within the time specified above shall be considered as sellers’ readiness to deliver the goods during the time of shipment contracted and the Buyers shall arrange for shipping space accordingly. </a:t>
            </a:r>
            <a:endParaRPr lang="en-US" altLang="zh-CN" sz="22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3"/>
          <p:cNvSpPr>
            <a:spLocks noGrp="1"/>
          </p:cNvSpPr>
          <p:nvPr>
            <p:ph idx="1"/>
          </p:nvPr>
        </p:nvSpPr>
        <p:spPr>
          <a:xfrm>
            <a:off x="1826895" y="908685"/>
            <a:ext cx="9417050" cy="4114800"/>
          </a:xfrm>
        </p:spPr>
        <p:txBody>
          <a:bodyPr vert="horz" wrap="square" lIns="91440" tIns="45720" rIns="91440" bIns="45720" anchor="t" anchorCtr="0"/>
          <a:p>
            <a:pPr eaLnBrk="1" hangingPunct="1">
              <a:lnSpc>
                <a:spcPct val="130000"/>
              </a:lnSpc>
            </a:pPr>
            <a:r>
              <a:rPr lang="zh-CN" altLang="en-US" sz="2400" dirty="0">
                <a:solidFill>
                  <a:srgbClr val="990099"/>
                </a:solidFill>
                <a:latin typeface="Times New Roman" panose="02020603050405020304" pitchFamily="18" charset="0"/>
                <a:cs typeface="Times New Roman" panose="02020603050405020304" pitchFamily="18" charset="0"/>
              </a:rPr>
              <a:t>解析：</a:t>
            </a:r>
            <a:endParaRPr lang="zh-CN" altLang="en-US" sz="2400" dirty="0">
              <a:solidFill>
                <a:srgbClr val="990099"/>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solidFill>
                  <a:srgbClr val="990099"/>
                </a:solidFill>
                <a:latin typeface="Times New Roman" panose="02020603050405020304" pitchFamily="18" charset="0"/>
                <a:cs typeface="Times New Roman" panose="02020603050405020304" pitchFamily="18" charset="0"/>
              </a:rPr>
              <a:t>文中有三个表示“通知”的词汇，第一个和第二个都是动词，第三个需要使用名词，从而实现合同词汇的同一。另外，译文没有使用</a:t>
            </a:r>
            <a:r>
              <a:rPr lang="en-US" altLang="zh-CN" sz="2400" dirty="0">
                <a:solidFill>
                  <a:srgbClr val="990099"/>
                </a:solidFill>
                <a:latin typeface="Times New Roman" panose="02020603050405020304" pitchFamily="18" charset="0"/>
                <a:cs typeface="Times New Roman" panose="02020603050405020304" pitchFamily="18" charset="0"/>
              </a:rPr>
              <a:t>inform</a:t>
            </a:r>
            <a:r>
              <a:rPr lang="zh-CN" altLang="en-US" sz="2400" dirty="0">
                <a:solidFill>
                  <a:srgbClr val="990099"/>
                </a:solidFill>
                <a:latin typeface="Times New Roman" panose="02020603050405020304" pitchFamily="18" charset="0"/>
                <a:cs typeface="Times New Roman" panose="02020603050405020304" pitchFamily="18" charset="0"/>
              </a:rPr>
              <a:t>、</a:t>
            </a:r>
            <a:r>
              <a:rPr lang="en-US" altLang="zh-CN" sz="2400" dirty="0">
                <a:solidFill>
                  <a:srgbClr val="990099"/>
                </a:solidFill>
                <a:latin typeface="Times New Roman" panose="02020603050405020304" pitchFamily="18" charset="0"/>
                <a:cs typeface="Times New Roman" panose="02020603050405020304" pitchFamily="18" charset="0"/>
              </a:rPr>
              <a:t>notice</a:t>
            </a:r>
            <a:r>
              <a:rPr lang="zh-CN" altLang="en-US" sz="2400" dirty="0">
                <a:solidFill>
                  <a:srgbClr val="990099"/>
                </a:solidFill>
                <a:latin typeface="Times New Roman" panose="02020603050405020304" pitchFamily="18" charset="0"/>
                <a:cs typeface="Times New Roman" panose="02020603050405020304" pitchFamily="18" charset="0"/>
              </a:rPr>
              <a:t>、</a:t>
            </a:r>
            <a:r>
              <a:rPr lang="en-US" altLang="zh-CN" sz="2400" dirty="0">
                <a:solidFill>
                  <a:srgbClr val="990099"/>
                </a:solidFill>
                <a:latin typeface="Times New Roman" panose="02020603050405020304" pitchFamily="18" charset="0"/>
                <a:cs typeface="Times New Roman" panose="02020603050405020304" pitchFamily="18" charset="0"/>
              </a:rPr>
              <a:t>tell</a:t>
            </a:r>
            <a:r>
              <a:rPr lang="zh-CN" altLang="en-US" sz="2400" dirty="0">
                <a:solidFill>
                  <a:srgbClr val="990099"/>
                </a:solidFill>
                <a:latin typeface="Times New Roman" panose="02020603050405020304" pitchFamily="18" charset="0"/>
                <a:cs typeface="Times New Roman" panose="02020603050405020304" pitchFamily="18" charset="0"/>
              </a:rPr>
              <a:t>等词，而使用</a:t>
            </a:r>
            <a:r>
              <a:rPr lang="en-US" altLang="zh-CN" sz="2400" dirty="0">
                <a:solidFill>
                  <a:srgbClr val="990099"/>
                </a:solidFill>
                <a:latin typeface="Times New Roman" panose="02020603050405020304" pitchFamily="18" charset="0"/>
                <a:cs typeface="Times New Roman" panose="02020603050405020304" pitchFamily="18" charset="0"/>
              </a:rPr>
              <a:t>advice</a:t>
            </a:r>
            <a:r>
              <a:rPr lang="zh-CN" altLang="en-US" sz="2400" dirty="0">
                <a:solidFill>
                  <a:srgbClr val="990099"/>
                </a:solidFill>
                <a:latin typeface="Times New Roman" panose="02020603050405020304" pitchFamily="18" charset="0"/>
                <a:cs typeface="Times New Roman" panose="02020603050405020304" pitchFamily="18" charset="0"/>
              </a:rPr>
              <a:t>一词，体现了合同当事人在合同中的平等地位。</a:t>
            </a:r>
            <a:endParaRPr lang="zh-CN" altLang="en-US" sz="2400" dirty="0">
              <a:solidFill>
                <a:srgbClr val="990099"/>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p:cNvSpPr>
          <p:nvPr>
            <p:ph type="title"/>
          </p:nvPr>
        </p:nvSpPr>
        <p:spPr>
          <a:xfrm>
            <a:off x="2495550" y="333375"/>
            <a:ext cx="7313613" cy="1143000"/>
          </a:xfrm>
        </p:spPr>
        <p:txBody>
          <a:bodyPr vert="horz" wrap="square" lIns="91440" tIns="45720" rIns="91440" bIns="45720" anchor="b" anchorCtr="0"/>
          <a:p>
            <a:pPr eaLnBrk="1" hangingPunct="1"/>
            <a:r>
              <a:rPr lang="zh-CN" altLang="en-US" sz="4000" b="1" dirty="0"/>
              <a:t>合同的形式</a:t>
            </a:r>
            <a:endParaRPr lang="zh-CN" altLang="en-US" sz="4000" b="1" dirty="0"/>
          </a:p>
        </p:txBody>
      </p:sp>
      <p:sp>
        <p:nvSpPr>
          <p:cNvPr id="11267" name="Rectangle 3"/>
          <p:cNvSpPr>
            <a:spLocks noGrp="1"/>
          </p:cNvSpPr>
          <p:nvPr>
            <p:ph idx="1"/>
          </p:nvPr>
        </p:nvSpPr>
        <p:spPr>
          <a:xfrm>
            <a:off x="1666875" y="1715770"/>
            <a:ext cx="9906000" cy="4138930"/>
          </a:xfrm>
        </p:spPr>
        <p:txBody>
          <a:bodyPr vert="horz" wrap="square" lIns="91440" tIns="45720" rIns="91440" bIns="45720" anchor="t" anchorCtr="0"/>
          <a:p>
            <a:pPr eaLnBrk="1" hangingPunct="1">
              <a:lnSpc>
                <a:spcPct val="120000"/>
              </a:lnSpc>
              <a:buFont typeface="Wingdings" panose="05000000000000000000" pitchFamily="2" charset="2"/>
              <a:buChar char="Ø"/>
            </a:pPr>
            <a:r>
              <a:rPr lang="en-US" altLang="zh-CN" sz="2200" b="1" dirty="0">
                <a:solidFill>
                  <a:schemeClr val="tx1"/>
                </a:solidFill>
                <a:latin typeface="+mj-lt"/>
                <a:cs typeface="+mj-lt"/>
              </a:rPr>
              <a:t> 《</a:t>
            </a:r>
            <a:r>
              <a:rPr lang="zh-CN" altLang="en-US" sz="2200" b="1" dirty="0">
                <a:solidFill>
                  <a:schemeClr val="tx1"/>
                </a:solidFill>
                <a:latin typeface="+mj-lt"/>
                <a:cs typeface="+mj-lt"/>
              </a:rPr>
              <a:t>联合国国际货物买卖合同公约</a:t>
            </a:r>
            <a:r>
              <a:rPr lang="en-US" altLang="zh-CN" sz="2200" b="1" dirty="0">
                <a:solidFill>
                  <a:schemeClr val="tx1"/>
                </a:solidFill>
                <a:latin typeface="+mj-lt"/>
                <a:cs typeface="+mj-lt"/>
              </a:rPr>
              <a:t>》</a:t>
            </a:r>
            <a:r>
              <a:rPr lang="zh-CN" altLang="en-US" sz="2200" b="1" dirty="0">
                <a:solidFill>
                  <a:schemeClr val="tx1"/>
                </a:solidFill>
                <a:latin typeface="+mj-lt"/>
                <a:cs typeface="+mj-lt"/>
              </a:rPr>
              <a:t>第</a:t>
            </a:r>
            <a:r>
              <a:rPr lang="en-US" altLang="zh-CN" sz="2200" b="1" dirty="0">
                <a:solidFill>
                  <a:schemeClr val="tx1"/>
                </a:solidFill>
                <a:latin typeface="+mj-lt"/>
                <a:cs typeface="+mj-lt"/>
              </a:rPr>
              <a:t>11</a:t>
            </a:r>
            <a:r>
              <a:rPr lang="zh-CN" altLang="en-US" sz="2200" b="1" dirty="0">
                <a:solidFill>
                  <a:schemeClr val="tx1"/>
                </a:solidFill>
                <a:latin typeface="+mj-lt"/>
                <a:cs typeface="+mj-lt"/>
              </a:rPr>
              <a:t>条、第</a:t>
            </a:r>
            <a:r>
              <a:rPr lang="en-US" altLang="zh-CN" sz="2200" b="1" dirty="0">
                <a:solidFill>
                  <a:schemeClr val="tx1"/>
                </a:solidFill>
                <a:latin typeface="+mj-lt"/>
                <a:cs typeface="+mj-lt"/>
              </a:rPr>
              <a:t>12</a:t>
            </a:r>
            <a:r>
              <a:rPr lang="zh-CN" altLang="en-US" sz="2200" b="1" dirty="0">
                <a:solidFill>
                  <a:schemeClr val="tx1"/>
                </a:solidFill>
                <a:latin typeface="+mj-lt"/>
                <a:cs typeface="+mj-lt"/>
              </a:rPr>
              <a:t>条规定，买卖合同，包括其更改或终止、要约或承诺、或者其他意思表示，无需以书面订立或书面证明。在形式上也不受其他条件的限制，可以用包括证人在内的任何方式证明。</a:t>
            </a:r>
            <a:endParaRPr lang="zh-CN" altLang="en-US" sz="2200" b="1" dirty="0">
              <a:solidFill>
                <a:schemeClr val="tx1"/>
              </a:solidFill>
              <a:latin typeface="+mj-lt"/>
              <a:cs typeface="+mj-lt"/>
            </a:endParaRPr>
          </a:p>
          <a:p>
            <a:pPr eaLnBrk="1" hangingPunct="1">
              <a:lnSpc>
                <a:spcPct val="120000"/>
              </a:lnSpc>
              <a:buFont typeface="Wingdings" panose="05000000000000000000" pitchFamily="2" charset="2"/>
              <a:buChar char="Ø"/>
            </a:pPr>
            <a:r>
              <a:rPr lang="zh-CN" altLang="en-US" sz="2200" b="1" dirty="0">
                <a:solidFill>
                  <a:schemeClr val="tx1"/>
                </a:solidFill>
                <a:latin typeface="+mj-lt"/>
                <a:cs typeface="+mj-lt"/>
              </a:rPr>
              <a:t> </a:t>
            </a:r>
            <a:r>
              <a:rPr lang="en-US" altLang="zh-CN" sz="2200" b="1" dirty="0">
                <a:solidFill>
                  <a:schemeClr val="tx1"/>
                </a:solidFill>
                <a:latin typeface="+mj-lt"/>
                <a:cs typeface="+mj-lt"/>
              </a:rPr>
              <a:t>《</a:t>
            </a:r>
            <a:r>
              <a:rPr lang="zh-CN" altLang="en-US" sz="2200" b="1" dirty="0">
                <a:solidFill>
                  <a:schemeClr val="tx1"/>
                </a:solidFill>
                <a:latin typeface="+mj-lt"/>
                <a:cs typeface="+mj-lt"/>
              </a:rPr>
              <a:t>中华人民共和国民法典</a:t>
            </a:r>
            <a:r>
              <a:rPr lang="en-US" altLang="zh-CN" sz="2200" b="1" dirty="0">
                <a:solidFill>
                  <a:schemeClr val="tx1"/>
                </a:solidFill>
                <a:latin typeface="+mj-lt"/>
                <a:cs typeface="+mj-lt"/>
              </a:rPr>
              <a:t>》</a:t>
            </a:r>
            <a:r>
              <a:rPr lang="zh-CN" altLang="en-US" sz="2200" b="1" dirty="0">
                <a:solidFill>
                  <a:schemeClr val="tx1"/>
                </a:solidFill>
                <a:latin typeface="+mj-lt"/>
                <a:cs typeface="+mj-lt"/>
              </a:rPr>
              <a:t>第</a:t>
            </a:r>
            <a:r>
              <a:rPr lang="en-US" altLang="zh-CN" sz="2200" b="1" dirty="0">
                <a:solidFill>
                  <a:schemeClr val="tx1"/>
                </a:solidFill>
                <a:latin typeface="+mj-lt"/>
                <a:cs typeface="+mj-lt"/>
              </a:rPr>
              <a:t>469</a:t>
            </a:r>
            <a:r>
              <a:rPr lang="zh-CN" altLang="en-US" sz="2200" b="1" dirty="0">
                <a:solidFill>
                  <a:schemeClr val="tx1"/>
                </a:solidFill>
                <a:latin typeface="+mj-lt"/>
                <a:cs typeface="+mj-lt"/>
              </a:rPr>
              <a:t>条规定，当事人订立合同,可以采用书面形式、口头形式或者其他形式。</a:t>
            </a:r>
            <a:endParaRPr lang="zh-CN" altLang="en-US" sz="2200" b="1" dirty="0">
              <a:solidFill>
                <a:schemeClr val="tx1"/>
              </a:solidFill>
              <a:latin typeface="+mj-lt"/>
              <a:cs typeface="+mj-lt"/>
            </a:endParaRPr>
          </a:p>
          <a:p>
            <a:pPr eaLnBrk="1" hangingPunct="1">
              <a:lnSpc>
                <a:spcPct val="120000"/>
              </a:lnSpc>
              <a:buFont typeface="Wingdings" panose="05000000000000000000" pitchFamily="2" charset="2"/>
              <a:buChar char="Ø"/>
            </a:pPr>
            <a:r>
              <a:rPr lang="zh-CN" altLang="en-US" sz="2200" b="1" dirty="0">
                <a:solidFill>
                  <a:schemeClr val="tx1"/>
                </a:solidFill>
                <a:latin typeface="+mj-lt"/>
                <a:cs typeface="+mj-lt"/>
              </a:rPr>
              <a:t>书面形式是合同书、信件、电报、电传、传真等可以有形地表现所载内容的形式。</a:t>
            </a:r>
            <a:endParaRPr lang="zh-CN" altLang="en-US" sz="2200" b="1" dirty="0">
              <a:solidFill>
                <a:schemeClr val="tx1"/>
              </a:solidFill>
              <a:latin typeface="+mj-lt"/>
              <a:cs typeface="+mj-lt"/>
            </a:endParaRPr>
          </a:p>
          <a:p>
            <a:pPr eaLnBrk="1" hangingPunct="1">
              <a:lnSpc>
                <a:spcPct val="120000"/>
              </a:lnSpc>
              <a:buFont typeface="Wingdings" panose="05000000000000000000" pitchFamily="2" charset="2"/>
              <a:buChar char="Ø"/>
            </a:pPr>
            <a:r>
              <a:rPr lang="zh-CN" altLang="en-US" sz="2200" b="1" dirty="0">
                <a:solidFill>
                  <a:schemeClr val="tx1"/>
                </a:solidFill>
                <a:latin typeface="+mj-lt"/>
                <a:cs typeface="+mj-lt"/>
              </a:rPr>
              <a:t>以电子数据交换、电子邮件等方式能够有形地表现所载内容,并可以随时调取查用的数据电文,视为书面形式。</a:t>
            </a:r>
            <a:endParaRPr lang="zh-CN" altLang="en-US" sz="2200" b="1" dirty="0">
              <a:solidFill>
                <a:schemeClr val="tx1"/>
              </a:solidFill>
              <a:latin typeface="+mj-lt"/>
              <a:cs typeface="+mj-lt"/>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2"/>
          <p:cNvSpPr>
            <a:spLocks noGrp="1"/>
          </p:cNvSpPr>
          <p:nvPr>
            <p:ph type="title"/>
          </p:nvPr>
        </p:nvSpPr>
        <p:spPr/>
        <p:txBody>
          <a:bodyPr vert="horz" wrap="square" lIns="91440" tIns="45720" rIns="91440" bIns="45720" anchor="b" anchorCtr="0"/>
          <a:p>
            <a:pPr eaLnBrk="1" hangingPunct="1"/>
            <a:r>
              <a:rPr lang="en-US" altLang="zh-CN" sz="3200" b="1" dirty="0"/>
              <a:t>Part V </a:t>
            </a:r>
            <a:r>
              <a:rPr lang="zh-CN" altLang="en-US" sz="3200" b="1" dirty="0"/>
              <a:t>请将下列合同长句翻译成中文。 </a:t>
            </a:r>
            <a:endParaRPr lang="zh-CN" altLang="en-US" sz="3200" b="1" dirty="0"/>
          </a:p>
        </p:txBody>
      </p:sp>
      <p:sp>
        <p:nvSpPr>
          <p:cNvPr id="78851" name="Rectangle 3"/>
          <p:cNvSpPr>
            <a:spLocks noGrp="1"/>
          </p:cNvSpPr>
          <p:nvPr>
            <p:ph idx="1"/>
          </p:nvPr>
        </p:nvSpPr>
        <p:spPr>
          <a:xfrm>
            <a:off x="1654175" y="1628775"/>
            <a:ext cx="10026015" cy="2012950"/>
          </a:xfrm>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1. If the period for late delivery of the Technical Documentation and Software exceeds 6 (six) months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 Licensee shall be entitled to terminate the Contract</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In such case</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 Licensor shall return to the Licensee the total amounts which the Licensee has already paid plus interest at the rate of 12</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per annual thereon</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
        <p:nvSpPr>
          <p:cNvPr id="79874" name="Rectangle 3"/>
          <p:cNvSpPr>
            <a:spLocks noGrp="1"/>
          </p:cNvSpPr>
          <p:nvPr/>
        </p:nvSpPr>
        <p:spPr>
          <a:xfrm>
            <a:off x="1415415" y="3644900"/>
            <a:ext cx="10264775" cy="222059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552450" indent="-552450" eaLnBrk="1" hangingPunct="1">
              <a:lnSpc>
                <a:spcPct val="130000"/>
              </a:lnSpc>
            </a:pPr>
            <a:r>
              <a:rPr lang="zh-CN" altLang="en-US" sz="2000" dirty="0">
                <a:solidFill>
                  <a:srgbClr val="990099"/>
                </a:solidFill>
                <a:latin typeface="+mj-lt"/>
                <a:cs typeface="+mj-lt"/>
              </a:rPr>
              <a:t>译文：如迟交技术资料和软件超过六个月，引进方将有杈终止合同。在这种情况下，让与人必须将引进方已支付的全部金额加上年利率为</a:t>
            </a:r>
            <a:r>
              <a:rPr lang="en-US" altLang="zh-CN" sz="2000" dirty="0">
                <a:solidFill>
                  <a:srgbClr val="990099"/>
                </a:solidFill>
                <a:latin typeface="+mj-lt"/>
                <a:cs typeface="+mj-lt"/>
              </a:rPr>
              <a:t>12</a:t>
            </a:r>
            <a:r>
              <a:rPr lang="zh-CN" altLang="en-US" sz="2000" dirty="0">
                <a:solidFill>
                  <a:srgbClr val="990099"/>
                </a:solidFill>
                <a:latin typeface="+mj-lt"/>
                <a:cs typeface="+mj-lt"/>
              </a:rPr>
              <a:t>％的利息，一起退还给引进方。</a:t>
            </a:r>
            <a:endParaRPr lang="zh-CN" altLang="en-US" sz="2000" dirty="0">
              <a:solidFill>
                <a:srgbClr val="990099"/>
              </a:solidFill>
              <a:latin typeface="+mj-lt"/>
              <a:cs typeface="+mj-lt"/>
            </a:endParaRPr>
          </a:p>
          <a:p>
            <a:pPr marL="552450" indent="-552450" eaLnBrk="1" hangingPunct="1">
              <a:lnSpc>
                <a:spcPct val="130000"/>
              </a:lnSpc>
            </a:pPr>
            <a:r>
              <a:rPr lang="zh-CN" altLang="en-US" sz="2000" dirty="0">
                <a:solidFill>
                  <a:srgbClr val="663300"/>
                </a:solidFill>
                <a:latin typeface="+mj-lt"/>
                <a:cs typeface="+mj-lt"/>
              </a:rPr>
              <a:t>解析： 由于上述英文句子的逻辑顺序与汉语逻辑顺序基本相同，可以运用顺译法进行翻译。</a:t>
            </a:r>
            <a:endParaRPr lang="zh-CN" altLang="en-US" sz="2000" dirty="0">
              <a:solidFill>
                <a:srgbClr val="663300"/>
              </a:solidFill>
              <a:latin typeface="+mj-lt"/>
              <a:cs typeface="+mj-lt"/>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3"/>
          <p:cNvSpPr>
            <a:spLocks noGrp="1"/>
          </p:cNvSpPr>
          <p:nvPr>
            <p:ph idx="1"/>
          </p:nvPr>
        </p:nvSpPr>
        <p:spPr>
          <a:xfrm>
            <a:off x="1703705" y="260985"/>
            <a:ext cx="10001885" cy="2004695"/>
          </a:xfrm>
          <a:solidFill>
            <a:schemeClr val="bg1"/>
          </a:solidFill>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2. The contract will be awarded to the lowest responsive bidder complying with the conditions and specifications of the invitation for bids provided his bid is reasonable and it is to the interest of the UNFPA(Unite Nationa Population Fund) to accept it. </a:t>
            </a:r>
            <a:endParaRPr lang="en-US" altLang="zh-CN" sz="2400" dirty="0">
              <a:latin typeface="Times New Roman" panose="02020603050405020304" pitchFamily="18" charset="0"/>
              <a:cs typeface="Times New Roman" panose="02020603050405020304" pitchFamily="18" charset="0"/>
            </a:endParaRPr>
          </a:p>
        </p:txBody>
      </p:sp>
      <p:sp>
        <p:nvSpPr>
          <p:cNvPr id="81922" name="Rectangle 3"/>
          <p:cNvSpPr>
            <a:spLocks noGrp="1"/>
          </p:cNvSpPr>
          <p:nvPr/>
        </p:nvSpPr>
        <p:spPr>
          <a:xfrm>
            <a:off x="1703705" y="2204720"/>
            <a:ext cx="9996170" cy="288607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0000"/>
              </a:lnSpc>
            </a:pPr>
            <a:r>
              <a:rPr lang="zh-CN" altLang="en-US" sz="2000" dirty="0">
                <a:solidFill>
                  <a:srgbClr val="990099"/>
                </a:solidFill>
              </a:rPr>
              <a:t>译文：采购合同将被授予按照本投标邀请函的条件和规定做出响应且标价最低的投标人。但是规定，该投标人的标价是合理的，且符合联合国人口基金会的利益。</a:t>
            </a:r>
            <a:endParaRPr lang="zh-CN" altLang="en-US" sz="2000" dirty="0">
              <a:solidFill>
                <a:srgbClr val="990099"/>
              </a:solidFill>
            </a:endParaRPr>
          </a:p>
          <a:p>
            <a:pPr eaLnBrk="1" hangingPunct="1">
              <a:lnSpc>
                <a:spcPct val="120000"/>
              </a:lnSpc>
            </a:pPr>
            <a:r>
              <a:rPr lang="zh-CN" altLang="en-US" sz="2000" dirty="0">
                <a:solidFill>
                  <a:srgbClr val="663300"/>
                </a:solidFill>
              </a:rPr>
              <a:t>解析：该句是个逻辑严谨、结构复杂的长句，句中出现了一个非谓语限定成分和一个条件限定成分，且未使用标点符号。该句说明了要被授予采购合同的投标人应具备的两个条件：按照本投标邀请函的条件和规定做出响应且标价最低；标价合理，且符合联合国人口基金会的利益。考虑到中英文在表达习惯上的差异，对原句进行了调整，将原句拆分为两个句子。</a:t>
            </a:r>
            <a:endParaRPr lang="zh-CN" altLang="en-US" sz="2000" dirty="0">
              <a:solidFill>
                <a:srgbClr val="663300"/>
              </a:solidFill>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Rectangle 3"/>
          <p:cNvSpPr>
            <a:spLocks noGrp="1"/>
          </p:cNvSpPr>
          <p:nvPr>
            <p:ph idx="1"/>
          </p:nvPr>
        </p:nvSpPr>
        <p:spPr>
          <a:xfrm>
            <a:off x="1559560" y="619760"/>
            <a:ext cx="10181590" cy="2305050"/>
          </a:xfrm>
          <a:solidFill>
            <a:schemeClr val="bg1"/>
          </a:solidFill>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3. If any record subject to inspection pursuant (in conformance ) to this chapter is not maintained in written form, a request for inspection is not complied with unless and until the corporation at its expense makes such record available in written form.</a:t>
            </a:r>
            <a:endParaRPr lang="en-US" altLang="zh-CN" sz="2400" dirty="0">
              <a:latin typeface="Times New Roman" panose="02020603050405020304" pitchFamily="18" charset="0"/>
              <a:cs typeface="Times New Roman" panose="02020603050405020304" pitchFamily="18" charset="0"/>
            </a:endParaRPr>
          </a:p>
        </p:txBody>
      </p:sp>
      <p:sp>
        <p:nvSpPr>
          <p:cNvPr id="83970" name="Rectangle 3"/>
          <p:cNvSpPr>
            <a:spLocks noGrp="1"/>
          </p:cNvSpPr>
          <p:nvPr/>
        </p:nvSpPr>
        <p:spPr>
          <a:xfrm>
            <a:off x="1415415" y="2535555"/>
            <a:ext cx="10146665" cy="236156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40000"/>
              </a:lnSpc>
            </a:pPr>
            <a:r>
              <a:rPr lang="zh-CN" altLang="en-US" sz="2000" b="1" dirty="0">
                <a:solidFill>
                  <a:srgbClr val="990099"/>
                </a:solidFill>
                <a:latin typeface="Times New Roman" panose="02020603050405020304" pitchFamily="18" charset="0"/>
                <a:cs typeface="Times New Roman" panose="02020603050405020304" pitchFamily="18" charset="0"/>
              </a:rPr>
              <a:t>译文：凡属于本章规定检查范围内的任何档案，如无书面形式，则不予接受检查要求，除非公司自费将此档案制成书面形式。</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40000"/>
              </a:lnSpc>
            </a:pPr>
            <a:r>
              <a:rPr lang="zh-CN" altLang="en-US" sz="2000" b="1" dirty="0">
                <a:solidFill>
                  <a:srgbClr val="663300"/>
                </a:solidFill>
                <a:latin typeface="Times New Roman" panose="02020603050405020304" pitchFamily="18" charset="0"/>
                <a:cs typeface="Times New Roman" panose="02020603050405020304" pitchFamily="18" charset="0"/>
              </a:rPr>
              <a:t>解析：本句中有三个状语从句，分别是</a:t>
            </a:r>
            <a:r>
              <a:rPr lang="en-US" altLang="zh-CN" sz="2000" b="1" dirty="0">
                <a:solidFill>
                  <a:srgbClr val="663300"/>
                </a:solidFill>
                <a:latin typeface="Times New Roman" panose="02020603050405020304" pitchFamily="18" charset="0"/>
                <a:cs typeface="Times New Roman" panose="02020603050405020304" pitchFamily="18" charset="0"/>
              </a:rPr>
              <a:t>if</a:t>
            </a:r>
            <a:r>
              <a:rPr lang="zh-CN" altLang="en-US" sz="2000" b="1" dirty="0">
                <a:solidFill>
                  <a:srgbClr val="663300"/>
                </a:solidFill>
                <a:latin typeface="Times New Roman" panose="02020603050405020304" pitchFamily="18" charset="0"/>
                <a:cs typeface="Times New Roman" panose="02020603050405020304" pitchFamily="18" charset="0"/>
              </a:rPr>
              <a:t>引导的条件状语从句</a:t>
            </a:r>
            <a:r>
              <a:rPr lang="en-US" altLang="zh-CN" sz="2000" b="1" dirty="0">
                <a:solidFill>
                  <a:srgbClr val="663300"/>
                </a:solidFill>
                <a:latin typeface="Times New Roman" panose="02020603050405020304" pitchFamily="18" charset="0"/>
                <a:cs typeface="Times New Roman" panose="02020603050405020304" pitchFamily="18" charset="0"/>
              </a:rPr>
              <a:t>, unless</a:t>
            </a:r>
            <a:r>
              <a:rPr lang="zh-CN" altLang="en-US" sz="2000" b="1" dirty="0">
                <a:solidFill>
                  <a:srgbClr val="663300"/>
                </a:solidFill>
                <a:latin typeface="Times New Roman" panose="02020603050405020304" pitchFamily="18" charset="0"/>
                <a:cs typeface="Times New Roman" panose="02020603050405020304" pitchFamily="18" charset="0"/>
              </a:rPr>
              <a:t>引导的条件状语从句</a:t>
            </a:r>
            <a:r>
              <a:rPr lang="en-US" altLang="zh-CN" sz="2000" b="1" dirty="0">
                <a:solidFill>
                  <a:srgbClr val="663300"/>
                </a:solidFill>
                <a:latin typeface="Times New Roman" panose="02020603050405020304" pitchFamily="18" charset="0"/>
                <a:cs typeface="Times New Roman" panose="02020603050405020304" pitchFamily="18" charset="0"/>
              </a:rPr>
              <a:t>, until</a:t>
            </a:r>
            <a:r>
              <a:rPr lang="zh-CN" altLang="en-US" sz="2000" b="1" dirty="0">
                <a:solidFill>
                  <a:srgbClr val="663300"/>
                </a:solidFill>
                <a:latin typeface="Times New Roman" panose="02020603050405020304" pitchFamily="18" charset="0"/>
                <a:cs typeface="Times New Roman" panose="02020603050405020304" pitchFamily="18" charset="0"/>
              </a:rPr>
              <a:t>引导的时间状语从句。其中</a:t>
            </a:r>
            <a:r>
              <a:rPr lang="en-US" altLang="zh-CN" sz="2000" b="1" dirty="0">
                <a:solidFill>
                  <a:srgbClr val="663300"/>
                </a:solidFill>
                <a:latin typeface="Times New Roman" panose="02020603050405020304" pitchFamily="18" charset="0"/>
                <a:cs typeface="Times New Roman" panose="02020603050405020304" pitchFamily="18" charset="0"/>
              </a:rPr>
              <a:t>unless</a:t>
            </a:r>
            <a:r>
              <a:rPr lang="zh-CN" altLang="en-US" sz="2000" b="1" dirty="0">
                <a:solidFill>
                  <a:srgbClr val="663300"/>
                </a:solidFill>
                <a:latin typeface="Times New Roman" panose="02020603050405020304" pitchFamily="18" charset="0"/>
                <a:cs typeface="Times New Roman" panose="02020603050405020304" pitchFamily="18" charset="0"/>
              </a:rPr>
              <a:t>和</a:t>
            </a:r>
            <a:r>
              <a:rPr lang="en-US" altLang="zh-CN" sz="2000" b="1" dirty="0">
                <a:solidFill>
                  <a:srgbClr val="663300"/>
                </a:solidFill>
                <a:latin typeface="Times New Roman" panose="02020603050405020304" pitchFamily="18" charset="0"/>
                <a:cs typeface="Times New Roman" panose="02020603050405020304" pitchFamily="18" charset="0"/>
              </a:rPr>
              <a:t>until</a:t>
            </a:r>
            <a:r>
              <a:rPr lang="zh-CN" altLang="en-US" sz="2000" b="1" dirty="0">
                <a:solidFill>
                  <a:srgbClr val="663300"/>
                </a:solidFill>
                <a:latin typeface="Times New Roman" panose="02020603050405020304" pitchFamily="18" charset="0"/>
                <a:cs typeface="Times New Roman" panose="02020603050405020304" pitchFamily="18" charset="0"/>
              </a:rPr>
              <a:t>共同引导一个从句，却又起到不同的作用，</a:t>
            </a:r>
            <a:r>
              <a:rPr lang="zh-CN" altLang="en-US" sz="2000" b="1" dirty="0">
                <a:solidFill>
                  <a:srgbClr val="663300"/>
                </a:solidFill>
                <a:latin typeface="Times New Roman" panose="02020603050405020304" pitchFamily="18" charset="0"/>
                <a:cs typeface="Times New Roman" panose="02020603050405020304" pitchFamily="18" charset="0"/>
              </a:rPr>
              <a:t>体现了合同语言作为法律文件严谨、周全的特征。</a:t>
            </a:r>
            <a:endParaRPr lang="zh-CN" altLang="en-US" sz="2000" b="1"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3"/>
          <p:cNvSpPr>
            <a:spLocks noGrp="1"/>
          </p:cNvSpPr>
          <p:nvPr>
            <p:ph idx="1"/>
          </p:nvPr>
        </p:nvSpPr>
        <p:spPr>
          <a:xfrm>
            <a:off x="1559560" y="621030"/>
            <a:ext cx="10311765" cy="1509395"/>
          </a:xfrm>
          <a:solidFill>
            <a:schemeClr val="bg1"/>
          </a:solidFill>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4. The seller shall not be responsible for the delay of shipment or non-delivery of the goods due to Force Majeure, which might occur during the process of manufacturing or in the course of loading or transit.</a:t>
            </a:r>
            <a:endParaRPr lang="en-US" altLang="zh-CN" sz="2400" dirty="0">
              <a:latin typeface="Times New Roman" panose="02020603050405020304" pitchFamily="18" charset="0"/>
              <a:cs typeface="Times New Roman" panose="02020603050405020304" pitchFamily="18" charset="0"/>
            </a:endParaRPr>
          </a:p>
        </p:txBody>
      </p:sp>
      <p:sp>
        <p:nvSpPr>
          <p:cNvPr id="86018" name="Rectangle 3"/>
          <p:cNvSpPr>
            <a:spLocks noGrp="1"/>
          </p:cNvSpPr>
          <p:nvPr/>
        </p:nvSpPr>
        <p:spPr>
          <a:xfrm>
            <a:off x="1559560" y="2204720"/>
            <a:ext cx="9829800" cy="317881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译文：凡在制造或装船运输过程中，因不可抗力致使卖方不能或推迟交货时，卖方不负责任。</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663300"/>
                </a:solidFill>
                <a:latin typeface="Times New Roman" panose="02020603050405020304" pitchFamily="18" charset="0"/>
                <a:cs typeface="Times New Roman" panose="02020603050405020304" pitchFamily="18" charset="0"/>
              </a:rPr>
              <a:t>解析：英语的行文方式是把信息的重心放在句首，先表明卖方的免责事项，接着再规定由于什么原因引起的不能交货或延迟交货才会免责。而对不可抗力又做了限定。而按照汉民族的思维习惯往往是先谈原因再讲结论。因此翻译时译者应采用逆序的方法将原文表示免责条件的“</a:t>
            </a:r>
            <a:r>
              <a:rPr lang="en-US" altLang="zh-CN" sz="2000" b="1" dirty="0">
                <a:solidFill>
                  <a:srgbClr val="663300"/>
                </a:solidFill>
                <a:latin typeface="Times New Roman" panose="02020603050405020304" pitchFamily="18" charset="0"/>
                <a:cs typeface="Times New Roman" panose="02020603050405020304" pitchFamily="18" charset="0"/>
              </a:rPr>
              <a:t>due to Force Majeure, which might…of loading or transit”</a:t>
            </a:r>
            <a:r>
              <a:rPr lang="zh-CN" altLang="en-US" sz="2000" b="1" dirty="0">
                <a:solidFill>
                  <a:srgbClr val="663300"/>
                </a:solidFill>
                <a:latin typeface="Times New Roman" panose="02020603050405020304" pitchFamily="18" charset="0"/>
                <a:cs typeface="Times New Roman" panose="02020603050405020304" pitchFamily="18" charset="0"/>
              </a:rPr>
              <a:t>移到句首。再者，英语中的非限制性定语从句翻译成中文时要么仍翻译成定语放在所修饰的词之前，要么处理为别的成分。</a:t>
            </a:r>
            <a:endParaRPr lang="zh-CN" altLang="en-US" sz="2000" b="1"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Rectangle 3"/>
          <p:cNvSpPr>
            <a:spLocks noGrp="1"/>
          </p:cNvSpPr>
          <p:nvPr>
            <p:ph idx="1"/>
          </p:nvPr>
        </p:nvSpPr>
        <p:spPr>
          <a:xfrm>
            <a:off x="1481455" y="692150"/>
            <a:ext cx="10290810" cy="1662430"/>
          </a:xfrm>
          <a:solidFill>
            <a:schemeClr val="bg1"/>
          </a:solidFill>
        </p:spPr>
        <p:txBody>
          <a:bodyPr vert="horz" wrap="square" lIns="91440" tIns="45720" rIns="91440" bIns="45720" anchor="t" anchorCtr="0"/>
          <a:p>
            <a:pPr eaLnBrk="1" hangingPunct="1">
              <a:lnSpc>
                <a:spcPct val="140000"/>
              </a:lnSpc>
            </a:pPr>
            <a:r>
              <a:rPr lang="en-US" altLang="zh-CN" sz="2400" dirty="0">
                <a:latin typeface="Times New Roman" panose="02020603050405020304" pitchFamily="18" charset="0"/>
                <a:cs typeface="Times New Roman" panose="02020603050405020304" pitchFamily="18" charset="0"/>
              </a:rPr>
              <a:t>5. The Credit could cover 85% of the local expenses if they are made under the responsibility of the British Contractor and within the limit of the down payments paid on the Contract</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i.e.</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15% as a maximum.</a:t>
            </a:r>
            <a:endParaRPr lang="en-US" altLang="zh-CN" sz="2400" dirty="0">
              <a:latin typeface="Times New Roman" panose="02020603050405020304" pitchFamily="18" charset="0"/>
              <a:cs typeface="Times New Roman" panose="02020603050405020304" pitchFamily="18" charset="0"/>
            </a:endParaRPr>
          </a:p>
        </p:txBody>
      </p:sp>
      <p:sp>
        <p:nvSpPr>
          <p:cNvPr id="88066" name="Rectangle 3"/>
          <p:cNvSpPr>
            <a:spLocks noGrp="1"/>
          </p:cNvSpPr>
          <p:nvPr/>
        </p:nvSpPr>
        <p:spPr>
          <a:xfrm>
            <a:off x="1703705" y="2419985"/>
            <a:ext cx="9751695" cy="273431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30000"/>
              </a:lnSpc>
            </a:pPr>
            <a:r>
              <a:rPr lang="zh-CN" altLang="en-US" sz="2400" b="1" dirty="0">
                <a:solidFill>
                  <a:srgbClr val="990099"/>
                </a:solidFill>
                <a:latin typeface="Times New Roman" panose="02020603050405020304" pitchFamily="18" charset="0"/>
                <a:cs typeface="Times New Roman" panose="02020603050405020304" pitchFamily="18" charset="0"/>
              </a:rPr>
              <a:t>译文：此项贷款可支付当地费用的</a:t>
            </a:r>
            <a:r>
              <a:rPr lang="en-US" altLang="zh-CN" sz="2400" b="1" dirty="0">
                <a:solidFill>
                  <a:srgbClr val="990099"/>
                </a:solidFill>
                <a:latin typeface="Times New Roman" panose="02020603050405020304" pitchFamily="18" charset="0"/>
                <a:cs typeface="Times New Roman" panose="02020603050405020304" pitchFamily="18" charset="0"/>
              </a:rPr>
              <a:t>85%</a:t>
            </a:r>
            <a:r>
              <a:rPr lang="zh-CN" altLang="en-US" sz="2400" b="1" dirty="0">
                <a:solidFill>
                  <a:srgbClr val="990099"/>
                </a:solidFill>
                <a:latin typeface="Times New Roman" panose="02020603050405020304" pitchFamily="18" charset="0"/>
                <a:cs typeface="Times New Roman" panose="02020603050405020304" pitchFamily="18" charset="0"/>
              </a:rPr>
              <a:t>。但此项费用必须由英国承包商直接支付，并须在合同预付款的幅度内，即最高不得超过合同金额的</a:t>
            </a:r>
            <a:r>
              <a:rPr lang="en-US" altLang="zh-CN" sz="2400" b="1" dirty="0">
                <a:solidFill>
                  <a:srgbClr val="990099"/>
                </a:solidFill>
                <a:latin typeface="Times New Roman" panose="02020603050405020304" pitchFamily="18" charset="0"/>
                <a:cs typeface="Times New Roman" panose="02020603050405020304" pitchFamily="18" charset="0"/>
              </a:rPr>
              <a:t>15%</a:t>
            </a:r>
            <a:r>
              <a:rPr lang="zh-CN" altLang="en-US" sz="2400" b="1" dirty="0">
                <a:solidFill>
                  <a:srgbClr val="990099"/>
                </a:solidFill>
                <a:latin typeface="Times New Roman" panose="02020603050405020304" pitchFamily="18" charset="0"/>
                <a:cs typeface="Times New Roman" panose="02020603050405020304" pitchFamily="18" charset="0"/>
              </a:rPr>
              <a:t>。</a:t>
            </a:r>
            <a:endParaRPr lang="zh-CN" altLang="en-US" sz="2400" b="1" dirty="0">
              <a:solidFill>
                <a:srgbClr val="990099"/>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400" b="1" dirty="0">
                <a:solidFill>
                  <a:srgbClr val="663300"/>
                </a:solidFill>
                <a:latin typeface="Times New Roman" panose="02020603050405020304" pitchFamily="18" charset="0"/>
                <a:cs typeface="Times New Roman" panose="02020603050405020304" pitchFamily="18" charset="0"/>
              </a:rPr>
              <a:t>解析：该句为主从复合句，由</a:t>
            </a:r>
            <a:r>
              <a:rPr lang="en-US" altLang="zh-CN" sz="2400" b="1" dirty="0">
                <a:solidFill>
                  <a:srgbClr val="663300"/>
                </a:solidFill>
                <a:latin typeface="Times New Roman" panose="02020603050405020304" pitchFamily="18" charset="0"/>
                <a:cs typeface="Times New Roman" panose="02020603050405020304" pitchFamily="18" charset="0"/>
              </a:rPr>
              <a:t>if</a:t>
            </a:r>
            <a:r>
              <a:rPr lang="zh-CN" altLang="en-US" sz="2400" b="1" dirty="0">
                <a:solidFill>
                  <a:srgbClr val="663300"/>
                </a:solidFill>
                <a:latin typeface="Times New Roman" panose="02020603050405020304" pitchFamily="18" charset="0"/>
                <a:cs typeface="Times New Roman" panose="02020603050405020304" pitchFamily="18" charset="0"/>
              </a:rPr>
              <a:t>引导的状语从句包含了两个前提，使主句范围受到限制，全句结构严谨完整。</a:t>
            </a:r>
            <a:endParaRPr lang="zh-CN" altLang="en-US" sz="2400" b="1"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Rectangle 3"/>
          <p:cNvSpPr>
            <a:spLocks noGrp="1"/>
          </p:cNvSpPr>
          <p:nvPr>
            <p:ph idx="1"/>
          </p:nvPr>
        </p:nvSpPr>
        <p:spPr>
          <a:xfrm>
            <a:off x="1487805" y="332740"/>
            <a:ext cx="10201910" cy="1736725"/>
          </a:xfrm>
          <a:solidFill>
            <a:schemeClr val="bg1"/>
          </a:solidFill>
        </p:spPr>
        <p:txBody>
          <a:bodyPr vert="horz" wrap="square" lIns="91440" tIns="45720" rIns="91440" bIns="45720" anchor="t" anchorCtr="0"/>
          <a:p>
            <a:pPr eaLnBrk="1" hangingPunct="1">
              <a:lnSpc>
                <a:spcPct val="150000"/>
              </a:lnSpc>
            </a:pPr>
            <a:r>
              <a:rPr lang="en-US" altLang="zh-CN" sz="2400" dirty="0">
                <a:latin typeface="Times New Roman" panose="02020603050405020304" pitchFamily="18" charset="0"/>
                <a:cs typeface="Times New Roman" panose="02020603050405020304" pitchFamily="18" charset="0"/>
              </a:rPr>
              <a:t>6. The seller must deliver goods which are of the quantity</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quality and descriptions required by the contract and which are contained or packed in the manner required by the contract.</a:t>
            </a:r>
            <a:endParaRPr lang="en-US" altLang="zh-CN" sz="2400" dirty="0">
              <a:latin typeface="Times New Roman" panose="02020603050405020304" pitchFamily="18" charset="0"/>
              <a:cs typeface="Times New Roman" panose="02020603050405020304" pitchFamily="18" charset="0"/>
            </a:endParaRPr>
          </a:p>
        </p:txBody>
      </p:sp>
      <p:sp>
        <p:nvSpPr>
          <p:cNvPr id="90114" name="Rectangle 3"/>
          <p:cNvSpPr>
            <a:spLocks noGrp="1"/>
          </p:cNvSpPr>
          <p:nvPr/>
        </p:nvSpPr>
        <p:spPr>
          <a:xfrm>
            <a:off x="1757045" y="2277110"/>
            <a:ext cx="9626600" cy="282384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0000"/>
              </a:lnSpc>
            </a:pPr>
            <a:r>
              <a:rPr lang="zh-CN" altLang="en-US" sz="2400" b="1" dirty="0">
                <a:solidFill>
                  <a:srgbClr val="990099"/>
                </a:solidFill>
                <a:latin typeface="Times New Roman" panose="02020603050405020304" pitchFamily="18" charset="0"/>
                <a:cs typeface="Times New Roman" panose="02020603050405020304" pitchFamily="18" charset="0"/>
              </a:rPr>
              <a:t>译文：卖方交付的货物必须与合同所规定的数、质量和规格一致，并按照合同所规定的方式装箱或包装。</a:t>
            </a:r>
            <a:endParaRPr lang="zh-CN" altLang="en-US" sz="24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400" b="1" dirty="0">
                <a:solidFill>
                  <a:srgbClr val="663300"/>
                </a:solidFill>
                <a:latin typeface="Times New Roman" panose="02020603050405020304" pitchFamily="18" charset="0"/>
                <a:cs typeface="Times New Roman" panose="02020603050405020304" pitchFamily="18" charset="0"/>
              </a:rPr>
              <a:t>解析：句中</a:t>
            </a:r>
            <a:r>
              <a:rPr lang="en-US" altLang="zh-CN" sz="2400" b="1" dirty="0">
                <a:solidFill>
                  <a:srgbClr val="663300"/>
                </a:solidFill>
                <a:latin typeface="Times New Roman" panose="02020603050405020304" pitchFamily="18" charset="0"/>
                <a:cs typeface="Times New Roman" panose="02020603050405020304" pitchFamily="18" charset="0"/>
              </a:rPr>
              <a:t>goods</a:t>
            </a:r>
            <a:r>
              <a:rPr lang="zh-CN" altLang="en-US" sz="2400" b="1" dirty="0">
                <a:solidFill>
                  <a:srgbClr val="663300"/>
                </a:solidFill>
                <a:latin typeface="Times New Roman" panose="02020603050405020304" pitchFamily="18" charset="0"/>
                <a:cs typeface="Times New Roman" panose="02020603050405020304" pitchFamily="18" charset="0"/>
              </a:rPr>
              <a:t>后有两个</a:t>
            </a:r>
            <a:r>
              <a:rPr lang="en-US" altLang="zh-CN" sz="2400" b="1" dirty="0">
                <a:solidFill>
                  <a:srgbClr val="663300"/>
                </a:solidFill>
                <a:latin typeface="Times New Roman" panose="02020603050405020304" pitchFamily="18" charset="0"/>
                <a:cs typeface="Times New Roman" panose="02020603050405020304" pitchFamily="18" charset="0"/>
              </a:rPr>
              <a:t>which</a:t>
            </a:r>
            <a:r>
              <a:rPr lang="zh-CN" altLang="en-US" sz="2400" b="1" dirty="0">
                <a:solidFill>
                  <a:srgbClr val="663300"/>
                </a:solidFill>
                <a:latin typeface="Times New Roman" panose="02020603050405020304" pitchFamily="18" charset="0"/>
                <a:cs typeface="Times New Roman" panose="02020603050405020304" pitchFamily="18" charset="0"/>
              </a:rPr>
              <a:t>引导的定语从句对它修饰，句子的基本结构是“</a:t>
            </a:r>
            <a:r>
              <a:rPr lang="en-US" altLang="zh-CN" sz="2400" b="1" dirty="0">
                <a:solidFill>
                  <a:srgbClr val="663300"/>
                </a:solidFill>
                <a:latin typeface="Times New Roman" panose="02020603050405020304" pitchFamily="18" charset="0"/>
                <a:cs typeface="Times New Roman" panose="02020603050405020304" pitchFamily="18" charset="0"/>
              </a:rPr>
              <a:t>Goods must be”</a:t>
            </a:r>
            <a:r>
              <a:rPr lang="zh-CN" altLang="en-US" sz="2400" b="1" dirty="0">
                <a:solidFill>
                  <a:srgbClr val="663300"/>
                </a:solidFill>
                <a:latin typeface="Times New Roman" panose="02020603050405020304" pitchFamily="18" charset="0"/>
                <a:cs typeface="Times New Roman" panose="02020603050405020304" pitchFamily="18" charset="0"/>
              </a:rPr>
              <a:t>，按照字面译为“卖方必须交付</a:t>
            </a:r>
            <a:r>
              <a:rPr lang="en-US" altLang="zh-CN" sz="2400" b="1" dirty="0">
                <a:solidFill>
                  <a:srgbClr val="663300"/>
                </a:solidFill>
                <a:latin typeface="Times New Roman" panose="02020603050405020304" pitchFamily="18" charset="0"/>
                <a:cs typeface="Times New Roman" panose="02020603050405020304" pitchFamily="18" charset="0"/>
              </a:rPr>
              <a:t>……</a:t>
            </a:r>
            <a:r>
              <a:rPr lang="zh-CN" altLang="en-US" sz="2400" b="1" dirty="0">
                <a:solidFill>
                  <a:srgbClr val="663300"/>
                </a:solidFill>
                <a:latin typeface="Times New Roman" panose="02020603050405020304" pitchFamily="18" charset="0"/>
                <a:cs typeface="Times New Roman" panose="02020603050405020304" pitchFamily="18" charset="0"/>
              </a:rPr>
              <a:t>的货物”，则显得死板和生硬，语义也含混不清。因此可以按照句子的深层结构译成汉语的主谓结构。</a:t>
            </a:r>
            <a:endParaRPr lang="zh-CN" altLang="en-US" sz="2400" b="1"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1139" name="Rectangle 3"/>
          <p:cNvSpPr>
            <a:spLocks noGrp="1"/>
          </p:cNvSpPr>
          <p:nvPr>
            <p:ph idx="1"/>
          </p:nvPr>
        </p:nvSpPr>
        <p:spPr>
          <a:xfrm>
            <a:off x="1487805" y="547370"/>
            <a:ext cx="10297795" cy="2388870"/>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7. In accordance with the Law of the People’s Republic of China on Chinese-Foreign Cooperative Joint Ventures and other relevant Chinese laws and regulations, A Company (China) and B Company (the UK), in accordance with the principle of equality and mutual benefit and through friendly consultations, agree to jointly set up a cooperative venture in Guangzhou</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Guangdong</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the People’s Republic of China.</a:t>
            </a:r>
            <a:endParaRPr lang="en-US" altLang="zh-CN" sz="2000" dirty="0">
              <a:latin typeface="Times New Roman" panose="02020603050405020304" pitchFamily="18" charset="0"/>
              <a:cs typeface="Times New Roman" panose="02020603050405020304" pitchFamily="18" charset="0"/>
            </a:endParaRPr>
          </a:p>
        </p:txBody>
      </p:sp>
      <p:sp>
        <p:nvSpPr>
          <p:cNvPr id="92163" name="Rectangle 3"/>
          <p:cNvSpPr>
            <a:spLocks noGrp="1"/>
          </p:cNvSpPr>
          <p:nvPr/>
        </p:nvSpPr>
        <p:spPr>
          <a:xfrm>
            <a:off x="1487805" y="2851785"/>
            <a:ext cx="9763125" cy="270510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20000"/>
              </a:lnSpc>
            </a:pPr>
            <a:r>
              <a:rPr lang="zh-CN" altLang="en-US" sz="2000" b="1" dirty="0">
                <a:solidFill>
                  <a:srgbClr val="990099"/>
                </a:solidFill>
                <a:latin typeface="Times New Roman" panose="02020603050405020304" pitchFamily="18" charset="0"/>
                <a:cs typeface="Times New Roman" panose="02020603050405020304" pitchFamily="18" charset="0"/>
              </a:rPr>
              <a:t>译文：中国</a:t>
            </a:r>
            <a:r>
              <a:rPr lang="en-US" altLang="zh-CN" sz="2000" b="1" dirty="0">
                <a:solidFill>
                  <a:srgbClr val="990099"/>
                </a:solidFill>
                <a:latin typeface="Times New Roman" panose="02020603050405020304" pitchFamily="18" charset="0"/>
                <a:cs typeface="Times New Roman" panose="02020603050405020304" pitchFamily="18" charset="0"/>
              </a:rPr>
              <a:t>A</a:t>
            </a:r>
            <a:r>
              <a:rPr lang="zh-CN" altLang="en-US" sz="2000" b="1" dirty="0">
                <a:solidFill>
                  <a:srgbClr val="990099"/>
                </a:solidFill>
                <a:latin typeface="Times New Roman" panose="02020603050405020304" pitchFamily="18" charset="0"/>
                <a:cs typeface="Times New Roman" panose="02020603050405020304" pitchFamily="18" charset="0"/>
              </a:rPr>
              <a:t>公司和英国</a:t>
            </a:r>
            <a:r>
              <a:rPr lang="en-US" altLang="zh-CN" sz="2000" b="1" dirty="0">
                <a:solidFill>
                  <a:srgbClr val="990099"/>
                </a:solidFill>
                <a:latin typeface="Times New Roman" panose="02020603050405020304" pitchFamily="18" charset="0"/>
                <a:cs typeface="Times New Roman" panose="02020603050405020304" pitchFamily="18" charset="0"/>
              </a:rPr>
              <a:t>B</a:t>
            </a:r>
            <a:r>
              <a:rPr lang="zh-CN" altLang="en-US" sz="2000" b="1" dirty="0">
                <a:solidFill>
                  <a:srgbClr val="990099"/>
                </a:solidFill>
                <a:latin typeface="Times New Roman" panose="02020603050405020304" pitchFamily="18" charset="0"/>
                <a:cs typeface="Times New Roman" panose="02020603050405020304" pitchFamily="18" charset="0"/>
              </a:rPr>
              <a:t>公司，根据</a:t>
            </a:r>
            <a:r>
              <a:rPr lang="en-US" altLang="zh-CN" sz="2000" b="1" dirty="0">
                <a:solidFill>
                  <a:srgbClr val="990099"/>
                </a:solidFill>
                <a:latin typeface="Times New Roman" panose="02020603050405020304" pitchFamily="18" charset="0"/>
                <a:cs typeface="Times New Roman" panose="02020603050405020304" pitchFamily="18" charset="0"/>
              </a:rPr>
              <a:t>《</a:t>
            </a:r>
            <a:r>
              <a:rPr lang="zh-CN" altLang="en-US" sz="2000" b="1" dirty="0">
                <a:solidFill>
                  <a:srgbClr val="990099"/>
                </a:solidFill>
                <a:latin typeface="Times New Roman" panose="02020603050405020304" pitchFamily="18" charset="0"/>
                <a:cs typeface="Times New Roman" panose="02020603050405020304" pitchFamily="18" charset="0"/>
              </a:rPr>
              <a:t>中华人民共和国中外合作经营企业法</a:t>
            </a:r>
            <a:r>
              <a:rPr lang="en-US" altLang="zh-CN" sz="2000" b="1" dirty="0">
                <a:solidFill>
                  <a:srgbClr val="990099"/>
                </a:solidFill>
                <a:latin typeface="Times New Roman" panose="02020603050405020304" pitchFamily="18" charset="0"/>
                <a:cs typeface="Times New Roman" panose="02020603050405020304" pitchFamily="18" charset="0"/>
              </a:rPr>
              <a:t>》</a:t>
            </a:r>
            <a:r>
              <a:rPr lang="zh-CN" altLang="en-US" sz="2000" b="1" dirty="0">
                <a:solidFill>
                  <a:srgbClr val="990099"/>
                </a:solidFill>
                <a:latin typeface="Times New Roman" panose="02020603050405020304" pitchFamily="18" charset="0"/>
                <a:cs typeface="Times New Roman" panose="02020603050405020304" pitchFamily="18" charset="0"/>
              </a:rPr>
              <a:t>及其他有关法律、法规的规定，本着平等互利的原则，通过友好协商，同意在中华人民共和国广东省广州市，共同合作经营企业，特订立本合同。</a:t>
            </a:r>
            <a:endParaRPr lang="zh-CN" altLang="en-US" sz="2000" b="1" dirty="0">
              <a:solidFill>
                <a:srgbClr val="990099"/>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solidFill>
                  <a:srgbClr val="663300"/>
                </a:solidFill>
                <a:latin typeface="Times New Roman" panose="02020603050405020304" pitchFamily="18" charset="0"/>
                <a:cs typeface="Times New Roman" panose="02020603050405020304" pitchFamily="18" charset="0"/>
              </a:rPr>
              <a:t>解析：原文中，主语“</a:t>
            </a:r>
            <a:r>
              <a:rPr lang="en-US" altLang="zh-CN" sz="2000" b="1" dirty="0">
                <a:solidFill>
                  <a:srgbClr val="663300"/>
                </a:solidFill>
                <a:latin typeface="Times New Roman" panose="02020603050405020304" pitchFamily="18" charset="0"/>
                <a:cs typeface="Times New Roman" panose="02020603050405020304" pitchFamily="18" charset="0"/>
              </a:rPr>
              <a:t>A Company (China) and B Company (the UK)”</a:t>
            </a:r>
            <a:r>
              <a:rPr lang="zh-CN" altLang="en-US" sz="2000" b="1" dirty="0">
                <a:solidFill>
                  <a:srgbClr val="663300"/>
                </a:solidFill>
                <a:latin typeface="Times New Roman" panose="02020603050405020304" pitchFamily="18" charset="0"/>
                <a:cs typeface="Times New Roman" panose="02020603050405020304" pitchFamily="18" charset="0"/>
              </a:rPr>
              <a:t>被安排在两组“</a:t>
            </a:r>
            <a:r>
              <a:rPr lang="en-US" altLang="zh-CN" sz="2000" b="1" dirty="0">
                <a:solidFill>
                  <a:srgbClr val="663300"/>
                </a:solidFill>
                <a:latin typeface="Times New Roman" panose="02020603050405020304" pitchFamily="18" charset="0"/>
                <a:cs typeface="Times New Roman" panose="02020603050405020304" pitchFamily="18" charset="0"/>
              </a:rPr>
              <a:t>in accordance with”</a:t>
            </a:r>
            <a:r>
              <a:rPr lang="zh-CN" altLang="en-US" sz="2000" b="1" dirty="0">
                <a:solidFill>
                  <a:srgbClr val="663300"/>
                </a:solidFill>
                <a:latin typeface="Times New Roman" panose="02020603050405020304" pitchFamily="18" charset="0"/>
                <a:cs typeface="Times New Roman" panose="02020603050405020304" pitchFamily="18" charset="0"/>
              </a:rPr>
              <a:t>引导的介词短语当中，避免了重复。而在译文中，主语“中国</a:t>
            </a:r>
            <a:r>
              <a:rPr lang="en-US" altLang="zh-CN" sz="2000" b="1" dirty="0">
                <a:solidFill>
                  <a:srgbClr val="663300"/>
                </a:solidFill>
                <a:latin typeface="Times New Roman" panose="02020603050405020304" pitchFamily="18" charset="0"/>
                <a:cs typeface="Times New Roman" panose="02020603050405020304" pitchFamily="18" charset="0"/>
              </a:rPr>
              <a:t>A</a:t>
            </a:r>
            <a:r>
              <a:rPr lang="zh-CN" altLang="en-US" sz="2000" b="1" dirty="0">
                <a:solidFill>
                  <a:srgbClr val="663300"/>
                </a:solidFill>
                <a:latin typeface="Times New Roman" panose="02020603050405020304" pitchFamily="18" charset="0"/>
                <a:cs typeface="Times New Roman" panose="02020603050405020304" pitchFamily="18" charset="0"/>
              </a:rPr>
              <a:t>公司和英国</a:t>
            </a:r>
            <a:r>
              <a:rPr lang="en-US" altLang="zh-CN" sz="2000" b="1" dirty="0">
                <a:solidFill>
                  <a:srgbClr val="663300"/>
                </a:solidFill>
                <a:latin typeface="Times New Roman" panose="02020603050405020304" pitchFamily="18" charset="0"/>
                <a:cs typeface="Times New Roman" panose="02020603050405020304" pitchFamily="18" charset="0"/>
              </a:rPr>
              <a:t>B</a:t>
            </a:r>
            <a:r>
              <a:rPr lang="zh-CN" altLang="en-US" sz="2000" b="1" dirty="0">
                <a:solidFill>
                  <a:srgbClr val="663300"/>
                </a:solidFill>
                <a:latin typeface="Times New Roman" panose="02020603050405020304" pitchFamily="18" charset="0"/>
                <a:cs typeface="Times New Roman" panose="02020603050405020304" pitchFamily="18" charset="0"/>
              </a:rPr>
              <a:t>公司”被置于句首，从而使译文既符合汉语主语在句首的表达顺序，又使合同的主体得以突出。</a:t>
            </a:r>
            <a:endParaRPr lang="zh-CN" altLang="en-US" sz="2000" b="1" dirty="0">
              <a:solidFill>
                <a:srgbClr val="66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3187" name="Rectangle 3"/>
          <p:cNvSpPr>
            <a:spLocks noGrp="1"/>
          </p:cNvSpPr>
          <p:nvPr>
            <p:ph idx="1"/>
          </p:nvPr>
        </p:nvSpPr>
        <p:spPr>
          <a:xfrm>
            <a:off x="1559560" y="516890"/>
            <a:ext cx="10249535" cy="2104390"/>
          </a:xfrm>
          <a:solidFill>
            <a:schemeClr val="bg1"/>
          </a:solidFill>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8. In the event the Buyer does not furnish the Seller with shipping instructions on or before August 1, 2023, the Seller may at his option cancel this contract and demand the Buyer to pay any damages he has sustained on account of such failure of the Buyer to give such instructions.</a:t>
            </a:r>
            <a:endParaRPr lang="en-US" altLang="zh-CN" sz="2400" dirty="0">
              <a:latin typeface="Times New Roman" panose="02020603050405020304" pitchFamily="18" charset="0"/>
              <a:cs typeface="Times New Roman" panose="02020603050405020304" pitchFamily="18" charset="0"/>
            </a:endParaRPr>
          </a:p>
        </p:txBody>
      </p:sp>
      <p:sp>
        <p:nvSpPr>
          <p:cNvPr id="94211" name="Rectangle 3"/>
          <p:cNvSpPr>
            <a:spLocks noGrp="1"/>
          </p:cNvSpPr>
          <p:nvPr/>
        </p:nvSpPr>
        <p:spPr>
          <a:xfrm>
            <a:off x="1826260" y="2708275"/>
            <a:ext cx="9751695" cy="2625090"/>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eaLnBrk="1" hangingPunct="1">
              <a:lnSpc>
                <a:spcPct val="130000"/>
              </a:lnSpc>
            </a:pPr>
            <a:r>
              <a:rPr lang="zh-CN" altLang="en-US" sz="2400" b="1" dirty="0">
                <a:solidFill>
                  <a:srgbClr val="990099"/>
                </a:solidFill>
                <a:latin typeface="Times New Roman" panose="02020603050405020304" pitchFamily="18" charset="0"/>
                <a:cs typeface="Times New Roman" panose="02020603050405020304" pitchFamily="18" charset="0"/>
              </a:rPr>
              <a:t>译文：如买方在</a:t>
            </a:r>
            <a:r>
              <a:rPr lang="en-US" altLang="zh-CN" sz="2400" b="1" dirty="0">
                <a:solidFill>
                  <a:srgbClr val="990099"/>
                </a:solidFill>
                <a:latin typeface="Times New Roman" panose="02020603050405020304" pitchFamily="18" charset="0"/>
                <a:cs typeface="Times New Roman" panose="02020603050405020304" pitchFamily="18" charset="0"/>
              </a:rPr>
              <a:t>2023</a:t>
            </a:r>
            <a:r>
              <a:rPr lang="zh-CN" altLang="en-US" sz="2400" b="1" dirty="0">
                <a:solidFill>
                  <a:srgbClr val="990099"/>
                </a:solidFill>
                <a:latin typeface="Times New Roman" panose="02020603050405020304" pitchFamily="18" charset="0"/>
                <a:cs typeface="Times New Roman" panose="02020603050405020304" pitchFamily="18" charset="0"/>
              </a:rPr>
              <a:t>年</a:t>
            </a:r>
            <a:r>
              <a:rPr lang="en-US" altLang="zh-CN" sz="2400" b="1" dirty="0">
                <a:solidFill>
                  <a:srgbClr val="990099"/>
                </a:solidFill>
                <a:latin typeface="Times New Roman" panose="02020603050405020304" pitchFamily="18" charset="0"/>
                <a:cs typeface="Times New Roman" panose="02020603050405020304" pitchFamily="18" charset="0"/>
              </a:rPr>
              <a:t>8</a:t>
            </a:r>
            <a:r>
              <a:rPr lang="zh-CN" altLang="en-US" sz="2400" b="1" dirty="0">
                <a:solidFill>
                  <a:srgbClr val="990099"/>
                </a:solidFill>
                <a:latin typeface="Times New Roman" panose="02020603050405020304" pitchFamily="18" charset="0"/>
                <a:cs typeface="Times New Roman" panose="02020603050405020304" pitchFamily="18" charset="0"/>
              </a:rPr>
              <a:t>月</a:t>
            </a:r>
            <a:r>
              <a:rPr lang="en-US" altLang="zh-CN" sz="2400" b="1" dirty="0">
                <a:solidFill>
                  <a:srgbClr val="990099"/>
                </a:solidFill>
                <a:latin typeface="Times New Roman" panose="02020603050405020304" pitchFamily="18" charset="0"/>
                <a:cs typeface="Times New Roman" panose="02020603050405020304" pitchFamily="18" charset="0"/>
              </a:rPr>
              <a:t>1</a:t>
            </a:r>
            <a:r>
              <a:rPr lang="zh-CN" altLang="en-US" sz="2400" b="1" dirty="0">
                <a:solidFill>
                  <a:srgbClr val="990099"/>
                </a:solidFill>
                <a:latin typeface="Times New Roman" panose="02020603050405020304" pitchFamily="18" charset="0"/>
                <a:cs typeface="Times New Roman" panose="02020603050405020304" pitchFamily="18" charset="0"/>
              </a:rPr>
              <a:t>日或在此之前未向卖方发出装运须知，则卖方可自行决定取消本合同，并要求买方赔偿因未发出装运须知而使其蒙受的一切损失。</a:t>
            </a:r>
            <a:endParaRPr lang="zh-CN" altLang="en-US" sz="2400" b="1" dirty="0">
              <a:solidFill>
                <a:srgbClr val="990099"/>
              </a:solidFill>
              <a:latin typeface="Times New Roman" panose="02020603050405020304" pitchFamily="18" charset="0"/>
              <a:cs typeface="Times New Roman" panose="02020603050405020304" pitchFamily="18" charset="0"/>
            </a:endParaRPr>
          </a:p>
          <a:p>
            <a:pPr eaLnBrk="1" hangingPunct="1">
              <a:lnSpc>
                <a:spcPct val="130000"/>
              </a:lnSpc>
            </a:pPr>
            <a:r>
              <a:rPr lang="zh-CN" altLang="en-US" sz="2400" b="1" dirty="0">
                <a:solidFill>
                  <a:srgbClr val="663300"/>
                </a:solidFill>
                <a:latin typeface="Times New Roman" panose="02020603050405020304" pitchFamily="18" charset="0"/>
                <a:cs typeface="Times New Roman" panose="02020603050405020304" pitchFamily="18" charset="0"/>
              </a:rPr>
              <a:t>解析：在国际贸易合同中经常使用条件状语从句和条件状语，常用的连接词有</a:t>
            </a:r>
            <a:r>
              <a:rPr lang="en-US" altLang="zh-CN" sz="2400" b="1" dirty="0">
                <a:solidFill>
                  <a:srgbClr val="663300"/>
                </a:solidFill>
                <a:latin typeface="Times New Roman" panose="02020603050405020304" pitchFamily="18" charset="0"/>
                <a:cs typeface="Times New Roman" panose="02020603050405020304" pitchFamily="18" charset="0"/>
              </a:rPr>
              <a:t>if</a:t>
            </a:r>
            <a:r>
              <a:rPr lang="zh-CN" altLang="en-US" sz="2400" b="1" dirty="0">
                <a:solidFill>
                  <a:srgbClr val="663300"/>
                </a:solidFill>
                <a:latin typeface="Times New Roman" panose="02020603050405020304" pitchFamily="18" charset="0"/>
                <a:cs typeface="Times New Roman" panose="02020603050405020304" pitchFamily="18" charset="0"/>
              </a:rPr>
              <a:t>，</a:t>
            </a:r>
            <a:r>
              <a:rPr lang="en-US" altLang="zh-CN" sz="2400" b="1" dirty="0">
                <a:solidFill>
                  <a:srgbClr val="663300"/>
                </a:solidFill>
                <a:latin typeface="Times New Roman" panose="02020603050405020304" pitchFamily="18" charset="0"/>
                <a:cs typeface="Times New Roman" panose="02020603050405020304" pitchFamily="18" charset="0"/>
              </a:rPr>
              <a:t>in case </a:t>
            </a:r>
            <a:r>
              <a:rPr lang="zh-CN" altLang="en-US" sz="2400" b="1" dirty="0">
                <a:solidFill>
                  <a:srgbClr val="663300"/>
                </a:solidFill>
                <a:latin typeface="Times New Roman" panose="02020603050405020304" pitchFamily="18" charset="0"/>
                <a:cs typeface="Times New Roman" panose="02020603050405020304" pitchFamily="18" charset="0"/>
              </a:rPr>
              <a:t>（</a:t>
            </a:r>
            <a:r>
              <a:rPr lang="en-US" altLang="zh-CN" sz="2400" b="1" dirty="0">
                <a:solidFill>
                  <a:srgbClr val="663300"/>
                </a:solidFill>
                <a:latin typeface="Times New Roman" panose="02020603050405020304" pitchFamily="18" charset="0"/>
                <a:cs typeface="Times New Roman" panose="02020603050405020304" pitchFamily="18" charset="0"/>
              </a:rPr>
              <a:t>that</a:t>
            </a:r>
            <a:r>
              <a:rPr lang="zh-CN" altLang="en-US" sz="2400" b="1" dirty="0">
                <a:solidFill>
                  <a:srgbClr val="663300"/>
                </a:solidFill>
                <a:latin typeface="Times New Roman" panose="02020603050405020304" pitchFamily="18" charset="0"/>
                <a:cs typeface="Times New Roman" panose="02020603050405020304" pitchFamily="18" charset="0"/>
              </a:rPr>
              <a:t>），</a:t>
            </a:r>
            <a:r>
              <a:rPr lang="en-US" altLang="zh-CN" sz="2400" b="1" dirty="0">
                <a:solidFill>
                  <a:srgbClr val="663300"/>
                </a:solidFill>
                <a:latin typeface="Times New Roman" panose="02020603050405020304" pitchFamily="18" charset="0"/>
                <a:cs typeface="Times New Roman" panose="02020603050405020304" pitchFamily="18" charset="0"/>
              </a:rPr>
              <a:t>in the event</a:t>
            </a:r>
            <a:r>
              <a:rPr lang="zh-CN" altLang="en-US" sz="2400" b="1" dirty="0">
                <a:solidFill>
                  <a:srgbClr val="663300"/>
                </a:solidFill>
                <a:latin typeface="Times New Roman" panose="02020603050405020304" pitchFamily="18" charset="0"/>
                <a:cs typeface="Times New Roman" panose="02020603050405020304" pitchFamily="18" charset="0"/>
              </a:rPr>
              <a:t>（</a:t>
            </a:r>
            <a:r>
              <a:rPr lang="en-US" altLang="zh-CN" sz="2400" b="1" dirty="0">
                <a:solidFill>
                  <a:srgbClr val="663300"/>
                </a:solidFill>
                <a:latin typeface="Times New Roman" panose="02020603050405020304" pitchFamily="18" charset="0"/>
                <a:cs typeface="Times New Roman" panose="02020603050405020304" pitchFamily="18" charset="0"/>
              </a:rPr>
              <a:t>that</a:t>
            </a:r>
            <a:r>
              <a:rPr lang="zh-CN" altLang="en-US" sz="2400" b="1" dirty="0">
                <a:solidFill>
                  <a:srgbClr val="663300"/>
                </a:solidFill>
                <a:latin typeface="Times New Roman" panose="02020603050405020304" pitchFamily="18" charset="0"/>
                <a:cs typeface="Times New Roman" panose="02020603050405020304" pitchFamily="18" charset="0"/>
              </a:rPr>
              <a:t>），</a:t>
            </a:r>
            <a:r>
              <a:rPr lang="en-US" altLang="zh-CN" sz="2400" b="1" dirty="0">
                <a:solidFill>
                  <a:srgbClr val="663300"/>
                </a:solidFill>
                <a:latin typeface="Times New Roman" panose="02020603050405020304" pitchFamily="18" charset="0"/>
                <a:cs typeface="Times New Roman" panose="02020603050405020304" pitchFamily="18" charset="0"/>
              </a:rPr>
              <a:t>unless</a:t>
            </a:r>
            <a:r>
              <a:rPr lang="zh-CN" altLang="en-US" sz="2400" b="1" dirty="0">
                <a:solidFill>
                  <a:srgbClr val="663300"/>
                </a:solidFill>
                <a:latin typeface="Times New Roman" panose="02020603050405020304" pitchFamily="18" charset="0"/>
                <a:cs typeface="Times New Roman" panose="02020603050405020304" pitchFamily="18" charset="0"/>
              </a:rPr>
              <a:t>等。</a:t>
            </a:r>
            <a:r>
              <a:rPr lang="zh-CN" altLang="en-US" sz="2400" b="1" dirty="0">
                <a:latin typeface="Times New Roman" panose="02020603050405020304" pitchFamily="18" charset="0"/>
                <a:cs typeface="Times New Roman" panose="02020603050405020304" pitchFamily="18" charset="0"/>
              </a:rPr>
              <a:t> </a:t>
            </a:r>
            <a:endParaRPr lang="zh-CN" altLang="en-US" sz="2400" b="1"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95235" name="Rectangle 3"/>
          <p:cNvSpPr>
            <a:spLocks noGrp="1"/>
          </p:cNvSpPr>
          <p:nvPr>
            <p:ph idx="1"/>
          </p:nvPr>
        </p:nvSpPr>
        <p:spPr>
          <a:xfrm>
            <a:off x="1587500" y="1701165"/>
            <a:ext cx="10104755" cy="411480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世贸人才网：</a:t>
            </a:r>
            <a:r>
              <a:rPr lang="en-US" altLang="zh-CN" sz="2000" dirty="0">
                <a:latin typeface="Times New Roman" panose="02020603050405020304" pitchFamily="18" charset="0"/>
                <a:cs typeface="Times New Roman" panose="02020603050405020304" pitchFamily="18" charset="0"/>
              </a:rPr>
              <a:t>http:/class.wtojob.com</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法律英语学习网：</a:t>
            </a:r>
            <a:r>
              <a:rPr lang="en-US" altLang="zh-CN" sz="2000" dirty="0">
                <a:latin typeface="Times New Roman" panose="02020603050405020304" pitchFamily="18" charset="0"/>
                <a:cs typeface="Times New Roman" panose="02020603050405020304" pitchFamily="18" charset="0"/>
              </a:rPr>
              <a:t>http://www.for68.com/faluyingyu/</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应用翻译研究网：</a:t>
            </a:r>
            <a:r>
              <a:rPr lang="en-US" altLang="zh-CN" sz="2000" dirty="0">
                <a:latin typeface="Times New Roman" panose="02020603050405020304" pitchFamily="18" charset="0"/>
                <a:cs typeface="Times New Roman" panose="02020603050405020304" pitchFamily="18" charset="0"/>
                <a:hlinkClick r:id="rId1"/>
              </a:rPr>
              <a:t>http://www.practicaltrans.com</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张林玲．商务英语合同翻译与写作</a:t>
            </a:r>
            <a:r>
              <a:rPr lang="en-US" altLang="zh-CN" sz="2000" dirty="0">
                <a:latin typeface="Times New Roman" panose="02020603050405020304" pitchFamily="18" charset="0"/>
                <a:cs typeface="Times New Roman" panose="02020603050405020304" pitchFamily="18" charset="0"/>
              </a:rPr>
              <a:t>[M]</a:t>
            </a:r>
            <a:r>
              <a:rPr lang="zh-CN" altLang="en-US" sz="2000" dirty="0">
                <a:latin typeface="Times New Roman" panose="02020603050405020304" pitchFamily="18" charset="0"/>
                <a:cs typeface="Times New Roman" panose="02020603050405020304" pitchFamily="18" charset="0"/>
              </a:rPr>
              <a:t>．北京：机械工业出版社，</a:t>
            </a:r>
            <a:r>
              <a:rPr lang="en-US" altLang="zh-CN" sz="2000" dirty="0">
                <a:latin typeface="Times New Roman" panose="02020603050405020304" pitchFamily="18" charset="0"/>
                <a:cs typeface="Times New Roman" panose="02020603050405020304" pitchFamily="18" charset="0"/>
              </a:rPr>
              <a:t>2009</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a:t>
            </a:r>
            <a:r>
              <a:rPr sz="2000" dirty="0">
                <a:latin typeface="Times New Roman" panose="02020603050405020304" pitchFamily="18" charset="0"/>
                <a:cs typeface="Times New Roman" panose="02020603050405020304" pitchFamily="18" charset="0"/>
              </a:rPr>
              <a:t>兰天. 国际商务翻译教程（第四版）［M］. 大连：东北财经大学出版社，2019.</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卢秋帆</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国际贸易法律文本特点及其变迁研究［</a:t>
            </a:r>
            <a:r>
              <a:rPr lang="en-US" altLang="zh-CN" sz="2000" dirty="0">
                <a:latin typeface="Times New Roman" panose="02020603050405020304" pitchFamily="18" charset="0"/>
                <a:cs typeface="Times New Roman" panose="02020603050405020304" pitchFamily="18" charset="0"/>
              </a:rPr>
              <a:t>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北京：中国政法大学出版社，</a:t>
            </a:r>
            <a:r>
              <a:rPr lang="en-US" altLang="zh-CN" sz="2000" dirty="0">
                <a:latin typeface="Times New Roman" panose="02020603050405020304" pitchFamily="18" charset="0"/>
                <a:cs typeface="Times New Roman" panose="02020603050405020304" pitchFamily="18" charset="0"/>
              </a:rPr>
              <a:t>2013.</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7. 彭萍. 非文学语篇翻译［M］. 北京：中译出版社，2024.</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96259" name="Rectangle 3"/>
          <p:cNvSpPr>
            <a:spLocks noGrp="1"/>
          </p:cNvSpPr>
          <p:nvPr>
            <p:ph idx="1"/>
          </p:nvPr>
        </p:nvSpPr>
        <p:spPr>
          <a:xfrm>
            <a:off x="1805305" y="1827530"/>
            <a:ext cx="9772650" cy="4114800"/>
          </a:xfrm>
        </p:spPr>
        <p:txBody>
          <a:bodyPr vert="horz" wrap="square" lIns="91440" tIns="45720" rIns="91440" bIns="45720" anchor="t" anchorCtr="0"/>
          <a:p>
            <a:pPr eaLnBrk="1" hangingPunct="1">
              <a:lnSpc>
                <a:spcPct val="130000"/>
              </a:lnSpc>
            </a:pPr>
            <a:r>
              <a:rPr lang="en-US" altLang="en-US" dirty="0">
                <a:latin typeface="Arial" panose="020B0604020202020204" pitchFamily="34" charset="0"/>
              </a:rPr>
              <a:t>1. 下一单元我们将讲述商务英语中技术术语的翻译。</a:t>
            </a:r>
            <a:endParaRPr lang="en-US" altLang="en-US" dirty="0">
              <a:latin typeface="Arial" panose="020B0604020202020204" pitchFamily="34" charset="0"/>
            </a:endParaRPr>
          </a:p>
          <a:p>
            <a:pPr eaLnBrk="1" hangingPunct="1">
              <a:lnSpc>
                <a:spcPct val="130000"/>
              </a:lnSpc>
            </a:pPr>
            <a:r>
              <a:rPr lang="en-US" altLang="en-US" dirty="0">
                <a:latin typeface="Arial" panose="020B0604020202020204" pitchFamily="34" charset="0"/>
              </a:rPr>
              <a:t>2. 请搜集英文技术术语的有关材料</a:t>
            </a:r>
            <a:r>
              <a:rPr lang="en-US" altLang="en-US" dirty="0"/>
              <a:t>。</a:t>
            </a:r>
            <a:endParaRPr lang="zh-CN" alt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p:cNvSpPr>
          <p:nvPr>
            <p:ph idx="1"/>
          </p:nvPr>
        </p:nvSpPr>
        <p:spPr>
          <a:xfrm>
            <a:off x="2063433" y="1700848"/>
            <a:ext cx="8748712" cy="4679950"/>
          </a:xfrm>
        </p:spPr>
        <p:txBody>
          <a:bodyPr vert="horz" wrap="square" lIns="91440" tIns="45720" rIns="91440" bIns="45720" anchor="t" anchorCtr="0"/>
          <a:p>
            <a:pPr eaLnBrk="1" hangingPunct="1">
              <a:lnSpc>
                <a:spcPct val="100000"/>
              </a:lnSpc>
              <a:buNone/>
            </a:pPr>
            <a:r>
              <a:rPr lang="en-US" altLang="zh-CN" sz="2800" dirty="0">
                <a:latin typeface="Times New Roman" panose="02020603050405020304" pitchFamily="18" charset="0"/>
              </a:rPr>
              <a:t>1) Contracts for International Sale of Goods </a:t>
            </a:r>
            <a:endParaRPr lang="en-US" altLang="zh-CN" sz="2800" dirty="0">
              <a:latin typeface="Times New Roman" panose="02020603050405020304" pitchFamily="18" charset="0"/>
            </a:endParaRPr>
          </a:p>
          <a:p>
            <a:pPr eaLnBrk="1" hangingPunct="1">
              <a:lnSpc>
                <a:spcPct val="100000"/>
              </a:lnSpc>
              <a:buNone/>
            </a:pPr>
            <a:r>
              <a:rPr lang="zh-CN" altLang="en-US" sz="2800" dirty="0">
                <a:latin typeface="Times New Roman" panose="02020603050405020304" pitchFamily="18" charset="0"/>
              </a:rPr>
              <a:t>国际货物销售合同</a:t>
            </a:r>
            <a:endParaRPr lang="zh-CN" altLang="en-US" sz="2800" dirty="0">
              <a:latin typeface="Times New Roman" panose="02020603050405020304" pitchFamily="18" charset="0"/>
            </a:endParaRPr>
          </a:p>
          <a:p>
            <a:pPr eaLnBrk="1" hangingPunct="1">
              <a:lnSpc>
                <a:spcPct val="100000"/>
              </a:lnSpc>
              <a:buNone/>
            </a:pPr>
            <a:r>
              <a:rPr lang="en-US" altLang="zh-CN" sz="2800" dirty="0">
                <a:latin typeface="Times New Roman" panose="02020603050405020304" pitchFamily="18" charset="0"/>
              </a:rPr>
              <a:t>2) Contracts for International Technology Transfer </a:t>
            </a:r>
            <a:endParaRPr lang="en-US" altLang="zh-CN" sz="2800" dirty="0">
              <a:latin typeface="Times New Roman" panose="02020603050405020304" pitchFamily="18" charset="0"/>
            </a:endParaRPr>
          </a:p>
          <a:p>
            <a:pPr eaLnBrk="1" hangingPunct="1">
              <a:lnSpc>
                <a:spcPct val="100000"/>
              </a:lnSpc>
              <a:buNone/>
            </a:pPr>
            <a:r>
              <a:rPr lang="zh-CN" altLang="en-US" sz="2800" dirty="0">
                <a:latin typeface="Times New Roman" panose="02020603050405020304" pitchFamily="18" charset="0"/>
              </a:rPr>
              <a:t>国际技术转让合同</a:t>
            </a:r>
            <a:endParaRPr lang="zh-CN" altLang="en-US" sz="2800" dirty="0">
              <a:latin typeface="Times New Roman" panose="02020603050405020304" pitchFamily="18" charset="0"/>
            </a:endParaRPr>
          </a:p>
          <a:p>
            <a:pPr eaLnBrk="1" hangingPunct="1">
              <a:lnSpc>
                <a:spcPct val="100000"/>
              </a:lnSpc>
              <a:buNone/>
            </a:pPr>
            <a:r>
              <a:rPr lang="en-US" altLang="zh-CN" sz="2800" dirty="0">
                <a:latin typeface="Times New Roman" panose="02020603050405020304" pitchFamily="18" charset="0"/>
              </a:rPr>
              <a:t>3) Contracts for Sino-foreign Joint Ventures </a:t>
            </a:r>
            <a:endParaRPr lang="en-US" altLang="zh-CN" sz="2800" dirty="0">
              <a:latin typeface="Times New Roman" panose="02020603050405020304" pitchFamily="18" charset="0"/>
            </a:endParaRPr>
          </a:p>
          <a:p>
            <a:pPr eaLnBrk="1" hangingPunct="1">
              <a:lnSpc>
                <a:spcPct val="100000"/>
              </a:lnSpc>
              <a:buNone/>
            </a:pPr>
            <a:r>
              <a:rPr lang="zh-CN" altLang="en-US" sz="2800" dirty="0">
                <a:latin typeface="Times New Roman" panose="02020603050405020304" pitchFamily="18" charset="0"/>
              </a:rPr>
              <a:t>中外合资经营企业合同</a:t>
            </a:r>
            <a:endParaRPr lang="zh-CN" altLang="en-US" sz="2800" dirty="0">
              <a:latin typeface="Times New Roman" panose="02020603050405020304" pitchFamily="18" charset="0"/>
            </a:endParaRPr>
          </a:p>
          <a:p>
            <a:pPr eaLnBrk="1" hangingPunct="1">
              <a:lnSpc>
                <a:spcPct val="100000"/>
              </a:lnSpc>
              <a:buNone/>
            </a:pPr>
            <a:r>
              <a:rPr lang="en-US" altLang="zh-CN" sz="2800" dirty="0">
                <a:latin typeface="Times New Roman" panose="02020603050405020304" pitchFamily="18" charset="0"/>
              </a:rPr>
              <a:t>4) Contracts for International Engineering Projects</a:t>
            </a:r>
            <a:endParaRPr lang="en-US" altLang="zh-CN" sz="2800" dirty="0">
              <a:latin typeface="Times New Roman" panose="02020603050405020304" pitchFamily="18" charset="0"/>
            </a:endParaRPr>
          </a:p>
          <a:p>
            <a:pPr eaLnBrk="1" hangingPunct="1">
              <a:lnSpc>
                <a:spcPct val="100000"/>
              </a:lnSpc>
              <a:buNone/>
            </a:pPr>
            <a:r>
              <a:rPr lang="zh-CN" altLang="en-US" sz="2800" dirty="0"/>
              <a:t>国际工程承包合同</a:t>
            </a:r>
            <a:endParaRPr lang="zh-CN" altLang="en-US" sz="2800" dirty="0"/>
          </a:p>
        </p:txBody>
      </p:sp>
      <p:sp>
        <p:nvSpPr>
          <p:cNvPr id="12291" name="Rectangle 3"/>
          <p:cNvSpPr>
            <a:spLocks noGrp="1"/>
          </p:cNvSpPr>
          <p:nvPr>
            <p:ph type="title"/>
          </p:nvPr>
        </p:nvSpPr>
        <p:spPr>
          <a:xfrm>
            <a:off x="1992313" y="404813"/>
            <a:ext cx="8496300" cy="981075"/>
          </a:xfrm>
        </p:spPr>
        <p:txBody>
          <a:bodyPr vert="horz" wrap="square" lIns="91440" tIns="45720" rIns="91440" bIns="45720" anchor="b" anchorCtr="0"/>
          <a:p>
            <a:pPr eaLnBrk="1" hangingPunct="1">
              <a:lnSpc>
                <a:spcPct val="120000"/>
              </a:lnSpc>
            </a:pPr>
            <a:r>
              <a:rPr lang="zh-CN" altLang="en-US" sz="3200" b="1" dirty="0"/>
              <a:t>国际商务合同的种类</a:t>
            </a:r>
            <a:br>
              <a:rPr lang="zh-CN" altLang="en-US" sz="3200" b="1" dirty="0"/>
            </a:br>
            <a:r>
              <a:rPr lang="en-US" altLang="zh-CN" sz="1800" b="1" dirty="0"/>
              <a:t>Categories of International Business Contracts</a:t>
            </a:r>
            <a:endParaRPr lang="en-US" altLang="zh-CN" sz="1800" b="1" dirty="0"/>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Rectangle 2"/>
          <p:cNvSpPr>
            <a:spLocks noGrp="1"/>
          </p:cNvSpPr>
          <p:nvPr>
            <p:ph type="title"/>
          </p:nvPr>
        </p:nvSpPr>
        <p:spPr>
          <a:xfrm>
            <a:off x="1919288" y="332423"/>
            <a:ext cx="7712075" cy="1143000"/>
          </a:xfrm>
        </p:spPr>
        <p:txBody>
          <a:bodyPr vert="horz" wrap="square" lIns="91440" tIns="45720" rIns="91440" bIns="45720" anchor="b" anchorCtr="0"/>
          <a:p>
            <a:pPr eaLnBrk="1" hangingPunct="1"/>
            <a:r>
              <a:rPr lang="zh-CN" altLang="en-US" b="1" dirty="0"/>
              <a:t>补充练习：</a:t>
            </a:r>
            <a:endParaRPr lang="zh-CN" altLang="en-US" b="1" dirty="0"/>
          </a:p>
        </p:txBody>
      </p:sp>
      <p:sp>
        <p:nvSpPr>
          <p:cNvPr id="97283" name="Rectangle 3"/>
          <p:cNvSpPr>
            <a:spLocks noGrp="1"/>
          </p:cNvSpPr>
          <p:nvPr>
            <p:ph idx="1"/>
          </p:nvPr>
        </p:nvSpPr>
        <p:spPr>
          <a:xfrm>
            <a:off x="1559560" y="1556385"/>
            <a:ext cx="10126980" cy="4410075"/>
          </a:xfrm>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cs typeface="Times New Roman" panose="02020603050405020304" pitchFamily="18" charset="0"/>
              </a:rPr>
              <a:t>1. If either of the parties fails to fulfill its obligations under this Contract, it shall compensate the other party for all its economic losses resulting hereof.</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2. Appendixes 1 to 5 to the Contract shall form an integral part of the Contract and have the same legal force as the body of the Contract.</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3. This contract shall be written in English and Chinese languages, with two originals and one copy for each side. This contract shall come into effect from the date it is signed by the representatives of both sides. After the signing of the Contract, all the letters or telex shall become null and void.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4. Within 60 days after the signing and coming into effect of this contract, the Buyer shall proceed to pay the price for the goods to the Seller by opening an irrevocable L/C for the full amount of USD 10,000 in favor of the Seller through a bank at export point so that the Seller may draw the sum in due time.</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Rectangle 3"/>
          <p:cNvSpPr>
            <a:spLocks noGrp="1"/>
          </p:cNvSpPr>
          <p:nvPr>
            <p:ph idx="1"/>
          </p:nvPr>
        </p:nvSpPr>
        <p:spPr>
          <a:xfrm>
            <a:off x="1415415" y="548640"/>
            <a:ext cx="10210800" cy="4928235"/>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If under the contract the buyer is to specify the form, measurement or other features of the goods and he fails to make such specification either on the date agreed upon or within a reasonable time after receipt of a request from the seller, the seller may, without prejudice to any other rights he may have, make the specification himself in accordance with the requirements of the buyer that may be known to him.</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The Buyer shall have the right to claim against the Seller for compensation of losses within 60 days after arrival of the goods at the port of destination, should the quality of the goods be found not in conformity with the specifications stipulated in the Contract after re-inspection by the China Commodity Inspection Bureau. The Buyers shall have the right to claim against the Sellers for compensation of short weight within 60 days after arrival of the goods at the port of destination, should the weight be found not in conformity with that stipulated in the Bill of Lading after reinspected by the CCIB.</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Rectangle 2"/>
          <p:cNvSpPr>
            <a:spLocks noGrp="1"/>
          </p:cNvSpPr>
          <p:nvPr>
            <p:ph type="title"/>
          </p:nvPr>
        </p:nvSpPr>
        <p:spPr/>
        <p:txBody>
          <a:bodyPr vert="horz" wrap="square" lIns="91440" tIns="45720" rIns="91440" bIns="45720" anchor="b" anchorCtr="0"/>
          <a:p>
            <a:pPr eaLnBrk="1" hangingPunct="1"/>
            <a:r>
              <a:rPr lang="zh-CN" altLang="en-US" b="1" dirty="0"/>
              <a:t>补充练习参考译文：</a:t>
            </a:r>
            <a:endParaRPr lang="zh-CN" altLang="en-US" b="1" dirty="0"/>
          </a:p>
        </p:txBody>
      </p:sp>
      <p:sp>
        <p:nvSpPr>
          <p:cNvPr id="99331" name="Rectangle 3"/>
          <p:cNvSpPr>
            <a:spLocks noGrp="1"/>
          </p:cNvSpPr>
          <p:nvPr>
            <p:ph idx="1"/>
          </p:nvPr>
        </p:nvSpPr>
        <p:spPr>
          <a:xfrm>
            <a:off x="1691640" y="1700530"/>
            <a:ext cx="10009505" cy="4697095"/>
          </a:xfrm>
        </p:spPr>
        <p:txBody>
          <a:bodyPr vert="horz" wrap="square" lIns="91440" tIns="45720" rIns="91440" bIns="45720" anchor="t" anchorCtr="0"/>
          <a:p>
            <a:pPr eaLnBrk="1" hangingPunct="1">
              <a:lnSpc>
                <a:spcPct val="130000"/>
              </a:lnSpc>
            </a:pPr>
            <a:r>
              <a:rPr lang="en-US" altLang="zh-CN" sz="1800" dirty="0">
                <a:solidFill>
                  <a:srgbClr val="3366CC"/>
                </a:solidFill>
                <a:latin typeface="+mj-lt"/>
                <a:cs typeface="+mj-lt"/>
              </a:rPr>
              <a:t>1. </a:t>
            </a:r>
            <a:r>
              <a:rPr lang="zh-CN" altLang="en-US" sz="1800" dirty="0">
                <a:solidFill>
                  <a:srgbClr val="3366CC"/>
                </a:solidFill>
                <a:latin typeface="+mj-lt"/>
                <a:cs typeface="+mj-lt"/>
              </a:rPr>
              <a:t>合同一方如不履行本合同规定义务，违约方应赔偿另一方因此而遭受的全部经济损失。</a:t>
            </a:r>
            <a:endParaRPr lang="zh-CN" altLang="en-US" sz="1800" dirty="0">
              <a:solidFill>
                <a:srgbClr val="3366CC"/>
              </a:solidFill>
              <a:latin typeface="+mj-lt"/>
              <a:cs typeface="+mj-lt"/>
            </a:endParaRPr>
          </a:p>
          <a:p>
            <a:pPr eaLnBrk="1" hangingPunct="1">
              <a:lnSpc>
                <a:spcPct val="130000"/>
              </a:lnSpc>
            </a:pPr>
            <a:r>
              <a:rPr lang="en-US" altLang="zh-CN" sz="1800" dirty="0">
                <a:solidFill>
                  <a:srgbClr val="3366CC"/>
                </a:solidFill>
                <a:latin typeface="+mj-lt"/>
                <a:cs typeface="+mj-lt"/>
              </a:rPr>
              <a:t>2. </a:t>
            </a:r>
            <a:r>
              <a:rPr lang="zh-CN" altLang="en-US" sz="1800" dirty="0">
                <a:solidFill>
                  <a:srgbClr val="3366CC"/>
                </a:solidFill>
                <a:latin typeface="+mj-lt"/>
                <a:cs typeface="+mj-lt"/>
              </a:rPr>
              <a:t>本合同附件一至五条为合同不可分割的组成部分，与本合同正本具有同等效力。</a:t>
            </a:r>
            <a:endParaRPr lang="zh-CN" altLang="en-US" sz="1800" dirty="0">
              <a:solidFill>
                <a:srgbClr val="3366CC"/>
              </a:solidFill>
              <a:latin typeface="+mj-lt"/>
              <a:cs typeface="+mj-lt"/>
            </a:endParaRPr>
          </a:p>
          <a:p>
            <a:pPr eaLnBrk="1" hangingPunct="1">
              <a:lnSpc>
                <a:spcPct val="130000"/>
              </a:lnSpc>
            </a:pPr>
            <a:r>
              <a:rPr lang="en-US" altLang="zh-CN" sz="1800" dirty="0">
                <a:solidFill>
                  <a:srgbClr val="3366CC"/>
                </a:solidFill>
                <a:latin typeface="+mj-lt"/>
                <a:cs typeface="+mj-lt"/>
              </a:rPr>
              <a:t>3. </a:t>
            </a:r>
            <a:r>
              <a:rPr lang="zh-CN" altLang="en-US" sz="1800" dirty="0">
                <a:solidFill>
                  <a:srgbClr val="3366CC"/>
                </a:solidFill>
                <a:latin typeface="+mj-lt"/>
                <a:cs typeface="+mj-lt"/>
              </a:rPr>
              <a:t>本合同以中英文书写，一式两份，双方各执一份。本合同自双方代表签字之日起生效。自本合同签订后，以前有关的信件、电传文件均为无效。</a:t>
            </a:r>
            <a:endParaRPr lang="zh-CN" altLang="en-US" sz="1800" dirty="0">
              <a:solidFill>
                <a:srgbClr val="3366CC"/>
              </a:solidFill>
              <a:latin typeface="+mj-lt"/>
              <a:cs typeface="+mj-lt"/>
            </a:endParaRPr>
          </a:p>
          <a:p>
            <a:pPr eaLnBrk="1" hangingPunct="1">
              <a:lnSpc>
                <a:spcPct val="130000"/>
              </a:lnSpc>
            </a:pPr>
            <a:r>
              <a:rPr lang="en-US" altLang="zh-CN" sz="1800" dirty="0">
                <a:solidFill>
                  <a:srgbClr val="3366CC"/>
                </a:solidFill>
                <a:latin typeface="+mj-lt"/>
                <a:cs typeface="+mj-lt"/>
              </a:rPr>
              <a:t>4. </a:t>
            </a:r>
            <a:r>
              <a:rPr lang="zh-CN" altLang="en-US" sz="1800" dirty="0">
                <a:solidFill>
                  <a:srgbClr val="3366CC"/>
                </a:solidFill>
                <a:latin typeface="+mj-lt"/>
                <a:cs typeface="+mj-lt"/>
              </a:rPr>
              <a:t>买方须于本合同签字并生效</a:t>
            </a:r>
            <a:r>
              <a:rPr lang="en-US" altLang="zh-CN" sz="1800" dirty="0">
                <a:solidFill>
                  <a:srgbClr val="3366CC"/>
                </a:solidFill>
                <a:latin typeface="+mj-lt"/>
                <a:cs typeface="+mj-lt"/>
              </a:rPr>
              <a:t>60</a:t>
            </a:r>
            <a:r>
              <a:rPr lang="zh-CN" altLang="en-US" sz="1800" dirty="0">
                <a:solidFill>
                  <a:srgbClr val="3366CC"/>
                </a:solidFill>
                <a:latin typeface="+mj-lt"/>
                <a:cs typeface="+mj-lt"/>
              </a:rPr>
              <a:t>天内通过出口地银行开立以卖方为受益人的不可撤消信用证支付全部货款计</a:t>
            </a:r>
            <a:r>
              <a:rPr lang="en-US" altLang="zh-CN" sz="1800" dirty="0">
                <a:solidFill>
                  <a:srgbClr val="3366CC"/>
                </a:solidFill>
                <a:latin typeface="+mj-lt"/>
                <a:cs typeface="+mj-lt"/>
              </a:rPr>
              <a:t>10,000 </a:t>
            </a:r>
            <a:r>
              <a:rPr lang="zh-CN" altLang="en-US" sz="1800" dirty="0">
                <a:solidFill>
                  <a:srgbClr val="3366CC"/>
                </a:solidFill>
                <a:latin typeface="+mj-lt"/>
                <a:cs typeface="+mj-lt"/>
              </a:rPr>
              <a:t>美元，以便卖方及时提款。</a:t>
            </a:r>
            <a:endParaRPr lang="zh-CN" altLang="en-US" sz="1800" dirty="0">
              <a:solidFill>
                <a:srgbClr val="3366CC"/>
              </a:solidFill>
              <a:latin typeface="+mj-lt"/>
              <a:cs typeface="+mj-lt"/>
            </a:endParaRPr>
          </a:p>
          <a:p>
            <a:pPr eaLnBrk="1" hangingPunct="1">
              <a:lnSpc>
                <a:spcPct val="130000"/>
              </a:lnSpc>
            </a:pPr>
            <a:r>
              <a:rPr lang="en-US" altLang="zh-CN" sz="1800" dirty="0">
                <a:solidFill>
                  <a:srgbClr val="3366CC"/>
                </a:solidFill>
                <a:latin typeface="+mj-lt"/>
                <a:cs typeface="+mj-lt"/>
              </a:rPr>
              <a:t>5. </a:t>
            </a:r>
            <a:r>
              <a:rPr lang="zh-CN" altLang="en-US" sz="1800" dirty="0">
                <a:solidFill>
                  <a:srgbClr val="3366CC"/>
                </a:solidFill>
                <a:latin typeface="+mj-lt"/>
                <a:cs typeface="+mj-lt"/>
              </a:rPr>
              <a:t>若按本合同之规定应由买方决定货物的形状、尺寸或其他特征，但买方在双方规定的时间内，或在收到卖方要求后的合理期限内未能做出上述规定，则卖方有权根据买方的已知要求自行规定。此情况不损害买方享有的其他权利。</a:t>
            </a:r>
            <a:endParaRPr lang="zh-CN" altLang="en-US" sz="1800" dirty="0">
              <a:solidFill>
                <a:srgbClr val="3366CC"/>
              </a:solidFill>
              <a:latin typeface="+mj-lt"/>
              <a:cs typeface="+mj-lt"/>
            </a:endParaRPr>
          </a:p>
          <a:p>
            <a:pPr eaLnBrk="1" hangingPunct="1">
              <a:lnSpc>
                <a:spcPct val="130000"/>
              </a:lnSpc>
            </a:pPr>
            <a:r>
              <a:rPr lang="en-US" altLang="zh-CN" sz="1800" dirty="0">
                <a:solidFill>
                  <a:srgbClr val="3366CC"/>
                </a:solidFill>
                <a:latin typeface="+mj-lt"/>
                <a:cs typeface="+mj-lt"/>
              </a:rPr>
              <a:t>6. </a:t>
            </a:r>
            <a:r>
              <a:rPr lang="zh-CN" altLang="en-US" sz="1800" dirty="0">
                <a:solidFill>
                  <a:srgbClr val="3366CC"/>
                </a:solidFill>
                <a:latin typeface="+mj-lt"/>
                <a:cs typeface="+mj-lt"/>
              </a:rPr>
              <a:t>若货物经中国商品检验检疫局复验后发现质量与本合同之规定不符，买方有权于货物抵达目的港后</a:t>
            </a:r>
            <a:r>
              <a:rPr lang="en-US" altLang="zh-CN" sz="1800" dirty="0">
                <a:solidFill>
                  <a:srgbClr val="3366CC"/>
                </a:solidFill>
                <a:latin typeface="+mj-lt"/>
                <a:cs typeface="+mj-lt"/>
              </a:rPr>
              <a:t>60</a:t>
            </a:r>
            <a:r>
              <a:rPr lang="zh-CN" altLang="en-US" sz="1800" dirty="0">
                <a:solidFill>
                  <a:srgbClr val="3366CC"/>
                </a:solidFill>
                <a:latin typeface="+mj-lt"/>
                <a:cs typeface="+mj-lt"/>
              </a:rPr>
              <a:t>天内向卖方提出索赔。若经中国商品检验检疫局复验后发现重量不符，买方有权于货物抵达目的港</a:t>
            </a:r>
            <a:r>
              <a:rPr lang="en-US" altLang="zh-CN" sz="1800" dirty="0">
                <a:solidFill>
                  <a:srgbClr val="3366CC"/>
                </a:solidFill>
                <a:latin typeface="+mj-lt"/>
                <a:cs typeface="+mj-lt"/>
              </a:rPr>
              <a:t>60</a:t>
            </a:r>
            <a:r>
              <a:rPr lang="zh-CN" altLang="en-US" sz="1800" dirty="0">
                <a:solidFill>
                  <a:srgbClr val="3366CC"/>
                </a:solidFill>
                <a:latin typeface="+mj-lt"/>
                <a:cs typeface="+mj-lt"/>
              </a:rPr>
              <a:t>天内向卖方提出重量索赔。</a:t>
            </a:r>
            <a:endParaRPr lang="zh-CN" altLang="en-US" sz="1800" dirty="0">
              <a:solidFill>
                <a:srgbClr val="3366CC"/>
              </a:solidFill>
              <a:latin typeface="+mj-lt"/>
              <a:cs typeface="+mj-lt"/>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anose="02010800040101010101" pitchFamily="2" charset="-122"/>
              <a:cs typeface="+mn-cs"/>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p:cNvSpPr>
          <p:nvPr>
            <p:ph idx="1"/>
          </p:nvPr>
        </p:nvSpPr>
        <p:spPr>
          <a:xfrm>
            <a:off x="1775460" y="1628775"/>
            <a:ext cx="9693910" cy="5040630"/>
          </a:xfrm>
        </p:spPr>
        <p:txBody>
          <a:bodyPr vert="horz" wrap="square" lIns="91440" tIns="45720" rIns="91440" bIns="45720" anchor="t" anchorCtr="0"/>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5) Contracts for Compensation Trade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dirty="0">
                <a:latin typeface="Times New Roman" panose="02020603050405020304" pitchFamily="18" charset="0"/>
                <a:cs typeface="Times New Roman" panose="02020603050405020304" pitchFamily="18" charset="0"/>
              </a:rPr>
              <a:t>补偿贸易合同</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补偿贸易（</a:t>
            </a:r>
            <a:r>
              <a:rPr lang="en-US" altLang="zh-CN" sz="1800" dirty="0">
                <a:latin typeface="Times New Roman" panose="02020603050405020304" pitchFamily="18" charset="0"/>
                <a:cs typeface="Times New Roman" panose="02020603050405020304" pitchFamily="18" charset="0"/>
              </a:rPr>
              <a:t>Compensation Trade</a:t>
            </a:r>
            <a:r>
              <a:rPr lang="zh-CN" altLang="en-US" sz="1800" dirty="0">
                <a:latin typeface="Times New Roman" panose="02020603050405020304" pitchFamily="18" charset="0"/>
                <a:cs typeface="Times New Roman" panose="02020603050405020304" pitchFamily="18" charset="0"/>
              </a:rPr>
              <a:t>）又称产品返销，指交易的一方在对方提供信用的基础上，进口设备技术，然后以该设备技术所生产</a:t>
            </a:r>
            <a:r>
              <a:rPr lang="zh-CN" altLang="en-US" sz="1800" b="1"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的产品，分期抵付进口设备技术的价款及利息 </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6) Contracts for Sino-foreign Cooperative Development of Natural Resources</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dirty="0">
                <a:latin typeface="Times New Roman" panose="02020603050405020304" pitchFamily="18" charset="0"/>
                <a:cs typeface="Times New Roman" panose="02020603050405020304" pitchFamily="18" charset="0"/>
              </a:rPr>
              <a:t>中外合作开采自然资源合同</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400" dirty="0">
                <a:latin typeface="Times New Roman" panose="02020603050405020304" pitchFamily="18" charset="0"/>
                <a:cs typeface="Times New Roman" panose="02020603050405020304" pitchFamily="18" charset="0"/>
              </a:rPr>
              <a:t>7) Contracts for International Leasing Affairs </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400" dirty="0">
                <a:latin typeface="Times New Roman" panose="02020603050405020304" pitchFamily="18" charset="0"/>
                <a:cs typeface="Times New Roman" panose="02020603050405020304" pitchFamily="18" charset="0"/>
              </a:rPr>
              <a:t>涉外租赁合同</a:t>
            </a:r>
            <a:endParaRPr lang="zh-CN" altLang="en-US" sz="2400" dirty="0">
              <a:latin typeface="Times New Roman" panose="02020603050405020304" pitchFamily="18" charset="0"/>
              <a:cs typeface="Times New Roman" panose="02020603050405020304" pitchFamily="18" charset="0"/>
            </a:endParaRPr>
          </a:p>
          <a:p>
            <a:pPr eaLnBrk="1" hangingPunct="1"/>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27155</Words>
  <Application>WPS 演示</Application>
  <PresentationFormat>全屏显示(4:3)</PresentationFormat>
  <Paragraphs>602</Paragraphs>
  <Slides>83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83</vt:i4>
      </vt:variant>
    </vt:vector>
  </HeadingPairs>
  <TitlesOfParts>
    <vt:vector size="92" baseType="lpstr">
      <vt:lpstr>Arial</vt:lpstr>
      <vt:lpstr>宋体</vt:lpstr>
      <vt:lpstr>Wingdings</vt:lpstr>
      <vt:lpstr>Verdana</vt:lpstr>
      <vt:lpstr>Times New Roman</vt:lpstr>
      <vt:lpstr>微软雅黑</vt:lpstr>
      <vt:lpstr>Arial Unicode MS</vt:lpstr>
      <vt:lpstr>华文琥珀</vt:lpstr>
      <vt:lpstr>Eclipse</vt:lpstr>
      <vt:lpstr>商务翻译实务</vt:lpstr>
      <vt:lpstr>第十二单元 国际商务合同翻译</vt:lpstr>
      <vt:lpstr>国际商务合同翻译</vt:lpstr>
      <vt:lpstr>国际商务合同翻译</vt:lpstr>
      <vt:lpstr>§ PART ONE认识国际商务合同与国际商务合同翻译 </vt:lpstr>
      <vt:lpstr>Definition</vt:lpstr>
      <vt:lpstr>合同的形式</vt:lpstr>
      <vt:lpstr>国际商务合同的种类 Categories of International Business Contracts</vt:lpstr>
      <vt:lpstr>PowerPoint 演示文稿</vt:lpstr>
      <vt:lpstr>PowerPoint 演示文稿</vt:lpstr>
      <vt:lpstr>§ PART TWO 热身练习</vt:lpstr>
      <vt:lpstr>PowerPoint 演示文稿</vt:lpstr>
      <vt:lpstr>Task II  请将下列短语翻译成汉语。</vt:lpstr>
      <vt:lpstr>Task III  请翻译下列句子。</vt:lpstr>
      <vt:lpstr>PowerPoint 演示文稿</vt:lpstr>
      <vt:lpstr>§ PART THREE  国际商务合同的语言特点与翻译技巧 </vt:lpstr>
      <vt:lpstr>PowerPoint 演示文稿</vt:lpstr>
      <vt:lpstr>解析：</vt:lpstr>
      <vt:lpstr>Task II 请阅读以下英文合同条款，分析划线的词语，讨论商务合同的语言特征。 </vt:lpstr>
      <vt:lpstr>解析：</vt:lpstr>
      <vt:lpstr>Task III  请阅读下列英文合同条款，并比较两种译文，讨论商务合同的语言特征。</vt:lpstr>
      <vt:lpstr>解析：</vt:lpstr>
      <vt:lpstr>PowerPoint 演示文稿</vt:lpstr>
      <vt:lpstr>解析：</vt:lpstr>
      <vt:lpstr>解析：</vt:lpstr>
      <vt:lpstr>解析：</vt:lpstr>
      <vt:lpstr>Task V 请阅读以下规定的中英文，试分析划线部分译文是否存在问题。</vt:lpstr>
      <vt:lpstr>解析：</vt:lpstr>
      <vt:lpstr>Task VI 请翻译下列国际商务合同条款，注意斜体部分语态的转换。 </vt:lpstr>
      <vt:lpstr>解析：</vt:lpstr>
      <vt:lpstr>§ PART FOUR 讨论：</vt:lpstr>
      <vt:lpstr>1.格式化： </vt:lpstr>
      <vt:lpstr>2. 准确性： </vt:lpstr>
      <vt:lpstr>1）使用专门术语</vt:lpstr>
      <vt:lpstr>2）使用古（旧）体词汇</vt:lpstr>
      <vt:lpstr>3) 同义词叠用</vt:lpstr>
      <vt:lpstr>3. 严谨性</vt:lpstr>
      <vt:lpstr>1）注意时间的表示法</vt:lpstr>
      <vt:lpstr>2）注意金额、数字的表示法</vt:lpstr>
      <vt:lpstr>4. 同一性和一致性</vt:lpstr>
      <vt:lpstr>5. 庄重性</vt:lpstr>
      <vt:lpstr>§ PART FIVE 译技点津：商务合同翻译技巧之长句翻译 </vt:lpstr>
      <vt:lpstr>典型长句结构及其译法</vt:lpstr>
      <vt:lpstr>例如：</vt:lpstr>
      <vt:lpstr>解析：</vt:lpstr>
      <vt:lpstr>典型长句结构及其译法</vt:lpstr>
      <vt:lpstr>例如：</vt:lpstr>
      <vt:lpstr>解析：</vt:lpstr>
      <vt:lpstr>典型长句结构及其译法</vt:lpstr>
      <vt:lpstr>例如：</vt:lpstr>
      <vt:lpstr>解析：</vt:lpstr>
      <vt:lpstr>§ PART SIX  国际商务合同翻译实践</vt:lpstr>
      <vt:lpstr>PowerPoint 演示文稿</vt:lpstr>
      <vt:lpstr>PowerPoint 演示文稿</vt:lpstr>
      <vt:lpstr>解析：</vt:lpstr>
      <vt:lpstr>Task II  请翻译以下合同条款，注意国际商务合同的准确性。</vt:lpstr>
      <vt:lpstr>PowerPoint 演示文稿</vt:lpstr>
      <vt:lpstr>PowerPoint 演示文稿</vt:lpstr>
      <vt:lpstr>PowerPoint 演示文稿</vt:lpstr>
      <vt:lpstr>PowerPoint 演示文稿</vt:lpstr>
      <vt:lpstr>Task III 请将以下英文合同条款翻译成中文，特别注意数字、时间的严谨性和准确性。 </vt:lpstr>
      <vt:lpstr>PowerPoint 演示文稿</vt:lpstr>
      <vt:lpstr>PowerPoint 演示文稿</vt:lpstr>
      <vt:lpstr>PowerPoint 演示文稿</vt:lpstr>
      <vt:lpstr>PowerPoint 演示文稿</vt:lpstr>
      <vt:lpstr>PowerPoint 演示文稿</vt:lpstr>
      <vt:lpstr>Task IV 请将合同条款中“通知”一词的英译填在空格内，注意遵循合同词汇的同一性特征。</vt:lpstr>
      <vt:lpstr>PowerPoint 演示文稿</vt:lpstr>
      <vt:lpstr>PowerPoint 演示文稿</vt:lpstr>
      <vt:lpstr>Part V 请将下列合同长句翻译成中文。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PART SEVEN 学习参考</vt:lpstr>
      <vt:lpstr>PART EIGHT 单元预告与实训任务 </vt:lpstr>
      <vt:lpstr>补充练习：</vt:lpstr>
      <vt:lpstr>PowerPoint 演示文稿</vt:lpstr>
      <vt:lpstr>补充练习参考译文：</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166</cp:revision>
  <dcterms:created xsi:type="dcterms:W3CDTF">2007-10-05T07:35:00Z</dcterms:created>
  <dcterms:modified xsi:type="dcterms:W3CDTF">2024-08-19T13:14:18Z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C7A81962713B49A2A817BE5ECDEB7710_13</vt:lpwstr>
  </property>
  <property fmtid="{D5CDD505-2E9C-101B-9397-08002B2CF9AE}" pid="3" name="KSOProductBuildVer">
    <vt:lpwstr>2052-12.1.0.17827</vt:lpwstr>
  </property>
</Properties>
</file>